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6"/>
  </p:notesMasterIdLst>
  <p:sldIdLst>
    <p:sldId id="256" r:id="rId2"/>
    <p:sldId id="325" r:id="rId3"/>
    <p:sldId id="322" r:id="rId4"/>
    <p:sldId id="327" r:id="rId5"/>
    <p:sldId id="746" r:id="rId6"/>
    <p:sldId id="763" r:id="rId7"/>
    <p:sldId id="762" r:id="rId8"/>
    <p:sldId id="761" r:id="rId9"/>
    <p:sldId id="328" r:id="rId10"/>
    <p:sldId id="331" r:id="rId11"/>
    <p:sldId id="764" r:id="rId12"/>
    <p:sldId id="765" r:id="rId13"/>
    <p:sldId id="766" r:id="rId14"/>
    <p:sldId id="737" r:id="rId15"/>
    <p:sldId id="326" r:id="rId16"/>
    <p:sldId id="788" r:id="rId17"/>
    <p:sldId id="790" r:id="rId18"/>
    <p:sldId id="787" r:id="rId19"/>
    <p:sldId id="801" r:id="rId20"/>
    <p:sldId id="791" r:id="rId21"/>
    <p:sldId id="792" r:id="rId22"/>
    <p:sldId id="793" r:id="rId23"/>
    <p:sldId id="794" r:id="rId24"/>
    <p:sldId id="795" r:id="rId25"/>
    <p:sldId id="744" r:id="rId26"/>
    <p:sldId id="286" r:id="rId27"/>
    <p:sldId id="303" r:id="rId28"/>
    <p:sldId id="976" r:id="rId29"/>
    <p:sldId id="977" r:id="rId30"/>
    <p:sldId id="975" r:id="rId31"/>
    <p:sldId id="332" r:id="rId32"/>
    <p:sldId id="771" r:id="rId33"/>
    <p:sldId id="772" r:id="rId34"/>
    <p:sldId id="978" r:id="rId35"/>
    <p:sldId id="773" r:id="rId36"/>
    <p:sldId id="304" r:id="rId37"/>
    <p:sldId id="300" r:id="rId38"/>
    <p:sldId id="289" r:id="rId39"/>
    <p:sldId id="308" r:id="rId40"/>
    <p:sldId id="774" r:id="rId41"/>
    <p:sldId id="775" r:id="rId42"/>
    <p:sldId id="986" r:id="rId43"/>
    <p:sldId id="776" r:id="rId44"/>
    <p:sldId id="305" r:id="rId45"/>
    <p:sldId id="323" r:id="rId46"/>
    <p:sldId id="981" r:id="rId47"/>
    <p:sldId id="982" r:id="rId48"/>
    <p:sldId id="722" r:id="rId49"/>
    <p:sldId id="749" r:id="rId50"/>
    <p:sldId id="984" r:id="rId51"/>
    <p:sldId id="750" r:id="rId52"/>
    <p:sldId id="752" r:id="rId53"/>
    <p:sldId id="745" r:id="rId54"/>
    <p:sldId id="754" r:id="rId55"/>
    <p:sldId id="756" r:id="rId56"/>
    <p:sldId id="758" r:id="rId57"/>
    <p:sldId id="278" r:id="rId58"/>
    <p:sldId id="760" r:id="rId59"/>
    <p:sldId id="307" r:id="rId60"/>
    <p:sldId id="306" r:id="rId61"/>
    <p:sldId id="312" r:id="rId62"/>
    <p:sldId id="983" r:id="rId63"/>
    <p:sldId id="309" r:id="rId64"/>
    <p:sldId id="779" r:id="rId65"/>
    <p:sldId id="796" r:id="rId66"/>
    <p:sldId id="299" r:id="rId67"/>
    <p:sldId id="987" r:id="rId68"/>
    <p:sldId id="292" r:id="rId69"/>
    <p:sldId id="988" r:id="rId70"/>
    <p:sldId id="780" r:id="rId71"/>
    <p:sldId id="797" r:id="rId72"/>
    <p:sldId id="993" r:id="rId73"/>
    <p:sldId id="285" r:id="rId74"/>
    <p:sldId id="311" r:id="rId75"/>
    <p:sldId id="287" r:id="rId76"/>
    <p:sldId id="989" r:id="rId77"/>
    <p:sldId id="781" r:id="rId78"/>
    <p:sldId id="990" r:id="rId79"/>
    <p:sldId id="782" r:id="rId80"/>
    <p:sldId id="293" r:id="rId81"/>
    <p:sldId id="295" r:id="rId82"/>
    <p:sldId id="991" r:id="rId83"/>
    <p:sldId id="301" r:id="rId84"/>
    <p:sldId id="992" r:id="rId85"/>
    <p:sldId id="985" r:id="rId86"/>
    <p:sldId id="288" r:id="rId87"/>
    <p:sldId id="296" r:id="rId88"/>
    <p:sldId id="783" r:id="rId89"/>
    <p:sldId id="315" r:id="rId90"/>
    <p:sldId id="314" r:id="rId91"/>
    <p:sldId id="799" r:id="rId92"/>
    <p:sldId id="800" r:id="rId93"/>
    <p:sldId id="313" r:id="rId94"/>
    <p:sldId id="798" r:id="rId95"/>
    <p:sldId id="316" r:id="rId96"/>
    <p:sldId id="784" r:id="rId97"/>
    <p:sldId id="785" r:id="rId98"/>
    <p:sldId id="257" r:id="rId99"/>
    <p:sldId id="317" r:id="rId100"/>
    <p:sldId id="318" r:id="rId101"/>
    <p:sldId id="319" r:id="rId102"/>
    <p:sldId id="320" r:id="rId103"/>
    <p:sldId id="777" r:id="rId104"/>
    <p:sldId id="751" r:id="rId105"/>
    <p:sldId id="268" r:id="rId106"/>
    <p:sldId id="269" r:id="rId107"/>
    <p:sldId id="974" r:id="rId108"/>
    <p:sldId id="710" r:id="rId109"/>
    <p:sldId id="970" r:id="rId110"/>
    <p:sldId id="971" r:id="rId111"/>
    <p:sldId id="972" r:id="rId112"/>
    <p:sldId id="739" r:id="rId113"/>
    <p:sldId id="738" r:id="rId114"/>
    <p:sldId id="734" r:id="rId115"/>
    <p:sldId id="876" r:id="rId116"/>
    <p:sldId id="675" r:id="rId117"/>
    <p:sldId id="676" r:id="rId118"/>
    <p:sldId id="677" r:id="rId119"/>
    <p:sldId id="678" r:id="rId120"/>
    <p:sldId id="674" r:id="rId121"/>
    <p:sldId id="679" r:id="rId122"/>
    <p:sldId id="877" r:id="rId123"/>
    <p:sldId id="878" r:id="rId124"/>
    <p:sldId id="973" r:id="rId1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854"/>
    <p:restoredTop sz="95659"/>
  </p:normalViewPr>
  <p:slideViewPr>
    <p:cSldViewPr snapToGrid="0" snapToObjects="1">
      <p:cViewPr>
        <p:scale>
          <a:sx n="121" d="100"/>
          <a:sy n="121" d="100"/>
        </p:scale>
        <p:origin x="664" y="208"/>
      </p:cViewPr>
      <p:guideLst/>
    </p:cSldViewPr>
  </p:slideViewPr>
  <p:notesTextViewPr>
    <p:cViewPr>
      <p:scale>
        <a:sx n="1" d="1"/>
        <a:sy n="1" d="1"/>
      </p:scale>
      <p:origin x="0" y="0"/>
    </p:cViewPr>
  </p:notesTextViewPr>
  <p:sorterViewPr>
    <p:cViewPr>
      <p:scale>
        <a:sx n="97" d="100"/>
        <a:sy n="97" d="100"/>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viewProps" Target="view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theme" Target="theme/theme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tableStyles" Target="tableStyle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220ECC-4507-1945-9DD6-ECA7311228A6}" type="datetimeFigureOut">
              <a:rPr lang="en-US" smtClean="0"/>
              <a:t>7/22/21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CC431D-8240-CE4C-A11D-7A9955F8093E}" type="slidenum">
              <a:rPr lang="en-US" smtClean="0"/>
              <a:t>‹#›</a:t>
            </a:fld>
            <a:endParaRPr lang="en-US"/>
          </a:p>
        </p:txBody>
      </p:sp>
    </p:spTree>
    <p:extLst>
      <p:ext uri="{BB962C8B-B14F-4D97-AF65-F5344CB8AC3E}">
        <p14:creationId xmlns:p14="http://schemas.microsoft.com/office/powerpoint/2010/main" val="32452566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14</a:t>
            </a:fld>
            <a:endParaRPr lang="en-US"/>
          </a:p>
        </p:txBody>
      </p:sp>
    </p:spTree>
    <p:extLst>
      <p:ext uri="{BB962C8B-B14F-4D97-AF65-F5344CB8AC3E}">
        <p14:creationId xmlns:p14="http://schemas.microsoft.com/office/powerpoint/2010/main" val="17350485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603381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972926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671134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496800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484128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67537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50420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863103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926859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560276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960769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799044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4153463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30809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7389191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2273997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46</a:t>
            </a:fld>
            <a:endParaRPr lang="en-US"/>
          </a:p>
        </p:txBody>
      </p:sp>
    </p:spTree>
    <p:extLst>
      <p:ext uri="{BB962C8B-B14F-4D97-AF65-F5344CB8AC3E}">
        <p14:creationId xmlns:p14="http://schemas.microsoft.com/office/powerpoint/2010/main" val="81890137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47</a:t>
            </a:fld>
            <a:endParaRPr lang="en-US"/>
          </a:p>
        </p:txBody>
      </p:sp>
    </p:spTree>
    <p:extLst>
      <p:ext uri="{BB962C8B-B14F-4D97-AF65-F5344CB8AC3E}">
        <p14:creationId xmlns:p14="http://schemas.microsoft.com/office/powerpoint/2010/main" val="111720073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48</a:t>
            </a:fld>
            <a:endParaRPr lang="en-US"/>
          </a:p>
        </p:txBody>
      </p:sp>
    </p:spTree>
    <p:extLst>
      <p:ext uri="{BB962C8B-B14F-4D97-AF65-F5344CB8AC3E}">
        <p14:creationId xmlns:p14="http://schemas.microsoft.com/office/powerpoint/2010/main" val="244600531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49</a:t>
            </a:fld>
            <a:endParaRPr lang="en-US"/>
          </a:p>
        </p:txBody>
      </p:sp>
    </p:spTree>
    <p:extLst>
      <p:ext uri="{BB962C8B-B14F-4D97-AF65-F5344CB8AC3E}">
        <p14:creationId xmlns:p14="http://schemas.microsoft.com/office/powerpoint/2010/main" val="372080405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50</a:t>
            </a:fld>
            <a:endParaRPr lang="en-US"/>
          </a:p>
        </p:txBody>
      </p:sp>
    </p:spTree>
    <p:extLst>
      <p:ext uri="{BB962C8B-B14F-4D97-AF65-F5344CB8AC3E}">
        <p14:creationId xmlns:p14="http://schemas.microsoft.com/office/powerpoint/2010/main" val="36652413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3007564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51</a:t>
            </a:fld>
            <a:endParaRPr lang="en-US"/>
          </a:p>
        </p:txBody>
      </p:sp>
    </p:spTree>
    <p:extLst>
      <p:ext uri="{BB962C8B-B14F-4D97-AF65-F5344CB8AC3E}">
        <p14:creationId xmlns:p14="http://schemas.microsoft.com/office/powerpoint/2010/main" val="291757972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52</a:t>
            </a:fld>
            <a:endParaRPr lang="en-US"/>
          </a:p>
        </p:txBody>
      </p:sp>
    </p:spTree>
    <p:extLst>
      <p:ext uri="{BB962C8B-B14F-4D97-AF65-F5344CB8AC3E}">
        <p14:creationId xmlns:p14="http://schemas.microsoft.com/office/powerpoint/2010/main" val="114430102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0467296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54</a:t>
            </a:fld>
            <a:endParaRPr lang="en-US"/>
          </a:p>
        </p:txBody>
      </p:sp>
    </p:spTree>
    <p:extLst>
      <p:ext uri="{BB962C8B-B14F-4D97-AF65-F5344CB8AC3E}">
        <p14:creationId xmlns:p14="http://schemas.microsoft.com/office/powerpoint/2010/main" val="114456715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55</a:t>
            </a:fld>
            <a:endParaRPr lang="en-US"/>
          </a:p>
        </p:txBody>
      </p:sp>
    </p:spTree>
    <p:extLst>
      <p:ext uri="{BB962C8B-B14F-4D97-AF65-F5344CB8AC3E}">
        <p14:creationId xmlns:p14="http://schemas.microsoft.com/office/powerpoint/2010/main" val="135457596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56</a:t>
            </a:fld>
            <a:endParaRPr lang="en-US"/>
          </a:p>
        </p:txBody>
      </p:sp>
    </p:spTree>
    <p:extLst>
      <p:ext uri="{BB962C8B-B14F-4D97-AF65-F5344CB8AC3E}">
        <p14:creationId xmlns:p14="http://schemas.microsoft.com/office/powerpoint/2010/main" val="288007642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5484233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5165587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8193744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984843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8308565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6284706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0021866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5168043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9582609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5926475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7379342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2098128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7012902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5989537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639857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7192149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0114008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479493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4557595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3029259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6407049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8923870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5980393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7581026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5031807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104815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4456097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2236926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1279944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5168293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2544258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0197582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6351649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6221367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3836176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5230755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076420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403335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6862730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1868685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5872016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7814386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7613970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583009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8337701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3843714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104</a:t>
            </a:fld>
            <a:endParaRPr lang="en-US"/>
          </a:p>
        </p:txBody>
      </p:sp>
    </p:spTree>
    <p:extLst>
      <p:ext uri="{BB962C8B-B14F-4D97-AF65-F5344CB8AC3E}">
        <p14:creationId xmlns:p14="http://schemas.microsoft.com/office/powerpoint/2010/main" val="3143299809"/>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108</a:t>
            </a:fld>
            <a:endParaRPr lang="en-US"/>
          </a:p>
        </p:txBody>
      </p:sp>
    </p:spTree>
    <p:extLst>
      <p:ext uri="{BB962C8B-B14F-4D97-AF65-F5344CB8AC3E}">
        <p14:creationId xmlns:p14="http://schemas.microsoft.com/office/powerpoint/2010/main" val="30421104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3738706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109</a:t>
            </a:fld>
            <a:endParaRPr lang="en-US"/>
          </a:p>
        </p:txBody>
      </p:sp>
    </p:spTree>
    <p:extLst>
      <p:ext uri="{BB962C8B-B14F-4D97-AF65-F5344CB8AC3E}">
        <p14:creationId xmlns:p14="http://schemas.microsoft.com/office/powerpoint/2010/main" val="193181839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110</a:t>
            </a:fld>
            <a:endParaRPr lang="en-US"/>
          </a:p>
        </p:txBody>
      </p:sp>
    </p:spTree>
    <p:extLst>
      <p:ext uri="{BB962C8B-B14F-4D97-AF65-F5344CB8AC3E}">
        <p14:creationId xmlns:p14="http://schemas.microsoft.com/office/powerpoint/2010/main" val="2925622483"/>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111</a:t>
            </a:fld>
            <a:endParaRPr lang="en-US"/>
          </a:p>
        </p:txBody>
      </p:sp>
    </p:spTree>
    <p:extLst>
      <p:ext uri="{BB962C8B-B14F-4D97-AF65-F5344CB8AC3E}">
        <p14:creationId xmlns:p14="http://schemas.microsoft.com/office/powerpoint/2010/main" val="343926157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112</a:t>
            </a:fld>
            <a:endParaRPr lang="en-US"/>
          </a:p>
        </p:txBody>
      </p:sp>
    </p:spTree>
    <p:extLst>
      <p:ext uri="{BB962C8B-B14F-4D97-AF65-F5344CB8AC3E}">
        <p14:creationId xmlns:p14="http://schemas.microsoft.com/office/powerpoint/2010/main" val="1234084165"/>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113</a:t>
            </a:fld>
            <a:endParaRPr lang="en-US"/>
          </a:p>
        </p:txBody>
      </p:sp>
    </p:spTree>
    <p:extLst>
      <p:ext uri="{BB962C8B-B14F-4D97-AF65-F5344CB8AC3E}">
        <p14:creationId xmlns:p14="http://schemas.microsoft.com/office/powerpoint/2010/main" val="202636725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114</a:t>
            </a:fld>
            <a:endParaRPr lang="en-US"/>
          </a:p>
        </p:txBody>
      </p:sp>
    </p:spTree>
    <p:extLst>
      <p:ext uri="{BB962C8B-B14F-4D97-AF65-F5344CB8AC3E}">
        <p14:creationId xmlns:p14="http://schemas.microsoft.com/office/powerpoint/2010/main" val="3643150256"/>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124</a:t>
            </a:fld>
            <a:endParaRPr lang="en-US"/>
          </a:p>
        </p:txBody>
      </p:sp>
    </p:spTree>
    <p:extLst>
      <p:ext uri="{BB962C8B-B14F-4D97-AF65-F5344CB8AC3E}">
        <p14:creationId xmlns:p14="http://schemas.microsoft.com/office/powerpoint/2010/main" val="27699609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914408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07976-1DD8-7B43-93E4-007CFF010DC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4B499FA-B9F7-E145-B7E9-EFFA32AED29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9840152-452B-8B4D-9934-71962313D8CE}"/>
              </a:ext>
            </a:extLst>
          </p:cNvPr>
          <p:cNvSpPr>
            <a:spLocks noGrp="1"/>
          </p:cNvSpPr>
          <p:nvPr>
            <p:ph type="dt" sz="half" idx="10"/>
          </p:nvPr>
        </p:nvSpPr>
        <p:spPr/>
        <p:txBody>
          <a:bodyPr/>
          <a:lstStyle/>
          <a:p>
            <a:fld id="{1249C504-1418-0448-97EA-51808EA8E1C3}" type="datetime1">
              <a:rPr lang="en-US" smtClean="0"/>
              <a:t>7/22/21</a:t>
            </a:fld>
            <a:endParaRPr lang="en-US"/>
          </a:p>
        </p:txBody>
      </p:sp>
      <p:sp>
        <p:nvSpPr>
          <p:cNvPr id="5" name="Footer Placeholder 4">
            <a:extLst>
              <a:ext uri="{FF2B5EF4-FFF2-40B4-BE49-F238E27FC236}">
                <a16:creationId xmlns:a16="http://schemas.microsoft.com/office/drawing/2014/main" id="{2D2C5C5D-628B-2F44-B0CA-E818B90ACA0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60EF5B4-AD1F-2540-9264-F62EB618730B}"/>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4962892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5ADC4-A7A9-D340-BF9E-2FD42B55E9E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21D380C-C36D-C645-9AC2-C6329CD7F84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58B8E9-F8BB-8542-BD94-E6C8B0B793C2}"/>
              </a:ext>
            </a:extLst>
          </p:cNvPr>
          <p:cNvSpPr>
            <a:spLocks noGrp="1"/>
          </p:cNvSpPr>
          <p:nvPr>
            <p:ph type="dt" sz="half" idx="10"/>
          </p:nvPr>
        </p:nvSpPr>
        <p:spPr/>
        <p:txBody>
          <a:bodyPr/>
          <a:lstStyle/>
          <a:p>
            <a:fld id="{12EDE5DA-4871-F44D-BA1A-972EDD2A6015}" type="datetime1">
              <a:rPr lang="en-US" smtClean="0"/>
              <a:t>7/22/21</a:t>
            </a:fld>
            <a:endParaRPr lang="en-US"/>
          </a:p>
        </p:txBody>
      </p:sp>
      <p:sp>
        <p:nvSpPr>
          <p:cNvPr id="5" name="Footer Placeholder 4">
            <a:extLst>
              <a:ext uri="{FF2B5EF4-FFF2-40B4-BE49-F238E27FC236}">
                <a16:creationId xmlns:a16="http://schemas.microsoft.com/office/drawing/2014/main" id="{2290AE8B-D4C6-154D-830B-2BEFD087E1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21B384F-515F-A947-8AF7-81D9CCB66227}"/>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46959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4C3A03-F36C-AB4D-B2C4-1C9D0EDDC61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8BCBB80-0BC6-0145-8EC0-64163000099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7CA1F9-1417-B146-8F2A-3220264AEC68}"/>
              </a:ext>
            </a:extLst>
          </p:cNvPr>
          <p:cNvSpPr>
            <a:spLocks noGrp="1"/>
          </p:cNvSpPr>
          <p:nvPr>
            <p:ph type="dt" sz="half" idx="10"/>
          </p:nvPr>
        </p:nvSpPr>
        <p:spPr/>
        <p:txBody>
          <a:bodyPr/>
          <a:lstStyle/>
          <a:p>
            <a:fld id="{EDE099DB-FA3F-EA4E-B3AB-95651F198D80}" type="datetime1">
              <a:rPr lang="en-US" smtClean="0"/>
              <a:t>7/22/21</a:t>
            </a:fld>
            <a:endParaRPr lang="en-US"/>
          </a:p>
        </p:txBody>
      </p:sp>
      <p:sp>
        <p:nvSpPr>
          <p:cNvPr id="5" name="Footer Placeholder 4">
            <a:extLst>
              <a:ext uri="{FF2B5EF4-FFF2-40B4-BE49-F238E27FC236}">
                <a16:creationId xmlns:a16="http://schemas.microsoft.com/office/drawing/2014/main" id="{60722F49-AAA6-BD42-9B3F-612E5F91E1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89FBE8-98BF-9B4C-A12C-BF8054DC0BA3}"/>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0295253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F52BD-AAF1-C04B-B46C-FE8DE264FED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B5C720A-4094-F143-A684-08D62DBD39C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6CE5891-1F60-3A47-9BAA-943AF31FFCD2}"/>
              </a:ext>
            </a:extLst>
          </p:cNvPr>
          <p:cNvSpPr>
            <a:spLocks noGrp="1"/>
          </p:cNvSpPr>
          <p:nvPr>
            <p:ph type="dt" sz="half" idx="10"/>
          </p:nvPr>
        </p:nvSpPr>
        <p:spPr/>
        <p:txBody>
          <a:bodyPr/>
          <a:lstStyle/>
          <a:p>
            <a:fld id="{0594B026-1F9F-2C40-9314-FC352144BA8C}" type="datetime1">
              <a:rPr lang="en-US" smtClean="0"/>
              <a:t>7/22/21</a:t>
            </a:fld>
            <a:endParaRPr lang="en-US"/>
          </a:p>
        </p:txBody>
      </p:sp>
      <p:sp>
        <p:nvSpPr>
          <p:cNvPr id="5" name="Footer Placeholder 4">
            <a:extLst>
              <a:ext uri="{FF2B5EF4-FFF2-40B4-BE49-F238E27FC236}">
                <a16:creationId xmlns:a16="http://schemas.microsoft.com/office/drawing/2014/main" id="{53FF227D-1DE9-1942-939F-B87BF209526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B6AD313-4F1A-A045-A2CC-BAD8B442B504}"/>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3753392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A2FD6-09C2-5649-83B7-CD2DC4F0DFD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67E4BDC-2896-2E44-AAEA-56637DEF5BC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CEB81DF-CAA6-C040-8791-3D20760F7E01}"/>
              </a:ext>
            </a:extLst>
          </p:cNvPr>
          <p:cNvSpPr>
            <a:spLocks noGrp="1"/>
          </p:cNvSpPr>
          <p:nvPr>
            <p:ph type="dt" sz="half" idx="10"/>
          </p:nvPr>
        </p:nvSpPr>
        <p:spPr/>
        <p:txBody>
          <a:bodyPr/>
          <a:lstStyle/>
          <a:p>
            <a:fld id="{7456E1C6-44E5-1F41-A376-E3763A00A7C7}" type="datetime1">
              <a:rPr lang="en-US" smtClean="0"/>
              <a:t>7/22/21</a:t>
            </a:fld>
            <a:endParaRPr lang="en-US"/>
          </a:p>
        </p:txBody>
      </p:sp>
      <p:sp>
        <p:nvSpPr>
          <p:cNvPr id="5" name="Footer Placeholder 4">
            <a:extLst>
              <a:ext uri="{FF2B5EF4-FFF2-40B4-BE49-F238E27FC236}">
                <a16:creationId xmlns:a16="http://schemas.microsoft.com/office/drawing/2014/main" id="{0FADF040-95FC-4E43-A737-DC123802045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E1BA2A-54CF-834E-8EA8-BCBAC6A0FAD9}"/>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8462914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34A2E-C50B-7045-8086-BB678689035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CD15942-60AC-0543-8233-D55A0E438C3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C622487-455A-5344-999B-96B23C1C24C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4A9F9C3-5602-2B49-ADBD-5AD2E8F0DD31}"/>
              </a:ext>
            </a:extLst>
          </p:cNvPr>
          <p:cNvSpPr>
            <a:spLocks noGrp="1"/>
          </p:cNvSpPr>
          <p:nvPr>
            <p:ph type="dt" sz="half" idx="10"/>
          </p:nvPr>
        </p:nvSpPr>
        <p:spPr/>
        <p:txBody>
          <a:bodyPr/>
          <a:lstStyle/>
          <a:p>
            <a:fld id="{685B9DDD-08ED-B549-930A-131213455280}" type="datetime1">
              <a:rPr lang="en-US" smtClean="0"/>
              <a:t>7/22/21</a:t>
            </a:fld>
            <a:endParaRPr lang="en-US"/>
          </a:p>
        </p:txBody>
      </p:sp>
      <p:sp>
        <p:nvSpPr>
          <p:cNvPr id="6" name="Footer Placeholder 5">
            <a:extLst>
              <a:ext uri="{FF2B5EF4-FFF2-40B4-BE49-F238E27FC236}">
                <a16:creationId xmlns:a16="http://schemas.microsoft.com/office/drawing/2014/main" id="{63E77CF5-D657-3E42-BBFE-20C10FCBF6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30C0C0F-3E34-3E4F-BCD8-B00F80CF4482}"/>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4996087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11F8F-B30B-9342-900B-700010EF02B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2BC845E-8FB4-374E-ADBE-1E6675F492F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1B11BD3-6D1B-8A49-B66C-E557F6B9F0E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DFD6360-2A16-CA41-91C8-53A7FF3C832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44D9B07-2C64-D444-AB47-985242AE93F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D613373-464E-0B4C-AF2F-5BC061B43641}"/>
              </a:ext>
            </a:extLst>
          </p:cNvPr>
          <p:cNvSpPr>
            <a:spLocks noGrp="1"/>
          </p:cNvSpPr>
          <p:nvPr>
            <p:ph type="dt" sz="half" idx="10"/>
          </p:nvPr>
        </p:nvSpPr>
        <p:spPr/>
        <p:txBody>
          <a:bodyPr/>
          <a:lstStyle/>
          <a:p>
            <a:fld id="{40F8106C-9AAC-0243-B907-BA410407AFB3}" type="datetime1">
              <a:rPr lang="en-US" smtClean="0"/>
              <a:t>7/22/21</a:t>
            </a:fld>
            <a:endParaRPr lang="en-US"/>
          </a:p>
        </p:txBody>
      </p:sp>
      <p:sp>
        <p:nvSpPr>
          <p:cNvPr id="8" name="Footer Placeholder 7">
            <a:extLst>
              <a:ext uri="{FF2B5EF4-FFF2-40B4-BE49-F238E27FC236}">
                <a16:creationId xmlns:a16="http://schemas.microsoft.com/office/drawing/2014/main" id="{72AD2E67-C5A9-8E45-B693-20D4DCA1BBB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0470A3A-8015-4340-8B15-D8DC5F0FF3E1}"/>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34814162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42CB2-9894-104A-829B-A10E002E749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F279683-E681-2A4E-952D-CB1EA3E2F099}"/>
              </a:ext>
            </a:extLst>
          </p:cNvPr>
          <p:cNvSpPr>
            <a:spLocks noGrp="1"/>
          </p:cNvSpPr>
          <p:nvPr>
            <p:ph type="dt" sz="half" idx="10"/>
          </p:nvPr>
        </p:nvSpPr>
        <p:spPr/>
        <p:txBody>
          <a:bodyPr/>
          <a:lstStyle/>
          <a:p>
            <a:fld id="{830E027B-6900-1B40-8CA3-0E89D89B6341}" type="datetime1">
              <a:rPr lang="en-US" smtClean="0"/>
              <a:t>7/22/21</a:t>
            </a:fld>
            <a:endParaRPr lang="en-US"/>
          </a:p>
        </p:txBody>
      </p:sp>
      <p:sp>
        <p:nvSpPr>
          <p:cNvPr id="4" name="Footer Placeholder 3">
            <a:extLst>
              <a:ext uri="{FF2B5EF4-FFF2-40B4-BE49-F238E27FC236}">
                <a16:creationId xmlns:a16="http://schemas.microsoft.com/office/drawing/2014/main" id="{1D645855-9A1C-0C43-B050-9B84638FAD4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18C7FF2-2AC8-F44B-9F74-0A006CF347CD}"/>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31564792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B5C8544-DA5F-344F-BC94-FE604B331280}"/>
              </a:ext>
            </a:extLst>
          </p:cNvPr>
          <p:cNvSpPr>
            <a:spLocks noGrp="1"/>
          </p:cNvSpPr>
          <p:nvPr>
            <p:ph type="dt" sz="half" idx="10"/>
          </p:nvPr>
        </p:nvSpPr>
        <p:spPr/>
        <p:txBody>
          <a:bodyPr/>
          <a:lstStyle/>
          <a:p>
            <a:fld id="{1A45F43E-A829-BE4F-A203-A264431DDE99}" type="datetime1">
              <a:rPr lang="en-US" smtClean="0"/>
              <a:t>7/22/21</a:t>
            </a:fld>
            <a:endParaRPr lang="en-US"/>
          </a:p>
        </p:txBody>
      </p:sp>
      <p:sp>
        <p:nvSpPr>
          <p:cNvPr id="3" name="Footer Placeholder 2">
            <a:extLst>
              <a:ext uri="{FF2B5EF4-FFF2-40B4-BE49-F238E27FC236}">
                <a16:creationId xmlns:a16="http://schemas.microsoft.com/office/drawing/2014/main" id="{CA6F7124-CF18-2746-B0AB-EDB442B94BB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1270EDB-A1A7-2F41-89C6-7774D7D18384}"/>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7243608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E4901-A85B-064A-AC18-08E30EE60F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E4E8632-8AD0-4141-A1E5-9C0091042A3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038581E-7CC0-E542-80F0-D981609D05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9668BD4-B5D5-1844-B425-0B16C5660C5F}"/>
              </a:ext>
            </a:extLst>
          </p:cNvPr>
          <p:cNvSpPr>
            <a:spLocks noGrp="1"/>
          </p:cNvSpPr>
          <p:nvPr>
            <p:ph type="dt" sz="half" idx="10"/>
          </p:nvPr>
        </p:nvSpPr>
        <p:spPr/>
        <p:txBody>
          <a:bodyPr/>
          <a:lstStyle/>
          <a:p>
            <a:fld id="{26535F26-3EEF-C94E-94A7-1C8D33FC5DE4}" type="datetime1">
              <a:rPr lang="en-US" smtClean="0"/>
              <a:t>7/22/21</a:t>
            </a:fld>
            <a:endParaRPr lang="en-US"/>
          </a:p>
        </p:txBody>
      </p:sp>
      <p:sp>
        <p:nvSpPr>
          <p:cNvPr id="6" name="Footer Placeholder 5">
            <a:extLst>
              <a:ext uri="{FF2B5EF4-FFF2-40B4-BE49-F238E27FC236}">
                <a16:creationId xmlns:a16="http://schemas.microsoft.com/office/drawing/2014/main" id="{B0D3EA7B-1D57-1844-BFD8-2B0D6BA98B9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E3D6DCD-F7AF-6740-B616-F40574CB8367}"/>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0708828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FFA82-25B7-9A46-B897-89627F71C21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1AF288C-1426-9246-9C6E-86DEA293F9B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B723443-EC3A-0946-84D0-4C05B0865B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AEC4C9E-31F7-A640-929A-511221AFBBE1}"/>
              </a:ext>
            </a:extLst>
          </p:cNvPr>
          <p:cNvSpPr>
            <a:spLocks noGrp="1"/>
          </p:cNvSpPr>
          <p:nvPr>
            <p:ph type="dt" sz="half" idx="10"/>
          </p:nvPr>
        </p:nvSpPr>
        <p:spPr/>
        <p:txBody>
          <a:bodyPr/>
          <a:lstStyle/>
          <a:p>
            <a:fld id="{2BDFA150-AC00-1B44-8422-ACF1A99BCDEA}" type="datetime1">
              <a:rPr lang="en-US" smtClean="0"/>
              <a:t>7/22/21</a:t>
            </a:fld>
            <a:endParaRPr lang="en-US"/>
          </a:p>
        </p:txBody>
      </p:sp>
      <p:sp>
        <p:nvSpPr>
          <p:cNvPr id="6" name="Footer Placeholder 5">
            <a:extLst>
              <a:ext uri="{FF2B5EF4-FFF2-40B4-BE49-F238E27FC236}">
                <a16:creationId xmlns:a16="http://schemas.microsoft.com/office/drawing/2014/main" id="{D10A65A6-2828-4542-B7BE-39DA3838F5A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8264853-B697-E84A-AC7F-F10B53FA6BEB}"/>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1452489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32576EF-9A70-E64F-9448-96FB69DFFE7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12BCDD9-1DBD-2442-B9E3-4A259D12C92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ACB323C-C2F6-4C40-AA99-E769B0C78F5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16E8852-EE1C-8D4F-A13E-193D2664375A}" type="datetime1">
              <a:rPr lang="en-US" smtClean="0"/>
              <a:t>7/22/21</a:t>
            </a:fld>
            <a:endParaRPr lang="en-US"/>
          </a:p>
        </p:txBody>
      </p:sp>
      <p:sp>
        <p:nvSpPr>
          <p:cNvPr id="5" name="Footer Placeholder 4">
            <a:extLst>
              <a:ext uri="{FF2B5EF4-FFF2-40B4-BE49-F238E27FC236}">
                <a16:creationId xmlns:a16="http://schemas.microsoft.com/office/drawing/2014/main" id="{63C5C87C-324A-FB4B-91C7-0917BE4716C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6D58749-A8D7-CA4B-B8A0-B828A494E0C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B76BA51-8322-1A4D-B259-B74706370693}" type="slidenum">
              <a:rPr lang="en-US" smtClean="0"/>
              <a:t>‹#›</a:t>
            </a:fld>
            <a:endParaRPr lang="en-US"/>
          </a:p>
        </p:txBody>
      </p:sp>
    </p:spTree>
    <p:extLst>
      <p:ext uri="{BB962C8B-B14F-4D97-AF65-F5344CB8AC3E}">
        <p14:creationId xmlns:p14="http://schemas.microsoft.com/office/powerpoint/2010/main" val="15656032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91.emf"/><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92.emf"/><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93.emf"/><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94.jpe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96.jpg"/><Relationship Id="rId2" Type="http://schemas.openxmlformats.org/officeDocument/2006/relationships/image" Target="../media/image95.jp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730.pn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740.pn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750.pn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780.pn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790.png"/><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800.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image" Target="../media/image112.png"/><Relationship Id="rId1" Type="http://schemas.openxmlformats.org/officeDocument/2006/relationships/slideLayout" Target="../slideLayouts/slideLayout2.xml"/><Relationship Id="rId4" Type="http://schemas.openxmlformats.org/officeDocument/2006/relationships/image" Target="../media/image250.png"/></Relationships>
</file>

<file path=ppt/slides/_rels/slide117.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image" Target="../media/image113.png"/><Relationship Id="rId1" Type="http://schemas.openxmlformats.org/officeDocument/2006/relationships/slideLayout" Target="../slideLayouts/slideLayout2.xml"/><Relationship Id="rId4" Type="http://schemas.openxmlformats.org/officeDocument/2006/relationships/image" Target="../media/image250.png"/></Relationships>
</file>

<file path=ppt/slides/_rels/slide118.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830.png"/><Relationship Id="rId1" Type="http://schemas.openxmlformats.org/officeDocument/2006/relationships/slideLayout" Target="../slideLayouts/slideLayout2.xml"/><Relationship Id="rId4" Type="http://schemas.openxmlformats.org/officeDocument/2006/relationships/image" Target="../media/image280.png"/></Relationships>
</file>

<file path=ppt/slides/_rels/slide119.xml.rels><?xml version="1.0" encoding="UTF-8" standalone="yes"?>
<Relationships xmlns="http://schemas.openxmlformats.org/package/2006/relationships"><Relationship Id="rId2" Type="http://schemas.openxmlformats.org/officeDocument/2006/relationships/image" Target="../media/image27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840.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860.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340.png"/><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37.png"/><Relationship Id="rId4" Type="http://schemas.openxmlformats.org/officeDocument/2006/relationships/image" Target="../media/image36.png"/></Relationships>
</file>

<file path=ppt/slides/_rels/slide23.xml.rels><?xml version="1.0" encoding="UTF-8" standalone="yes"?>
<Relationships xmlns="http://schemas.openxmlformats.org/package/2006/relationships"><Relationship Id="rId3" Type="http://schemas.openxmlformats.org/officeDocument/2006/relationships/image" Target="../media/image35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6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01.png"/><Relationship Id="rId2" Type="http://schemas.openxmlformats.org/officeDocument/2006/relationships/image" Target="../media/image29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62.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371.png"/></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43.png"/><Relationship Id="rId4" Type="http://schemas.openxmlformats.org/officeDocument/2006/relationships/image" Target="../media/image42.png"/></Relationships>
</file>

<file path=ppt/slides/_rels/slide31.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50.png"/><Relationship Id="rId3" Type="http://schemas.openxmlformats.org/officeDocument/2006/relationships/image" Target="../media/image44.png"/><Relationship Id="rId7" Type="http://schemas.openxmlformats.org/officeDocument/2006/relationships/image" Target="../media/image440.png"/><Relationship Id="rId2" Type="http://schemas.openxmlformats.org/officeDocument/2006/relationships/notesSlide" Target="../notesSlides/notesSlide10.xml"/><Relationship Id="rId16" Type="http://schemas.openxmlformats.org/officeDocument/2006/relationships/image" Target="../media/image53.png"/><Relationship Id="rId1" Type="http://schemas.openxmlformats.org/officeDocument/2006/relationships/slideLayout" Target="../slideLayouts/slideLayout1.xml"/><Relationship Id="rId6" Type="http://schemas.openxmlformats.org/officeDocument/2006/relationships/image" Target="../media/image430.png"/><Relationship Id="rId5" Type="http://schemas.openxmlformats.org/officeDocument/2006/relationships/image" Target="../media/image420.png"/><Relationship Id="rId15" Type="http://schemas.openxmlformats.org/officeDocument/2006/relationships/image" Target="../media/image52.png"/><Relationship Id="rId9" Type="http://schemas.openxmlformats.org/officeDocument/2006/relationships/image" Target="../media/image46.png"/><Relationship Id="rId14" Type="http://schemas.openxmlformats.org/officeDocument/2006/relationships/image" Target="../media/image51.png"/></Relationships>
</file>

<file path=ppt/slides/_rels/slide32.xml.rels><?xml version="1.0" encoding="UTF-8" standalone="yes"?>
<Relationships xmlns="http://schemas.openxmlformats.org/package/2006/relationships"><Relationship Id="rId13" Type="http://schemas.openxmlformats.org/officeDocument/2006/relationships/image" Target="../media/image54.png"/><Relationship Id="rId18" Type="http://schemas.openxmlformats.org/officeDocument/2006/relationships/image" Target="../media/image56.png"/><Relationship Id="rId3" Type="http://schemas.openxmlformats.org/officeDocument/2006/relationships/image" Target="../media/image47.png"/><Relationship Id="rId12" Type="http://schemas.openxmlformats.org/officeDocument/2006/relationships/image" Target="../media/image531.png"/><Relationship Id="rId17" Type="http://schemas.openxmlformats.org/officeDocument/2006/relationships/image" Target="../media/image55.png"/><Relationship Id="rId2" Type="http://schemas.openxmlformats.org/officeDocument/2006/relationships/notesSlide" Target="../notesSlides/notesSlide11.xml"/><Relationship Id="rId16" Type="http://schemas.openxmlformats.org/officeDocument/2006/relationships/image" Target="../media/image501.png"/><Relationship Id="rId1" Type="http://schemas.openxmlformats.org/officeDocument/2006/relationships/slideLayout" Target="../slideLayouts/slideLayout1.xml"/><Relationship Id="rId11" Type="http://schemas.openxmlformats.org/officeDocument/2006/relationships/image" Target="../media/image521.png"/><Relationship Id="rId15" Type="http://schemas.openxmlformats.org/officeDocument/2006/relationships/image" Target="../media/image492.png"/><Relationship Id="rId10" Type="http://schemas.openxmlformats.org/officeDocument/2006/relationships/image" Target="../media/image510.png"/><Relationship Id="rId19" Type="http://schemas.openxmlformats.org/officeDocument/2006/relationships/image" Target="../media/image57.png"/><Relationship Id="rId14" Type="http://schemas.openxmlformats.org/officeDocument/2006/relationships/image" Target="../media/image481.png"/></Relationships>
</file>

<file path=ppt/slides/_rels/slide33.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48.png"/><Relationship Id="rId7" Type="http://schemas.openxmlformats.org/officeDocument/2006/relationships/image" Target="../media/image62.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 Id="rId9" Type="http://schemas.openxmlformats.org/officeDocument/2006/relationships/image" Target="../media/image64.png"/></Relationships>
</file>

<file path=ppt/slides/_rels/slide3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3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612.png"/><Relationship Id="rId4" Type="http://schemas.openxmlformats.org/officeDocument/2006/relationships/image" Target="../media/image69.png"/></Relationships>
</file>

<file path=ppt/slides/_rels/slide37.xml.rels><?xml version="1.0" encoding="UTF-8" standalone="yes"?>
<Relationships xmlns="http://schemas.openxmlformats.org/package/2006/relationships"><Relationship Id="rId3" Type="http://schemas.openxmlformats.org/officeDocument/2006/relationships/image" Target="../media/image482.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621.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72.png"/><Relationship Id="rId7" Type="http://schemas.openxmlformats.org/officeDocument/2006/relationships/image" Target="../media/image76.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4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480.png"/><Relationship Id="rId7" Type="http://schemas.openxmlformats.org/officeDocument/2006/relationships/image" Target="../media/image81.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1.png"/></Relationships>
</file>

<file path=ppt/slides/_rels/slide4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8" Type="http://schemas.openxmlformats.org/officeDocument/2006/relationships/image" Target="../media/image751.png"/><Relationship Id="rId3" Type="http://schemas.openxmlformats.org/officeDocument/2006/relationships/image" Target="../media/image701.png"/><Relationship Id="rId7" Type="http://schemas.openxmlformats.org/officeDocument/2006/relationships/image" Target="../media/image741.pn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731.png"/><Relationship Id="rId5" Type="http://schemas.openxmlformats.org/officeDocument/2006/relationships/image" Target="../media/image720.png"/><Relationship Id="rId4" Type="http://schemas.openxmlformats.org/officeDocument/2006/relationships/image" Target="../media/image79.jpeg"/><Relationship Id="rId9" Type="http://schemas.openxmlformats.org/officeDocument/2006/relationships/image" Target="../media/image760.png"/></Relationships>
</file>

<file path=ppt/slides/_rels/slide4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92.png"/><Relationship Id="rId4" Type="http://schemas.openxmlformats.org/officeDocument/2006/relationships/image" Target="../media/image91.png"/></Relationships>
</file>

<file path=ppt/slides/_rels/slide48.xml.rels><?xml version="1.0" encoding="UTF-8" standalone="yes"?>
<Relationships xmlns="http://schemas.openxmlformats.org/package/2006/relationships"><Relationship Id="rId3" Type="http://schemas.openxmlformats.org/officeDocument/2006/relationships/image" Target="../media/image710.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770.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0.tiff"/><Relationship Id="rId4" Type="http://schemas.openxmlformats.org/officeDocument/2006/relationships/image" Target="../media/image9.tiff"/></Relationships>
</file>

<file path=ppt/slides/_rels/slide50.xml.rels><?xml version="1.0" encoding="UTF-8" standalone="yes"?>
<Relationships xmlns="http://schemas.openxmlformats.org/package/2006/relationships"><Relationship Id="rId3" Type="http://schemas.openxmlformats.org/officeDocument/2006/relationships/image" Target="../media/image783.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40.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782.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791.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801.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810.pn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37.xml"/><Relationship Id="rId1" Type="http://schemas.openxmlformats.org/officeDocument/2006/relationships/slideLayout" Target="../slideLayouts/slideLayout1.xml"/><Relationship Id="rId4" Type="http://schemas.openxmlformats.org/officeDocument/2006/relationships/image" Target="../media/image200.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0.xml"/><Relationship Id="rId1" Type="http://schemas.openxmlformats.org/officeDocument/2006/relationships/slideLayout" Target="../slideLayouts/slideLayout1.xml"/><Relationship Id="rId4" Type="http://schemas.openxmlformats.org/officeDocument/2006/relationships/image" Target="../media/image88.png"/></Relationships>
</file>

<file path=ppt/slides/_rels/slide62.xml.rels><?xml version="1.0" encoding="UTF-8" standalone="yes"?>
<Relationships xmlns="http://schemas.openxmlformats.org/package/2006/relationships"><Relationship Id="rId3" Type="http://schemas.openxmlformats.org/officeDocument/2006/relationships/image" Target="../media/image841.png"/><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851.png"/><Relationship Id="rId7" Type="http://schemas.openxmlformats.org/officeDocument/2006/relationships/image" Target="../media/image880.png"/><Relationship Id="rId2" Type="http://schemas.openxmlformats.org/officeDocument/2006/relationships/notesSlide" Target="../notesSlides/notesSlide42.xml"/><Relationship Id="rId1" Type="http://schemas.openxmlformats.org/officeDocument/2006/relationships/slideLayout" Target="../slideLayouts/slideLayout1.xml"/><Relationship Id="rId6" Type="http://schemas.openxmlformats.org/officeDocument/2006/relationships/image" Target="../media/image870.png"/><Relationship Id="rId5" Type="http://schemas.openxmlformats.org/officeDocument/2006/relationships/image" Target="../media/image861.png"/><Relationship Id="rId4" Type="http://schemas.openxmlformats.org/officeDocument/2006/relationships/image" Target="../media/image850.png"/></Relationships>
</file>

<file path=ppt/slides/_rels/slide64.xml.rels><?xml version="1.0" encoding="UTF-8" standalone="yes"?>
<Relationships xmlns="http://schemas.openxmlformats.org/package/2006/relationships"><Relationship Id="rId3" Type="http://schemas.openxmlformats.org/officeDocument/2006/relationships/image" Target="../media/image541.pn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881.pn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45.xml"/><Relationship Id="rId1" Type="http://schemas.openxmlformats.org/officeDocument/2006/relationships/slideLayout" Target="../slideLayouts/slideLayout1.xml"/><Relationship Id="rId5" Type="http://schemas.openxmlformats.org/officeDocument/2006/relationships/image" Target="../media/image400.png"/><Relationship Id="rId4" Type="http://schemas.openxmlformats.org/officeDocument/2006/relationships/image" Target="../media/image390.png"/></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image" Target="../media/image570.png"/><Relationship Id="rId2" Type="http://schemas.openxmlformats.org/officeDocument/2006/relationships/notesSlide" Target="../notesSlides/notesSlide47.xml"/><Relationship Id="rId1" Type="http://schemas.openxmlformats.org/officeDocument/2006/relationships/slideLayout" Target="../slideLayouts/slideLayout1.xml"/><Relationship Id="rId5" Type="http://schemas.openxmlformats.org/officeDocument/2006/relationships/image" Target="../media/image94.png"/><Relationship Id="rId4" Type="http://schemas.openxmlformats.org/officeDocument/2006/relationships/image" Target="../media/image580.png"/></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641.png"/><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3" Type="http://schemas.openxmlformats.org/officeDocument/2006/relationships/image" Target="../media/image661.png"/><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58.xml"/><Relationship Id="rId1" Type="http://schemas.openxmlformats.org/officeDocument/2006/relationships/slideLayout" Target="../slideLayouts/slideLayout1.xml"/><Relationship Id="rId5" Type="http://schemas.openxmlformats.org/officeDocument/2006/relationships/image" Target="../media/image630.png"/><Relationship Id="rId4" Type="http://schemas.openxmlformats.org/officeDocument/2006/relationships/image" Target="../media/image600.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gif"/></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65.xml"/><Relationship Id="rId1" Type="http://schemas.openxmlformats.org/officeDocument/2006/relationships/slideLayout" Target="../slideLayouts/slideLayout1.xml"/><Relationship Id="rId4" Type="http://schemas.openxmlformats.org/officeDocument/2006/relationships/image" Target="../media/image100.png"/></Relationships>
</file>

<file path=ppt/slides/_rels/slide87.xml.rels><?xml version="1.0" encoding="UTF-8" standalone="yes"?>
<Relationships xmlns="http://schemas.openxmlformats.org/package/2006/relationships"><Relationship Id="rId3" Type="http://schemas.openxmlformats.org/officeDocument/2006/relationships/image" Target="../media/image930.png"/><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3" Type="http://schemas.openxmlformats.org/officeDocument/2006/relationships/image" Target="../media/image610.png"/><Relationship Id="rId2" Type="http://schemas.openxmlformats.org/officeDocument/2006/relationships/notesSlide" Target="../notesSlides/notesSlide67.xml"/><Relationship Id="rId1" Type="http://schemas.openxmlformats.org/officeDocument/2006/relationships/slideLayout" Target="../slideLayouts/slideLayout1.xml"/><Relationship Id="rId4" Type="http://schemas.openxmlformats.org/officeDocument/2006/relationships/image" Target="../media/image640.png"/></Relationships>
</file>

<file path=ppt/slides/_rels/slide89.xml.rels><?xml version="1.0" encoding="UTF-8" standalone="yes"?>
<Relationships xmlns="http://schemas.openxmlformats.org/package/2006/relationships"><Relationship Id="rId3" Type="http://schemas.openxmlformats.org/officeDocument/2006/relationships/image" Target="../media/image650.png"/><Relationship Id="rId2" Type="http://schemas.openxmlformats.org/officeDocument/2006/relationships/notesSlide" Target="../notesSlides/notesSlide68.xml"/><Relationship Id="rId1" Type="http://schemas.openxmlformats.org/officeDocument/2006/relationships/slideLayout" Target="../slideLayouts/slideLayout1.xml"/><Relationship Id="rId4" Type="http://schemas.openxmlformats.org/officeDocument/2006/relationships/image" Target="../media/image1000.png"/></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990.png"/><Relationship Id="rId2" Type="http://schemas.openxmlformats.org/officeDocument/2006/relationships/notesSlide" Target="../notesSlides/notesSlide69.xml"/><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3" Type="http://schemas.openxmlformats.org/officeDocument/2006/relationships/image" Target="../media/image670.png"/><Relationship Id="rId2" Type="http://schemas.openxmlformats.org/officeDocument/2006/relationships/notesSlide" Target="../notesSlides/notesSlide70.xml"/><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3" Type="http://schemas.openxmlformats.org/officeDocument/2006/relationships/image" Target="../media/image680.png"/><Relationship Id="rId2" Type="http://schemas.openxmlformats.org/officeDocument/2006/relationships/notesSlide" Target="../notesSlides/notesSlide71.xml"/><Relationship Id="rId1" Type="http://schemas.openxmlformats.org/officeDocument/2006/relationships/slideLayout" Target="../slideLayouts/slideLayout1.xml"/><Relationship Id="rId4" Type="http://schemas.openxmlformats.org/officeDocument/2006/relationships/image" Target="../media/image410.png"/></Relationships>
</file>

<file path=ppt/slides/_rels/slide93.xml.rels><?xml version="1.0" encoding="UTF-8" standalone="yes"?>
<Relationships xmlns="http://schemas.openxmlformats.org/package/2006/relationships"><Relationship Id="rId3" Type="http://schemas.openxmlformats.org/officeDocument/2006/relationships/image" Target="../media/image700.png"/><Relationship Id="rId2" Type="http://schemas.openxmlformats.org/officeDocument/2006/relationships/notesSlide" Target="../notesSlides/notesSlide72.xml"/><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3" Type="http://schemas.openxmlformats.org/officeDocument/2006/relationships/image" Target="../media/image711.png"/><Relationship Id="rId2" Type="http://schemas.openxmlformats.org/officeDocument/2006/relationships/notesSlide" Target="../notesSlides/notesSlide73.xml"/><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74.xml"/><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3" Type="http://schemas.openxmlformats.org/officeDocument/2006/relationships/image" Target="../media/image1010.png"/><Relationship Id="rId2" Type="http://schemas.openxmlformats.org/officeDocument/2006/relationships/notesSlide" Target="../notesSlides/notesSlide75.xml"/><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2" Type="http://schemas.openxmlformats.org/officeDocument/2006/relationships/image" Target="../media/image89.emf"/><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90.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A2F47-AC32-3447-B9A5-A02F15A9C4F2}"/>
              </a:ext>
            </a:extLst>
          </p:cNvPr>
          <p:cNvSpPr>
            <a:spLocks noGrp="1"/>
          </p:cNvSpPr>
          <p:nvPr>
            <p:ph type="ctrTitle"/>
          </p:nvPr>
        </p:nvSpPr>
        <p:spPr/>
        <p:txBody>
          <a:bodyPr/>
          <a:lstStyle/>
          <a:p>
            <a:r>
              <a:rPr lang="en-US" dirty="0"/>
              <a:t>Electronics of Radio</a:t>
            </a:r>
          </a:p>
        </p:txBody>
      </p:sp>
      <p:sp>
        <p:nvSpPr>
          <p:cNvPr id="3" name="Subtitle 2">
            <a:extLst>
              <a:ext uri="{FF2B5EF4-FFF2-40B4-BE49-F238E27FC236}">
                <a16:creationId xmlns:a16="http://schemas.microsoft.com/office/drawing/2014/main" id="{081611E0-A9DA-7242-8AF3-6C9814B72F3D}"/>
              </a:ext>
            </a:extLst>
          </p:cNvPr>
          <p:cNvSpPr>
            <a:spLocks noGrp="1"/>
          </p:cNvSpPr>
          <p:nvPr>
            <p:ph type="subTitle" idx="1"/>
          </p:nvPr>
        </p:nvSpPr>
        <p:spPr/>
        <p:txBody>
          <a:bodyPr>
            <a:normAutofit fontScale="77500" lnSpcReduction="20000"/>
          </a:bodyPr>
          <a:lstStyle/>
          <a:p>
            <a:r>
              <a:rPr lang="en-US" dirty="0"/>
              <a:t>Notes on David Rutledge’s book</a:t>
            </a:r>
          </a:p>
          <a:p>
            <a:endParaRPr lang="en-US" dirty="0"/>
          </a:p>
          <a:p>
            <a:endParaRPr lang="en-US" dirty="0"/>
          </a:p>
          <a:p>
            <a:pPr algn="r"/>
            <a:r>
              <a:rPr lang="en-US" dirty="0"/>
              <a:t>John </a:t>
            </a:r>
            <a:r>
              <a:rPr lang="en-US" dirty="0" err="1"/>
              <a:t>Manferdelli</a:t>
            </a:r>
            <a:endParaRPr lang="en-US" dirty="0"/>
          </a:p>
          <a:p>
            <a:pPr algn="r"/>
            <a:r>
              <a:rPr lang="en-US" dirty="0" err="1"/>
              <a:t>johnmanferdelli@hotmail.com</a:t>
            </a:r>
            <a:endParaRPr lang="en-US" dirty="0"/>
          </a:p>
          <a:p>
            <a:pPr algn="r"/>
            <a:endParaRPr lang="en-US" dirty="0"/>
          </a:p>
        </p:txBody>
      </p:sp>
      <p:sp>
        <p:nvSpPr>
          <p:cNvPr id="5" name="Slide Number Placeholder 4">
            <a:extLst>
              <a:ext uri="{FF2B5EF4-FFF2-40B4-BE49-F238E27FC236}">
                <a16:creationId xmlns:a16="http://schemas.microsoft.com/office/drawing/2014/main" id="{A1F8F6FF-2CC8-BE4A-913C-116A24183195}"/>
              </a:ext>
            </a:extLst>
          </p:cNvPr>
          <p:cNvSpPr>
            <a:spLocks noGrp="1"/>
          </p:cNvSpPr>
          <p:nvPr>
            <p:ph type="sldNum" sz="quarter" idx="12"/>
          </p:nvPr>
        </p:nvSpPr>
        <p:spPr/>
        <p:txBody>
          <a:bodyPr/>
          <a:lstStyle/>
          <a:p>
            <a:fld id="{6B76BA51-8322-1A4D-B259-B74706370693}" type="slidenum">
              <a:rPr lang="en-US" smtClean="0"/>
              <a:t>1</a:t>
            </a:fld>
            <a:endParaRPr lang="en-US"/>
          </a:p>
        </p:txBody>
      </p:sp>
    </p:spTree>
    <p:extLst>
      <p:ext uri="{BB962C8B-B14F-4D97-AF65-F5344CB8AC3E}">
        <p14:creationId xmlns:p14="http://schemas.microsoft.com/office/powerpoint/2010/main" val="33193060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Circuit analysis and impedance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p:txBody>
              <a:bodyPr/>
              <a:lstStyle/>
              <a:p>
                <a:r>
                  <a:rPr lang="en-US" sz="2000" dirty="0"/>
                  <a:t>Impedance unifies the “simple” ohms law with capacitance and inductance.</a:t>
                </a:r>
              </a:p>
              <a:p>
                <a14:m>
                  <m:oMath xmlns:m="http://schemas.openxmlformats.org/officeDocument/2006/math">
                    <m:r>
                      <a:rPr lang="en-US" sz="2000" b="0" i="1" smtClean="0">
                        <a:latin typeface="Cambria Math" panose="02040503050406030204" pitchFamily="18" charset="0"/>
                      </a:rPr>
                      <m:t>𝑍</m:t>
                    </m:r>
                    <m:r>
                      <a:rPr lang="en-US" sz="2000" b="0" i="1" smtClean="0">
                        <a:latin typeface="Cambria Math" panose="02040503050406030204" pitchFamily="18" charset="0"/>
                      </a:rPr>
                      <m:t>=</m:t>
                    </m:r>
                    <m:r>
                      <a:rPr lang="en-US" sz="2000" b="0" i="1" smtClean="0">
                        <a:latin typeface="Cambria Math" panose="02040503050406030204" pitchFamily="18" charset="0"/>
                      </a:rPr>
                      <m:t>𝑅</m:t>
                    </m:r>
                  </m:oMath>
                </a14:m>
                <a:r>
                  <a:rPr lang="en-US" sz="2000" dirty="0"/>
                  <a:t>, for resistors,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𝐿</m:t>
                    </m:r>
                  </m:oMath>
                </a14:m>
                <a:r>
                  <a:rPr lang="en-US" sz="2000" dirty="0"/>
                  <a:t>, for inductors and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f>
                      <m:fPr>
                        <m:ctrlPr>
                          <a:rPr lang="en-US" sz="200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oMath>
                </a14:m>
                <a:r>
                  <a:rPr lang="en-US" sz="2000" dirty="0"/>
                  <a:t>, for capacitors.</a:t>
                </a:r>
              </a:p>
              <a:p>
                <a:r>
                  <a:rPr lang="en-US" sz="2000" dirty="0"/>
                  <a:t>In general, </a:t>
                </a:r>
                <a14:m>
                  <m:oMath xmlns:m="http://schemas.openxmlformats.org/officeDocument/2006/math">
                    <m:r>
                      <a:rPr lang="en-US" sz="2000" b="0" i="1" smtClean="0">
                        <a:latin typeface="Cambria Math" panose="02040503050406030204" pitchFamily="18" charset="0"/>
                      </a:rPr>
                      <m:t>𝑍</m:t>
                    </m:r>
                    <m:r>
                      <a:rPr lang="en-US" sz="2000" b="0" i="1" smtClean="0">
                        <a:latin typeface="Cambria Math" panose="02040503050406030204" pitchFamily="18" charset="0"/>
                      </a:rPr>
                      <m:t>=</m:t>
                    </m:r>
                    <m:r>
                      <a:rPr lang="en-US" sz="2000" b="0" i="1" smtClean="0">
                        <a:latin typeface="Cambria Math" panose="02040503050406030204" pitchFamily="18" charset="0"/>
                      </a:rPr>
                      <m:t>𝑅</m:t>
                    </m:r>
                    <m:r>
                      <a:rPr lang="en-US" sz="2000" b="0" i="1" smtClean="0">
                        <a:latin typeface="Cambria Math" panose="02040503050406030204" pitchFamily="18" charset="0"/>
                      </a:rPr>
                      <m:t>+</m:t>
                    </m:r>
                    <m:r>
                      <a:rPr lang="en-US" sz="2000" b="0" i="1" smtClean="0">
                        <a:latin typeface="Cambria Math" panose="02040503050406030204" pitchFamily="18" charset="0"/>
                      </a:rPr>
                      <m:t>𝑗𝑋</m:t>
                    </m:r>
                  </m:oMath>
                </a14:m>
                <a:r>
                  <a:rPr lang="en-US" sz="2000" dirty="0"/>
                  <a:t> and all the ohm like laws hold for resistors, capacitors and inductors .</a:t>
                </a:r>
              </a:p>
              <a:p>
                <a:pPr lvl="1"/>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𝑒𝑞</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2</m:t>
                        </m:r>
                      </m:sub>
                    </m:sSub>
                  </m:oMath>
                </a14:m>
                <a:r>
                  <a:rPr lang="en-US" sz="2000" dirty="0"/>
                  <a:t> for two components with impedance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2</m:t>
                        </m:r>
                      </m:sub>
                    </m:sSub>
                  </m:oMath>
                </a14:m>
                <a:r>
                  <a:rPr lang="en-US" sz="2000" dirty="0"/>
                  <a:t> connected in series</a:t>
                </a:r>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i="1">
                            <a:latin typeface="Cambria Math" panose="02040503050406030204" pitchFamily="18" charset="0"/>
                          </a:rPr>
                          <m:t>𝑒𝑞</m:t>
                        </m:r>
                      </m:sub>
                    </m:sSub>
                    <m:r>
                      <a:rPr lang="en-US" sz="2000" i="1">
                        <a:latin typeface="Cambria Math" panose="02040503050406030204" pitchFamily="18" charset="0"/>
                      </a:rPr>
                      <m:t>=</m:t>
                    </m:r>
                    <m:f>
                      <m:fPr>
                        <m:ctrlPr>
                          <a:rPr lang="en-US" sz="2000" i="1" smtClean="0">
                            <a:latin typeface="Cambria Math" panose="02040503050406030204" pitchFamily="18" charset="0"/>
                          </a:rPr>
                        </m:ctrlPr>
                      </m:fPr>
                      <m:num>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i="1" smtClean="0">
                            <a:latin typeface="Cambria Math" panose="02040503050406030204" pitchFamily="18" charset="0"/>
                          </a:rPr>
                          <m:t>2</m:t>
                        </m:r>
                      </m:num>
                      <m:den>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2</m:t>
                            </m:r>
                          </m:sub>
                        </m:sSub>
                      </m:den>
                    </m:f>
                  </m:oMath>
                </a14:m>
                <a:r>
                  <a:rPr lang="en-US" sz="2000" dirty="0"/>
                  <a:t> for two components with impedance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i="1">
                            <a:latin typeface="Cambria Math" panose="02040503050406030204" pitchFamily="18" charset="0"/>
                          </a:rPr>
                          <m:t>1</m:t>
                        </m:r>
                      </m:sub>
                    </m:sSub>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i="1">
                            <a:latin typeface="Cambria Math" panose="02040503050406030204" pitchFamily="18" charset="0"/>
                          </a:rPr>
                          <m:t>2</m:t>
                        </m:r>
                      </m:sub>
                    </m:sSub>
                  </m:oMath>
                </a14:m>
                <a:r>
                  <a:rPr lang="en-US" sz="2000" dirty="0"/>
                  <a:t> connected in parallel</a:t>
                </a:r>
              </a:p>
              <a:p>
                <a:r>
                  <a:rPr lang="en-US" sz="2000" dirty="0"/>
                  <a:t>For example, for a resistor and capacitor in series has impedance </a:t>
                </a:r>
                <a14:m>
                  <m:oMath xmlns:m="http://schemas.openxmlformats.org/officeDocument/2006/math">
                    <m:r>
                      <a:rPr lang="en-US" sz="2000" b="0" i="1" smtClean="0">
                        <a:latin typeface="Cambria Math" panose="02040503050406030204" pitchFamily="18" charset="0"/>
                      </a:rPr>
                      <m:t>𝑍</m:t>
                    </m:r>
                    <m:r>
                      <a:rPr lang="en-US" sz="2000" b="0" i="1" smtClean="0">
                        <a:latin typeface="Cambria Math" panose="02040503050406030204" pitchFamily="18" charset="0"/>
                      </a:rPr>
                      <m:t>=</m:t>
                    </m:r>
                    <m:r>
                      <a:rPr lang="en-US" sz="2000" b="0" i="1" smtClean="0">
                        <a:latin typeface="Cambria Math" panose="02040503050406030204" pitchFamily="18" charset="0"/>
                      </a:rPr>
                      <m:t>𝑅</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oMath>
                </a14:m>
                <a:endParaRPr lang="en-US" sz="2000" dirty="0"/>
              </a:p>
              <a:p>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blipFill>
                <a:blip r:embed="rId2"/>
                <a:stretch>
                  <a:fillRect l="-603" t="-145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10</a:t>
            </a:fld>
            <a:endParaRPr lang="en-US"/>
          </a:p>
        </p:txBody>
      </p:sp>
    </p:spTree>
    <p:extLst>
      <p:ext uri="{BB962C8B-B14F-4D97-AF65-F5344CB8AC3E}">
        <p14:creationId xmlns:p14="http://schemas.microsoft.com/office/powerpoint/2010/main" val="164922015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3</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100</a:t>
            </a:fld>
            <a:endParaRPr lang="en-US"/>
          </a:p>
        </p:txBody>
      </p:sp>
      <p:pic>
        <p:nvPicPr>
          <p:cNvPr id="6" name="Picture 5">
            <a:extLst>
              <a:ext uri="{FF2B5EF4-FFF2-40B4-BE49-F238E27FC236}">
                <a16:creationId xmlns:a16="http://schemas.microsoft.com/office/drawing/2014/main" id="{CC3EB37F-3218-A246-B76B-9E22CB20A62D}"/>
              </a:ext>
            </a:extLst>
          </p:cNvPr>
          <p:cNvPicPr>
            <a:picLocks noChangeAspect="1"/>
          </p:cNvPicPr>
          <p:nvPr/>
        </p:nvPicPr>
        <p:blipFill>
          <a:blip r:embed="rId2"/>
          <a:stretch>
            <a:fillRect/>
          </a:stretch>
        </p:blipFill>
        <p:spPr>
          <a:xfrm rot="5400000">
            <a:off x="3134208" y="-186653"/>
            <a:ext cx="5922593" cy="7664532"/>
          </a:xfrm>
          <a:prstGeom prst="rect">
            <a:avLst/>
          </a:prstGeom>
        </p:spPr>
      </p:pic>
    </p:spTree>
    <p:extLst>
      <p:ext uri="{BB962C8B-B14F-4D97-AF65-F5344CB8AC3E}">
        <p14:creationId xmlns:p14="http://schemas.microsoft.com/office/powerpoint/2010/main" val="82230173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4</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101</a:t>
            </a:fld>
            <a:endParaRPr lang="en-US"/>
          </a:p>
        </p:txBody>
      </p:sp>
      <p:pic>
        <p:nvPicPr>
          <p:cNvPr id="6" name="Picture 5">
            <a:extLst>
              <a:ext uri="{FF2B5EF4-FFF2-40B4-BE49-F238E27FC236}">
                <a16:creationId xmlns:a16="http://schemas.microsoft.com/office/drawing/2014/main" id="{FD077C13-C27C-B645-BEFB-EEBAFF6F5640}"/>
              </a:ext>
            </a:extLst>
          </p:cNvPr>
          <p:cNvPicPr>
            <a:picLocks noChangeAspect="1"/>
          </p:cNvPicPr>
          <p:nvPr/>
        </p:nvPicPr>
        <p:blipFill>
          <a:blip r:embed="rId2"/>
          <a:stretch>
            <a:fillRect/>
          </a:stretch>
        </p:blipFill>
        <p:spPr>
          <a:xfrm rot="5400000">
            <a:off x="3003081" y="-580700"/>
            <a:ext cx="5766739" cy="8486775"/>
          </a:xfrm>
          <a:prstGeom prst="rect">
            <a:avLst/>
          </a:prstGeom>
        </p:spPr>
      </p:pic>
    </p:spTree>
    <p:extLst>
      <p:ext uri="{BB962C8B-B14F-4D97-AF65-F5344CB8AC3E}">
        <p14:creationId xmlns:p14="http://schemas.microsoft.com/office/powerpoint/2010/main" val="233422966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5</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102</a:t>
            </a:fld>
            <a:endParaRPr lang="en-US"/>
          </a:p>
        </p:txBody>
      </p:sp>
      <p:pic>
        <p:nvPicPr>
          <p:cNvPr id="6" name="Picture 5">
            <a:extLst>
              <a:ext uri="{FF2B5EF4-FFF2-40B4-BE49-F238E27FC236}">
                <a16:creationId xmlns:a16="http://schemas.microsoft.com/office/drawing/2014/main" id="{A19D2D81-F191-2C4E-94C9-0F184ED8358D}"/>
              </a:ext>
            </a:extLst>
          </p:cNvPr>
          <p:cNvPicPr>
            <a:picLocks noChangeAspect="1"/>
          </p:cNvPicPr>
          <p:nvPr/>
        </p:nvPicPr>
        <p:blipFill>
          <a:blip r:embed="rId2"/>
          <a:stretch>
            <a:fillRect/>
          </a:stretch>
        </p:blipFill>
        <p:spPr>
          <a:xfrm rot="5400000">
            <a:off x="3529662" y="-87166"/>
            <a:ext cx="5866102" cy="7591425"/>
          </a:xfrm>
          <a:prstGeom prst="rect">
            <a:avLst/>
          </a:prstGeom>
        </p:spPr>
      </p:pic>
    </p:spTree>
    <p:extLst>
      <p:ext uri="{BB962C8B-B14F-4D97-AF65-F5344CB8AC3E}">
        <p14:creationId xmlns:p14="http://schemas.microsoft.com/office/powerpoint/2010/main" val="97034152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17: Tuned Speaker</a:t>
            </a:r>
            <a:endParaRPr sz="20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11073722" cy="464278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r>
              <a:rPr lang="en-US" sz="2000" dirty="0">
                <a:solidFill>
                  <a:srgbClr val="000000"/>
                </a:solidFill>
                <a:sym typeface="Calibri"/>
              </a:rPr>
              <a:t>Connect speaker to function generator 600Hz, 25mVrms.  </a:t>
            </a:r>
          </a:p>
          <a:p>
            <a:pPr latinLnBrk="1" hangingPunct="0"/>
            <a:endParaRPr lang="en-US" sz="2000" dirty="0">
              <a:solidFill>
                <a:srgbClr val="000000"/>
              </a:solidFill>
              <a:sym typeface="Calibri"/>
            </a:endParaRPr>
          </a:p>
          <a:p>
            <a:pPr marL="457200" indent="-457200" latinLnBrk="1" hangingPunct="0">
              <a:buFont typeface="+mj-lt"/>
              <a:buAutoNum type="arabicPeriod"/>
            </a:pPr>
            <a:r>
              <a:rPr lang="en-US" sz="2000" dirty="0">
                <a:solidFill>
                  <a:srgbClr val="000000"/>
                </a:solidFill>
                <a:sym typeface="Calibri"/>
              </a:rPr>
              <a:t>Sound peaks at resonance.  Find resonant frequency </a:t>
            </a:r>
            <a:r>
              <a:rPr lang="en-US" sz="2000" dirty="0" err="1">
                <a:solidFill>
                  <a:srgbClr val="000000"/>
                </a:solidFill>
                <a:sym typeface="Calibri"/>
              </a:rPr>
              <a:t>L</a:t>
            </a:r>
            <a:r>
              <a:rPr lang="en-US" sz="2000" baseline="-25000" dirty="0" err="1">
                <a:solidFill>
                  <a:srgbClr val="000000"/>
                </a:solidFill>
                <a:sym typeface="Calibri"/>
              </a:rPr>
              <a:t>p</a:t>
            </a:r>
            <a:r>
              <a:rPr lang="en-US" sz="2000" dirty="0">
                <a:solidFill>
                  <a:srgbClr val="000000"/>
                </a:solidFill>
                <a:sym typeface="Calibri"/>
              </a:rPr>
              <a:t>.</a:t>
            </a:r>
          </a:p>
          <a:p>
            <a:pPr marL="457200" indent="-457200" latinLnBrk="1" hangingPunct="0">
              <a:buFont typeface="+mj-lt"/>
              <a:buAutoNum type="arabicPeriod"/>
            </a:pPr>
            <a:r>
              <a:rPr lang="en-US" sz="2000" dirty="0">
                <a:solidFill>
                  <a:srgbClr val="000000"/>
                </a:solidFill>
                <a:sym typeface="Calibri"/>
              </a:rPr>
              <a:t>Measure </a:t>
            </a:r>
            <a:r>
              <a:rPr lang="en-US" sz="2000" dirty="0" err="1">
                <a:solidFill>
                  <a:srgbClr val="000000"/>
                </a:solidFill>
                <a:sym typeface="Calibri"/>
              </a:rPr>
              <a:t>f</a:t>
            </a:r>
            <a:r>
              <a:rPr lang="en-US" sz="2000" baseline="-25000" dirty="0" err="1">
                <a:solidFill>
                  <a:srgbClr val="000000"/>
                </a:solidFill>
                <a:sym typeface="Calibri"/>
              </a:rPr>
              <a:t>l</a:t>
            </a:r>
            <a:r>
              <a:rPr lang="en-US" sz="2000" dirty="0">
                <a:solidFill>
                  <a:srgbClr val="000000"/>
                </a:solidFill>
                <a:sym typeface="Calibri"/>
              </a:rPr>
              <a:t>, f</a:t>
            </a:r>
            <a:r>
              <a:rPr lang="en-US" sz="2000" baseline="-25000" dirty="0">
                <a:solidFill>
                  <a:srgbClr val="000000"/>
                </a:solidFill>
                <a:sym typeface="Calibri"/>
              </a:rPr>
              <a:t>u</a:t>
            </a:r>
            <a:r>
              <a:rPr lang="en-US" sz="2000" dirty="0">
                <a:solidFill>
                  <a:srgbClr val="000000"/>
                </a:solidFill>
                <a:sym typeface="Calibri"/>
              </a:rPr>
              <a:t> by noting the 3dB loss.  Calculate Q.</a:t>
            </a:r>
          </a:p>
          <a:p>
            <a:pPr marL="457200" indent="-457200" latinLnBrk="1" hangingPunct="0">
              <a:buFont typeface="+mj-lt"/>
              <a:buAutoNum type="arabicPeriod"/>
            </a:pPr>
            <a:r>
              <a:rPr lang="en-US" sz="2000" dirty="0">
                <a:solidFill>
                  <a:srgbClr val="000000"/>
                </a:solidFill>
                <a:sym typeface="Calibri"/>
              </a:rPr>
              <a:t>Use voltmeter to find resonance with speaker (nominally 8ohm) to calculate impedance</a:t>
            </a:r>
          </a:p>
          <a:p>
            <a:pPr marL="457200" indent="-457200" latinLnBrk="1" hangingPunct="0">
              <a:buFont typeface="+mj-lt"/>
              <a:buAutoNum type="arabicPeriod"/>
            </a:pPr>
            <a:r>
              <a:rPr lang="en-US" sz="2000" dirty="0">
                <a:solidFill>
                  <a:srgbClr val="000000"/>
                </a:solidFill>
                <a:sym typeface="Calibri"/>
              </a:rPr>
              <a:t>Calculate the resonant frequency from a transmission line equivalent circuit.</a:t>
            </a:r>
          </a:p>
        </p:txBody>
      </p:sp>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103</a:t>
            </a:fld>
            <a:endParaRPr lang="en-US"/>
          </a:p>
        </p:txBody>
      </p:sp>
    </p:spTree>
    <p:extLst>
      <p:ext uri="{BB962C8B-B14F-4D97-AF65-F5344CB8AC3E}">
        <p14:creationId xmlns:p14="http://schemas.microsoft.com/office/powerpoint/2010/main" val="61793788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34993" y="1466945"/>
            <a:ext cx="10579451" cy="3924109"/>
          </a:xfrm>
        </p:spPr>
        <p:txBody>
          <a:bodyPr>
            <a:noAutofit/>
          </a:bodyPr>
          <a:lstStyle/>
          <a:p>
            <a:pPr marL="0" indent="0" algn="l">
              <a:buNone/>
            </a:pPr>
            <a:endParaRPr lang="en-US" sz="2000" dirty="0">
              <a:latin typeface="Arial" charset="0"/>
              <a:ea typeface="Arial" charset="0"/>
              <a:cs typeface="Arial" charset="0"/>
            </a:endParaRPr>
          </a:p>
          <a:p>
            <a:pPr marL="457200" indent="-457200" algn="l">
              <a:buFont typeface="+mj-lt"/>
              <a:buAutoNum type="arabicPeriod"/>
            </a:pPr>
            <a:endParaRPr lang="en-US" sz="2000"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104</a:t>
            </a:fld>
            <a:endParaRPr lang="en-US"/>
          </a:p>
        </p:txBody>
      </p:sp>
      <p:sp>
        <p:nvSpPr>
          <p:cNvPr id="73" name="Title 1">
            <a:extLst>
              <a:ext uri="{FF2B5EF4-FFF2-40B4-BE49-F238E27FC236}">
                <a16:creationId xmlns:a16="http://schemas.microsoft.com/office/drawing/2014/main" id="{BFED01EA-4208-9E46-8501-C6B63705B6D9}"/>
              </a:ext>
            </a:extLst>
          </p:cNvPr>
          <p:cNvSpPr txBox="1">
            <a:spLocks/>
          </p:cNvSpPr>
          <p:nvPr/>
        </p:nvSpPr>
        <p:spPr>
          <a:xfrm>
            <a:off x="75080" y="112704"/>
            <a:ext cx="11478771" cy="8683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cs typeface="Arial" panose="020B0604020202020204" pitchFamily="34" charset="0"/>
              </a:rPr>
              <a:t>Appendix</a:t>
            </a:r>
          </a:p>
        </p:txBody>
      </p:sp>
    </p:spTree>
    <p:extLst>
      <p:ext uri="{BB962C8B-B14F-4D97-AF65-F5344CB8AC3E}">
        <p14:creationId xmlns:p14="http://schemas.microsoft.com/office/powerpoint/2010/main" val="196300142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Morse</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105</a:t>
            </a:fld>
            <a:endParaRPr lang="en-US"/>
          </a:p>
        </p:txBody>
      </p:sp>
      <p:graphicFrame>
        <p:nvGraphicFramePr>
          <p:cNvPr id="8" name="Table 8">
            <a:extLst>
              <a:ext uri="{FF2B5EF4-FFF2-40B4-BE49-F238E27FC236}">
                <a16:creationId xmlns:a16="http://schemas.microsoft.com/office/drawing/2014/main" id="{2E38930B-08FB-9C40-A675-8B920D57C7D3}"/>
              </a:ext>
            </a:extLst>
          </p:cNvPr>
          <p:cNvGraphicFramePr>
            <a:graphicFrameLocks noGrp="1"/>
          </p:cNvGraphicFramePr>
          <p:nvPr>
            <p:extLst>
              <p:ext uri="{D42A27DB-BD31-4B8C-83A1-F6EECF244321}">
                <p14:modId xmlns:p14="http://schemas.microsoft.com/office/powerpoint/2010/main" val="398157842"/>
              </p:ext>
            </p:extLst>
          </p:nvPr>
        </p:nvGraphicFramePr>
        <p:xfrm>
          <a:off x="1046348" y="1396559"/>
          <a:ext cx="8128002" cy="482092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977480682"/>
                    </a:ext>
                  </a:extLst>
                </a:gridCol>
                <a:gridCol w="1354667">
                  <a:extLst>
                    <a:ext uri="{9D8B030D-6E8A-4147-A177-3AD203B41FA5}">
                      <a16:colId xmlns:a16="http://schemas.microsoft.com/office/drawing/2014/main" val="3714810406"/>
                    </a:ext>
                  </a:extLst>
                </a:gridCol>
                <a:gridCol w="1354667">
                  <a:extLst>
                    <a:ext uri="{9D8B030D-6E8A-4147-A177-3AD203B41FA5}">
                      <a16:colId xmlns:a16="http://schemas.microsoft.com/office/drawing/2014/main" val="3196450885"/>
                    </a:ext>
                  </a:extLst>
                </a:gridCol>
                <a:gridCol w="1354667">
                  <a:extLst>
                    <a:ext uri="{9D8B030D-6E8A-4147-A177-3AD203B41FA5}">
                      <a16:colId xmlns:a16="http://schemas.microsoft.com/office/drawing/2014/main" val="2247379925"/>
                    </a:ext>
                  </a:extLst>
                </a:gridCol>
                <a:gridCol w="1354667">
                  <a:extLst>
                    <a:ext uri="{9D8B030D-6E8A-4147-A177-3AD203B41FA5}">
                      <a16:colId xmlns:a16="http://schemas.microsoft.com/office/drawing/2014/main" val="4227134241"/>
                    </a:ext>
                  </a:extLst>
                </a:gridCol>
                <a:gridCol w="1354667">
                  <a:extLst>
                    <a:ext uri="{9D8B030D-6E8A-4147-A177-3AD203B41FA5}">
                      <a16:colId xmlns:a16="http://schemas.microsoft.com/office/drawing/2014/main" val="3708583303"/>
                    </a:ext>
                  </a:extLst>
                </a:gridCol>
              </a:tblGrid>
              <a:tr h="370840">
                <a:tc>
                  <a:txBody>
                    <a:bodyPr/>
                    <a:lstStyle/>
                    <a:p>
                      <a:pPr algn="r"/>
                      <a:r>
                        <a:rPr lang="en-US" dirty="0"/>
                        <a:t>Symbol</a:t>
                      </a:r>
                    </a:p>
                  </a:txBody>
                  <a:tcPr/>
                </a:tc>
                <a:tc>
                  <a:txBody>
                    <a:bodyPr/>
                    <a:lstStyle/>
                    <a:p>
                      <a:pPr algn="r"/>
                      <a:r>
                        <a:rPr lang="en-US" dirty="0"/>
                        <a:t>Code</a:t>
                      </a:r>
                    </a:p>
                  </a:txBody>
                  <a:tcPr/>
                </a:tc>
                <a:tc>
                  <a:txBody>
                    <a:bodyPr/>
                    <a:lstStyle/>
                    <a:p>
                      <a:pPr algn="r"/>
                      <a:r>
                        <a:rPr lang="en-US" dirty="0"/>
                        <a:t>Symbol</a:t>
                      </a:r>
                    </a:p>
                  </a:txBody>
                  <a:tcPr/>
                </a:tc>
                <a:tc>
                  <a:txBody>
                    <a:bodyPr/>
                    <a:lstStyle/>
                    <a:p>
                      <a:pPr algn="r"/>
                      <a:r>
                        <a:rPr lang="en-US" dirty="0"/>
                        <a:t>Code</a:t>
                      </a:r>
                    </a:p>
                  </a:txBody>
                  <a:tcPr/>
                </a:tc>
                <a:tc>
                  <a:txBody>
                    <a:bodyPr/>
                    <a:lstStyle/>
                    <a:p>
                      <a:pPr algn="r"/>
                      <a:r>
                        <a:rPr lang="en-US" dirty="0"/>
                        <a:t>Symbol</a:t>
                      </a:r>
                    </a:p>
                  </a:txBody>
                  <a:tcPr/>
                </a:tc>
                <a:tc>
                  <a:txBody>
                    <a:bodyPr/>
                    <a:lstStyle/>
                    <a:p>
                      <a:pPr algn="r"/>
                      <a:r>
                        <a:rPr lang="en-US" dirty="0"/>
                        <a:t>Code</a:t>
                      </a:r>
                    </a:p>
                  </a:txBody>
                  <a:tcPr/>
                </a:tc>
                <a:extLst>
                  <a:ext uri="{0D108BD9-81ED-4DB2-BD59-A6C34878D82A}">
                    <a16:rowId xmlns:a16="http://schemas.microsoft.com/office/drawing/2014/main" val="17889194"/>
                  </a:ext>
                </a:extLst>
              </a:tr>
              <a:tr h="370840">
                <a:tc>
                  <a:txBody>
                    <a:bodyPr/>
                    <a:lstStyle/>
                    <a:p>
                      <a:pPr algn="r"/>
                      <a:r>
                        <a:rPr lang="en-US" dirty="0"/>
                        <a:t>a</a:t>
                      </a:r>
                    </a:p>
                  </a:txBody>
                  <a:tcPr/>
                </a:tc>
                <a:tc>
                  <a:txBody>
                    <a:bodyPr/>
                    <a:lstStyle/>
                    <a:p>
                      <a:pPr algn="r"/>
                      <a:r>
                        <a:rPr lang="en-US" dirty="0"/>
                        <a:t>._</a:t>
                      </a:r>
                    </a:p>
                  </a:txBody>
                  <a:tcPr/>
                </a:tc>
                <a:tc>
                  <a:txBody>
                    <a:bodyPr/>
                    <a:lstStyle/>
                    <a:p>
                      <a:pPr algn="r"/>
                      <a:r>
                        <a:rPr lang="en-US" dirty="0"/>
                        <a:t>m</a:t>
                      </a:r>
                    </a:p>
                  </a:txBody>
                  <a:tcPr/>
                </a:tc>
                <a:tc>
                  <a:txBody>
                    <a:bodyPr/>
                    <a:lstStyle/>
                    <a:p>
                      <a:pPr algn="r"/>
                      <a:r>
                        <a:rPr lang="en-US" dirty="0"/>
                        <a:t>__</a:t>
                      </a:r>
                    </a:p>
                  </a:txBody>
                  <a:tcPr/>
                </a:tc>
                <a:tc>
                  <a:txBody>
                    <a:bodyPr/>
                    <a:lstStyle/>
                    <a:p>
                      <a:pPr algn="r"/>
                      <a:r>
                        <a:rPr lang="en-US" dirty="0"/>
                        <a:t>y</a:t>
                      </a:r>
                    </a:p>
                  </a:txBody>
                  <a:tcPr/>
                </a:tc>
                <a:tc>
                  <a:txBody>
                    <a:bodyPr/>
                    <a:lstStyle/>
                    <a:p>
                      <a:pPr algn="r"/>
                      <a:r>
                        <a:rPr lang="en-US" dirty="0"/>
                        <a:t>_.__</a:t>
                      </a:r>
                    </a:p>
                  </a:txBody>
                  <a:tcPr/>
                </a:tc>
                <a:extLst>
                  <a:ext uri="{0D108BD9-81ED-4DB2-BD59-A6C34878D82A}">
                    <a16:rowId xmlns:a16="http://schemas.microsoft.com/office/drawing/2014/main" val="2879605188"/>
                  </a:ext>
                </a:extLst>
              </a:tr>
              <a:tr h="370840">
                <a:tc>
                  <a:txBody>
                    <a:bodyPr/>
                    <a:lstStyle/>
                    <a:p>
                      <a:pPr algn="r"/>
                      <a:r>
                        <a:rPr lang="en-US" dirty="0"/>
                        <a:t>b</a:t>
                      </a:r>
                    </a:p>
                  </a:txBody>
                  <a:tcPr/>
                </a:tc>
                <a:tc>
                  <a:txBody>
                    <a:bodyPr/>
                    <a:lstStyle/>
                    <a:p>
                      <a:pPr algn="r"/>
                      <a:r>
                        <a:rPr lang="en-US" dirty="0"/>
                        <a:t>_...</a:t>
                      </a:r>
                    </a:p>
                  </a:txBody>
                  <a:tcPr/>
                </a:tc>
                <a:tc>
                  <a:txBody>
                    <a:bodyPr/>
                    <a:lstStyle/>
                    <a:p>
                      <a:pPr algn="r"/>
                      <a:r>
                        <a:rPr lang="en-US" dirty="0"/>
                        <a:t>n</a:t>
                      </a:r>
                    </a:p>
                  </a:txBody>
                  <a:tcPr/>
                </a:tc>
                <a:tc>
                  <a:txBody>
                    <a:bodyPr/>
                    <a:lstStyle/>
                    <a:p>
                      <a:pPr algn="r"/>
                      <a:r>
                        <a:rPr lang="en-US" dirty="0"/>
                        <a:t>_.</a:t>
                      </a:r>
                    </a:p>
                  </a:txBody>
                  <a:tcPr/>
                </a:tc>
                <a:tc>
                  <a:txBody>
                    <a:bodyPr/>
                    <a:lstStyle/>
                    <a:p>
                      <a:pPr algn="r"/>
                      <a:r>
                        <a:rPr lang="en-US" dirty="0"/>
                        <a:t>z</a:t>
                      </a:r>
                    </a:p>
                  </a:txBody>
                  <a:tcPr/>
                </a:tc>
                <a:tc>
                  <a:txBody>
                    <a:bodyPr/>
                    <a:lstStyle/>
                    <a:p>
                      <a:pPr algn="r"/>
                      <a:r>
                        <a:rPr lang="en-US" dirty="0"/>
                        <a:t>__..</a:t>
                      </a:r>
                    </a:p>
                  </a:txBody>
                  <a:tcPr/>
                </a:tc>
                <a:extLst>
                  <a:ext uri="{0D108BD9-81ED-4DB2-BD59-A6C34878D82A}">
                    <a16:rowId xmlns:a16="http://schemas.microsoft.com/office/drawing/2014/main" val="4096880376"/>
                  </a:ext>
                </a:extLst>
              </a:tr>
              <a:tr h="370840">
                <a:tc>
                  <a:txBody>
                    <a:bodyPr/>
                    <a:lstStyle/>
                    <a:p>
                      <a:pPr algn="r"/>
                      <a:r>
                        <a:rPr lang="en-US" dirty="0"/>
                        <a:t>c</a:t>
                      </a:r>
                    </a:p>
                  </a:txBody>
                  <a:tcPr/>
                </a:tc>
                <a:tc>
                  <a:txBody>
                    <a:bodyPr/>
                    <a:lstStyle/>
                    <a:p>
                      <a:pPr algn="r"/>
                      <a:r>
                        <a:rPr lang="en-US" dirty="0"/>
                        <a:t>_._.</a:t>
                      </a:r>
                    </a:p>
                  </a:txBody>
                  <a:tcPr/>
                </a:tc>
                <a:tc>
                  <a:txBody>
                    <a:bodyPr/>
                    <a:lstStyle/>
                    <a:p>
                      <a:pPr algn="r"/>
                      <a:r>
                        <a:rPr lang="en-US" dirty="0"/>
                        <a:t>o</a:t>
                      </a:r>
                    </a:p>
                  </a:txBody>
                  <a:tcPr/>
                </a:tc>
                <a:tc>
                  <a:txBody>
                    <a:bodyPr/>
                    <a:lstStyle/>
                    <a:p>
                      <a:pPr algn="r"/>
                      <a:r>
                        <a:rPr lang="en-US" dirty="0"/>
                        <a:t>___</a:t>
                      </a:r>
                    </a:p>
                  </a:txBody>
                  <a:tcPr/>
                </a:tc>
                <a:tc>
                  <a:txBody>
                    <a:bodyPr/>
                    <a:lstStyle/>
                    <a:p>
                      <a:pPr algn="r"/>
                      <a:r>
                        <a:rPr lang="en-US" dirty="0"/>
                        <a:t>0</a:t>
                      </a:r>
                    </a:p>
                  </a:txBody>
                  <a:tcPr/>
                </a:tc>
                <a:tc>
                  <a:txBody>
                    <a:bodyPr/>
                    <a:lstStyle/>
                    <a:p>
                      <a:pPr algn="r"/>
                      <a:r>
                        <a:rPr lang="en-US" dirty="0"/>
                        <a:t>_____</a:t>
                      </a:r>
                    </a:p>
                  </a:txBody>
                  <a:tcPr/>
                </a:tc>
                <a:extLst>
                  <a:ext uri="{0D108BD9-81ED-4DB2-BD59-A6C34878D82A}">
                    <a16:rowId xmlns:a16="http://schemas.microsoft.com/office/drawing/2014/main" val="1409866351"/>
                  </a:ext>
                </a:extLst>
              </a:tr>
              <a:tr h="370840">
                <a:tc>
                  <a:txBody>
                    <a:bodyPr/>
                    <a:lstStyle/>
                    <a:p>
                      <a:pPr algn="r"/>
                      <a:r>
                        <a:rPr lang="en-US" dirty="0"/>
                        <a:t>d</a:t>
                      </a:r>
                    </a:p>
                  </a:txBody>
                  <a:tcPr/>
                </a:tc>
                <a:tc>
                  <a:txBody>
                    <a:bodyPr/>
                    <a:lstStyle/>
                    <a:p>
                      <a:pPr algn="r"/>
                      <a:r>
                        <a:rPr lang="en-US" dirty="0"/>
                        <a:t>_..</a:t>
                      </a:r>
                    </a:p>
                  </a:txBody>
                  <a:tcPr/>
                </a:tc>
                <a:tc>
                  <a:txBody>
                    <a:bodyPr/>
                    <a:lstStyle/>
                    <a:p>
                      <a:pPr algn="r"/>
                      <a:r>
                        <a:rPr lang="en-US" dirty="0"/>
                        <a:t>p</a:t>
                      </a:r>
                    </a:p>
                  </a:txBody>
                  <a:tcPr/>
                </a:tc>
                <a:tc>
                  <a:txBody>
                    <a:bodyPr/>
                    <a:lstStyle/>
                    <a:p>
                      <a:pPr algn="r"/>
                      <a:r>
                        <a:rPr lang="en-US" dirty="0"/>
                        <a:t>.__.</a:t>
                      </a:r>
                    </a:p>
                  </a:txBody>
                  <a:tcPr/>
                </a:tc>
                <a:tc>
                  <a:txBody>
                    <a:bodyPr/>
                    <a:lstStyle/>
                    <a:p>
                      <a:pPr algn="r"/>
                      <a:r>
                        <a:rPr lang="en-US" dirty="0"/>
                        <a:t>1</a:t>
                      </a:r>
                    </a:p>
                  </a:txBody>
                  <a:tcPr/>
                </a:tc>
                <a:tc>
                  <a:txBody>
                    <a:bodyPr/>
                    <a:lstStyle/>
                    <a:p>
                      <a:pPr algn="r"/>
                      <a:r>
                        <a:rPr lang="en-US" dirty="0"/>
                        <a:t>.____</a:t>
                      </a:r>
                    </a:p>
                  </a:txBody>
                  <a:tcPr/>
                </a:tc>
                <a:extLst>
                  <a:ext uri="{0D108BD9-81ED-4DB2-BD59-A6C34878D82A}">
                    <a16:rowId xmlns:a16="http://schemas.microsoft.com/office/drawing/2014/main" val="4228237221"/>
                  </a:ext>
                </a:extLst>
              </a:tr>
              <a:tr h="370840">
                <a:tc>
                  <a:txBody>
                    <a:bodyPr/>
                    <a:lstStyle/>
                    <a:p>
                      <a:pPr algn="r"/>
                      <a:r>
                        <a:rPr lang="en-US" dirty="0"/>
                        <a:t>e</a:t>
                      </a:r>
                    </a:p>
                  </a:txBody>
                  <a:tcPr/>
                </a:tc>
                <a:tc>
                  <a:txBody>
                    <a:bodyPr/>
                    <a:lstStyle/>
                    <a:p>
                      <a:pPr algn="r"/>
                      <a:r>
                        <a:rPr lang="en-US" dirty="0"/>
                        <a:t>.</a:t>
                      </a:r>
                    </a:p>
                  </a:txBody>
                  <a:tcPr/>
                </a:tc>
                <a:tc>
                  <a:txBody>
                    <a:bodyPr/>
                    <a:lstStyle/>
                    <a:p>
                      <a:pPr algn="r"/>
                      <a:r>
                        <a:rPr lang="en-US" dirty="0"/>
                        <a:t>q</a:t>
                      </a:r>
                    </a:p>
                  </a:txBody>
                  <a:tcPr/>
                </a:tc>
                <a:tc>
                  <a:txBody>
                    <a:bodyPr/>
                    <a:lstStyle/>
                    <a:p>
                      <a:pPr algn="r"/>
                      <a:r>
                        <a:rPr lang="en-US" dirty="0"/>
                        <a:t>__._</a:t>
                      </a:r>
                    </a:p>
                  </a:txBody>
                  <a:tcPr/>
                </a:tc>
                <a:tc>
                  <a:txBody>
                    <a:bodyPr/>
                    <a:lstStyle/>
                    <a:p>
                      <a:pPr algn="r"/>
                      <a:r>
                        <a:rPr lang="en-US" dirty="0"/>
                        <a:t>2</a:t>
                      </a:r>
                    </a:p>
                  </a:txBody>
                  <a:tcPr/>
                </a:tc>
                <a:tc>
                  <a:txBody>
                    <a:bodyPr/>
                    <a:lstStyle/>
                    <a:p>
                      <a:pPr algn="r"/>
                      <a:r>
                        <a:rPr lang="en-US" dirty="0"/>
                        <a:t>..___</a:t>
                      </a:r>
                    </a:p>
                  </a:txBody>
                  <a:tcPr/>
                </a:tc>
                <a:extLst>
                  <a:ext uri="{0D108BD9-81ED-4DB2-BD59-A6C34878D82A}">
                    <a16:rowId xmlns:a16="http://schemas.microsoft.com/office/drawing/2014/main" val="2121924954"/>
                  </a:ext>
                </a:extLst>
              </a:tr>
              <a:tr h="370840">
                <a:tc>
                  <a:txBody>
                    <a:bodyPr/>
                    <a:lstStyle/>
                    <a:p>
                      <a:pPr algn="r"/>
                      <a:r>
                        <a:rPr lang="en-US" dirty="0"/>
                        <a:t>f</a:t>
                      </a:r>
                    </a:p>
                  </a:txBody>
                  <a:tcPr/>
                </a:tc>
                <a:tc>
                  <a:txBody>
                    <a:bodyPr/>
                    <a:lstStyle/>
                    <a:p>
                      <a:pPr algn="r"/>
                      <a:r>
                        <a:rPr lang="en-US" dirty="0"/>
                        <a:t>.._.</a:t>
                      </a:r>
                    </a:p>
                  </a:txBody>
                  <a:tcPr/>
                </a:tc>
                <a:tc>
                  <a:txBody>
                    <a:bodyPr/>
                    <a:lstStyle/>
                    <a:p>
                      <a:pPr algn="r"/>
                      <a:r>
                        <a:rPr lang="en-US" dirty="0"/>
                        <a:t>r</a:t>
                      </a:r>
                    </a:p>
                  </a:txBody>
                  <a:tcPr/>
                </a:tc>
                <a:tc>
                  <a:txBody>
                    <a:bodyPr/>
                    <a:lstStyle/>
                    <a:p>
                      <a:pPr algn="r"/>
                      <a:r>
                        <a:rPr lang="en-US" dirty="0"/>
                        <a:t>-_.</a:t>
                      </a:r>
                    </a:p>
                  </a:txBody>
                  <a:tcPr/>
                </a:tc>
                <a:tc>
                  <a:txBody>
                    <a:bodyPr/>
                    <a:lstStyle/>
                    <a:p>
                      <a:pPr algn="r"/>
                      <a:r>
                        <a:rPr lang="en-US" dirty="0"/>
                        <a:t>3</a:t>
                      </a:r>
                    </a:p>
                  </a:txBody>
                  <a:tcPr/>
                </a:tc>
                <a:tc>
                  <a:txBody>
                    <a:bodyPr/>
                    <a:lstStyle/>
                    <a:p>
                      <a:pPr algn="r"/>
                      <a:r>
                        <a:rPr lang="en-US" dirty="0"/>
                        <a:t>…__</a:t>
                      </a:r>
                    </a:p>
                  </a:txBody>
                  <a:tcPr/>
                </a:tc>
                <a:extLst>
                  <a:ext uri="{0D108BD9-81ED-4DB2-BD59-A6C34878D82A}">
                    <a16:rowId xmlns:a16="http://schemas.microsoft.com/office/drawing/2014/main" val="1488236510"/>
                  </a:ext>
                </a:extLst>
              </a:tr>
              <a:tr h="370840">
                <a:tc>
                  <a:txBody>
                    <a:bodyPr/>
                    <a:lstStyle/>
                    <a:p>
                      <a:pPr algn="r"/>
                      <a:r>
                        <a:rPr lang="en-US" dirty="0"/>
                        <a:t>g</a:t>
                      </a:r>
                    </a:p>
                  </a:txBody>
                  <a:tcPr/>
                </a:tc>
                <a:tc>
                  <a:txBody>
                    <a:bodyPr/>
                    <a:lstStyle/>
                    <a:p>
                      <a:pPr algn="r"/>
                      <a:r>
                        <a:rPr lang="en-US" dirty="0"/>
                        <a:t>__.</a:t>
                      </a:r>
                    </a:p>
                  </a:txBody>
                  <a:tcPr/>
                </a:tc>
                <a:tc>
                  <a:txBody>
                    <a:bodyPr/>
                    <a:lstStyle/>
                    <a:p>
                      <a:pPr algn="r"/>
                      <a:r>
                        <a:rPr lang="en-US" dirty="0"/>
                        <a:t>s</a:t>
                      </a:r>
                    </a:p>
                  </a:txBody>
                  <a:tcPr/>
                </a:tc>
                <a:tc>
                  <a:txBody>
                    <a:bodyPr/>
                    <a:lstStyle/>
                    <a:p>
                      <a:pPr algn="r"/>
                      <a:r>
                        <a:rPr lang="en-US" dirty="0"/>
                        <a:t>…</a:t>
                      </a:r>
                    </a:p>
                  </a:txBody>
                  <a:tcPr/>
                </a:tc>
                <a:tc>
                  <a:txBody>
                    <a:bodyPr/>
                    <a:lstStyle/>
                    <a:p>
                      <a:pPr algn="r"/>
                      <a:r>
                        <a:rPr lang="en-US" dirty="0"/>
                        <a:t>4</a:t>
                      </a:r>
                    </a:p>
                  </a:txBody>
                  <a:tcPr/>
                </a:tc>
                <a:tc>
                  <a:txBody>
                    <a:bodyPr/>
                    <a:lstStyle/>
                    <a:p>
                      <a:pPr algn="r"/>
                      <a:r>
                        <a:rPr lang="en-US" dirty="0"/>
                        <a:t>…._</a:t>
                      </a:r>
                    </a:p>
                  </a:txBody>
                  <a:tcPr/>
                </a:tc>
                <a:extLst>
                  <a:ext uri="{0D108BD9-81ED-4DB2-BD59-A6C34878D82A}">
                    <a16:rowId xmlns:a16="http://schemas.microsoft.com/office/drawing/2014/main" val="1800829361"/>
                  </a:ext>
                </a:extLst>
              </a:tr>
              <a:tr h="370840">
                <a:tc>
                  <a:txBody>
                    <a:bodyPr/>
                    <a:lstStyle/>
                    <a:p>
                      <a:pPr algn="r"/>
                      <a:r>
                        <a:rPr lang="en-US" dirty="0"/>
                        <a:t>h</a:t>
                      </a:r>
                    </a:p>
                  </a:txBody>
                  <a:tcPr/>
                </a:tc>
                <a:tc>
                  <a:txBody>
                    <a:bodyPr/>
                    <a:lstStyle/>
                    <a:p>
                      <a:pPr algn="r"/>
                      <a:r>
                        <a:rPr lang="en-US" dirty="0"/>
                        <a:t>….</a:t>
                      </a:r>
                    </a:p>
                  </a:txBody>
                  <a:tcPr/>
                </a:tc>
                <a:tc>
                  <a:txBody>
                    <a:bodyPr/>
                    <a:lstStyle/>
                    <a:p>
                      <a:pPr algn="r"/>
                      <a:r>
                        <a:rPr lang="en-US" dirty="0"/>
                        <a:t>t</a:t>
                      </a:r>
                    </a:p>
                  </a:txBody>
                  <a:tcPr/>
                </a:tc>
                <a:tc>
                  <a:txBody>
                    <a:bodyPr/>
                    <a:lstStyle/>
                    <a:p>
                      <a:pPr algn="r"/>
                      <a:r>
                        <a:rPr lang="en-US" dirty="0"/>
                        <a:t>_</a:t>
                      </a:r>
                    </a:p>
                  </a:txBody>
                  <a:tcPr/>
                </a:tc>
                <a:tc>
                  <a:txBody>
                    <a:bodyPr/>
                    <a:lstStyle/>
                    <a:p>
                      <a:pPr algn="r"/>
                      <a:r>
                        <a:rPr lang="en-US" dirty="0"/>
                        <a:t>5</a:t>
                      </a:r>
                    </a:p>
                  </a:txBody>
                  <a:tcPr/>
                </a:tc>
                <a:tc>
                  <a:txBody>
                    <a:bodyPr/>
                    <a:lstStyle/>
                    <a:p>
                      <a:pPr algn="r"/>
                      <a:r>
                        <a:rPr lang="en-US" dirty="0"/>
                        <a:t>…..</a:t>
                      </a:r>
                    </a:p>
                  </a:txBody>
                  <a:tcPr/>
                </a:tc>
                <a:extLst>
                  <a:ext uri="{0D108BD9-81ED-4DB2-BD59-A6C34878D82A}">
                    <a16:rowId xmlns:a16="http://schemas.microsoft.com/office/drawing/2014/main" val="788765580"/>
                  </a:ext>
                </a:extLst>
              </a:tr>
              <a:tr h="370840">
                <a:tc>
                  <a:txBody>
                    <a:bodyPr/>
                    <a:lstStyle/>
                    <a:p>
                      <a:pPr algn="r"/>
                      <a:r>
                        <a:rPr lang="en-US" dirty="0" err="1"/>
                        <a:t>i</a:t>
                      </a:r>
                      <a:endParaRPr lang="en-US" dirty="0"/>
                    </a:p>
                  </a:txBody>
                  <a:tcPr/>
                </a:tc>
                <a:tc>
                  <a:txBody>
                    <a:bodyPr/>
                    <a:lstStyle/>
                    <a:p>
                      <a:pPr algn="r"/>
                      <a:r>
                        <a:rPr lang="en-US" dirty="0"/>
                        <a:t>..</a:t>
                      </a:r>
                    </a:p>
                  </a:txBody>
                  <a:tcPr/>
                </a:tc>
                <a:tc>
                  <a:txBody>
                    <a:bodyPr/>
                    <a:lstStyle/>
                    <a:p>
                      <a:pPr algn="r"/>
                      <a:r>
                        <a:rPr lang="en-US" dirty="0"/>
                        <a:t>u</a:t>
                      </a:r>
                    </a:p>
                  </a:txBody>
                  <a:tcPr/>
                </a:tc>
                <a:tc>
                  <a:txBody>
                    <a:bodyPr/>
                    <a:lstStyle/>
                    <a:p>
                      <a:pPr algn="r"/>
                      <a:r>
                        <a:rPr lang="en-US" dirty="0"/>
                        <a:t>.._</a:t>
                      </a:r>
                    </a:p>
                  </a:txBody>
                  <a:tcPr/>
                </a:tc>
                <a:tc>
                  <a:txBody>
                    <a:bodyPr/>
                    <a:lstStyle/>
                    <a:p>
                      <a:pPr algn="r"/>
                      <a:r>
                        <a:rPr lang="en-US" dirty="0"/>
                        <a:t>6</a:t>
                      </a:r>
                    </a:p>
                  </a:txBody>
                  <a:tcPr/>
                </a:tc>
                <a:tc>
                  <a:txBody>
                    <a:bodyPr/>
                    <a:lstStyle/>
                    <a:p>
                      <a:pPr algn="r"/>
                      <a:r>
                        <a:rPr lang="en-US" dirty="0"/>
                        <a:t>_....</a:t>
                      </a:r>
                    </a:p>
                  </a:txBody>
                  <a:tcPr/>
                </a:tc>
                <a:extLst>
                  <a:ext uri="{0D108BD9-81ED-4DB2-BD59-A6C34878D82A}">
                    <a16:rowId xmlns:a16="http://schemas.microsoft.com/office/drawing/2014/main" val="3850579968"/>
                  </a:ext>
                </a:extLst>
              </a:tr>
              <a:tr h="370840">
                <a:tc>
                  <a:txBody>
                    <a:bodyPr/>
                    <a:lstStyle/>
                    <a:p>
                      <a:pPr algn="r"/>
                      <a:r>
                        <a:rPr lang="en-US" dirty="0"/>
                        <a:t>j</a:t>
                      </a:r>
                    </a:p>
                  </a:txBody>
                  <a:tcPr/>
                </a:tc>
                <a:tc>
                  <a:txBody>
                    <a:bodyPr/>
                    <a:lstStyle/>
                    <a:p>
                      <a:pPr algn="r"/>
                      <a:r>
                        <a:rPr lang="en-US" dirty="0"/>
                        <a:t>.___</a:t>
                      </a:r>
                    </a:p>
                  </a:txBody>
                  <a:tcPr/>
                </a:tc>
                <a:tc>
                  <a:txBody>
                    <a:bodyPr/>
                    <a:lstStyle/>
                    <a:p>
                      <a:pPr algn="r"/>
                      <a:r>
                        <a:rPr lang="en-US" dirty="0"/>
                        <a:t>v</a:t>
                      </a:r>
                    </a:p>
                  </a:txBody>
                  <a:tcPr/>
                </a:tc>
                <a:tc>
                  <a:txBody>
                    <a:bodyPr/>
                    <a:lstStyle/>
                    <a:p>
                      <a:pPr algn="r"/>
                      <a:r>
                        <a:rPr lang="en-US" dirty="0"/>
                        <a:t>…_</a:t>
                      </a:r>
                    </a:p>
                  </a:txBody>
                  <a:tcPr/>
                </a:tc>
                <a:tc>
                  <a:txBody>
                    <a:bodyPr/>
                    <a:lstStyle/>
                    <a:p>
                      <a:pPr algn="r"/>
                      <a:r>
                        <a:rPr lang="en-US" dirty="0"/>
                        <a:t>7</a:t>
                      </a:r>
                    </a:p>
                  </a:txBody>
                  <a:tcPr/>
                </a:tc>
                <a:tc>
                  <a:txBody>
                    <a:bodyPr/>
                    <a:lstStyle/>
                    <a:p>
                      <a:pPr algn="r"/>
                      <a:r>
                        <a:rPr lang="en-US" dirty="0"/>
                        <a:t>__...</a:t>
                      </a:r>
                    </a:p>
                  </a:txBody>
                  <a:tcPr/>
                </a:tc>
                <a:extLst>
                  <a:ext uri="{0D108BD9-81ED-4DB2-BD59-A6C34878D82A}">
                    <a16:rowId xmlns:a16="http://schemas.microsoft.com/office/drawing/2014/main" val="3142043327"/>
                  </a:ext>
                </a:extLst>
              </a:tr>
              <a:tr h="370840">
                <a:tc>
                  <a:txBody>
                    <a:bodyPr/>
                    <a:lstStyle/>
                    <a:p>
                      <a:pPr algn="r"/>
                      <a:r>
                        <a:rPr lang="en-US" dirty="0"/>
                        <a:t>k</a:t>
                      </a:r>
                    </a:p>
                  </a:txBody>
                  <a:tcPr/>
                </a:tc>
                <a:tc>
                  <a:txBody>
                    <a:bodyPr/>
                    <a:lstStyle/>
                    <a:p>
                      <a:pPr algn="r"/>
                      <a:r>
                        <a:rPr lang="en-US" dirty="0"/>
                        <a:t>_._</a:t>
                      </a:r>
                    </a:p>
                  </a:txBody>
                  <a:tcPr/>
                </a:tc>
                <a:tc>
                  <a:txBody>
                    <a:bodyPr/>
                    <a:lstStyle/>
                    <a:p>
                      <a:pPr algn="r"/>
                      <a:r>
                        <a:rPr lang="en-US" dirty="0"/>
                        <a:t>w</a:t>
                      </a:r>
                    </a:p>
                  </a:txBody>
                  <a:tcPr/>
                </a:tc>
                <a:tc>
                  <a:txBody>
                    <a:bodyPr/>
                    <a:lstStyle/>
                    <a:p>
                      <a:pPr algn="r"/>
                      <a:r>
                        <a:rPr lang="en-US" dirty="0"/>
                        <a:t>.__</a:t>
                      </a:r>
                    </a:p>
                  </a:txBody>
                  <a:tcPr/>
                </a:tc>
                <a:tc>
                  <a:txBody>
                    <a:bodyPr/>
                    <a:lstStyle/>
                    <a:p>
                      <a:pPr algn="r"/>
                      <a:r>
                        <a:rPr lang="en-US" dirty="0"/>
                        <a:t>8</a:t>
                      </a:r>
                    </a:p>
                  </a:txBody>
                  <a:tcPr/>
                </a:tc>
                <a:tc>
                  <a:txBody>
                    <a:bodyPr/>
                    <a:lstStyle/>
                    <a:p>
                      <a:pPr algn="r"/>
                      <a:r>
                        <a:rPr lang="en-US" dirty="0"/>
                        <a:t>___..</a:t>
                      </a:r>
                    </a:p>
                  </a:txBody>
                  <a:tcPr/>
                </a:tc>
                <a:extLst>
                  <a:ext uri="{0D108BD9-81ED-4DB2-BD59-A6C34878D82A}">
                    <a16:rowId xmlns:a16="http://schemas.microsoft.com/office/drawing/2014/main" val="564215616"/>
                  </a:ext>
                </a:extLst>
              </a:tr>
              <a:tr h="370840">
                <a:tc>
                  <a:txBody>
                    <a:bodyPr/>
                    <a:lstStyle/>
                    <a:p>
                      <a:pPr algn="r"/>
                      <a:r>
                        <a:rPr lang="en-US" dirty="0"/>
                        <a:t>l</a:t>
                      </a:r>
                    </a:p>
                  </a:txBody>
                  <a:tcPr/>
                </a:tc>
                <a:tc>
                  <a:txBody>
                    <a:bodyPr/>
                    <a:lstStyle/>
                    <a:p>
                      <a:pPr algn="r"/>
                      <a:r>
                        <a:rPr lang="en-US" dirty="0"/>
                        <a:t>._..</a:t>
                      </a:r>
                    </a:p>
                  </a:txBody>
                  <a:tcPr/>
                </a:tc>
                <a:tc>
                  <a:txBody>
                    <a:bodyPr/>
                    <a:lstStyle/>
                    <a:p>
                      <a:pPr algn="r"/>
                      <a:r>
                        <a:rPr lang="en-US" dirty="0"/>
                        <a:t>x</a:t>
                      </a:r>
                    </a:p>
                  </a:txBody>
                  <a:tcPr/>
                </a:tc>
                <a:tc>
                  <a:txBody>
                    <a:bodyPr/>
                    <a:lstStyle/>
                    <a:p>
                      <a:pPr algn="r"/>
                      <a:r>
                        <a:rPr lang="en-US" dirty="0"/>
                        <a:t>_.._</a:t>
                      </a:r>
                    </a:p>
                  </a:txBody>
                  <a:tcPr/>
                </a:tc>
                <a:tc>
                  <a:txBody>
                    <a:bodyPr/>
                    <a:lstStyle/>
                    <a:p>
                      <a:pPr algn="r"/>
                      <a:r>
                        <a:rPr lang="en-US" dirty="0"/>
                        <a:t>9</a:t>
                      </a:r>
                    </a:p>
                  </a:txBody>
                  <a:tcPr/>
                </a:tc>
                <a:tc>
                  <a:txBody>
                    <a:bodyPr/>
                    <a:lstStyle/>
                    <a:p>
                      <a:pPr algn="r"/>
                      <a:r>
                        <a:rPr lang="en-US" dirty="0"/>
                        <a:t>____.</a:t>
                      </a:r>
                    </a:p>
                  </a:txBody>
                  <a:tcPr/>
                </a:tc>
                <a:extLst>
                  <a:ext uri="{0D108BD9-81ED-4DB2-BD59-A6C34878D82A}">
                    <a16:rowId xmlns:a16="http://schemas.microsoft.com/office/drawing/2014/main" val="580013349"/>
                  </a:ext>
                </a:extLst>
              </a:tr>
            </a:tbl>
          </a:graphicData>
        </a:graphic>
      </p:graphicFrame>
    </p:spTree>
    <p:extLst>
      <p:ext uri="{BB962C8B-B14F-4D97-AF65-F5344CB8AC3E}">
        <p14:creationId xmlns:p14="http://schemas.microsoft.com/office/powerpoint/2010/main" val="107567833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Color codes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106</a:t>
            </a:fld>
            <a:endParaRPr lang="en-US"/>
          </a:p>
        </p:txBody>
      </p:sp>
      <p:pic>
        <p:nvPicPr>
          <p:cNvPr id="1026" name="Picture 2" descr="Lab I Basic Resistive Circuit Calculations and Measurement - Arpajai  Chaysang">
            <a:extLst>
              <a:ext uri="{FF2B5EF4-FFF2-40B4-BE49-F238E27FC236}">
                <a16:creationId xmlns:a16="http://schemas.microsoft.com/office/drawing/2014/main" id="{2BACFB35-83CF-D14D-94EE-DCA88A3DFA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356591"/>
            <a:ext cx="6150734" cy="499975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5C2C3B8-3234-F84F-B625-B601CEF97D59}"/>
              </a:ext>
            </a:extLst>
          </p:cNvPr>
          <p:cNvSpPr txBox="1"/>
          <p:nvPr/>
        </p:nvSpPr>
        <p:spPr>
          <a:xfrm>
            <a:off x="7732321" y="1646216"/>
            <a:ext cx="3884716" cy="923330"/>
          </a:xfrm>
          <a:prstGeom prst="rect">
            <a:avLst/>
          </a:prstGeom>
          <a:noFill/>
        </p:spPr>
        <p:txBody>
          <a:bodyPr wrap="square" rtlCol="0">
            <a:spAutoFit/>
          </a:bodyPr>
          <a:lstStyle/>
          <a:p>
            <a:pPr marL="285750" indent="-285750">
              <a:buFont typeface="Arial" panose="020B0604020202020204" pitchFamily="34" charset="0"/>
              <a:buChar char="•"/>
            </a:pPr>
            <a:r>
              <a:rPr lang="en-US" dirty="0"/>
              <a:t>Resistors markings in ohms</a:t>
            </a:r>
          </a:p>
          <a:p>
            <a:pPr marL="285750" indent="-285750">
              <a:buFont typeface="Arial" panose="020B0604020202020204" pitchFamily="34" charset="0"/>
              <a:buChar char="•"/>
            </a:pPr>
            <a:r>
              <a:rPr lang="en-US" dirty="0"/>
              <a:t>Capacitors markings in </a:t>
            </a:r>
            <a:r>
              <a:rPr lang="en-US" dirty="0" err="1"/>
              <a:t>picoFarads</a:t>
            </a:r>
            <a:endParaRPr lang="en-US" dirty="0"/>
          </a:p>
          <a:p>
            <a:pPr marL="285750" indent="-285750">
              <a:buFont typeface="Arial" panose="020B0604020202020204" pitchFamily="34" charset="0"/>
              <a:buChar char="•"/>
            </a:pPr>
            <a:r>
              <a:rPr lang="en-US" dirty="0"/>
              <a:t>Inductors markings in </a:t>
            </a:r>
            <a:r>
              <a:rPr lang="en-US" dirty="0" err="1"/>
              <a:t>microHenries</a:t>
            </a:r>
            <a:endParaRPr lang="en-US" dirty="0"/>
          </a:p>
        </p:txBody>
      </p:sp>
    </p:spTree>
    <p:extLst>
      <p:ext uri="{BB962C8B-B14F-4D97-AF65-F5344CB8AC3E}">
        <p14:creationId xmlns:p14="http://schemas.microsoft.com/office/powerpoint/2010/main" val="36880633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Component data</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107</a:t>
            </a:fld>
            <a:endParaRPr lang="en-US"/>
          </a:p>
        </p:txBody>
      </p:sp>
      <p:pic>
        <p:nvPicPr>
          <p:cNvPr id="4" name="Picture 3" descr="A picture containing diagram&#10;&#10;Description automatically generated">
            <a:extLst>
              <a:ext uri="{FF2B5EF4-FFF2-40B4-BE49-F238E27FC236}">
                <a16:creationId xmlns:a16="http://schemas.microsoft.com/office/drawing/2014/main" id="{D1440EE4-7150-9340-9C93-BDFC57E417FF}"/>
              </a:ext>
            </a:extLst>
          </p:cNvPr>
          <p:cNvPicPr>
            <a:picLocks noChangeAspect="1"/>
          </p:cNvPicPr>
          <p:nvPr/>
        </p:nvPicPr>
        <p:blipFill>
          <a:blip r:embed="rId2"/>
          <a:stretch>
            <a:fillRect/>
          </a:stretch>
        </p:blipFill>
        <p:spPr>
          <a:xfrm>
            <a:off x="325104" y="1081571"/>
            <a:ext cx="2956289" cy="2956289"/>
          </a:xfrm>
          <a:prstGeom prst="rect">
            <a:avLst/>
          </a:prstGeom>
        </p:spPr>
      </p:pic>
      <p:sp>
        <p:nvSpPr>
          <p:cNvPr id="11" name="Rectangle 1">
            <a:extLst>
              <a:ext uri="{FF2B5EF4-FFF2-40B4-BE49-F238E27FC236}">
                <a16:creationId xmlns:a16="http://schemas.microsoft.com/office/drawing/2014/main" id="{0BD85637-39D4-B74F-B574-583E643C4AC9}"/>
              </a:ext>
            </a:extLst>
          </p:cNvPr>
          <p:cNvSpPr>
            <a:spLocks noChangeArrowheads="1"/>
          </p:cNvSpPr>
          <p:nvPr/>
        </p:nvSpPr>
        <p:spPr bwMode="auto">
          <a:xfrm>
            <a:off x="6861859" y="4964096"/>
            <a:ext cx="3120341" cy="1231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hi-IN" altLang="zh-CN" sz="1400" b="1" i="1" u="none" strike="noStrike" cap="none" normalizeH="0" baseline="0" dirty="0">
                <a:ln>
                  <a:noFill/>
                </a:ln>
                <a:solidFill>
                  <a:srgbClr val="000000"/>
                </a:solidFill>
                <a:effectLst/>
                <a:ea typeface="Noto Serif CJK SC"/>
                <a:cs typeface="Mangal" panose="02040503050203030202" pitchFamily="18" charset="0"/>
              </a:rPr>
              <a:t>IRON POWDER TOROIDS - A</a:t>
            </a:r>
            <a:r>
              <a:rPr kumimoji="0" lang="en-US" altLang="zh-CN" sz="1400" b="1" i="1" u="none" strike="noStrike" cap="none" normalizeH="0" baseline="-25000" dirty="0">
                <a:ln>
                  <a:noFill/>
                </a:ln>
                <a:solidFill>
                  <a:srgbClr val="000000"/>
                </a:solidFill>
                <a:effectLst/>
                <a:ea typeface="Noto Serif CJK SC"/>
                <a:cs typeface="Mangal" panose="02040503050203030202" pitchFamily="18" charset="0"/>
              </a:rPr>
              <a:t>l</a:t>
            </a:r>
            <a:r>
              <a:rPr kumimoji="0" lang="en-US" altLang="zh-CN" sz="1400" b="1" i="1" u="none" strike="noStrike" cap="none" normalizeH="0" baseline="0" dirty="0">
                <a:ln>
                  <a:noFill/>
                </a:ln>
                <a:solidFill>
                  <a:srgbClr val="000000"/>
                </a:solidFill>
                <a:effectLst/>
                <a:ea typeface="Noto Serif CJK SC"/>
                <a:cs typeface="Mangal" panose="02040503050203030202" pitchFamily="18" charset="0"/>
              </a:rPr>
              <a:t> </a:t>
            </a:r>
            <a:r>
              <a:rPr kumimoji="0" lang="hi-IN" altLang="zh-CN" sz="1400" b="1" i="1" u="none" strike="noStrike" cap="none" normalizeH="0" baseline="0" dirty="0">
                <a:ln>
                  <a:noFill/>
                </a:ln>
                <a:solidFill>
                  <a:srgbClr val="000000"/>
                </a:solidFill>
                <a:effectLst/>
                <a:ea typeface="Noto Serif CJK SC"/>
                <a:cs typeface="Mangal" panose="02040503050203030202" pitchFamily="18" charset="0"/>
              </a:rPr>
              <a:t>Values **</a:t>
            </a:r>
            <a:endParaRPr kumimoji="0" lang="en-US" altLang="zh-CN" sz="1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a:ln>
                  <a:noFill/>
                </a:ln>
                <a:solidFill>
                  <a:srgbClr val="000000"/>
                </a:solidFill>
                <a:effectLst/>
                <a:ea typeface="Noto Serif CJK SC"/>
                <a:cs typeface="Lohit Devanagari"/>
              </a:rPr>
              <a:t>* size not available in this material</a:t>
            </a:r>
            <a:br>
              <a:rPr kumimoji="0" lang="en-US" altLang="zh-CN" sz="1400" b="0" i="0" u="none" strike="noStrike" cap="none" normalizeH="0" baseline="0" dirty="0">
                <a:ln>
                  <a:noFill/>
                </a:ln>
                <a:solidFill>
                  <a:srgbClr val="000000"/>
                </a:solidFill>
                <a:effectLst/>
                <a:ea typeface="Noto Serif CJK SC"/>
                <a:cs typeface="Lohit Devanagari"/>
              </a:rPr>
            </a:br>
            <a:r>
              <a:rPr kumimoji="0" lang="en-US" altLang="zh-CN" sz="1400" b="0" i="0" u="none" strike="noStrike" cap="none" normalizeH="0" baseline="0" dirty="0">
                <a:ln>
                  <a:noFill/>
                </a:ln>
                <a:solidFill>
                  <a:srgbClr val="000000"/>
                </a:solidFill>
                <a:effectLst/>
                <a:ea typeface="Noto Serif CJK SC"/>
                <a:cs typeface="Lohit Devanagari"/>
              </a:rPr>
              <a:t>** L= µH/100 turns</a:t>
            </a:r>
            <a:br>
              <a:rPr kumimoji="0" lang="en-US" altLang="zh-CN" sz="1400" b="0" i="0" u="none" strike="noStrike" cap="none" normalizeH="0" baseline="0" dirty="0">
                <a:ln>
                  <a:noFill/>
                </a:ln>
                <a:solidFill>
                  <a:srgbClr val="000000"/>
                </a:solidFill>
                <a:effectLst/>
                <a:latin typeface="Times New Roman" panose="02020603050405020304" pitchFamily="18" charset="0"/>
                <a:ea typeface="Noto Serif CJK SC"/>
                <a:cs typeface="Lohit Devanagari"/>
              </a:rPr>
            </a:br>
            <a:br>
              <a:rPr kumimoji="0" lang="en-US" altLang="zh-CN" sz="1400" b="0" i="0" u="none" strike="noStrike" cap="none" normalizeH="0" baseline="0" dirty="0">
                <a:ln>
                  <a:noFill/>
                </a:ln>
                <a:solidFill>
                  <a:srgbClr val="000000"/>
                </a:solidFill>
                <a:effectLst/>
                <a:latin typeface="Times New Roman" panose="02020603050405020304" pitchFamily="18" charset="0"/>
                <a:ea typeface="Noto Serif CJK SC"/>
                <a:cs typeface="Lohit Devanagari"/>
              </a:rPr>
            </a:br>
            <a:endParaRPr kumimoji="0" lang="en-US" altLang="zh-CN" sz="1800" b="0" i="0" u="none" strike="noStrike" cap="none" normalizeH="0" baseline="0" dirty="0">
              <a:ln>
                <a:noFill/>
              </a:ln>
              <a:solidFill>
                <a:schemeClr val="tx1"/>
              </a:solidFill>
              <a:effectLst/>
              <a:latin typeface="Arial" panose="020B0604020202020204" pitchFamily="34" charset="0"/>
            </a:endParaRPr>
          </a:p>
        </p:txBody>
      </p:sp>
      <p:graphicFrame>
        <p:nvGraphicFramePr>
          <p:cNvPr id="13" name="Table 12">
            <a:extLst>
              <a:ext uri="{FF2B5EF4-FFF2-40B4-BE49-F238E27FC236}">
                <a16:creationId xmlns:a16="http://schemas.microsoft.com/office/drawing/2014/main" id="{7FDB77BF-6B3E-4548-BFBB-C6343474D226}"/>
              </a:ext>
            </a:extLst>
          </p:cNvPr>
          <p:cNvGraphicFramePr>
            <a:graphicFrameLocks noGrp="1"/>
          </p:cNvGraphicFramePr>
          <p:nvPr>
            <p:extLst>
              <p:ext uri="{D42A27DB-BD31-4B8C-83A1-F6EECF244321}">
                <p14:modId xmlns:p14="http://schemas.microsoft.com/office/powerpoint/2010/main" val="3005694348"/>
              </p:ext>
            </p:extLst>
          </p:nvPr>
        </p:nvGraphicFramePr>
        <p:xfrm>
          <a:off x="4571847" y="1351815"/>
          <a:ext cx="6939580" cy="3474720"/>
        </p:xfrm>
        <a:graphic>
          <a:graphicData uri="http://schemas.openxmlformats.org/drawingml/2006/table">
            <a:tbl>
              <a:tblPr firstRow="1" firstCol="1" bandRow="1">
                <a:tableStyleId>{5C22544A-7EE6-4342-B048-85BDC9FD1C3A}</a:tableStyleId>
              </a:tblPr>
              <a:tblGrid>
                <a:gridCol w="712609">
                  <a:extLst>
                    <a:ext uri="{9D8B030D-6E8A-4147-A177-3AD203B41FA5}">
                      <a16:colId xmlns:a16="http://schemas.microsoft.com/office/drawing/2014/main" val="3570197222"/>
                    </a:ext>
                  </a:extLst>
                </a:gridCol>
                <a:gridCol w="704954">
                  <a:extLst>
                    <a:ext uri="{9D8B030D-6E8A-4147-A177-3AD203B41FA5}">
                      <a16:colId xmlns:a16="http://schemas.microsoft.com/office/drawing/2014/main" val="1259725551"/>
                    </a:ext>
                  </a:extLst>
                </a:gridCol>
                <a:gridCol w="689643">
                  <a:extLst>
                    <a:ext uri="{9D8B030D-6E8A-4147-A177-3AD203B41FA5}">
                      <a16:colId xmlns:a16="http://schemas.microsoft.com/office/drawing/2014/main" val="946125020"/>
                    </a:ext>
                  </a:extLst>
                </a:gridCol>
                <a:gridCol w="689643">
                  <a:extLst>
                    <a:ext uri="{9D8B030D-6E8A-4147-A177-3AD203B41FA5}">
                      <a16:colId xmlns:a16="http://schemas.microsoft.com/office/drawing/2014/main" val="451945675"/>
                    </a:ext>
                  </a:extLst>
                </a:gridCol>
                <a:gridCol w="689643">
                  <a:extLst>
                    <a:ext uri="{9D8B030D-6E8A-4147-A177-3AD203B41FA5}">
                      <a16:colId xmlns:a16="http://schemas.microsoft.com/office/drawing/2014/main" val="3827651665"/>
                    </a:ext>
                  </a:extLst>
                </a:gridCol>
                <a:gridCol w="689643">
                  <a:extLst>
                    <a:ext uri="{9D8B030D-6E8A-4147-A177-3AD203B41FA5}">
                      <a16:colId xmlns:a16="http://schemas.microsoft.com/office/drawing/2014/main" val="1184369715"/>
                    </a:ext>
                  </a:extLst>
                </a:gridCol>
                <a:gridCol w="689643">
                  <a:extLst>
                    <a:ext uri="{9D8B030D-6E8A-4147-A177-3AD203B41FA5}">
                      <a16:colId xmlns:a16="http://schemas.microsoft.com/office/drawing/2014/main" val="1137699684"/>
                    </a:ext>
                  </a:extLst>
                </a:gridCol>
                <a:gridCol w="673638">
                  <a:extLst>
                    <a:ext uri="{9D8B030D-6E8A-4147-A177-3AD203B41FA5}">
                      <a16:colId xmlns:a16="http://schemas.microsoft.com/office/drawing/2014/main" val="3097658971"/>
                    </a:ext>
                  </a:extLst>
                </a:gridCol>
                <a:gridCol w="697298">
                  <a:extLst>
                    <a:ext uri="{9D8B030D-6E8A-4147-A177-3AD203B41FA5}">
                      <a16:colId xmlns:a16="http://schemas.microsoft.com/office/drawing/2014/main" val="2850404221"/>
                    </a:ext>
                  </a:extLst>
                </a:gridCol>
                <a:gridCol w="702866">
                  <a:extLst>
                    <a:ext uri="{9D8B030D-6E8A-4147-A177-3AD203B41FA5}">
                      <a16:colId xmlns:a16="http://schemas.microsoft.com/office/drawing/2014/main" val="1169060318"/>
                    </a:ext>
                  </a:extLst>
                </a:gridCol>
              </a:tblGrid>
              <a:tr h="180903">
                <a:tc>
                  <a:txBody>
                    <a:bodyPr/>
                    <a:lstStyle/>
                    <a:p>
                      <a:pPr marL="0" marR="0" algn="ctr">
                        <a:spcBef>
                          <a:spcPts val="0"/>
                        </a:spcBef>
                        <a:spcAft>
                          <a:spcPts val="0"/>
                        </a:spcAft>
                      </a:pPr>
                      <a:r>
                        <a:rPr lang="en-US" sz="1200" kern="150">
                          <a:effectLst/>
                        </a:rPr>
                        <a:t>Core Size</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12/17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0</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806734512"/>
                  </a:ext>
                </a:extLst>
              </a:tr>
              <a:tr h="180903">
                <a:tc>
                  <a:txBody>
                    <a:bodyPr/>
                    <a:lstStyle/>
                    <a:p>
                      <a:pPr marL="0" marR="0">
                        <a:spcBef>
                          <a:spcPts val="0"/>
                        </a:spcBef>
                        <a:spcAft>
                          <a:spcPts val="0"/>
                        </a:spcAft>
                      </a:pPr>
                      <a:r>
                        <a:rPr lang="en-US" sz="1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extLst>
                  <a:ext uri="{0D108BD9-81ED-4DB2-BD59-A6C34878D82A}">
                    <a16:rowId xmlns:a16="http://schemas.microsoft.com/office/drawing/2014/main" val="1406909038"/>
                  </a:ext>
                </a:extLst>
              </a:tr>
              <a:tr h="180903">
                <a:tc>
                  <a:txBody>
                    <a:bodyPr/>
                    <a:lstStyle/>
                    <a:p>
                      <a:pPr marL="0" marR="0" algn="ctr">
                        <a:spcBef>
                          <a:spcPts val="0"/>
                        </a:spcBef>
                        <a:spcAft>
                          <a:spcPts val="0"/>
                        </a:spcAft>
                      </a:pPr>
                      <a:r>
                        <a:rPr lang="en-US" sz="1200" kern="150">
                          <a:effectLst/>
                        </a:rPr>
                        <a:t>T-12-(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945326626"/>
                  </a:ext>
                </a:extLst>
              </a:tr>
              <a:tr h="180903">
                <a:tc>
                  <a:txBody>
                    <a:bodyPr/>
                    <a:lstStyle/>
                    <a:p>
                      <a:pPr marL="0" marR="0" algn="ctr">
                        <a:spcBef>
                          <a:spcPts val="0"/>
                        </a:spcBef>
                        <a:spcAft>
                          <a:spcPts val="0"/>
                        </a:spcAft>
                      </a:pPr>
                      <a:r>
                        <a:rPr lang="en-US" sz="1200" kern="150">
                          <a:effectLst/>
                        </a:rPr>
                        <a:t>T-16-(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967289893"/>
                  </a:ext>
                </a:extLst>
              </a:tr>
              <a:tr h="180903">
                <a:tc>
                  <a:txBody>
                    <a:bodyPr/>
                    <a:lstStyle/>
                    <a:p>
                      <a:pPr marL="0" marR="0" algn="ctr">
                        <a:spcBef>
                          <a:spcPts val="0"/>
                        </a:spcBef>
                        <a:spcAft>
                          <a:spcPts val="0"/>
                        </a:spcAft>
                      </a:pPr>
                      <a:r>
                        <a:rPr lang="en-US" sz="1200" kern="150">
                          <a:effectLst/>
                        </a:rPr>
                        <a:t>T-20-(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86452741"/>
                  </a:ext>
                </a:extLst>
              </a:tr>
              <a:tr h="180903">
                <a:tc>
                  <a:txBody>
                    <a:bodyPr/>
                    <a:lstStyle/>
                    <a:p>
                      <a:pPr marL="0" marR="0" algn="ctr">
                        <a:spcBef>
                          <a:spcPts val="0"/>
                        </a:spcBef>
                        <a:spcAft>
                          <a:spcPts val="0"/>
                        </a:spcAft>
                      </a:pPr>
                      <a:r>
                        <a:rPr lang="en-US" sz="1200" kern="150">
                          <a:effectLst/>
                        </a:rPr>
                        <a:t>T-25-(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dirty="0">
                          <a:effectLst/>
                        </a:rPr>
                        <a:t>70</a:t>
                      </a:r>
                      <a:endParaRPr lang="en-US" sz="1200" kern="150" dirty="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796816802"/>
                  </a:ext>
                </a:extLst>
              </a:tr>
              <a:tr h="180903">
                <a:tc>
                  <a:txBody>
                    <a:bodyPr/>
                    <a:lstStyle/>
                    <a:p>
                      <a:pPr marL="0" marR="0" algn="ctr">
                        <a:spcBef>
                          <a:spcPts val="0"/>
                        </a:spcBef>
                        <a:spcAft>
                          <a:spcPts val="0"/>
                        </a:spcAft>
                      </a:pPr>
                      <a:r>
                        <a:rPr lang="en-US" sz="1200" kern="150">
                          <a:effectLst/>
                        </a:rPr>
                        <a:t>T-30-(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544232903"/>
                  </a:ext>
                </a:extLst>
              </a:tr>
              <a:tr h="180903">
                <a:tc>
                  <a:txBody>
                    <a:bodyPr/>
                    <a:lstStyle/>
                    <a:p>
                      <a:pPr marL="0" marR="0" algn="ctr">
                        <a:spcBef>
                          <a:spcPts val="0"/>
                        </a:spcBef>
                        <a:spcAft>
                          <a:spcPts val="0"/>
                        </a:spcAft>
                      </a:pPr>
                      <a:r>
                        <a:rPr lang="en-US" sz="1200" kern="150">
                          <a:effectLst/>
                        </a:rPr>
                        <a:t>T-37-(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4.9</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516689460"/>
                  </a:ext>
                </a:extLst>
              </a:tr>
              <a:tr h="180903">
                <a:tc>
                  <a:txBody>
                    <a:bodyPr/>
                    <a:lstStyle/>
                    <a:p>
                      <a:pPr marL="0" marR="0" algn="ctr">
                        <a:spcBef>
                          <a:spcPts val="0"/>
                        </a:spcBef>
                        <a:spcAft>
                          <a:spcPts val="0"/>
                        </a:spcAft>
                      </a:pPr>
                      <a:r>
                        <a:rPr lang="en-US" sz="1200" kern="150">
                          <a:effectLst/>
                        </a:rPr>
                        <a:t>T-44-(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501785840"/>
                  </a:ext>
                </a:extLst>
              </a:tr>
              <a:tr h="180903">
                <a:tc>
                  <a:txBody>
                    <a:bodyPr/>
                    <a:lstStyle/>
                    <a:p>
                      <a:pPr marL="0" marR="0" algn="ctr">
                        <a:spcBef>
                          <a:spcPts val="0"/>
                        </a:spcBef>
                        <a:spcAft>
                          <a:spcPts val="0"/>
                        </a:spcAft>
                      </a:pPr>
                      <a:r>
                        <a:rPr lang="en-US" sz="1200" kern="150">
                          <a:effectLst/>
                        </a:rPr>
                        <a:t>T-50-(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6.4</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911504077"/>
                  </a:ext>
                </a:extLst>
              </a:tr>
              <a:tr h="180903">
                <a:tc>
                  <a:txBody>
                    <a:bodyPr/>
                    <a:lstStyle/>
                    <a:p>
                      <a:pPr marL="0" marR="0" algn="ctr">
                        <a:spcBef>
                          <a:spcPts val="0"/>
                        </a:spcBef>
                        <a:spcAft>
                          <a:spcPts val="0"/>
                        </a:spcAft>
                      </a:pPr>
                      <a:r>
                        <a:rPr lang="en-US" sz="1200" kern="150">
                          <a:effectLst/>
                        </a:rPr>
                        <a:t>T-68-(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890783685"/>
                  </a:ext>
                </a:extLst>
              </a:tr>
              <a:tr h="180903">
                <a:tc>
                  <a:txBody>
                    <a:bodyPr/>
                    <a:lstStyle/>
                    <a:p>
                      <a:pPr marL="0" marR="0" algn="ctr">
                        <a:spcBef>
                          <a:spcPts val="0"/>
                        </a:spcBef>
                        <a:spcAft>
                          <a:spcPts val="0"/>
                        </a:spcAft>
                      </a:pPr>
                      <a:r>
                        <a:rPr lang="en-US" sz="1200" kern="150">
                          <a:effectLst/>
                        </a:rPr>
                        <a:t>T-80-(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241332567"/>
                  </a:ext>
                </a:extLst>
              </a:tr>
              <a:tr h="180903">
                <a:tc>
                  <a:txBody>
                    <a:bodyPr/>
                    <a:lstStyle/>
                    <a:p>
                      <a:pPr marL="0" marR="0" algn="ctr">
                        <a:spcBef>
                          <a:spcPts val="0"/>
                        </a:spcBef>
                        <a:spcAft>
                          <a:spcPts val="0"/>
                        </a:spcAft>
                      </a:pPr>
                      <a:r>
                        <a:rPr lang="en-US" sz="1200" kern="150">
                          <a:effectLst/>
                        </a:rPr>
                        <a:t>T-94-(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10.6</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018419164"/>
                  </a:ext>
                </a:extLst>
              </a:tr>
              <a:tr h="180903">
                <a:tc>
                  <a:txBody>
                    <a:bodyPr/>
                    <a:lstStyle/>
                    <a:p>
                      <a:pPr marL="0" marR="0" algn="ctr">
                        <a:spcBef>
                          <a:spcPts val="0"/>
                        </a:spcBef>
                        <a:spcAft>
                          <a:spcPts val="0"/>
                        </a:spcAft>
                      </a:pPr>
                      <a:r>
                        <a:rPr lang="en-US" sz="1200" kern="150">
                          <a:effectLst/>
                        </a:rPr>
                        <a:t>T-106-(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092601845"/>
                  </a:ext>
                </a:extLst>
              </a:tr>
              <a:tr h="180903">
                <a:tc>
                  <a:txBody>
                    <a:bodyPr/>
                    <a:lstStyle/>
                    <a:p>
                      <a:pPr marL="0" marR="0" algn="ctr">
                        <a:spcBef>
                          <a:spcPts val="0"/>
                        </a:spcBef>
                        <a:spcAft>
                          <a:spcPts val="0"/>
                        </a:spcAft>
                      </a:pPr>
                      <a:r>
                        <a:rPr lang="en-US" sz="1200" kern="150">
                          <a:effectLst/>
                        </a:rPr>
                        <a:t>T-130-(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282261589"/>
                  </a:ext>
                </a:extLst>
              </a:tr>
              <a:tr h="180903">
                <a:tc>
                  <a:txBody>
                    <a:bodyPr/>
                    <a:lstStyle/>
                    <a:p>
                      <a:pPr marL="0" marR="0" algn="ctr">
                        <a:spcBef>
                          <a:spcPts val="0"/>
                        </a:spcBef>
                        <a:spcAft>
                          <a:spcPts val="0"/>
                        </a:spcAft>
                      </a:pPr>
                      <a:r>
                        <a:rPr lang="en-US" sz="1200" kern="150">
                          <a:effectLst/>
                        </a:rPr>
                        <a:t>T-157-(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121925904"/>
                  </a:ext>
                </a:extLst>
              </a:tr>
              <a:tr h="180903">
                <a:tc>
                  <a:txBody>
                    <a:bodyPr/>
                    <a:lstStyle/>
                    <a:p>
                      <a:pPr marL="0" marR="0" algn="ctr">
                        <a:spcBef>
                          <a:spcPts val="0"/>
                        </a:spcBef>
                        <a:spcAft>
                          <a:spcPts val="0"/>
                        </a:spcAft>
                      </a:pPr>
                      <a:r>
                        <a:rPr lang="en-US" sz="1200" kern="150">
                          <a:effectLst/>
                        </a:rPr>
                        <a:t>T-184-(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1690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129457512"/>
                  </a:ext>
                </a:extLst>
              </a:tr>
              <a:tr h="180903">
                <a:tc>
                  <a:txBody>
                    <a:bodyPr/>
                    <a:lstStyle/>
                    <a:p>
                      <a:pPr marL="0" marR="0" algn="ctr">
                        <a:spcBef>
                          <a:spcPts val="0"/>
                        </a:spcBef>
                        <a:spcAft>
                          <a:spcPts val="0"/>
                        </a:spcAft>
                      </a:pPr>
                      <a:r>
                        <a:rPr lang="en-US" sz="1200" kern="150">
                          <a:effectLst/>
                        </a:rPr>
                        <a:t>T-200-(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36921941"/>
                  </a:ext>
                </a:extLst>
              </a:tr>
              <a:tr h="180903">
                <a:tc>
                  <a:txBody>
                    <a:bodyPr/>
                    <a:lstStyle/>
                    <a:p>
                      <a:pPr marL="0" marR="0" algn="ctr">
                        <a:spcBef>
                          <a:spcPts val="0"/>
                        </a:spcBef>
                        <a:spcAft>
                          <a:spcPts val="0"/>
                        </a:spcAft>
                      </a:pPr>
                      <a:r>
                        <a:rPr lang="en-US" sz="1200" kern="150">
                          <a:effectLst/>
                        </a:rPr>
                        <a:t>T-200A-(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218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dirty="0">
                          <a:effectLst/>
                        </a:rPr>
                        <a:t>*</a:t>
                      </a:r>
                      <a:endParaRPr lang="en-US" sz="1200" kern="150" dirty="0">
                        <a:effectLst/>
                        <a:latin typeface="Liberation Serif"/>
                        <a:ea typeface="Noto Serif CJK SC"/>
                        <a:cs typeface="Lohit Devanagari"/>
                      </a:endParaRPr>
                    </a:p>
                  </a:txBody>
                  <a:tcPr marL="0" marR="0" marT="0" marB="0"/>
                </a:tc>
                <a:extLst>
                  <a:ext uri="{0D108BD9-81ED-4DB2-BD59-A6C34878D82A}">
                    <a16:rowId xmlns:a16="http://schemas.microsoft.com/office/drawing/2014/main" val="3848783819"/>
                  </a:ext>
                </a:extLst>
              </a:tr>
            </a:tbl>
          </a:graphicData>
        </a:graphic>
      </p:graphicFrame>
      <p:pic>
        <p:nvPicPr>
          <p:cNvPr id="16" name="Image2">
            <a:extLst>
              <a:ext uri="{FF2B5EF4-FFF2-40B4-BE49-F238E27FC236}">
                <a16:creationId xmlns:a16="http://schemas.microsoft.com/office/drawing/2014/main" id="{09484FA9-676C-D645-B20F-ADA061E8C4F6}"/>
              </a:ext>
            </a:extLst>
          </p:cNvPr>
          <p:cNvPicPr/>
          <p:nvPr/>
        </p:nvPicPr>
        <p:blipFill>
          <a:blip r:embed="rId3">
            <a:lum/>
            <a:alphaModFix/>
          </a:blip>
          <a:srcRect/>
          <a:stretch>
            <a:fillRect/>
          </a:stretch>
        </p:blipFill>
        <p:spPr>
          <a:xfrm>
            <a:off x="325104" y="4089287"/>
            <a:ext cx="2956289" cy="2118456"/>
          </a:xfrm>
          <a:prstGeom prst="rect">
            <a:avLst/>
          </a:prstGeom>
          <a:ln>
            <a:noFill/>
            <a:prstDash/>
          </a:ln>
        </p:spPr>
      </p:pic>
    </p:spTree>
    <p:extLst>
      <p:ext uri="{BB962C8B-B14F-4D97-AF65-F5344CB8AC3E}">
        <p14:creationId xmlns:p14="http://schemas.microsoft.com/office/powerpoint/2010/main" val="96423771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0184" y="0"/>
            <a:ext cx="11611633" cy="904009"/>
          </a:xfrm>
        </p:spPr>
        <p:txBody>
          <a:bodyPr anchor="ctr">
            <a:noAutofit/>
          </a:bodyPr>
          <a:lstStyle/>
          <a:p>
            <a:pPr algn="ctr"/>
            <a:r>
              <a:rPr lang="en-US" sz="4400" dirty="0">
                <a:cs typeface="Arial" panose="020B0604020202020204" pitchFamily="34" charset="0"/>
              </a:rPr>
              <a:t>In the beginning…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98764" y="1267692"/>
                <a:ext cx="10987416" cy="4946793"/>
              </a:xfrm>
            </p:spPr>
            <p:txBody>
              <a:bodyPr>
                <a:noAutofit/>
              </a:bodyPr>
              <a:lstStyle/>
              <a:p>
                <a:pPr marL="342900" indent="-342900" algn="l">
                  <a:spcBef>
                    <a:spcPts val="0"/>
                  </a:spcBef>
                  <a:buFont typeface="Arial" panose="020B0604020202020204" pitchFamily="34" charset="0"/>
                  <a:buChar char="•"/>
                </a:pPr>
                <a:r>
                  <a:rPr lang="en-US" sz="2000" dirty="0">
                    <a:latin typeface="Arial" charset="0"/>
                    <a:ea typeface="Arial" charset="0"/>
                    <a:cs typeface="Arial" charset="0"/>
                  </a:rPr>
                  <a:t>The </a:t>
                </a:r>
                <a:r>
                  <a:rPr lang="en-US" sz="2000" dirty="0">
                    <a:ea typeface="Arial" charset="0"/>
                    <a:cs typeface="Arial" charset="0"/>
                  </a:rPr>
                  <a:t>laws of EM according to Clerk Maxwell are:</a:t>
                </a: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𝜌</m:t>
                        </m:r>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 </m:t>
                    </m:r>
                  </m:oMath>
                </a14:m>
                <a:endParaRPr lang="en-US" sz="2000" i="1" baseline="-25000" dirty="0">
                  <a:ea typeface="Arial" charset="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r>
                      <a:rPr lang="en-US" sz="2000" b="0" i="1" smtClean="0">
                        <a:latin typeface="Cambria Math" panose="02040503050406030204" pitchFamily="18" charset="0"/>
                        <a:ea typeface="Cambria Math" panose="02040503050406030204" pitchFamily="18" charset="0"/>
                        <a:cs typeface="Arial" charset="0"/>
                      </a:rPr>
                      <m:t>=0</m:t>
                    </m:r>
                  </m:oMath>
                </a14:m>
                <a:endParaRPr lang="en-US" sz="2000" i="1" dirty="0">
                  <a:ea typeface="Arial" charset="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i="1" dirty="0">
                  <a:ea typeface="Arial" charset="0"/>
                  <a:cs typeface="Arial" charset="0"/>
                </a:endParaRPr>
              </a:p>
              <a:p>
                <a:pPr marL="914400" lvl="1" indent="-457200" algn="l">
                  <a:spcBef>
                    <a:spcPts val="0"/>
                  </a:spcBef>
                  <a:buFont typeface="+mj-lt"/>
                  <a:buAutoNum type="arabicPeriod"/>
                </a:pPr>
                <a14:m>
                  <m:oMath xmlns:m="http://schemas.openxmlformats.org/officeDocument/2006/math">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r>
                      <a:rPr lang="en-US" sz="2000" b="0" i="1" smtClean="0">
                        <a:latin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1" i="1" smtClean="0">
                            <a:latin typeface="Cambria Math" panose="02040503050406030204" pitchFamily="18" charset="0"/>
                            <a:ea typeface="Cambria Math" panose="02040503050406030204" pitchFamily="18" charset="0"/>
                            <a:cs typeface="Arial" charset="0"/>
                          </a:rPr>
                          <m:t>𝒋</m:t>
                        </m:r>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 </m:t>
                    </m:r>
                  </m:oMath>
                </a14:m>
                <a:r>
                  <a:rPr lang="en-US" sz="2000" i="1" dirty="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cs typeface="Arial" charset="0"/>
                          </a:rPr>
                          <m:t>0</m:t>
                        </m:r>
                      </m:sub>
                    </m:sSub>
                    <m:r>
                      <a:rPr lang="en-US" sz="2000" b="0" i="1" smtClean="0">
                        <a:latin typeface="Cambria Math" panose="02040503050406030204" pitchFamily="18" charset="0"/>
                        <a:cs typeface="Arial" charset="0"/>
                      </a:rPr>
                      <m:t>=8.854</m:t>
                    </m:r>
                    <m:r>
                      <a:rPr lang="en-US" sz="2000" b="0"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10</m:t>
                        </m:r>
                      </m:e>
                      <m:sup>
                        <m:r>
                          <a:rPr lang="en-US" sz="2000" b="0" i="1" smtClean="0">
                            <a:latin typeface="Cambria Math" panose="02040503050406030204" pitchFamily="18" charset="0"/>
                            <a:ea typeface="Cambria Math" panose="02040503050406030204" pitchFamily="18" charset="0"/>
                            <a:cs typeface="Arial" charset="0"/>
                          </a:rPr>
                          <m:t>−12</m:t>
                        </m:r>
                      </m:sup>
                    </m:sSup>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𝐶</m:t>
                            </m:r>
                          </m:e>
                          <m:sup>
                            <m:r>
                              <a:rPr lang="en-US" sz="2000" b="0" i="1" smtClean="0">
                                <a:latin typeface="Cambria Math" panose="02040503050406030204" pitchFamily="18" charset="0"/>
                                <a:ea typeface="Cambria Math" panose="02040503050406030204" pitchFamily="18" charset="0"/>
                                <a:cs typeface="Arial" charset="0"/>
                              </a:rPr>
                              <m:t>2</m:t>
                            </m:r>
                          </m:sup>
                        </m:sSup>
                      </m:num>
                      <m:den>
                        <m:r>
                          <a:rPr lang="en-US" sz="2000" b="0" i="1" smtClean="0">
                            <a:latin typeface="Cambria Math" panose="02040503050406030204" pitchFamily="18" charset="0"/>
                            <a:ea typeface="Cambria Math" panose="02040503050406030204" pitchFamily="18" charset="0"/>
                            <a:cs typeface="Arial" charset="0"/>
                          </a:rPr>
                          <m:t>𝑁</m:t>
                        </m:r>
                        <m:r>
                          <a:rPr lang="en-US" sz="2000" b="0" i="1"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𝑚</m:t>
                            </m:r>
                          </m:e>
                          <m:sup>
                            <m:r>
                              <a:rPr lang="en-US" sz="2000" b="0" i="1" smtClean="0">
                                <a:latin typeface="Cambria Math" panose="02040503050406030204" pitchFamily="18" charset="0"/>
                                <a:ea typeface="Cambria Math" panose="02040503050406030204" pitchFamily="18" charset="0"/>
                                <a:cs typeface="Arial" charset="0"/>
                              </a:rPr>
                              <m:t>2</m:t>
                            </m:r>
                          </m:sup>
                        </m:sSup>
                      </m:den>
                    </m:f>
                  </m:oMath>
                </a14:m>
                <a:r>
                  <a:rPr lang="en-US" sz="2000" i="1" dirty="0">
                    <a:ea typeface="Arial" charset="0"/>
                    <a:cs typeface="Arial" charset="0"/>
                  </a:rPr>
                  <a:t>, </a:t>
                </a:r>
                <a14:m>
                  <m:oMath xmlns:m="http://schemas.openxmlformats.org/officeDocument/2006/math">
                    <m:f>
                      <m:fPr>
                        <m:ctrlPr>
                          <a:rPr lang="en-US" sz="200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cs typeface="Arial" charset="0"/>
                          </a:rPr>
                          <m:t>0</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𝜇</m:t>
                        </m:r>
                      </m:e>
                      <m:sub>
                        <m:r>
                          <a:rPr lang="en-US" sz="2000" b="0" i="1" smtClean="0">
                            <a:latin typeface="Cambria Math" panose="02040503050406030204" pitchFamily="18" charset="0"/>
                            <a:cs typeface="Arial" charset="0"/>
                          </a:rPr>
                          <m:t>0</m:t>
                        </m:r>
                      </m:sub>
                    </m:sSub>
                  </m:oMath>
                </a14:m>
                <a:endParaRPr lang="en-US" sz="2000" i="1" dirty="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𝒋</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𝜕𝜌</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i="1" dirty="0">
                  <a:ea typeface="Arial" charset="0"/>
                  <a:cs typeface="Arial" charset="0"/>
                </a:endParaRPr>
              </a:p>
              <a:p>
                <a:pPr lvl="2">
                  <a:spcBef>
                    <a:spcPts val="0"/>
                  </a:spcBef>
                  <a:tabLst>
                    <a:tab pos="4449763" algn="l"/>
                  </a:tabLst>
                </a:pPr>
                <a:r>
                  <a:rPr lang="en-US" sz="1800">
                    <a:ea typeface="Arial" charset="0"/>
                    <a:cs typeface="Arial" charset="0"/>
                  </a:rPr>
                  <a:t>In non-dispersive matter</a:t>
                </a:r>
                <a:r>
                  <a:rPr lang="en-US" sz="1800" dirty="0">
                    <a:ea typeface="Arial" charset="0"/>
                    <a:cs typeface="Arial" charset="0"/>
                  </a:rPr>
                  <a:t>, </a:t>
                </a:r>
                <a14:m>
                  <m:oMath xmlns:m="http://schemas.openxmlformats.org/officeDocument/2006/math">
                    <m:r>
                      <a:rPr lang="en-US" sz="1800" b="0" i="0" smtClean="0">
                        <a:latin typeface="Cambria Math" panose="02040503050406030204" pitchFamily="18" charset="0"/>
                        <a:ea typeface="Arial" charset="0"/>
                        <a:cs typeface="Arial" charset="0"/>
                      </a:rPr>
                      <m:t>  </m:t>
                    </m:r>
                    <m:r>
                      <a:rPr lang="en-US" sz="1800" b="0" i="1" smtClean="0">
                        <a:latin typeface="Cambria Math" panose="02040503050406030204" pitchFamily="18" charset="0"/>
                        <a:ea typeface="Arial" charset="0"/>
                        <a:cs typeface="Arial" charset="0"/>
                      </a:rPr>
                      <m:t>𝐵</m:t>
                    </m:r>
                    <m:r>
                      <a:rPr lang="en-US" sz="1800" b="0" i="1" smtClean="0">
                        <a:latin typeface="Cambria Math" panose="02040503050406030204" pitchFamily="18" charset="0"/>
                        <a:ea typeface="Arial" charset="0"/>
                        <a:cs typeface="Arial" charset="0"/>
                      </a:rPr>
                      <m:t>=</m:t>
                    </m:r>
                    <m:r>
                      <a:rPr lang="en-US" sz="1800" b="0" i="1" smtClean="0">
                        <a:latin typeface="Cambria Math" panose="02040503050406030204" pitchFamily="18" charset="0"/>
                        <a:ea typeface="Cambria Math" panose="02040503050406030204" pitchFamily="18" charset="0"/>
                        <a:cs typeface="Arial" charset="0"/>
                      </a:rPr>
                      <m:t>𝜇</m:t>
                    </m:r>
                    <m:r>
                      <a:rPr lang="en-US" sz="1800" b="0" i="1" smtClean="0">
                        <a:latin typeface="Cambria Math" panose="02040503050406030204" pitchFamily="18" charset="0"/>
                        <a:ea typeface="Cambria Math" panose="02040503050406030204" pitchFamily="18" charset="0"/>
                        <a:cs typeface="Arial" charset="0"/>
                      </a:rPr>
                      <m:t>𝐻</m:t>
                    </m:r>
                    <m:r>
                      <a:rPr lang="en-US" sz="1800" b="0" i="1" smtClean="0">
                        <a:latin typeface="Cambria Math" panose="02040503050406030204" pitchFamily="18" charset="0"/>
                        <a:ea typeface="Cambria Math" panose="02040503050406030204" pitchFamily="18" charset="0"/>
                        <a:cs typeface="Arial" charset="0"/>
                      </a:rPr>
                      <m:t>=</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𝜇</m:t>
                        </m:r>
                      </m:e>
                      <m:sub>
                        <m:r>
                          <a:rPr lang="en-US" sz="1800" b="0" i="1" smtClean="0">
                            <a:latin typeface="Cambria Math" panose="02040503050406030204" pitchFamily="18" charset="0"/>
                            <a:ea typeface="Cambria Math" panose="02040503050406030204" pitchFamily="18" charset="0"/>
                            <a:cs typeface="Arial" charset="0"/>
                          </a:rPr>
                          <m:t>0</m:t>
                        </m:r>
                      </m:sub>
                    </m:sSub>
                    <m:r>
                      <a:rPr lang="en-US" sz="1800" b="0" i="1" smtClean="0">
                        <a:latin typeface="Cambria Math" panose="02040503050406030204" pitchFamily="18" charset="0"/>
                        <a:ea typeface="Cambria Math" panose="02040503050406030204" pitchFamily="18" charset="0"/>
                        <a:cs typeface="Arial" charset="0"/>
                      </a:rPr>
                      <m:t>(</m:t>
                    </m:r>
                    <m:r>
                      <a:rPr lang="en-US" sz="1800" b="0" i="1" smtClean="0">
                        <a:latin typeface="Cambria Math" panose="02040503050406030204" pitchFamily="18" charset="0"/>
                        <a:ea typeface="Cambria Math" panose="02040503050406030204" pitchFamily="18" charset="0"/>
                        <a:cs typeface="Arial" charset="0"/>
                      </a:rPr>
                      <m:t>𝐻</m:t>
                    </m:r>
                    <m:r>
                      <a:rPr lang="en-US" sz="1800" b="0" i="1" smtClean="0">
                        <a:latin typeface="Cambria Math" panose="02040503050406030204" pitchFamily="18" charset="0"/>
                        <a:ea typeface="Cambria Math" panose="02040503050406030204" pitchFamily="18" charset="0"/>
                        <a:cs typeface="Arial" charset="0"/>
                      </a:rPr>
                      <m:t>+</m:t>
                    </m:r>
                    <m:r>
                      <a:rPr lang="en-US" sz="1800" b="0" i="1" smtClean="0">
                        <a:latin typeface="Cambria Math" panose="02040503050406030204" pitchFamily="18" charset="0"/>
                        <a:ea typeface="Cambria Math" panose="02040503050406030204" pitchFamily="18" charset="0"/>
                        <a:cs typeface="Arial" charset="0"/>
                      </a:rPr>
                      <m:t>𝑀</m:t>
                    </m:r>
                    <m:r>
                      <a:rPr lang="en-US" sz="1800" b="0" i="1" smtClean="0">
                        <a:latin typeface="Cambria Math" panose="02040503050406030204" pitchFamily="18" charset="0"/>
                        <a:ea typeface="Cambria Math" panose="02040503050406030204" pitchFamily="18" charset="0"/>
                        <a:cs typeface="Arial" charset="0"/>
                      </a:rPr>
                      <m:t>)</m:t>
                    </m:r>
                  </m:oMath>
                </a14:m>
                <a:r>
                  <a:rPr lang="en-US" sz="1800" dirty="0">
                    <a:ea typeface="Arial" charset="0"/>
                    <a:cs typeface="Arial" charset="0"/>
                  </a:rPr>
                  <a:t>, </a:t>
                </a:r>
                <a14:m>
                  <m:oMath xmlns:m="http://schemas.openxmlformats.org/officeDocument/2006/math">
                    <m:r>
                      <a:rPr lang="en-US" sz="1800" i="1" smtClean="0">
                        <a:latin typeface="Cambria Math" panose="02040503050406030204" pitchFamily="18" charset="0"/>
                        <a:ea typeface="Cambria Math" panose="02040503050406030204" pitchFamily="18" charset="0"/>
                        <a:cs typeface="Arial" charset="0"/>
                      </a:rPr>
                      <m:t>𝜇</m:t>
                    </m:r>
                    <m:r>
                      <a:rPr lang="en-US" sz="1800" b="0" i="0" smtClean="0">
                        <a:latin typeface="Cambria Math" panose="02040503050406030204" pitchFamily="18" charset="0"/>
                        <a:ea typeface="Cambria Math" panose="02040503050406030204" pitchFamily="18" charset="0"/>
                        <a:cs typeface="Arial" charset="0"/>
                      </a:rPr>
                      <m:t>=</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𝜇</m:t>
                        </m:r>
                      </m:e>
                      <m:sub>
                        <m:r>
                          <a:rPr lang="en-US" sz="1800" b="0" i="1" smtClean="0">
                            <a:latin typeface="Cambria Math" panose="02040503050406030204" pitchFamily="18" charset="0"/>
                            <a:ea typeface="Cambria Math" panose="02040503050406030204" pitchFamily="18" charset="0"/>
                            <a:cs typeface="Arial" charset="0"/>
                          </a:rPr>
                          <m:t>0</m:t>
                        </m:r>
                      </m:sub>
                    </m:sSub>
                    <m:r>
                      <a:rPr lang="en-US" sz="1800" b="0" i="1" smtClean="0">
                        <a:latin typeface="Cambria Math" panose="02040503050406030204" pitchFamily="18" charset="0"/>
                        <a:ea typeface="Cambria Math" panose="02040503050406030204" pitchFamily="18" charset="0"/>
                        <a:cs typeface="Arial" charset="0"/>
                      </a:rPr>
                      <m:t>(1+</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𝜒</m:t>
                        </m:r>
                      </m:e>
                      <m:sub>
                        <m:r>
                          <a:rPr lang="en-US" sz="1800" b="0" i="1" smtClean="0">
                            <a:latin typeface="Cambria Math" panose="02040503050406030204" pitchFamily="18" charset="0"/>
                            <a:ea typeface="Cambria Math" panose="02040503050406030204" pitchFamily="18" charset="0"/>
                            <a:cs typeface="Arial" charset="0"/>
                          </a:rPr>
                          <m:t>𝑚</m:t>
                        </m:r>
                      </m:sub>
                    </m:sSub>
                    <m:r>
                      <a:rPr lang="en-US" sz="1800" b="0" i="1" smtClean="0">
                        <a:latin typeface="Cambria Math" panose="02040503050406030204" pitchFamily="18" charset="0"/>
                        <a:ea typeface="Cambria Math" panose="02040503050406030204" pitchFamily="18" charset="0"/>
                        <a:cs typeface="Arial" charset="0"/>
                      </a:rPr>
                      <m:t>)</m:t>
                    </m:r>
                  </m:oMath>
                </a14:m>
                <a:r>
                  <a:rPr lang="en-US" sz="1800" dirty="0">
                    <a:ea typeface="Arial" charset="0"/>
                    <a:cs typeface="Arial" charset="0"/>
                  </a:rPr>
                  <a:t>, </a:t>
                </a:r>
                <a14:m>
                  <m:oMath xmlns:m="http://schemas.openxmlformats.org/officeDocument/2006/math">
                    <m:r>
                      <a:rPr lang="en-US" sz="1800" b="0" i="1" dirty="0" smtClean="0">
                        <a:latin typeface="Cambria Math" panose="02040503050406030204" pitchFamily="18" charset="0"/>
                        <a:ea typeface="Arial" charset="0"/>
                        <a:cs typeface="Arial" charset="0"/>
                      </a:rPr>
                      <m:t>𝐷</m:t>
                    </m:r>
                    <m:r>
                      <a:rPr lang="en-US" sz="1800" b="0" i="1" dirty="0" smtClean="0">
                        <a:latin typeface="Cambria Math" panose="02040503050406030204" pitchFamily="18" charset="0"/>
                        <a:ea typeface="Arial" charset="0"/>
                        <a:cs typeface="Arial" charset="0"/>
                      </a:rPr>
                      <m:t>=</m:t>
                    </m:r>
                    <m:r>
                      <a:rPr lang="en-US" sz="1800" b="0" i="1" dirty="0" smtClean="0">
                        <a:latin typeface="Cambria Math" panose="02040503050406030204" pitchFamily="18" charset="0"/>
                        <a:ea typeface="Cambria Math" panose="02040503050406030204" pitchFamily="18" charset="0"/>
                        <a:cs typeface="Arial" charset="0"/>
                      </a:rPr>
                      <m:t>𝜖</m:t>
                    </m:r>
                    <m:r>
                      <a:rPr lang="en-US" sz="1800" b="0" i="1" dirty="0" smtClean="0">
                        <a:latin typeface="Cambria Math" panose="02040503050406030204" pitchFamily="18" charset="0"/>
                        <a:ea typeface="Cambria Math" panose="02040503050406030204" pitchFamily="18" charset="0"/>
                        <a:cs typeface="Arial" charset="0"/>
                      </a:rPr>
                      <m:t>𝐸</m:t>
                    </m:r>
                    <m:r>
                      <a:rPr lang="en-US" sz="1800" b="0" i="1" dirty="0" smtClean="0">
                        <a:latin typeface="Cambria Math" panose="02040503050406030204" pitchFamily="18" charset="0"/>
                        <a:ea typeface="Cambria Math" panose="02040503050406030204" pitchFamily="18" charset="0"/>
                        <a:cs typeface="Arial" charset="0"/>
                      </a:rPr>
                      <m:t>=</m:t>
                    </m:r>
                    <m:sSub>
                      <m:sSubPr>
                        <m:ctrlPr>
                          <a:rPr lang="en-US" sz="1800" i="1" dirty="0">
                            <a:latin typeface="Cambria Math" panose="02040503050406030204" pitchFamily="18" charset="0"/>
                            <a:ea typeface="Cambria Math" panose="02040503050406030204" pitchFamily="18" charset="0"/>
                            <a:cs typeface="Arial" charset="0"/>
                          </a:rPr>
                        </m:ctrlPr>
                      </m:sSubPr>
                      <m:e>
                        <m:r>
                          <a:rPr lang="en-US" sz="1800" i="1" dirty="0">
                            <a:latin typeface="Cambria Math" panose="02040503050406030204" pitchFamily="18" charset="0"/>
                            <a:ea typeface="Cambria Math" panose="02040503050406030204" pitchFamily="18" charset="0"/>
                            <a:cs typeface="Arial" charset="0"/>
                          </a:rPr>
                          <m:t>𝜖</m:t>
                        </m:r>
                      </m:e>
                      <m:sub>
                        <m:r>
                          <a:rPr lang="en-US" sz="1800" i="1" dirty="0">
                            <a:latin typeface="Cambria Math" panose="02040503050406030204" pitchFamily="18" charset="0"/>
                            <a:ea typeface="Cambria Math" panose="02040503050406030204" pitchFamily="18" charset="0"/>
                            <a:cs typeface="Arial" charset="0"/>
                          </a:rPr>
                          <m:t>0</m:t>
                        </m:r>
                      </m:sub>
                    </m:sSub>
                    <m:r>
                      <a:rPr lang="en-US" sz="1800" b="0" i="1" dirty="0" smtClean="0">
                        <a:latin typeface="Cambria Math" panose="02040503050406030204" pitchFamily="18" charset="0"/>
                        <a:ea typeface="Cambria Math" panose="02040503050406030204" pitchFamily="18" charset="0"/>
                        <a:cs typeface="Arial" charset="0"/>
                      </a:rPr>
                      <m:t>𝐸</m:t>
                    </m:r>
                    <m:r>
                      <a:rPr lang="en-US" sz="1800" b="0" i="1" dirty="0" smtClean="0">
                        <a:latin typeface="Cambria Math" panose="02040503050406030204" pitchFamily="18" charset="0"/>
                        <a:ea typeface="Cambria Math" panose="02040503050406030204" pitchFamily="18" charset="0"/>
                        <a:cs typeface="Arial" charset="0"/>
                      </a:rPr>
                      <m:t>+</m:t>
                    </m:r>
                    <m:r>
                      <a:rPr lang="en-US" sz="1800" b="0" i="1" dirty="0" smtClean="0">
                        <a:latin typeface="Cambria Math" panose="02040503050406030204" pitchFamily="18" charset="0"/>
                        <a:ea typeface="Cambria Math" panose="02040503050406030204" pitchFamily="18" charset="0"/>
                        <a:cs typeface="Arial" charset="0"/>
                      </a:rPr>
                      <m:t>𝑃</m:t>
                    </m:r>
                    <m:r>
                      <a:rPr lang="en-US" sz="1800" b="0" i="1" dirty="0" smtClean="0">
                        <a:latin typeface="Cambria Math" panose="02040503050406030204" pitchFamily="18" charset="0"/>
                        <a:ea typeface="Cambria Math" panose="02040503050406030204" pitchFamily="18" charset="0"/>
                        <a:cs typeface="Arial" charset="0"/>
                      </a:rPr>
                      <m:t>, </m:t>
                    </m:r>
                    <m:r>
                      <a:rPr lang="en-US" sz="1800" b="0" i="1" dirty="0" smtClean="0">
                        <a:latin typeface="Cambria Math" panose="02040503050406030204" pitchFamily="18" charset="0"/>
                        <a:ea typeface="Cambria Math" panose="02040503050406030204" pitchFamily="18" charset="0"/>
                        <a:cs typeface="Arial" charset="0"/>
                      </a:rPr>
                      <m:t>𝜖</m:t>
                    </m:r>
                    <m:r>
                      <a:rPr lang="en-US" sz="1800" b="0" i="1" dirty="0" smtClean="0">
                        <a:latin typeface="Cambria Math" panose="02040503050406030204" pitchFamily="18" charset="0"/>
                        <a:ea typeface="Cambria Math" panose="02040503050406030204" pitchFamily="18" charset="0"/>
                        <a:cs typeface="Arial" charset="0"/>
                      </a:rPr>
                      <m:t>=</m:t>
                    </m:r>
                    <m:r>
                      <a:rPr lang="en-US" sz="1800" b="0" i="1" dirty="0" smtClean="0">
                        <a:latin typeface="Cambria Math" panose="02040503050406030204" pitchFamily="18" charset="0"/>
                        <a:ea typeface="Cambria Math" panose="02040503050406030204" pitchFamily="18" charset="0"/>
                        <a:cs typeface="Arial" charset="0"/>
                      </a:rPr>
                      <m:t>𝜅</m:t>
                    </m:r>
                    <m:sSub>
                      <m:sSubPr>
                        <m:ctrlPr>
                          <a:rPr lang="en-US" sz="1800" b="0" i="1" dirty="0" smtClean="0">
                            <a:latin typeface="Cambria Math" panose="02040503050406030204" pitchFamily="18" charset="0"/>
                            <a:ea typeface="Cambria Math" panose="02040503050406030204" pitchFamily="18" charset="0"/>
                            <a:cs typeface="Arial" charset="0"/>
                          </a:rPr>
                        </m:ctrlPr>
                      </m:sSubPr>
                      <m:e>
                        <m:r>
                          <a:rPr lang="en-US" sz="1800" i="1" dirty="0">
                            <a:latin typeface="Cambria Math" panose="02040503050406030204" pitchFamily="18" charset="0"/>
                            <a:ea typeface="Cambria Math" panose="02040503050406030204" pitchFamily="18" charset="0"/>
                            <a:cs typeface="Arial" charset="0"/>
                          </a:rPr>
                          <m:t>𝜖</m:t>
                        </m:r>
                      </m:e>
                      <m:sub>
                        <m:r>
                          <a:rPr lang="en-US" sz="1800" b="0" i="1" dirty="0" smtClean="0">
                            <a:latin typeface="Cambria Math" panose="02040503050406030204" pitchFamily="18" charset="0"/>
                            <a:ea typeface="Cambria Math" panose="02040503050406030204" pitchFamily="18" charset="0"/>
                            <a:cs typeface="Arial" charset="0"/>
                          </a:rPr>
                          <m:t>0</m:t>
                        </m:r>
                      </m:sub>
                    </m:sSub>
                  </m:oMath>
                </a14:m>
                <a:r>
                  <a:rPr lang="en-US" sz="1800" dirty="0">
                    <a:ea typeface="Arial" charset="0"/>
                    <a:cs typeface="Arial" charset="0"/>
                  </a:rPr>
                  <a:t>.</a:t>
                </a:r>
              </a:p>
              <a:p>
                <a:pPr lvl="2">
                  <a:spcBef>
                    <a:spcPts val="0"/>
                  </a:spcBef>
                  <a:tabLst>
                    <a:tab pos="4449763" algn="l"/>
                  </a:tabLst>
                </a:pPr>
                <a:r>
                  <a:rPr lang="en-US" sz="1800" dirty="0">
                    <a:ea typeface="Arial" charset="0"/>
                    <a:cs typeface="Arial" charset="0"/>
                  </a:rPr>
                  <a:t>(1) becomes </a:t>
                </a:r>
                <a14:m>
                  <m:oMath xmlns:m="http://schemas.openxmlformats.org/officeDocument/2006/math">
                    <m:r>
                      <a:rPr lang="en-US" sz="1800" i="1">
                        <a:latin typeface="Cambria Math" panose="02040503050406030204" pitchFamily="18" charset="0"/>
                        <a:ea typeface="Cambria Math" panose="02040503050406030204" pitchFamily="18" charset="0"/>
                        <a:cs typeface="Arial" charset="0"/>
                      </a:rPr>
                      <m:t>𝛻</m:t>
                    </m:r>
                    <m:r>
                      <a:rPr lang="en-US" sz="1800" i="1">
                        <a:latin typeface="Cambria Math" panose="02040503050406030204" pitchFamily="18" charset="0"/>
                        <a:ea typeface="Cambria Math" panose="02040503050406030204" pitchFamily="18" charset="0"/>
                        <a:cs typeface="Arial" charset="0"/>
                      </a:rPr>
                      <m:t>∙</m:t>
                    </m:r>
                    <m:r>
                      <a:rPr lang="en-US" sz="1800" b="1" i="1" smtClean="0">
                        <a:latin typeface="Cambria Math" panose="02040503050406030204" pitchFamily="18" charset="0"/>
                        <a:ea typeface="Cambria Math" panose="02040503050406030204" pitchFamily="18" charset="0"/>
                        <a:cs typeface="Arial" charset="0"/>
                      </a:rPr>
                      <m:t>𝑫</m:t>
                    </m:r>
                    <m:r>
                      <a:rPr lang="en-US" sz="1800" i="1">
                        <a:latin typeface="Cambria Math" panose="02040503050406030204" pitchFamily="18" charset="0"/>
                        <a:ea typeface="Cambria Math" panose="02040503050406030204" pitchFamily="18" charset="0"/>
                        <a:cs typeface="Arial" charset="0"/>
                      </a:rPr>
                      <m:t>=</m:t>
                    </m:r>
                    <m:sSub>
                      <m:sSubPr>
                        <m:ctrlPr>
                          <a:rPr lang="en-US" sz="1800" i="1" smtClean="0">
                            <a:latin typeface="Cambria Math" panose="02040503050406030204" pitchFamily="18" charset="0"/>
                            <a:ea typeface="Cambria Math" panose="02040503050406030204" pitchFamily="18" charset="0"/>
                            <a:cs typeface="Arial" charset="0"/>
                          </a:rPr>
                        </m:ctrlPr>
                      </m:sSubPr>
                      <m:e>
                        <m:r>
                          <a:rPr lang="en-US" sz="1800" i="1" smtClean="0">
                            <a:latin typeface="Cambria Math" panose="02040503050406030204" pitchFamily="18" charset="0"/>
                            <a:ea typeface="Cambria Math" panose="02040503050406030204" pitchFamily="18" charset="0"/>
                            <a:cs typeface="Arial" charset="0"/>
                          </a:rPr>
                          <m:t>𝜌</m:t>
                        </m:r>
                      </m:e>
                      <m:sub>
                        <m:r>
                          <a:rPr lang="en-US" sz="1800" b="0" i="1" smtClean="0">
                            <a:latin typeface="Cambria Math" panose="02040503050406030204" pitchFamily="18" charset="0"/>
                            <a:ea typeface="Cambria Math" panose="02040503050406030204" pitchFamily="18" charset="0"/>
                            <a:cs typeface="Arial" charset="0"/>
                          </a:rPr>
                          <m:t>𝑓</m:t>
                        </m:r>
                      </m:sub>
                    </m:sSub>
                    <m:r>
                      <a:rPr lang="en-US" sz="1800" b="0" i="1" smtClean="0">
                        <a:latin typeface="Cambria Math" panose="02040503050406030204" pitchFamily="18" charset="0"/>
                        <a:ea typeface="Cambria Math" panose="02040503050406030204" pitchFamily="18" charset="0"/>
                        <a:cs typeface="Arial" charset="0"/>
                      </a:rPr>
                      <m:t>, </m:t>
                    </m:r>
                  </m:oMath>
                </a14:m>
                <a:r>
                  <a:rPr lang="en-US" sz="1800" dirty="0">
                    <a:ea typeface="Cambria Math" panose="02040503050406030204" pitchFamily="18" charset="0"/>
                    <a:cs typeface="Arial" charset="0"/>
                  </a:rPr>
                  <a:t>(4) becomes </a:t>
                </a:r>
                <a14:m>
                  <m:oMath xmlns:m="http://schemas.openxmlformats.org/officeDocument/2006/math">
                    <m:r>
                      <a:rPr lang="en-US" sz="1800" i="1">
                        <a:latin typeface="Cambria Math" panose="02040503050406030204" pitchFamily="18" charset="0"/>
                        <a:ea typeface="Cambria Math" panose="02040503050406030204" pitchFamily="18" charset="0"/>
                        <a:cs typeface="Arial" charset="0"/>
                      </a:rPr>
                      <m:t>𝛻</m:t>
                    </m:r>
                    <m:r>
                      <a:rPr lang="en-US" sz="1800" i="1">
                        <a:latin typeface="Cambria Math" panose="02040503050406030204" pitchFamily="18" charset="0"/>
                        <a:ea typeface="Cambria Math" panose="02040503050406030204" pitchFamily="18" charset="0"/>
                        <a:cs typeface="Arial" charset="0"/>
                      </a:rPr>
                      <m:t>×</m:t>
                    </m:r>
                    <m:r>
                      <a:rPr lang="en-US" sz="1800" b="1" i="1" smtClean="0">
                        <a:latin typeface="Cambria Math" panose="02040503050406030204" pitchFamily="18" charset="0"/>
                        <a:ea typeface="Cambria Math" panose="02040503050406030204" pitchFamily="18" charset="0"/>
                        <a:cs typeface="Arial" charset="0"/>
                      </a:rPr>
                      <m:t>𝑯</m:t>
                    </m:r>
                    <m:r>
                      <a:rPr lang="en-US" sz="1800" i="1">
                        <a:latin typeface="Cambria Math" panose="02040503050406030204" pitchFamily="18" charset="0"/>
                        <a:ea typeface="Cambria Math" panose="02040503050406030204" pitchFamily="18" charset="0"/>
                        <a:cs typeface="Arial" charset="0"/>
                      </a:rPr>
                      <m:t>= </m:t>
                    </m:r>
                    <m:sSub>
                      <m:sSubPr>
                        <m:ctrlPr>
                          <a:rPr lang="en-US" sz="1800" b="1" i="1" smtClean="0">
                            <a:latin typeface="Cambria Math" panose="02040503050406030204" pitchFamily="18" charset="0"/>
                            <a:ea typeface="Cambria Math" panose="02040503050406030204" pitchFamily="18" charset="0"/>
                            <a:cs typeface="Arial" charset="0"/>
                          </a:rPr>
                        </m:ctrlPr>
                      </m:sSubPr>
                      <m:e>
                        <m:r>
                          <a:rPr lang="en-US" sz="1800" b="1" i="1" smtClean="0">
                            <a:latin typeface="Cambria Math" panose="02040503050406030204" pitchFamily="18" charset="0"/>
                            <a:ea typeface="Cambria Math" panose="02040503050406030204" pitchFamily="18" charset="0"/>
                            <a:cs typeface="Arial" charset="0"/>
                          </a:rPr>
                          <m:t>𝒋</m:t>
                        </m:r>
                      </m:e>
                      <m:sub>
                        <m:r>
                          <a:rPr lang="en-US" sz="1800" b="1" i="1" smtClean="0">
                            <a:latin typeface="Cambria Math" panose="02040503050406030204" pitchFamily="18" charset="0"/>
                            <a:ea typeface="Cambria Math" panose="02040503050406030204" pitchFamily="18" charset="0"/>
                            <a:cs typeface="Arial" charset="0"/>
                          </a:rPr>
                          <m:t>𝒇</m:t>
                        </m:r>
                      </m:sub>
                    </m:sSub>
                    <m:r>
                      <a:rPr lang="en-US" sz="1800" i="1">
                        <a:latin typeface="Cambria Math" panose="02040503050406030204" pitchFamily="18" charset="0"/>
                        <a:ea typeface="Cambria Math" panose="02040503050406030204" pitchFamily="18" charset="0"/>
                        <a:cs typeface="Arial" charset="0"/>
                      </a:rPr>
                      <m:t>+ </m:t>
                    </m:r>
                    <m:f>
                      <m:fPr>
                        <m:ctrlPr>
                          <a:rPr lang="en-US" sz="1800" i="1">
                            <a:latin typeface="Cambria Math" panose="02040503050406030204" pitchFamily="18" charset="0"/>
                            <a:ea typeface="Cambria Math" panose="02040503050406030204" pitchFamily="18" charset="0"/>
                            <a:cs typeface="Arial" charset="0"/>
                          </a:rPr>
                        </m:ctrlPr>
                      </m:fPr>
                      <m:num>
                        <m:r>
                          <a:rPr lang="en-US" sz="1800" i="1">
                            <a:latin typeface="Cambria Math" panose="02040503050406030204" pitchFamily="18" charset="0"/>
                            <a:ea typeface="Cambria Math" panose="02040503050406030204" pitchFamily="18" charset="0"/>
                            <a:cs typeface="Arial" charset="0"/>
                          </a:rPr>
                          <m:t>𝜕</m:t>
                        </m:r>
                        <m:r>
                          <a:rPr lang="en-US" sz="1800" b="1" i="1" smtClean="0">
                            <a:latin typeface="Cambria Math" panose="02040503050406030204" pitchFamily="18" charset="0"/>
                            <a:ea typeface="Cambria Math" panose="02040503050406030204" pitchFamily="18" charset="0"/>
                            <a:cs typeface="Arial" charset="0"/>
                          </a:rPr>
                          <m:t>𝑫</m:t>
                        </m:r>
                      </m:num>
                      <m:den>
                        <m:r>
                          <a:rPr lang="en-US" sz="1800" i="1">
                            <a:latin typeface="Cambria Math" panose="02040503050406030204" pitchFamily="18" charset="0"/>
                            <a:ea typeface="Cambria Math" panose="02040503050406030204" pitchFamily="18" charset="0"/>
                            <a:cs typeface="Arial" charset="0"/>
                          </a:rPr>
                          <m:t>𝜕</m:t>
                        </m:r>
                        <m:r>
                          <a:rPr lang="en-US" sz="1800" i="1">
                            <a:latin typeface="Cambria Math" panose="02040503050406030204" pitchFamily="18" charset="0"/>
                            <a:ea typeface="Cambria Math" panose="02040503050406030204" pitchFamily="18" charset="0"/>
                            <a:cs typeface="Arial" charset="0"/>
                          </a:rPr>
                          <m:t>𝑡</m:t>
                        </m:r>
                      </m:den>
                    </m:f>
                  </m:oMath>
                </a14:m>
                <a:endParaRPr lang="en-US" sz="1600" dirty="0">
                  <a:ea typeface="Cambria Math" panose="02040503050406030204" pitchFamily="18" charset="0"/>
                  <a:cs typeface="Arial" charset="0"/>
                </a:endParaRPr>
              </a:p>
              <a:p>
                <a:pPr lvl="1">
                  <a:spcBef>
                    <a:spcPts val="0"/>
                  </a:spcBef>
                  <a:tabLst>
                    <a:tab pos="4449763" algn="l"/>
                  </a:tabLst>
                </a:pPr>
                <a:r>
                  <a:rPr lang="en-US" sz="2000" dirty="0">
                    <a:ea typeface="Arial" charset="0"/>
                    <a:cs typeface="Arial" charset="0"/>
                  </a:rPr>
                  <a:t>Here </a:t>
                </a:r>
                <a:r>
                  <a:rPr lang="en-US" sz="2000" b="1" dirty="0">
                    <a:ea typeface="Arial" charset="0"/>
                    <a:cs typeface="Arial" charset="0"/>
                  </a:rPr>
                  <a:t>E </a:t>
                </a:r>
                <a:r>
                  <a:rPr lang="en-US" sz="2000" dirty="0">
                    <a:ea typeface="Arial" charset="0"/>
                    <a:cs typeface="Arial" charset="0"/>
                  </a:rPr>
                  <a:t> is the electric field, </a:t>
                </a:r>
                <a:r>
                  <a:rPr lang="en-US" sz="2000" b="1" dirty="0">
                    <a:ea typeface="Arial" charset="0"/>
                    <a:cs typeface="Arial" charset="0"/>
                  </a:rPr>
                  <a:t>B</a:t>
                </a:r>
                <a:r>
                  <a:rPr lang="en-US" sz="2000" dirty="0">
                    <a:ea typeface="Arial" charset="0"/>
                    <a:cs typeface="Arial" charset="0"/>
                  </a:rPr>
                  <a:t> is the magnetic field, </a:t>
                </a:r>
                <a:r>
                  <a:rPr lang="en-US" sz="2000" b="1" dirty="0">
                    <a:ea typeface="Arial" charset="0"/>
                    <a:cs typeface="Arial" charset="0"/>
                  </a:rPr>
                  <a:t>j</a:t>
                </a:r>
                <a:r>
                  <a:rPr lang="en-US" sz="2000" dirty="0">
                    <a:ea typeface="Arial" charset="0"/>
                    <a:cs typeface="Arial" charset="0"/>
                  </a:rPr>
                  <a:t> is the current density through a closed surface, c is the speed of light and 𝜌 is the charge density at a point.  The rest of classical physics, including special relativity, is:</a:t>
                </a:r>
              </a:p>
              <a:p>
                <a:pPr marL="800100" lvl="1" indent="-342900" algn="l">
                  <a:spcBef>
                    <a:spcPts val="0"/>
                  </a:spcBef>
                  <a:buFont typeface="Arial" panose="020B0604020202020204" pitchFamily="34" charset="0"/>
                  <a:buChar char="•"/>
                </a:pPr>
                <a:r>
                  <a:rPr lang="en-US" sz="2000" dirty="0">
                    <a:ea typeface="Arial" charset="0"/>
                    <a:cs typeface="Arial" panose="020B0604020202020204" pitchFamily="34" charset="0"/>
                  </a:rPr>
                  <a:t>Newton-Einstein: </a:t>
                </a:r>
                <a14:m>
                  <m:oMath xmlns:m="http://schemas.openxmlformats.org/officeDocument/2006/math">
                    <m:r>
                      <a:rPr lang="en-US" sz="2000" b="1" i="1" smtClean="0">
                        <a:latin typeface="Cambria Math" panose="02040503050406030204" pitchFamily="18" charset="0"/>
                        <a:ea typeface="Arial" charset="0"/>
                        <a:cs typeface="Arial" charset="0"/>
                      </a:rPr>
                      <m:t>𝒑</m:t>
                    </m:r>
                    <m:r>
                      <a:rPr lang="en-US" sz="2000" b="0"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Arial" charset="0"/>
                        <a:cs typeface="Arial" charset="0"/>
                      </a:rPr>
                      <m:t>𝑚</m:t>
                    </m:r>
                    <m:r>
                      <a:rPr lang="en-US" sz="2000" b="1" i="1" smtClean="0">
                        <a:latin typeface="Cambria Math" panose="02040503050406030204" pitchFamily="18" charset="0"/>
                        <a:ea typeface="Arial" charset="0"/>
                        <a:cs typeface="Arial" charset="0"/>
                      </a:rPr>
                      <m:t>𝒗</m:t>
                    </m:r>
                    <m:r>
                      <a:rPr lang="en-US" sz="2000" b="0" i="1" smtClean="0">
                        <a:latin typeface="Cambria Math" panose="02040503050406030204" pitchFamily="18" charset="0"/>
                        <a:ea typeface="Arial" charset="0"/>
                        <a:cs typeface="Arial" charset="0"/>
                      </a:rPr>
                      <m:t> </m:t>
                    </m:r>
                  </m:oMath>
                </a14:m>
                <a:r>
                  <a:rPr lang="en-US" sz="2000" i="1" dirty="0">
                    <a:ea typeface="Arial" charset="0"/>
                    <a:cs typeface="Arial" charset="0"/>
                  </a:rPr>
                  <a:t>, </a:t>
                </a:r>
                <a14:m>
                  <m:oMath xmlns:m="http://schemas.openxmlformats.org/officeDocument/2006/math">
                    <m:r>
                      <a:rPr lang="en-US" sz="2000" b="0" i="1" smtClean="0">
                        <a:latin typeface="Cambria Math" panose="02040503050406030204" pitchFamily="18" charset="0"/>
                        <a:ea typeface="Arial" charset="0"/>
                        <a:cs typeface="Arial" charset="0"/>
                      </a:rPr>
                      <m:t>𝑚</m:t>
                    </m:r>
                    <m:r>
                      <a:rPr lang="en-US" sz="2000" b="0" i="1" smtClean="0">
                        <a:latin typeface="Cambria Math" panose="02040503050406030204" pitchFamily="18" charset="0"/>
                        <a:ea typeface="Arial" charset="0"/>
                        <a:cs typeface="Arial" charset="0"/>
                      </a:rPr>
                      <m:t>= </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0</m:t>
                            </m:r>
                          </m:sub>
                        </m:sSub>
                      </m:num>
                      <m:den>
                        <m:rad>
                          <m:radPr>
                            <m:degHide m:val="on"/>
                            <m:ctrlPr>
                              <a:rPr lang="en-US" sz="2000" b="0" i="1" smtClean="0">
                                <a:latin typeface="Cambria Math" panose="02040503050406030204" pitchFamily="18" charset="0"/>
                                <a:cs typeface="Arial" charset="0"/>
                              </a:rPr>
                            </m:ctrlPr>
                          </m:radPr>
                          <m:deg/>
                          <m:e>
                            <m:r>
                              <a:rPr lang="en-US" sz="2000" b="0" i="1" smtClean="0">
                                <a:latin typeface="Cambria Math" panose="02040503050406030204" pitchFamily="18" charset="0"/>
                                <a:cs typeface="Arial" charset="0"/>
                              </a:rPr>
                              <m:t>1−</m:t>
                            </m:r>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𝑣</m:t>
                                    </m:r>
                                  </m:num>
                                  <m:den>
                                    <m:r>
                                      <a:rPr lang="en-US" sz="2000" b="0" i="1" smtClean="0">
                                        <a:latin typeface="Cambria Math" panose="02040503050406030204" pitchFamily="18" charset="0"/>
                                        <a:cs typeface="Arial" charset="0"/>
                                      </a:rPr>
                                      <m:t>𝑐</m:t>
                                    </m:r>
                                  </m:den>
                                </m:f>
                                <m:r>
                                  <a:rPr lang="en-US" sz="2000" b="0" i="1" smtClean="0">
                                    <a:latin typeface="Cambria Math" panose="02040503050406030204" pitchFamily="18" charset="0"/>
                                    <a:cs typeface="Arial" charset="0"/>
                                  </a:rPr>
                                  <m:t>)</m:t>
                                </m:r>
                              </m:e>
                              <m:sup>
                                <m:r>
                                  <a:rPr lang="en-US" sz="2000" b="0" i="1" smtClean="0">
                                    <a:latin typeface="Cambria Math" panose="02040503050406030204" pitchFamily="18" charset="0"/>
                                    <a:cs typeface="Arial" charset="0"/>
                                  </a:rPr>
                                  <m:t>2</m:t>
                                </m:r>
                              </m:sup>
                            </m:sSup>
                          </m:e>
                        </m:rad>
                      </m:den>
                    </m:f>
                  </m:oMath>
                </a14:m>
                <a:r>
                  <a:rPr lang="en-US" sz="2000" i="1" dirty="0">
                    <a:ea typeface="Arial" charset="0"/>
                    <a:cs typeface="Arial" charset="0"/>
                  </a:rPr>
                  <a:t> , </a:t>
                </a:r>
                <a14:m>
                  <m:oMath xmlns:m="http://schemas.openxmlformats.org/officeDocument/2006/math">
                    <m:r>
                      <a:rPr lang="en-US" sz="2000" b="1" i="1" smtClean="0">
                        <a:latin typeface="Cambria Math" panose="02040503050406030204" pitchFamily="18" charset="0"/>
                        <a:ea typeface="Arial" charset="0"/>
                        <a:cs typeface="Arial" charset="0"/>
                      </a:rPr>
                      <m:t>𝑭</m:t>
                    </m:r>
                    <m:r>
                      <a:rPr lang="en-US" sz="2000" b="1"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Arial" charset="0"/>
                        <a:cs typeface="Arial" charset="0"/>
                      </a:rPr>
                      <m:t>𝑚</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𝑑</m:t>
                        </m:r>
                        <m:r>
                          <a:rPr lang="en-US" sz="2000" b="1" i="1" smtClean="0">
                            <a:latin typeface="Cambria Math" panose="02040503050406030204" pitchFamily="18" charset="0"/>
                            <a:cs typeface="Arial" charset="0"/>
                          </a:rPr>
                          <m:t>𝒑</m:t>
                        </m:r>
                      </m:num>
                      <m:den>
                        <m:r>
                          <a:rPr lang="en-US" sz="2000" b="0" i="1" smtClean="0">
                            <a:latin typeface="Cambria Math" panose="02040503050406030204" pitchFamily="18" charset="0"/>
                            <a:cs typeface="Arial" charset="0"/>
                          </a:rPr>
                          <m:t>𝑑𝑡</m:t>
                        </m:r>
                      </m:den>
                    </m:f>
                  </m:oMath>
                </a14:m>
                <a:r>
                  <a:rPr lang="en-US" sz="2000" i="1" dirty="0">
                    <a:ea typeface="Arial" charset="0"/>
                    <a:cs typeface="Arial" charset="0"/>
                  </a:rPr>
                  <a:t> .</a:t>
                </a:r>
              </a:p>
              <a:p>
                <a:pPr marL="800100" lvl="1" indent="-342900" algn="l">
                  <a:spcBef>
                    <a:spcPts val="0"/>
                  </a:spcBef>
                  <a:buFont typeface="Arial" panose="020B0604020202020204" pitchFamily="34" charset="0"/>
                  <a:buChar char="•"/>
                </a:pPr>
                <a:r>
                  <a:rPr lang="en-US" sz="2000" dirty="0">
                    <a:ea typeface="Arial" charset="0"/>
                    <a:cs typeface="Arial" panose="020B0604020202020204" pitchFamily="34" charset="0"/>
                  </a:rPr>
                  <a:t>Gravity</a:t>
                </a:r>
                <a:r>
                  <a:rPr lang="en-US" sz="2000" b="1" dirty="0">
                    <a:ea typeface="Arial" charset="0"/>
                    <a:cs typeface="Arial" charset="0"/>
                  </a:rPr>
                  <a:t>: </a:t>
                </a:r>
                <a14:m>
                  <m:oMath xmlns:m="http://schemas.openxmlformats.org/officeDocument/2006/math">
                    <m:r>
                      <a:rPr lang="en-US" sz="2000" b="1" i="1" smtClean="0">
                        <a:latin typeface="Cambria Math" panose="02040503050406030204" pitchFamily="18" charset="0"/>
                        <a:ea typeface="Arial" charset="0"/>
                        <a:cs typeface="Arial" charset="0"/>
                      </a:rPr>
                      <m:t>𝑭</m:t>
                    </m:r>
                    <m:r>
                      <a:rPr lang="en-US" sz="2000" b="0" i="1" smtClean="0">
                        <a:latin typeface="Cambria Math" panose="02040503050406030204" pitchFamily="18" charset="0"/>
                        <a:ea typeface="Arial"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𝐺</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1</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2</m:t>
                            </m:r>
                          </m:sub>
                        </m:sSub>
                      </m:num>
                      <m:den>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𝑟</m:t>
                            </m:r>
                          </m:e>
                          <m:sup>
                            <m:r>
                              <a:rPr lang="en-US" sz="2000" b="0" i="1" smtClean="0">
                                <a:latin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1" i="1" smtClean="0">
                            <a:latin typeface="Cambria Math" panose="02040503050406030204" pitchFamily="18" charset="0"/>
                            <a:cs typeface="Arial" charset="0"/>
                          </a:rPr>
                          <m:t>𝒖</m:t>
                        </m:r>
                      </m:e>
                      <m:sub>
                        <m:r>
                          <a:rPr lang="en-US" sz="2000" b="0" i="1" smtClean="0">
                            <a:latin typeface="Cambria Math" panose="02040503050406030204" pitchFamily="18" charset="0"/>
                            <a:cs typeface="Arial" charset="0"/>
                          </a:rPr>
                          <m:t>𝑟</m:t>
                        </m:r>
                      </m:sub>
                    </m:sSub>
                  </m:oMath>
                </a14:m>
                <a:r>
                  <a:rPr lang="en-US" sz="2000" b="1" i="1" dirty="0">
                    <a:ea typeface="Arial" charset="0"/>
                    <a:cs typeface="Arial" charset="0"/>
                  </a:rPr>
                  <a:t> </a:t>
                </a:r>
                <a:r>
                  <a:rPr lang="en-US" sz="2000" dirty="0">
                    <a:ea typeface="Arial" charset="0"/>
                    <a:cs typeface="Arial" charset="0"/>
                  </a:rPr>
                  <a:t>where </a:t>
                </a:r>
                <a:r>
                  <a:rPr lang="en-US" sz="2000" b="1" dirty="0" err="1">
                    <a:ea typeface="Arial" charset="0"/>
                    <a:cs typeface="Arial" charset="0"/>
                  </a:rPr>
                  <a:t>u</a:t>
                </a:r>
                <a:r>
                  <a:rPr lang="en-US" sz="2000" b="1" baseline="-25000" dirty="0" err="1">
                    <a:ea typeface="Arial" charset="0"/>
                    <a:cs typeface="Arial" charset="0"/>
                  </a:rPr>
                  <a:t>r</a:t>
                </a:r>
                <a:r>
                  <a:rPr lang="en-US" sz="2000" b="1" baseline="-25000" dirty="0">
                    <a:ea typeface="Arial" charset="0"/>
                    <a:cs typeface="Arial" charset="0"/>
                  </a:rPr>
                  <a:t> </a:t>
                </a:r>
                <a:r>
                  <a:rPr lang="en-US" sz="2000" dirty="0">
                    <a:ea typeface="Arial" charset="0"/>
                    <a:cs typeface="Arial" charset="0"/>
                  </a:rPr>
                  <a:t>is the unit vector from m</a:t>
                </a:r>
                <a:r>
                  <a:rPr lang="en-US" sz="2000" baseline="-25000" dirty="0">
                    <a:ea typeface="Arial" charset="0"/>
                    <a:cs typeface="Arial" charset="0"/>
                  </a:rPr>
                  <a:t>1</a:t>
                </a:r>
                <a:r>
                  <a:rPr lang="en-US" sz="2000" dirty="0">
                    <a:ea typeface="Arial" charset="0"/>
                    <a:cs typeface="Arial" charset="0"/>
                  </a:rPr>
                  <a:t> to m</a:t>
                </a:r>
                <a:r>
                  <a:rPr lang="en-US" sz="2000" baseline="-25000" dirty="0">
                    <a:ea typeface="Arial" charset="0"/>
                    <a:cs typeface="Arial" charset="0"/>
                  </a:rPr>
                  <a:t>2</a:t>
                </a:r>
                <a:r>
                  <a:rPr lang="en-US" sz="2000" dirty="0">
                    <a:ea typeface="Arial" charset="0"/>
                    <a:cs typeface="Arial" charset="0"/>
                  </a:rPr>
                  <a:t> and </a:t>
                </a:r>
                <a:r>
                  <a:rPr lang="en-US" sz="2000" b="1" dirty="0">
                    <a:ea typeface="Arial" charset="0"/>
                    <a:cs typeface="Arial" charset="0"/>
                  </a:rPr>
                  <a:t>F</a:t>
                </a:r>
                <a:r>
                  <a:rPr lang="en-US" sz="2000" dirty="0">
                    <a:ea typeface="Arial" charset="0"/>
                    <a:cs typeface="Arial" charset="0"/>
                  </a:rPr>
                  <a:t> is the force on m</a:t>
                </a:r>
                <a:r>
                  <a:rPr lang="en-US" sz="2000" baseline="-25000" dirty="0">
                    <a:ea typeface="Arial" charset="0"/>
                    <a:cs typeface="Arial" charset="0"/>
                  </a:rPr>
                  <a:t>2</a:t>
                </a:r>
                <a:r>
                  <a:rPr lang="en-US" sz="2000" dirty="0">
                    <a:ea typeface="Arial" charset="0"/>
                    <a:cs typeface="Arial" charset="0"/>
                  </a:rPr>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98764" y="1267692"/>
                <a:ext cx="10987416" cy="4946793"/>
              </a:xfrm>
              <a:blipFill>
                <a:blip r:embed="rId3"/>
                <a:stretch>
                  <a:fillRect l="-462" t="-1279"/>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108</a:t>
            </a:fld>
            <a:endParaRPr lang="en-US"/>
          </a:p>
        </p:txBody>
      </p:sp>
    </p:spTree>
    <p:extLst>
      <p:ext uri="{BB962C8B-B14F-4D97-AF65-F5344CB8AC3E}">
        <p14:creationId xmlns:p14="http://schemas.microsoft.com/office/powerpoint/2010/main" val="424359305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Solutions to the wave equation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16226" y="1656521"/>
                <a:ext cx="10972800" cy="4448038"/>
              </a:xfrm>
            </p:spPr>
            <p:txBody>
              <a:bodyPr>
                <a:noAutofit/>
              </a:bodyPr>
              <a:lstStyle/>
              <a:p>
                <a:pPr marL="342900" indent="-342900" algn="l">
                  <a:buFont typeface="Arial" panose="020B0604020202020204" pitchFamily="34" charset="0"/>
                  <a:buChar char="•"/>
                </a:pPr>
                <a:r>
                  <a:rPr lang="en-US" sz="2000" dirty="0">
                    <a:cs typeface="Arial" panose="020B0604020202020204" pitchFamily="34" charset="0"/>
                  </a:rPr>
                  <a:t>The solution of </a:t>
                </a:r>
                <a14:m>
                  <m:oMath xmlns:m="http://schemas.openxmlformats.org/officeDocument/2006/math">
                    <m:sSup>
                      <m:sSupPr>
                        <m:ctrlPr>
                          <a:rPr lang="en-US" sz="2000" i="1" smtClean="0">
                            <a:latin typeface="Cambria Math" panose="02040503050406030204" pitchFamily="18" charset="0"/>
                            <a:cs typeface="Arial" panose="020B0604020202020204" pitchFamily="34" charset="0"/>
                          </a:rPr>
                        </m:ctrlPr>
                      </m:sSupPr>
                      <m:e>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i="1" smtClean="0">
                        <a:latin typeface="Cambria Math" panose="02040503050406030204" pitchFamily="18" charset="0"/>
                        <a:ea typeface="Cambria Math" panose="02040503050406030204" pitchFamily="18" charset="0"/>
                        <a:cs typeface="Arial" panose="020B0604020202020204" pitchFamily="34" charset="0"/>
                      </a:rPr>
                      <m:t>𝜓</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𝜓</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𝑠</m:t>
                    </m:r>
                  </m:oMath>
                </a14:m>
                <a:r>
                  <a:rPr lang="en-US" sz="2000" dirty="0">
                    <a:ea typeface="Arial" charset="0"/>
                    <a:cs typeface="Arial" charset="0"/>
                  </a:rPr>
                  <a:t> is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𝜓</m:t>
                    </m:r>
                    <m:d>
                      <m:dPr>
                        <m:ctrlPr>
                          <a:rPr lang="en-US" sz="2000" b="0" i="1" smtClean="0">
                            <a:latin typeface="Cambria Math" panose="02040503050406030204" pitchFamily="18" charset="0"/>
                            <a:ea typeface="Cambria Math" panose="02040503050406030204" pitchFamily="18" charset="0"/>
                            <a:cs typeface="Arial" charset="0"/>
                          </a:rPr>
                        </m:ctrlPr>
                      </m:dPr>
                      <m:e>
                        <m:r>
                          <a:rPr lang="en-US" sz="2000" b="0" i="1" smtClean="0">
                            <a:latin typeface="Cambria Math" panose="02040503050406030204" pitchFamily="18" charset="0"/>
                            <a:ea typeface="Cambria Math" panose="02040503050406030204" pitchFamily="18" charset="0"/>
                            <a:cs typeface="Arial" charset="0"/>
                          </a:rPr>
                          <m:t>𝑥</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𝑦</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𝑧</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𝑆</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𝑟</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r>
                          <a:rPr lang="en-US" sz="2000" b="0" i="1" smtClean="0">
                            <a:latin typeface="Cambria Math" panose="02040503050406030204" pitchFamily="18" charset="0"/>
                            <a:ea typeface="Cambria Math" panose="02040503050406030204" pitchFamily="18" charset="0"/>
                            <a:cs typeface="Arial" charset="0"/>
                          </a:rPr>
                          <m:t>𝑟</m:t>
                        </m:r>
                      </m:den>
                    </m:f>
                  </m:oMath>
                </a14:m>
                <a:r>
                  <a:rPr lang="en-US" sz="2000" dirty="0">
                    <a:ea typeface="Arial" charset="0"/>
                    <a:cs typeface="Arial" charset="0"/>
                  </a:rPr>
                  <a:t> where </a:t>
                </a:r>
                <a14:m>
                  <m:oMath xmlns:m="http://schemas.openxmlformats.org/officeDocument/2006/math">
                    <m:r>
                      <a:rPr lang="en-US" sz="2000" b="0" i="1" smtClean="0">
                        <a:latin typeface="Cambria Math" panose="02040503050406030204" pitchFamily="18" charset="0"/>
                        <a:ea typeface="Arial" charset="0"/>
                        <a:cs typeface="Arial" charset="0"/>
                      </a:rPr>
                      <m:t>𝑆</m:t>
                    </m:r>
                    <m:r>
                      <a:rPr lang="en-US" sz="2000" b="0" i="1" smtClean="0">
                        <a:latin typeface="Cambria Math" panose="02040503050406030204" pitchFamily="18" charset="0"/>
                        <a:ea typeface="Arial" charset="0"/>
                        <a:cs typeface="Arial" charset="0"/>
                      </a:rPr>
                      <m:t>= </m:t>
                    </m:r>
                    <m:nary>
                      <m:naryPr>
                        <m:ctrlPr>
                          <a:rPr lang="en-US" sz="2000" b="0" i="1" smtClean="0">
                            <a:latin typeface="Cambria Math" panose="02040503050406030204" pitchFamily="18" charset="0"/>
                            <a:cs typeface="Arial" charset="0"/>
                          </a:rPr>
                        </m:ctrlPr>
                      </m:naryPr>
                      <m:sub>
                        <m:r>
                          <m:rPr>
                            <m:brk m:alnAt="23"/>
                          </m:rPr>
                          <a:rPr lang="en-US" sz="2000" b="0" i="1" smtClean="0">
                            <a:latin typeface="Cambria Math" panose="02040503050406030204" pitchFamily="18" charset="0"/>
                            <a:cs typeface="Arial" charset="0"/>
                          </a:rPr>
                          <m:t>𝑉</m:t>
                        </m:r>
                      </m:sub>
                      <m:sup/>
                      <m:e>
                        <m:r>
                          <a:rPr lang="en-US" sz="2000" b="0" i="1" smtClean="0">
                            <a:latin typeface="Cambria Math" panose="02040503050406030204" pitchFamily="18" charset="0"/>
                            <a:cs typeface="Arial" charset="0"/>
                          </a:rPr>
                          <m:t>𝑠</m:t>
                        </m:r>
                        <m:r>
                          <a:rPr lang="en-US" sz="2000" b="0" i="1" smtClean="0">
                            <a:latin typeface="Cambria Math" panose="02040503050406030204" pitchFamily="18" charset="0"/>
                            <a:cs typeface="Arial" charset="0"/>
                          </a:rPr>
                          <m:t> </m:t>
                        </m:r>
                        <m:r>
                          <a:rPr lang="en-US" sz="2000" b="0" i="1" smtClean="0">
                            <a:latin typeface="Cambria Math" panose="02040503050406030204" pitchFamily="18" charset="0"/>
                            <a:cs typeface="Arial" charset="0"/>
                          </a:rPr>
                          <m:t>𝑑𝑉</m:t>
                        </m:r>
                      </m:e>
                    </m:nary>
                  </m:oMath>
                </a14:m>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Later, we will use this to find the ”general” solution to Maxwell’s equations</a:t>
                </a:r>
              </a:p>
              <a:p>
                <a:pPr marL="800100" lvl="1" indent="-342900" algn="l">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𝜙</m:t>
                    </m:r>
                    <m:d>
                      <m:dPr>
                        <m:ctrlPr>
                          <a:rPr lang="en-US" sz="2000" b="0" i="1" smtClean="0">
                            <a:latin typeface="Cambria Math" panose="02040503050406030204" pitchFamily="18" charset="0"/>
                            <a:ea typeface="Cambria Math" panose="02040503050406030204" pitchFamily="18" charset="0"/>
                            <a:cs typeface="Arial" charset="0"/>
                          </a:rPr>
                        </m:ctrlPr>
                      </m:dPr>
                      <m:e>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nary>
                      <m:naryPr>
                        <m:ctrlPr>
                          <a:rPr lang="en-US" sz="2000" b="0" i="1" smtClean="0">
                            <a:latin typeface="Cambria Math" panose="02040503050406030204" pitchFamily="18" charset="0"/>
                            <a:ea typeface="Cambria Math" panose="02040503050406030204" pitchFamily="18" charset="0"/>
                            <a:cs typeface="Arial" charset="0"/>
                          </a:rPr>
                        </m:ctrlPr>
                      </m:naryPr>
                      <m:sub>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sub>
                      <m:sup/>
                      <m:e>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den>
                        </m:f>
                        <m:r>
                          <a:rPr lang="en-US" sz="2000" b="0" i="1" smtClean="0">
                            <a:latin typeface="Cambria Math" panose="02040503050406030204" pitchFamily="18" charset="0"/>
                            <a:ea typeface="Cambria Math" panose="02040503050406030204" pitchFamily="18" charset="0"/>
                            <a:cs typeface="Arial" charset="0"/>
                          </a:rPr>
                          <m:t>𝑑</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e>
                    </m:nary>
                  </m:oMath>
                </a14:m>
                <a:r>
                  <a:rPr lang="en-US" sz="2000" dirty="0">
                    <a:ea typeface="Arial" charset="0"/>
                    <a:cs typeface="Arial" charset="0"/>
                  </a:rPr>
                  <a:t> and </a:t>
                </a:r>
                <a14:m>
                  <m:oMath xmlns:m="http://schemas.openxmlformats.org/officeDocument/2006/math">
                    <m:r>
                      <a:rPr lang="en-US" sz="2000" b="1" i="0" smtClean="0">
                        <a:latin typeface="Cambria Math" panose="02040503050406030204" pitchFamily="18" charset="0"/>
                        <a:ea typeface="Cambria Math" panose="02040503050406030204" pitchFamily="18" charset="0"/>
                        <a:cs typeface="Arial" charset="0"/>
                      </a:rPr>
                      <m:t>𝐀</m:t>
                    </m:r>
                    <m:d>
                      <m:dPr>
                        <m:ctrlPr>
                          <a:rPr lang="en-US" sz="2000" i="1">
                            <a:latin typeface="Cambria Math" panose="02040503050406030204" pitchFamily="18" charset="0"/>
                            <a:ea typeface="Cambria Math" panose="02040503050406030204" pitchFamily="18" charset="0"/>
                            <a:cs typeface="Arial" charset="0"/>
                          </a:rPr>
                        </m:ctrlPr>
                      </m:dPr>
                      <m:e>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e>
                    </m:d>
                    <m:r>
                      <a:rPr lang="en-US" sz="2000" i="1">
                        <a:latin typeface="Cambria Math" panose="02040503050406030204" pitchFamily="18" charset="0"/>
                        <a:ea typeface="Cambria Math" panose="02040503050406030204" pitchFamily="18" charset="0"/>
                        <a:cs typeface="Arial" charset="0"/>
                      </a:rPr>
                      <m:t>= </m:t>
                    </m:r>
                    <m:nary>
                      <m:naryPr>
                        <m:ctrlPr>
                          <a:rPr lang="en-US" sz="2000" i="1">
                            <a:latin typeface="Cambria Math" panose="02040503050406030204" pitchFamily="18" charset="0"/>
                            <a:ea typeface="Cambria Math" panose="02040503050406030204" pitchFamily="18" charset="0"/>
                            <a:cs typeface="Arial" charset="0"/>
                          </a:rPr>
                        </m:ctrlPr>
                      </m:naryPr>
                      <m:sub>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sub>
                      <m:sup/>
                      <m:e>
                        <m:f>
                          <m:fPr>
                            <m:ctrlPr>
                              <a:rPr lang="en-US" sz="2000" i="1">
                                <a:latin typeface="Cambria Math" panose="02040503050406030204" pitchFamily="18" charset="0"/>
                                <a:ea typeface="Cambria Math" panose="02040503050406030204" pitchFamily="18" charset="0"/>
                                <a:cs typeface="Arial" charset="0"/>
                              </a:rPr>
                            </m:ctrlPr>
                          </m:fPr>
                          <m:num>
                            <m:r>
                              <a:rPr lang="en-US" sz="2000" b="1" i="0" smtClean="0">
                                <a:latin typeface="Cambria Math" panose="02040503050406030204" pitchFamily="18" charset="0"/>
                                <a:ea typeface="Cambria Math" panose="02040503050406030204" pitchFamily="18" charset="0"/>
                                <a:cs typeface="Arial" charset="0"/>
                              </a:rPr>
                              <m:t>𝐣</m:t>
                            </m:r>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𝑐</m:t>
                                </m:r>
                              </m:den>
                            </m:f>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4</m:t>
                            </m:r>
                            <m:r>
                              <a:rPr lang="en-US" sz="2000" i="1">
                                <a:latin typeface="Cambria Math" panose="02040503050406030204" pitchFamily="18" charset="0"/>
                                <a:ea typeface="Cambria Math" panose="02040503050406030204" pitchFamily="18" charset="0"/>
                                <a:cs typeface="Arial" charset="0"/>
                              </a:rPr>
                              <m:t>𝜋</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den>
                        </m:f>
                        <m:r>
                          <a:rPr lang="en-US" sz="2000" i="1">
                            <a:latin typeface="Cambria Math" panose="02040503050406030204" pitchFamily="18" charset="0"/>
                            <a:ea typeface="Cambria Math" panose="02040503050406030204" pitchFamily="18" charset="0"/>
                            <a:cs typeface="Arial" charset="0"/>
                          </a:rPr>
                          <m:t>𝑑</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e>
                    </m:nary>
                  </m:oMath>
                </a14:m>
                <a:r>
                  <a:rPr lang="en-US" sz="2000" dirty="0">
                    <a:ea typeface="Arial" charset="0"/>
                    <a:cs typeface="Arial" charset="0"/>
                  </a:rPr>
                  <a:t>, where</a:t>
                </a:r>
              </a:p>
              <a:p>
                <a:pPr marL="800100" lvl="1" indent="-342900" algn="l">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Arial" charset="0"/>
                        <a:cs typeface="Arial" charset="0"/>
                      </a:rPr>
                      <m:t>𝐵</m:t>
                    </m:r>
                    <m:r>
                      <a:rPr lang="en-US" sz="2000" b="0" i="1" smtClean="0">
                        <a:latin typeface="Cambria Math" panose="02040503050406030204" pitchFamily="18" charset="0"/>
                        <a:ea typeface="Arial" charset="0"/>
                        <a:cs typeface="Arial" charset="0"/>
                      </a:rPr>
                      <m:t>= </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oMath>
                </a14:m>
                <a:r>
                  <a:rPr lang="en-US" sz="2000" dirty="0">
                    <a:ea typeface="Arial" charset="0"/>
                    <a:cs typeface="Arial" charset="0"/>
                  </a:rPr>
                  <a:t>, </a:t>
                </a:r>
                <a14:m>
                  <m:oMath xmlns:m="http://schemas.openxmlformats.org/officeDocument/2006/math">
                    <m:r>
                      <a:rPr lang="en-US" sz="2000" b="0" i="1" smtClean="0">
                        <a:latin typeface="Cambria Math" panose="02040503050406030204" pitchFamily="18" charset="0"/>
                        <a:ea typeface="Arial" charset="0"/>
                        <a:cs typeface="Arial" charset="0"/>
                      </a:rPr>
                      <m:t>𝐸</m:t>
                    </m:r>
                    <m:r>
                      <a:rPr lang="en-US" sz="2000" b="0" i="1" smtClean="0">
                        <a:latin typeface="Cambria Math" panose="02040503050406030204" pitchFamily="18" charset="0"/>
                        <a:ea typeface="Arial" charset="0"/>
                        <a:cs typeface="Arial" charset="0"/>
                      </a:rPr>
                      <m:t>=−</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𝜙</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charset="0"/>
                  </a:rPr>
                  <a:t>, and, </a:t>
                </a:r>
                <a14:m>
                  <m:oMath xmlns:m="http://schemas.openxmlformats.org/officeDocument/2006/math">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m:rPr>
                        <m:sty m:val="p"/>
                      </m:rP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𝜕𝜙</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You are not expected to have guessed this answer</a:t>
                </a:r>
              </a:p>
              <a:p>
                <a:pPr marL="342900" indent="-342900" algn="l">
                  <a:buFont typeface="Arial" panose="020B0604020202020204" pitchFamily="34" charset="0"/>
                  <a:buChar char="•"/>
                </a:pPr>
                <a:r>
                  <a:rPr lang="en-US" sz="2000" dirty="0">
                    <a:ea typeface="Arial" charset="0"/>
                    <a:cs typeface="Arial" charset="0"/>
                  </a:rPr>
                  <a:t>To do this, we’ll need the “BAC-CAB” identity: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𝐵</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𝐶</m:t>
                        </m:r>
                      </m:e>
                    </m:d>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𝐵</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𝐶</m:t>
                        </m:r>
                      </m:e>
                    </m:d>
                    <m:r>
                      <a:rPr lang="en-US" sz="2000">
                        <a:latin typeface="Cambria Math" panose="02040503050406030204" pitchFamily="18" charset="0"/>
                        <a:ea typeface="Cambria Math" panose="02040503050406030204" pitchFamily="18" charset="0"/>
                        <a:cs typeface="Arial" charset="0"/>
                      </a:rPr>
                      <m:t>−</m:t>
                    </m:r>
                    <m:r>
                      <m:rPr>
                        <m:sty m:val="p"/>
                      </m:rPr>
                      <a:rPr lang="en-US" sz="2000">
                        <a:latin typeface="Cambria Math" panose="02040503050406030204" pitchFamily="18" charset="0"/>
                        <a:ea typeface="Cambria Math" panose="02040503050406030204" pitchFamily="18" charset="0"/>
                        <a:cs typeface="Arial" charset="0"/>
                      </a:rPr>
                      <m:t>C</m:t>
                    </m:r>
                  </m:oMath>
                </a14:m>
                <a:r>
                  <a:rPr lang="en-US" sz="2000" i="1" dirty="0">
                    <a:ea typeface="Arial" charset="0"/>
                    <a:cs typeface="Arial" charset="0"/>
                  </a:rPr>
                  <a:t>(</a:t>
                </a:r>
                <a:r>
                  <a:rPr lang="en-US" sz="2000" i="1" dirty="0">
                    <a:ea typeface="Cambria Math" panose="02040503050406030204" pitchFamily="18" charset="0"/>
                    <a:cs typeface="Arial" charset="0"/>
                  </a:rPr>
                  <a:t>A</a:t>
                </a:r>
                <a:r>
                  <a:rPr lang="en-US" sz="2000" b="1" i="1" dirty="0">
                    <a:ea typeface="Cambria Math" panose="02040503050406030204" pitchFamily="18" charset="0"/>
                    <a:cs typeface="Arial" charset="0"/>
                  </a:rPr>
                  <a:t> </a:t>
                </a:r>
                <a14:m>
                  <m:oMath xmlns:m="http://schemas.openxmlformats.org/officeDocument/2006/math">
                    <m:r>
                      <a:rPr lang="en-US" sz="2000" b="1" i="1">
                        <a:latin typeface="Cambria Math" panose="02040503050406030204" pitchFamily="18" charset="0"/>
                        <a:ea typeface="Cambria Math" panose="02040503050406030204" pitchFamily="18" charset="0"/>
                        <a:cs typeface="Arial" charset="0"/>
                      </a:rPr>
                      <m:t>∙</m:t>
                    </m:r>
                  </m:oMath>
                </a14:m>
                <a:r>
                  <a:rPr lang="en-US" sz="2000" i="1" dirty="0">
                    <a:ea typeface="Cambria Math" panose="02040503050406030204" pitchFamily="18" charset="0"/>
                    <a:cs typeface="Arial" charset="0"/>
                  </a:rPr>
                  <a:t>B)</a:t>
                </a:r>
                <a:endParaRPr lang="en-US" sz="2000" i="1" dirty="0">
                  <a:ea typeface="Cambria Math" panose="02040503050406030204" pitchFamily="18" charset="0"/>
                  <a:cs typeface="Arial" panose="020B0604020202020204" pitchFamily="34" charset="0"/>
                </a:endParaRPr>
              </a:p>
              <a:p>
                <a:pPr marL="342900" indent="-342900" algn="l">
                  <a:buFont typeface="Arial" panose="020B0604020202020204" pitchFamily="34" charset="0"/>
                  <a:buChar char="•"/>
                </a:pPr>
                <a:r>
                  <a:rPr lang="en-US" sz="2000" dirty="0">
                    <a:ea typeface="Cambria Math" panose="02040503050406030204" pitchFamily="18" charset="0"/>
                    <a:cs typeface="Arial" panose="020B0604020202020204" pitchFamily="34" charset="0"/>
                  </a:rPr>
                  <a:t>When we apply this to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𝐀</m:t>
                        </m:r>
                      </m:e>
                    </m:d>
                  </m:oMath>
                </a14:m>
                <a:r>
                  <a:rPr lang="en-US" sz="2000" dirty="0">
                    <a:ea typeface="Cambria Math" panose="02040503050406030204" pitchFamily="18" charset="0"/>
                    <a:cs typeface="Arial" charset="0"/>
                  </a:rPr>
                  <a:t>, </a:t>
                </a:r>
                <a:r>
                  <a:rPr lang="en-US" sz="2000" dirty="0">
                    <a:ea typeface="Cambria Math" panose="02040503050406030204" pitchFamily="18" charset="0"/>
                    <a:cs typeface="Arial" panose="020B0604020202020204" pitchFamily="34" charset="0"/>
                  </a:rPr>
                  <a:t>we get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𝐀</m:t>
                        </m:r>
                      </m:e>
                    </m:d>
                    <m:r>
                      <a:rPr lang="en-US" sz="2000" b="1"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m:t>
                    </m:r>
                  </m:oMath>
                </a14:m>
                <a:r>
                  <a:rPr lang="en-US" sz="2000" dirty="0">
                    <a:ea typeface="Cambria Math" panose="02040503050406030204" pitchFamily="18" charset="0"/>
                    <a:cs typeface="Arial" charset="0"/>
                  </a:rPr>
                  <a:t>(</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m:rPr>
                            <m:sty m:val="p"/>
                          </m:rP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𝐴</m:t>
                    </m:r>
                  </m:oMath>
                </a14:m>
                <a:endParaRPr lang="en-US" sz="2000" dirty="0">
                  <a:ea typeface="Arial" charset="0"/>
                  <a:cs typeface="Arial" charset="0"/>
                </a:endParaRPr>
              </a:p>
              <a:p>
                <a:pPr marL="342900" indent="-342900" algn="l">
                  <a:buFont typeface="Arial" panose="020B0604020202020204" pitchFamily="34" charset="0"/>
                  <a:buChar char="•"/>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16226" y="1656521"/>
                <a:ext cx="10972800" cy="4448038"/>
              </a:xfrm>
              <a:blipFill>
                <a:blip r:embed="rId3"/>
                <a:stretch>
                  <a:fillRect l="-462" t="-1139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109</a:t>
            </a:fld>
            <a:endParaRPr lang="en-US"/>
          </a:p>
        </p:txBody>
      </p:sp>
    </p:spTree>
    <p:extLst>
      <p:ext uri="{BB962C8B-B14F-4D97-AF65-F5344CB8AC3E}">
        <p14:creationId xmlns:p14="http://schemas.microsoft.com/office/powerpoint/2010/main" val="26259635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1213218" y="95832"/>
            <a:ext cx="10515600" cy="869909"/>
          </a:xfrm>
        </p:spPr>
        <p:txBody>
          <a:bodyPr/>
          <a:lstStyle/>
          <a:p>
            <a:pPr algn="ctr"/>
            <a:r>
              <a:rPr lang="en-US" dirty="0"/>
              <a:t>Phasors, impedance and power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69620" y="1386672"/>
                <a:ext cx="9849503" cy="4770194"/>
              </a:xfrm>
            </p:spPr>
            <p:txBody>
              <a:bodyPr/>
              <a:lstStyle/>
              <a:p>
                <a:pPr>
                  <a:spcBef>
                    <a:spcPts val="400"/>
                  </a:spcBef>
                </a:pPr>
                <a:r>
                  <a:rPr lang="en-US" sz="2000" dirty="0"/>
                  <a:t>For the circuit on the right,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r>
                      <a:rPr lang="en-US" sz="2000" i="1">
                        <a:latin typeface="Cambria Math" panose="02040503050406030204" pitchFamily="18" charset="0"/>
                      </a:rPr>
                      <m:t>𝑅</m:t>
                    </m:r>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den>
                    </m:f>
                  </m:oMath>
                </a14:m>
                <a:r>
                  <a:rPr lang="en-US" sz="2000" dirty="0"/>
                  <a:t> is the impedance for the resistor and capacitor in series.</a:t>
                </a:r>
              </a:p>
              <a:p>
                <a:pPr>
                  <a:spcBef>
                    <a:spcPts val="400"/>
                  </a:spcBef>
                </a:pPr>
                <a:r>
                  <a:rPr lang="en-US" sz="2000" dirty="0"/>
                  <a:t>The phasor </a:t>
                </a:r>
                <a14:m>
                  <m:oMath xmlns:m="http://schemas.openxmlformats.org/officeDocument/2006/math">
                    <m:r>
                      <a:rPr lang="en-US" sz="2000" b="0" i="1" smtClean="0">
                        <a:latin typeface="Cambria Math" panose="02040503050406030204" pitchFamily="18" charset="0"/>
                      </a:rPr>
                      <m:t>𝐼</m:t>
                    </m:r>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𝑍</m:t>
                        </m:r>
                      </m:den>
                    </m:f>
                  </m:oMath>
                </a14:m>
                <a:r>
                  <a:rPr lang="en-US" sz="2000" dirty="0"/>
                  <a:t> and the phasor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1+</m:t>
                        </m:r>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 </a:t>
                </a:r>
              </a:p>
              <a:p>
                <a:pPr>
                  <a:spcBef>
                    <a:spcPts val="400"/>
                  </a:spcBef>
                </a:pPr>
                <a:r>
                  <a:rPr lang="en-US" sz="2000" dirty="0"/>
                  <a:t>Further, </a:t>
                </a:r>
                <a14:m>
                  <m:oMath xmlns:m="http://schemas.openxmlformats.org/officeDocument/2006/math">
                    <m:r>
                      <a:rPr lang="en-US" sz="2000" b="0" i="0" smtClean="0">
                        <a:latin typeface="Cambria Math" panose="02040503050406030204" pitchFamily="18" charset="0"/>
                      </a:rPr>
                      <m:t>|</m:t>
                    </m:r>
                    <m:r>
                      <a:rPr lang="en-US" sz="2000" i="1">
                        <a:latin typeface="Cambria Math" panose="02040503050406030204" pitchFamily="18" charset="0"/>
                      </a:rPr>
                      <m:t>𝐼</m:t>
                    </m:r>
                    <m:r>
                      <a:rPr lang="en-US" sz="2000" b="0" i="1" smtClean="0">
                        <a:latin typeface="Cambria Math" panose="02040503050406030204" pitchFamily="18" charset="0"/>
                      </a:rPr>
                      <m:t>|</m:t>
                    </m:r>
                    <m:r>
                      <a:rPr lang="en-US" sz="2000" i="1">
                        <a:latin typeface="Cambria Math" panose="02040503050406030204" pitchFamily="18" charset="0"/>
                      </a:rPr>
                      <m:t>= </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b="0" i="1" smtClean="0">
                            <a:latin typeface="Cambria Math" panose="02040503050406030204" pitchFamily="18" charset="0"/>
                          </a:rPr>
                          <m:t>|</m:t>
                        </m:r>
                        <m:r>
                          <a:rPr lang="en-US" sz="2000" i="1">
                            <a:latin typeface="Cambria Math" panose="02040503050406030204" pitchFamily="18" charset="0"/>
                          </a:rPr>
                          <m:t>𝑍</m:t>
                        </m:r>
                        <m:r>
                          <a:rPr lang="en-US" sz="2000" b="0" i="1" smtClean="0">
                            <a:latin typeface="Cambria Math" panose="02040503050406030204" pitchFamily="18" charset="0"/>
                          </a:rPr>
                          <m:t>|</m:t>
                        </m:r>
                      </m:den>
                    </m:f>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i="1">
                            <a:latin typeface="Cambria Math" panose="02040503050406030204" pitchFamily="18" charset="0"/>
                          </a:rPr>
                          <m:t>|</m:t>
                        </m:r>
                        <m:r>
                          <a:rPr lang="en-US" sz="2000" i="1">
                            <a:latin typeface="Cambria Math" panose="02040503050406030204" pitchFamily="18" charset="0"/>
                          </a:rPr>
                          <m:t>𝑍</m:t>
                        </m:r>
                        <m:r>
                          <a:rPr lang="en-US" sz="2000" i="1">
                            <a:latin typeface="Cambria Math" panose="02040503050406030204" pitchFamily="18" charset="0"/>
                          </a:rPr>
                          <m:t>|</m:t>
                        </m:r>
                      </m:den>
                    </m:f>
                  </m:oMath>
                </a14:m>
                <a:r>
                  <a:rPr lang="en-US" sz="2000" dirty="0"/>
                  <a:t> and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𝑉</m:t>
                        </m:r>
                      </m:e>
                    </m:d>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num>
                      <m:den>
                        <m:r>
                          <a:rPr lang="en-US" sz="2000" b="0" i="1" smtClean="0">
                            <a:latin typeface="Cambria Math" panose="02040503050406030204" pitchFamily="18" charset="0"/>
                          </a:rPr>
                          <m:t>|</m:t>
                        </m:r>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r>
                          <a:rPr lang="en-US" sz="2000" b="0" i="1" smtClean="0">
                            <a:latin typeface="Cambria Math" panose="02040503050406030204" pitchFamily="18" charset="0"/>
                            <a:ea typeface="Cambria Math" panose="02040503050406030204" pitchFamily="18" charset="0"/>
                          </a:rPr>
                          <m:t>|</m:t>
                        </m:r>
                      </m:den>
                    </m:f>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𝑉</m:t>
                            </m:r>
                          </m:e>
                          <m:sub>
                            <m:r>
                              <a:rPr lang="en-US" sz="2000" b="0" i="1" smtClean="0">
                                <a:latin typeface="Cambria Math" panose="02040503050406030204" pitchFamily="18" charset="0"/>
                                <a:ea typeface="Cambria Math" panose="02040503050406030204" pitchFamily="18" charset="0"/>
                              </a:rPr>
                              <m:t>0</m:t>
                            </m:r>
                          </m:sub>
                        </m:sSub>
                      </m:num>
                      <m:den>
                        <m:r>
                          <a:rPr lang="en-US" sz="2000" b="0" i="1" smtClean="0">
                            <a:latin typeface="Cambria Math" panose="02040503050406030204" pitchFamily="18" charset="0"/>
                            <a:ea typeface="Cambria Math" panose="02040503050406030204" pitchFamily="18" charset="0"/>
                          </a:rPr>
                          <m:t>1+</m:t>
                        </m:r>
                        <m:r>
                          <a:rPr lang="en-US" sz="2000" b="0" i="1" smtClean="0">
                            <a:latin typeface="Cambria Math" panose="02040503050406030204" pitchFamily="18" charset="0"/>
                            <a:ea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a:t>
                </a:r>
              </a:p>
              <a:p>
                <a:pPr>
                  <a:spcBef>
                    <a:spcPts val="400"/>
                  </a:spcBef>
                </a:pPr>
                <a:r>
                  <a:rPr lang="en-US" sz="2000" dirty="0"/>
                  <a:t>For phasors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𝐼</m:t>
                    </m:r>
                  </m:oMath>
                </a14:m>
                <a:r>
                  <a:rPr lang="en-US" sz="2000" dirty="0"/>
                  <a:t>, define the complex power as </a:t>
                </a:r>
                <a14:m>
                  <m:oMath xmlns:m="http://schemas.openxmlformats.org/officeDocument/2006/math">
                    <m:r>
                      <a:rPr lang="en-US" sz="2000" b="0" i="1" smtClean="0">
                        <a:latin typeface="Cambria Math" panose="02040503050406030204" pitchFamily="18" charset="0"/>
                      </a:rPr>
                      <m:t>𝑃</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𝑉</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𝑍</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0" smtClean="0">
                        <a:latin typeface="Cambria Math" panose="02040503050406030204" pitchFamily="18" charset="0"/>
                      </a:rPr>
                      <m:t>=</m:t>
                    </m:r>
                    <m:r>
                      <m:rPr>
                        <m:sty m:val="p"/>
                      </m:rPr>
                      <a:rPr lang="en-US" sz="2000" b="0" i="0" smtClean="0">
                        <a:latin typeface="Cambria Math" panose="02040503050406030204" pitchFamily="18" charset="0"/>
                      </a:rPr>
                      <m:t>R</m:t>
                    </m:r>
                    <m:f>
                      <m:fPr>
                        <m:ctrlPr>
                          <a:rPr lang="en-US" sz="2000" b="0" i="1" smtClean="0">
                            <a:latin typeface="Cambria Math" panose="02040503050406030204" pitchFamily="18" charset="0"/>
                          </a:rPr>
                        </m:ctrlPr>
                      </m:fPr>
                      <m:num>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e>
                          <m:sup>
                            <m:r>
                              <a:rPr lang="en-US" sz="2000" b="0" i="1" smtClean="0">
                                <a:latin typeface="Cambria Math" panose="02040503050406030204" pitchFamily="18" charset="0"/>
                              </a:rPr>
                              <m:t>2</m:t>
                            </m:r>
                          </m:sup>
                        </m:sSup>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𝑗</m:t>
                    </m:r>
                    <m:r>
                      <m:rPr>
                        <m:sty m:val="p"/>
                      </m:rPr>
                      <a:rPr lang="en-US" sz="2000" b="0" i="0" smtClean="0">
                        <a:latin typeface="Cambria Math" panose="02040503050406030204" pitchFamily="18" charset="0"/>
                      </a:rPr>
                      <m:t>X</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m:t>
                            </m:r>
                            <m:r>
                              <a:rPr lang="en-US" sz="2000" i="1">
                                <a:latin typeface="Cambria Math" panose="02040503050406030204" pitchFamily="18" charset="0"/>
                              </a:rPr>
                              <m:t>𝐼</m:t>
                            </m:r>
                            <m:r>
                              <a:rPr lang="en-US" sz="2000" i="1">
                                <a:latin typeface="Cambria Math" panose="02040503050406030204" pitchFamily="18" charset="0"/>
                              </a:rPr>
                              <m:t>|</m:t>
                            </m:r>
                          </m:e>
                          <m:sup>
                            <m:r>
                              <a:rPr lang="en-US" sz="2000" i="1">
                                <a:latin typeface="Cambria Math" panose="02040503050406030204" pitchFamily="18" charset="0"/>
                              </a:rPr>
                              <m:t>2</m:t>
                            </m:r>
                          </m:sup>
                        </m:sSup>
                      </m:num>
                      <m:den>
                        <m:r>
                          <a:rPr lang="en-US" sz="2000" i="1">
                            <a:latin typeface="Cambria Math" panose="02040503050406030204" pitchFamily="18" charset="0"/>
                          </a:rPr>
                          <m:t>2</m:t>
                        </m:r>
                      </m:den>
                    </m:f>
                  </m:oMath>
                </a14:m>
                <a:r>
                  <a:rPr lang="en-US" sz="2000" dirty="0"/>
                  <a:t>; the first term is the real power, the second is called the </a:t>
                </a:r>
                <a:r>
                  <a:rPr lang="en-US" sz="2000" i="1" dirty="0"/>
                  <a:t>reactive</a:t>
                </a:r>
                <a:r>
                  <a:rPr lang="en-US" sz="2000" dirty="0"/>
                  <a:t> power.</a:t>
                </a:r>
              </a:p>
              <a:p>
                <a:pPr>
                  <a:spcBef>
                    <a:spcPts val="400"/>
                  </a:spcBef>
                </a:pPr>
                <a:r>
                  <a:rPr lang="en-US" sz="2000" dirty="0"/>
                  <a:t>The average power is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m:t>
                        </m:r>
                      </m:sub>
                    </m:sSub>
                    <m:r>
                      <a:rPr lang="en-US" sz="2000" b="0" i="1" smtClean="0">
                        <a:latin typeface="Cambria Math" panose="02040503050406030204" pitchFamily="18" charset="0"/>
                      </a:rPr>
                      <m:t>=</m:t>
                    </m:r>
                    <m:r>
                      <a:rPr lang="en-US" sz="2000" b="0" i="1" smtClean="0">
                        <a:latin typeface="Cambria Math" panose="02040503050406030204" pitchFamily="18" charset="0"/>
                      </a:rPr>
                      <m:t>𝑅𝑒</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𝑃</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𝑉</m:t>
                        </m:r>
                        <m:acc>
                          <m:accPr>
                            <m:chr m:val="̅"/>
                            <m:ctrlPr>
                              <a:rPr lang="en-US" sz="2000" i="1">
                                <a:latin typeface="Cambria Math" panose="02040503050406030204" pitchFamily="18" charset="0"/>
                              </a:rPr>
                            </m:ctrlPr>
                          </m:accPr>
                          <m:e>
                            <m:r>
                              <a:rPr lang="en-US" sz="2000" i="1">
                                <a:latin typeface="Cambria Math" panose="02040503050406030204" pitchFamily="18" charset="0"/>
                              </a:rPr>
                              <m:t>𝐼</m:t>
                            </m:r>
                          </m:e>
                        </m:acc>
                      </m:num>
                      <m:den>
                        <m:r>
                          <a:rPr lang="en-US" sz="2000" i="1">
                            <a:latin typeface="Cambria Math" panose="02040503050406030204" pitchFamily="18" charset="0"/>
                          </a:rPr>
                          <m:t>2</m:t>
                        </m:r>
                      </m:den>
                    </m:f>
                    <m:r>
                      <a:rPr lang="en-US" sz="2000" b="0" i="1" smtClean="0">
                        <a:latin typeface="Cambria Math" panose="02040503050406030204" pitchFamily="18" charset="0"/>
                      </a:rPr>
                      <m:t>)</m:t>
                    </m:r>
                  </m:oMath>
                </a14:m>
                <a:r>
                  <a:rPr lang="en-US" sz="2000" dirty="0"/>
                  <a:t>.  We define the reactive power as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r>
                      <a:rPr lang="en-US" sz="2000" b="0" i="1" smtClean="0">
                        <a:latin typeface="Cambria Math" panose="02040503050406030204" pitchFamily="18" charset="0"/>
                      </a:rPr>
                      <m:t>=</m:t>
                    </m:r>
                    <m:r>
                      <a:rPr lang="en-US" sz="2000" b="0" i="1" smtClean="0">
                        <a:latin typeface="Cambria Math" panose="02040503050406030204" pitchFamily="18" charset="0"/>
                      </a:rPr>
                      <m:t>𝐼𝑚</m:t>
                    </m:r>
                    <m:r>
                      <a:rPr lang="en-US" sz="2000" b="0" i="1" smtClean="0">
                        <a:latin typeface="Cambria Math" panose="02040503050406030204" pitchFamily="18" charset="0"/>
                      </a:rPr>
                      <m:t>(</m:t>
                    </m:r>
                    <m:r>
                      <a:rPr lang="en-US" sz="2000" b="0" i="1" smtClean="0">
                        <a:latin typeface="Cambria Math" panose="02040503050406030204" pitchFamily="18" charset="0"/>
                      </a:rPr>
                      <m:t>𝑃</m:t>
                    </m:r>
                    <m:r>
                      <a:rPr lang="en-US" sz="2000" b="0" i="1" smtClean="0">
                        <a:latin typeface="Cambria Math" panose="02040503050406030204" pitchFamily="18" charset="0"/>
                      </a:rPr>
                      <m:t>)</m:t>
                    </m:r>
                  </m:oMath>
                </a14:m>
                <a:r>
                  <a:rPr lang="en-US" sz="2000" dirty="0"/>
                  <a:t>.</a:t>
                </a:r>
              </a:p>
              <a:p>
                <a:pPr>
                  <a:spcBef>
                    <a:spcPts val="400"/>
                  </a:spcBef>
                </a:pP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𝑟</m:t>
                        </m:r>
                      </m:sub>
                    </m:sSub>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𝐸</m:t>
                        </m:r>
                      </m:e>
                      <m:sub>
                        <m:r>
                          <a:rPr lang="en-US" sz="2000" i="1">
                            <a:latin typeface="Cambria Math" panose="02040503050406030204" pitchFamily="18" charset="0"/>
                            <a:ea typeface="Cambria Math" panose="02040503050406030204" pitchFamily="18" charset="0"/>
                          </a:rPr>
                          <m:t>𝐿</m:t>
                        </m:r>
                      </m:sub>
                    </m:sSub>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𝐸</m:t>
                        </m:r>
                      </m:e>
                      <m:sub>
                        <m:r>
                          <a:rPr lang="en-US" sz="2000" i="1">
                            <a:latin typeface="Cambria Math" panose="02040503050406030204" pitchFamily="18" charset="0"/>
                            <a:ea typeface="Cambria Math" panose="02040503050406030204" pitchFamily="18" charset="0"/>
                          </a:rPr>
                          <m:t>𝐶</m:t>
                        </m:r>
                      </m:sub>
                    </m:sSub>
                    <m:r>
                      <a:rPr lang="en-US" sz="2000" i="1">
                        <a:latin typeface="Cambria Math" panose="02040503050406030204" pitchFamily="18" charset="0"/>
                        <a:ea typeface="Cambria Math" panose="02040503050406030204" pitchFamily="18" charset="0"/>
                      </a:rPr>
                      <m:t>)</m:t>
                    </m:r>
                  </m:oMath>
                </a14:m>
                <a:r>
                  <a:rPr lang="en-US" sz="2000" dirty="0"/>
                  <a:t>, where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i="1">
                            <a:latin typeface="Cambria Math" panose="02040503050406030204" pitchFamily="18" charset="0"/>
                          </a:rPr>
                          <m:t>𝐿</m:t>
                        </m:r>
                      </m:sub>
                    </m:sSub>
                  </m:oMath>
                </a14:m>
                <a:r>
                  <a:rPr lang="en-US" sz="2000" dirty="0"/>
                  <a:t>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i="1">
                            <a:latin typeface="Cambria Math" panose="02040503050406030204" pitchFamily="18" charset="0"/>
                          </a:rPr>
                          <m:t>𝐶</m:t>
                        </m:r>
                      </m:sub>
                    </m:sSub>
                  </m:oMath>
                </a14:m>
                <a:r>
                  <a:rPr lang="en-US" sz="2000" dirty="0"/>
                  <a:t> are respectively, the energy stored in the inductor and capacitor respectively.</a:t>
                </a:r>
              </a:p>
              <a:p>
                <a:pPr>
                  <a:spcBef>
                    <a:spcPts val="400"/>
                  </a:spcBef>
                </a:pPr>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69620" y="1386672"/>
                <a:ext cx="9849503" cy="4770194"/>
              </a:xfrm>
              <a:blipFill>
                <a:blip r:embed="rId2"/>
                <a:stretch>
                  <a:fillRect l="-515" r="-515"/>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11</a:t>
            </a:fld>
            <a:endParaRPr lang="en-US"/>
          </a:p>
        </p:txBody>
      </p:sp>
      <p:grpSp>
        <p:nvGrpSpPr>
          <p:cNvPr id="90" name="Group 89">
            <a:extLst>
              <a:ext uri="{FF2B5EF4-FFF2-40B4-BE49-F238E27FC236}">
                <a16:creationId xmlns:a16="http://schemas.microsoft.com/office/drawing/2014/main" id="{459611D9-3E00-7B48-A4AD-D799CD0DE1D5}"/>
              </a:ext>
            </a:extLst>
          </p:cNvPr>
          <p:cNvGrpSpPr/>
          <p:nvPr/>
        </p:nvGrpSpPr>
        <p:grpSpPr>
          <a:xfrm>
            <a:off x="10037420" y="1386672"/>
            <a:ext cx="2125341" cy="1564383"/>
            <a:chOff x="10037420" y="1386672"/>
            <a:chExt cx="2125341" cy="1564383"/>
          </a:xfrm>
        </p:grpSpPr>
        <p:sp>
          <p:nvSpPr>
            <p:cNvPr id="23" name="TextBox 22">
              <a:extLst>
                <a:ext uri="{FF2B5EF4-FFF2-40B4-BE49-F238E27FC236}">
                  <a16:creationId xmlns:a16="http://schemas.microsoft.com/office/drawing/2014/main" id="{4B9020A4-39B9-1D42-93D9-8FA04790213A}"/>
                </a:ext>
              </a:extLst>
            </p:cNvPr>
            <p:cNvSpPr txBox="1"/>
            <p:nvPr/>
          </p:nvSpPr>
          <p:spPr>
            <a:xfrm>
              <a:off x="10037420" y="2292791"/>
              <a:ext cx="379163" cy="382920"/>
            </a:xfrm>
            <a:prstGeom prst="rect">
              <a:avLst/>
            </a:prstGeom>
            <a:noFill/>
          </p:spPr>
          <p:txBody>
            <a:bodyPr wrap="square" rtlCol="0">
              <a:spAutoFit/>
            </a:bodyPr>
            <a:lstStyle/>
            <a:p>
              <a:r>
                <a:rPr lang="en-US" sz="1400" dirty="0"/>
                <a:t>V</a:t>
              </a:r>
              <a:r>
                <a:rPr lang="en-US" sz="1400" baseline="-25000" dirty="0"/>
                <a:t>0</a:t>
              </a:r>
            </a:p>
          </p:txBody>
        </p:sp>
        <p:grpSp>
          <p:nvGrpSpPr>
            <p:cNvPr id="7" name="Group 346">
              <a:extLst>
                <a:ext uri="{FF2B5EF4-FFF2-40B4-BE49-F238E27FC236}">
                  <a16:creationId xmlns:a16="http://schemas.microsoft.com/office/drawing/2014/main" id="{F4B4D33F-2824-824D-87BB-2B333F0146C6}"/>
                </a:ext>
              </a:extLst>
            </p:cNvPr>
            <p:cNvGrpSpPr>
              <a:grpSpLocks/>
            </p:cNvGrpSpPr>
            <p:nvPr/>
          </p:nvGrpSpPr>
          <p:grpSpPr bwMode="auto">
            <a:xfrm>
              <a:off x="11208603" y="2154700"/>
              <a:ext cx="191688" cy="682589"/>
              <a:chOff x="5012" y="1930"/>
              <a:chExt cx="346" cy="576"/>
            </a:xfrm>
          </p:grpSpPr>
          <p:grpSp>
            <p:nvGrpSpPr>
              <p:cNvPr id="59" name="Group 135">
                <a:extLst>
                  <a:ext uri="{FF2B5EF4-FFF2-40B4-BE49-F238E27FC236}">
                    <a16:creationId xmlns:a16="http://schemas.microsoft.com/office/drawing/2014/main" id="{A8E926D2-C85F-2A48-9192-5F010734362C}"/>
                  </a:ext>
                </a:extLst>
              </p:cNvPr>
              <p:cNvGrpSpPr>
                <a:grpSpLocks/>
              </p:cNvGrpSpPr>
              <p:nvPr/>
            </p:nvGrpSpPr>
            <p:grpSpPr bwMode="auto">
              <a:xfrm>
                <a:off x="5012" y="1930"/>
                <a:ext cx="346" cy="576"/>
                <a:chOff x="2707" y="2736"/>
                <a:chExt cx="346" cy="576"/>
              </a:xfrm>
            </p:grpSpPr>
            <p:sp>
              <p:nvSpPr>
                <p:cNvPr id="61" name="Line 136">
                  <a:extLst>
                    <a:ext uri="{FF2B5EF4-FFF2-40B4-BE49-F238E27FC236}">
                      <a16:creationId xmlns:a16="http://schemas.microsoft.com/office/drawing/2014/main" id="{F89BEC5E-B3D8-F548-B4A6-498F4F4054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37">
                  <a:extLst>
                    <a:ext uri="{FF2B5EF4-FFF2-40B4-BE49-F238E27FC236}">
                      <a16:creationId xmlns:a16="http://schemas.microsoft.com/office/drawing/2014/main" id="{024B9C6D-5595-194E-A519-05E551BA6569}"/>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38">
                  <a:extLst>
                    <a:ext uri="{FF2B5EF4-FFF2-40B4-BE49-F238E27FC236}">
                      <a16:creationId xmlns:a16="http://schemas.microsoft.com/office/drawing/2014/main" id="{B7C8657E-65F4-164D-83D5-E0AD6469E7F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39">
                  <a:extLst>
                    <a:ext uri="{FF2B5EF4-FFF2-40B4-BE49-F238E27FC236}">
                      <a16:creationId xmlns:a16="http://schemas.microsoft.com/office/drawing/2014/main" id="{46527821-0DD2-5F4F-A9A7-A0DBC68D7EDC}"/>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345">
                <a:extLst>
                  <a:ext uri="{FF2B5EF4-FFF2-40B4-BE49-F238E27FC236}">
                    <a16:creationId xmlns:a16="http://schemas.microsoft.com/office/drawing/2014/main" id="{35C92B65-3056-3E4E-B6C1-0E890CE9A401}"/>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 name="Group 13">
              <a:extLst>
                <a:ext uri="{FF2B5EF4-FFF2-40B4-BE49-F238E27FC236}">
                  <a16:creationId xmlns:a16="http://schemas.microsoft.com/office/drawing/2014/main" id="{A11111BA-26FA-8B42-B8E5-2B383622D9BE}"/>
                </a:ext>
              </a:extLst>
            </p:cNvPr>
            <p:cNvGrpSpPr>
              <a:grpSpLocks noChangeAspect="1"/>
            </p:cNvGrpSpPr>
            <p:nvPr/>
          </p:nvGrpSpPr>
          <p:grpSpPr bwMode="auto">
            <a:xfrm>
              <a:off x="11225903" y="2100322"/>
              <a:ext cx="159740" cy="189608"/>
              <a:chOff x="1344" y="2064"/>
              <a:chExt cx="192" cy="192"/>
            </a:xfrm>
          </p:grpSpPr>
          <p:sp>
            <p:nvSpPr>
              <p:cNvPr id="57" name="Oval 14">
                <a:extLst>
                  <a:ext uri="{FF2B5EF4-FFF2-40B4-BE49-F238E27FC236}">
                    <a16:creationId xmlns:a16="http://schemas.microsoft.com/office/drawing/2014/main" id="{061D7D15-C57F-054D-BBC2-28C383F131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352D38A-7CBB-EF48-850B-012F5FD91A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 name="Group 8">
              <a:extLst>
                <a:ext uri="{FF2B5EF4-FFF2-40B4-BE49-F238E27FC236}">
                  <a16:creationId xmlns:a16="http://schemas.microsoft.com/office/drawing/2014/main" id="{EAABE881-2975-1E44-8975-D6C5324DB79B}"/>
                </a:ext>
              </a:extLst>
            </p:cNvPr>
            <p:cNvGrpSpPr>
              <a:grpSpLocks noChangeAspect="1"/>
            </p:cNvGrpSpPr>
            <p:nvPr/>
          </p:nvGrpSpPr>
          <p:grpSpPr bwMode="auto">
            <a:xfrm>
              <a:off x="11225903" y="2761447"/>
              <a:ext cx="159740" cy="189608"/>
              <a:chOff x="1344" y="2064"/>
              <a:chExt cx="192" cy="192"/>
            </a:xfrm>
          </p:grpSpPr>
          <p:sp>
            <p:nvSpPr>
              <p:cNvPr id="55" name="Oval 54">
                <a:extLst>
                  <a:ext uri="{FF2B5EF4-FFF2-40B4-BE49-F238E27FC236}">
                    <a16:creationId xmlns:a16="http://schemas.microsoft.com/office/drawing/2014/main" id="{45043902-D26B-EB48-901E-68745D4B28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55">
                <a:extLst>
                  <a:ext uri="{FF2B5EF4-FFF2-40B4-BE49-F238E27FC236}">
                    <a16:creationId xmlns:a16="http://schemas.microsoft.com/office/drawing/2014/main" id="{3E3E5E6F-9FD7-1F4D-96D0-1CABC63391C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 name="TextBox 9">
              <a:extLst>
                <a:ext uri="{FF2B5EF4-FFF2-40B4-BE49-F238E27FC236}">
                  <a16:creationId xmlns:a16="http://schemas.microsoft.com/office/drawing/2014/main" id="{60E995E0-3102-BE40-BA3A-0FD14FDDD9FA}"/>
                </a:ext>
              </a:extLst>
            </p:cNvPr>
            <p:cNvSpPr txBox="1"/>
            <p:nvPr/>
          </p:nvSpPr>
          <p:spPr>
            <a:xfrm>
              <a:off x="10977905" y="2335563"/>
              <a:ext cx="379163" cy="382920"/>
            </a:xfrm>
            <a:prstGeom prst="rect">
              <a:avLst/>
            </a:prstGeom>
            <a:noFill/>
          </p:spPr>
          <p:txBody>
            <a:bodyPr wrap="square" rtlCol="0">
              <a:spAutoFit/>
            </a:bodyPr>
            <a:lstStyle/>
            <a:p>
              <a:r>
                <a:rPr lang="en-US" sz="1400" dirty="0"/>
                <a:t>C</a:t>
              </a:r>
            </a:p>
          </p:txBody>
        </p:sp>
        <p:sp>
          <p:nvSpPr>
            <p:cNvPr id="11" name="TextBox 10">
              <a:extLst>
                <a:ext uri="{FF2B5EF4-FFF2-40B4-BE49-F238E27FC236}">
                  <a16:creationId xmlns:a16="http://schemas.microsoft.com/office/drawing/2014/main" id="{68CE1D5D-AC1A-C64A-A9F9-505C224714DD}"/>
                </a:ext>
              </a:extLst>
            </p:cNvPr>
            <p:cNvSpPr txBox="1"/>
            <p:nvPr/>
          </p:nvSpPr>
          <p:spPr>
            <a:xfrm>
              <a:off x="11783598" y="2383359"/>
              <a:ext cx="379163" cy="307777"/>
            </a:xfrm>
            <a:prstGeom prst="rect">
              <a:avLst/>
            </a:prstGeom>
            <a:noFill/>
          </p:spPr>
          <p:txBody>
            <a:bodyPr wrap="square" rtlCol="0">
              <a:spAutoFit/>
            </a:bodyPr>
            <a:lstStyle/>
            <a:p>
              <a:r>
                <a:rPr lang="en-US" sz="1400" dirty="0"/>
                <a:t>V</a:t>
              </a:r>
              <a:endParaRPr lang="en-US" sz="1400" baseline="-25000" dirty="0"/>
            </a:p>
          </p:txBody>
        </p:sp>
        <p:sp>
          <p:nvSpPr>
            <p:cNvPr id="16" name="Freeform 12">
              <a:extLst>
                <a:ext uri="{FF2B5EF4-FFF2-40B4-BE49-F238E27FC236}">
                  <a16:creationId xmlns:a16="http://schemas.microsoft.com/office/drawing/2014/main" id="{B270F908-B245-2140-A3CB-91929EA26DFE}"/>
                </a:ext>
              </a:extLst>
            </p:cNvPr>
            <p:cNvSpPr>
              <a:spLocks noChangeAspect="1"/>
            </p:cNvSpPr>
            <p:nvPr/>
          </p:nvSpPr>
          <p:spPr bwMode="auto">
            <a:xfrm>
              <a:off x="11244255" y="1510094"/>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CCC2CC69-501B-8049-A262-02ADDE85D7D3}"/>
                </a:ext>
              </a:extLst>
            </p:cNvPr>
            <p:cNvSpPr txBox="1"/>
            <p:nvPr/>
          </p:nvSpPr>
          <p:spPr>
            <a:xfrm>
              <a:off x="10936650" y="1676332"/>
              <a:ext cx="379163" cy="382920"/>
            </a:xfrm>
            <a:prstGeom prst="rect">
              <a:avLst/>
            </a:prstGeom>
            <a:noFill/>
          </p:spPr>
          <p:txBody>
            <a:bodyPr wrap="square" rtlCol="0">
              <a:spAutoFit/>
            </a:bodyPr>
            <a:lstStyle/>
            <a:p>
              <a:r>
                <a:rPr lang="en-US" sz="1400" dirty="0"/>
                <a:t>R</a:t>
              </a:r>
              <a:endParaRPr lang="en-US" sz="1400" baseline="-25000" dirty="0"/>
            </a:p>
          </p:txBody>
        </p:sp>
        <p:grpSp>
          <p:nvGrpSpPr>
            <p:cNvPr id="18" name="Group 17">
              <a:extLst>
                <a:ext uri="{FF2B5EF4-FFF2-40B4-BE49-F238E27FC236}">
                  <a16:creationId xmlns:a16="http://schemas.microsoft.com/office/drawing/2014/main" id="{543A7B44-AAAC-FF43-BABF-E9A2CB739EA6}"/>
                </a:ext>
              </a:extLst>
            </p:cNvPr>
            <p:cNvGrpSpPr>
              <a:grpSpLocks noChangeAspect="1"/>
            </p:cNvGrpSpPr>
            <p:nvPr/>
          </p:nvGrpSpPr>
          <p:grpSpPr bwMode="auto">
            <a:xfrm>
              <a:off x="11229520" y="1386672"/>
              <a:ext cx="159740" cy="189608"/>
              <a:chOff x="1344" y="2064"/>
              <a:chExt cx="192" cy="192"/>
            </a:xfrm>
          </p:grpSpPr>
          <p:sp>
            <p:nvSpPr>
              <p:cNvPr id="53" name="Oval 52">
                <a:extLst>
                  <a:ext uri="{FF2B5EF4-FFF2-40B4-BE49-F238E27FC236}">
                    <a16:creationId xmlns:a16="http://schemas.microsoft.com/office/drawing/2014/main" id="{0267D809-97D3-BE45-BA21-39DB95409F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A65715B7-8E8E-B04B-B5FA-A3F965F0694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5" name="Straight Connector 24">
              <a:extLst>
                <a:ext uri="{FF2B5EF4-FFF2-40B4-BE49-F238E27FC236}">
                  <a16:creationId xmlns:a16="http://schemas.microsoft.com/office/drawing/2014/main" id="{F5DE9A25-23AF-4141-88C0-42CC83C46D8C}"/>
                </a:ext>
              </a:extLst>
            </p:cNvPr>
            <p:cNvCxnSpPr>
              <a:cxnSpLocks/>
            </p:cNvCxnSpPr>
            <p:nvPr/>
          </p:nvCxnSpPr>
          <p:spPr>
            <a:xfrm>
              <a:off x="10560427" y="28627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058DE0F-1540-2241-8627-DABF1825A2D2}"/>
                </a:ext>
              </a:extLst>
            </p:cNvPr>
            <p:cNvCxnSpPr>
              <a:cxnSpLocks/>
            </p:cNvCxnSpPr>
            <p:nvPr/>
          </p:nvCxnSpPr>
          <p:spPr>
            <a:xfrm flipH="1" flipV="1">
              <a:off x="11385644" y="2195126"/>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231DB69-049E-AB46-9414-072CC7B19EFD}"/>
                </a:ext>
              </a:extLst>
            </p:cNvPr>
            <p:cNvCxnSpPr>
              <a:cxnSpLocks/>
            </p:cNvCxnSpPr>
            <p:nvPr/>
          </p:nvCxnSpPr>
          <p:spPr>
            <a:xfrm>
              <a:off x="10570475" y="1465865"/>
              <a:ext cx="0" cy="7766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206">
              <a:extLst>
                <a:ext uri="{FF2B5EF4-FFF2-40B4-BE49-F238E27FC236}">
                  <a16:creationId xmlns:a16="http://schemas.microsoft.com/office/drawing/2014/main" id="{7FAB6643-F001-794A-9548-B2F68F8593BA}"/>
                </a:ext>
              </a:extLst>
            </p:cNvPr>
            <p:cNvGrpSpPr>
              <a:grpSpLocks/>
            </p:cNvGrpSpPr>
            <p:nvPr/>
          </p:nvGrpSpPr>
          <p:grpSpPr bwMode="auto">
            <a:xfrm>
              <a:off x="10416583" y="2114007"/>
              <a:ext cx="304800" cy="762000"/>
              <a:chOff x="4224" y="2400"/>
              <a:chExt cx="192" cy="480"/>
            </a:xfrm>
          </p:grpSpPr>
          <p:sp>
            <p:nvSpPr>
              <p:cNvPr id="70" name="Oval 20">
                <a:extLst>
                  <a:ext uri="{FF2B5EF4-FFF2-40B4-BE49-F238E27FC236}">
                    <a16:creationId xmlns:a16="http://schemas.microsoft.com/office/drawing/2014/main" id="{51B9554C-117C-CF41-A1DE-23B5BBF3F82F}"/>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71" name="Line 21">
                <a:extLst>
                  <a:ext uri="{FF2B5EF4-FFF2-40B4-BE49-F238E27FC236}">
                    <a16:creationId xmlns:a16="http://schemas.microsoft.com/office/drawing/2014/main" id="{7DE7FC2E-E38D-EA4F-8D6A-4629A8A61FA2}"/>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
                <a:extLst>
                  <a:ext uri="{FF2B5EF4-FFF2-40B4-BE49-F238E27FC236}">
                    <a16:creationId xmlns:a16="http://schemas.microsoft.com/office/drawing/2014/main" id="{72EED7B9-A7DC-1745-B6C4-5D8DFDF9FEAE}"/>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3">
                <a:extLst>
                  <a:ext uri="{FF2B5EF4-FFF2-40B4-BE49-F238E27FC236}">
                    <a16:creationId xmlns:a16="http://schemas.microsoft.com/office/drawing/2014/main" id="{8DC7E749-3EF3-C241-AF74-7460F54636B4}"/>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4">
                <a:extLst>
                  <a:ext uri="{FF2B5EF4-FFF2-40B4-BE49-F238E27FC236}">
                    <a16:creationId xmlns:a16="http://schemas.microsoft.com/office/drawing/2014/main" id="{5E4E2FA2-8558-F444-9EAC-AE8DC7CAB0BD}"/>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25">
                <a:extLst>
                  <a:ext uri="{FF2B5EF4-FFF2-40B4-BE49-F238E27FC236}">
                    <a16:creationId xmlns:a16="http://schemas.microsoft.com/office/drawing/2014/main" id="{D6049A1E-8BF5-964A-B1F8-C0B2891797A1}"/>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6" name="Straight Connector 75">
              <a:extLst>
                <a:ext uri="{FF2B5EF4-FFF2-40B4-BE49-F238E27FC236}">
                  <a16:creationId xmlns:a16="http://schemas.microsoft.com/office/drawing/2014/main" id="{0FD73F0F-E12E-904A-98FB-8C97D72643DC}"/>
                </a:ext>
              </a:extLst>
            </p:cNvPr>
            <p:cNvCxnSpPr>
              <a:cxnSpLocks/>
            </p:cNvCxnSpPr>
            <p:nvPr/>
          </p:nvCxnSpPr>
          <p:spPr>
            <a:xfrm>
              <a:off x="10559283" y="1473140"/>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1E09E5F9-83A9-A748-8322-FDB84BBA51F6}"/>
                </a:ext>
              </a:extLst>
            </p:cNvPr>
            <p:cNvCxnSpPr>
              <a:cxnSpLocks/>
            </p:cNvCxnSpPr>
            <p:nvPr/>
          </p:nvCxnSpPr>
          <p:spPr>
            <a:xfrm flipH="1">
              <a:off x="11478835" y="2259942"/>
              <a:ext cx="1" cy="44731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F50B8626-D8BE-A14F-A172-88674E17672A}"/>
                </a:ext>
              </a:extLst>
            </p:cNvPr>
            <p:cNvSpPr txBox="1"/>
            <p:nvPr/>
          </p:nvSpPr>
          <p:spPr>
            <a:xfrm>
              <a:off x="11486138" y="2324335"/>
              <a:ext cx="379163" cy="307777"/>
            </a:xfrm>
            <a:prstGeom prst="rect">
              <a:avLst/>
            </a:prstGeom>
            <a:noFill/>
          </p:spPr>
          <p:txBody>
            <a:bodyPr wrap="square" rtlCol="0">
              <a:spAutoFit/>
            </a:bodyPr>
            <a:lstStyle/>
            <a:p>
              <a:r>
                <a:rPr lang="en-US" sz="1400" dirty="0"/>
                <a:t>I</a:t>
              </a:r>
              <a:endParaRPr lang="en-US" sz="1400" baseline="-25000" dirty="0"/>
            </a:p>
          </p:txBody>
        </p:sp>
        <p:cxnSp>
          <p:nvCxnSpPr>
            <p:cNvPr id="85" name="Straight Arrow Connector 84">
              <a:extLst>
                <a:ext uri="{FF2B5EF4-FFF2-40B4-BE49-F238E27FC236}">
                  <a16:creationId xmlns:a16="http://schemas.microsoft.com/office/drawing/2014/main" id="{D47E7B84-B624-4443-B94B-0FDB29F5A53B}"/>
                </a:ext>
              </a:extLst>
            </p:cNvPr>
            <p:cNvCxnSpPr>
              <a:cxnSpLocks/>
            </p:cNvCxnSpPr>
            <p:nvPr/>
          </p:nvCxnSpPr>
          <p:spPr>
            <a:xfrm flipH="1" flipV="1">
              <a:off x="11375921" y="2849158"/>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82C7B0E0-339C-8644-89B6-114784FA0BBD}"/>
                </a:ext>
              </a:extLst>
            </p:cNvPr>
            <p:cNvCxnSpPr/>
            <p:nvPr/>
          </p:nvCxnSpPr>
          <p:spPr>
            <a:xfrm>
              <a:off x="11922379" y="22359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599824A0-96FE-1B4C-AD84-929420ACF19C}"/>
                </a:ext>
              </a:extLst>
            </p:cNvPr>
            <p:cNvCxnSpPr/>
            <p:nvPr/>
          </p:nvCxnSpPr>
          <p:spPr>
            <a:xfrm>
              <a:off x="11922379" y="26296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7095094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General solution to Maxwell’s equations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65043" y="1492063"/>
                <a:ext cx="11675166" cy="4947416"/>
              </a:xfrm>
            </p:spPr>
            <p:txBody>
              <a:bodyPr>
                <a:noAutofit/>
              </a:bodyPr>
              <a:lstStyle/>
              <a:p>
                <a:pPr marL="342900" indent="-342900" algn="l">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Returning to the general Maxwell equations,  from </a:t>
                </a: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r>
                  <a:rPr lang="en-US" sz="2000" dirty="0">
                    <a:ea typeface="Cambria Math" panose="02040503050406030204" pitchFamily="18" charset="0"/>
                    <a:cs typeface="Arial" panose="020B0604020202020204" pitchFamily="34" charset="0"/>
                  </a:rPr>
                  <a:t>, we get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t>
                </a:r>
              </a:p>
              <a:p>
                <a:pPr marL="342900" indent="-342900" algn="l">
                  <a:spcBef>
                    <a:spcPts val="400"/>
                  </a:spcBef>
                  <a:buFont typeface="Arial" panose="020B0604020202020204" pitchFamily="34" charset="0"/>
                  <a:buChar char="•"/>
                </a:pPr>
                <a:r>
                  <a:rPr lang="en-US" sz="2000" dirty="0">
                    <a:cs typeface="Arial" panose="020B0604020202020204" pitchFamily="34" charset="0"/>
                  </a:rPr>
                  <a:t>Substituting into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b="1" i="1">
                            <a:latin typeface="Cambria Math" panose="02040503050406030204" pitchFamily="18" charset="0"/>
                            <a:ea typeface="Cambria Math" panose="02040503050406030204" pitchFamily="18" charset="0"/>
                            <a:cs typeface="Arial" charset="0"/>
                          </a:rPr>
                          <m:t>𝒋</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ea typeface="Cambria Math" panose="02040503050406030204" pitchFamily="18" charset="0"/>
                        <a:cs typeface="Arial" charset="0"/>
                      </a:rPr>
                      <m:t> </m:t>
                    </m:r>
                  </m:oMath>
                </a14:m>
                <a:r>
                  <a:rPr lang="en-US" sz="2000" dirty="0">
                    <a:cs typeface="Arial" panose="020B0604020202020204" pitchFamily="34" charset="0"/>
                  </a:rPr>
                  <a:t>, we get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e>
                    </m:d>
                    <m:r>
                      <a:rPr lang="en-US" sz="2000" i="1">
                        <a:latin typeface="Cambria Math" panose="02040503050406030204" pitchFamily="18" charset="0"/>
                        <a:ea typeface="Cambria Math" panose="02040503050406030204" pitchFamily="18" charset="0"/>
                        <a:cs typeface="Arial" charset="0"/>
                      </a:rPr>
                      <m:t>=</m:t>
                    </m:r>
                    <m:f>
                      <m:fPr>
                        <m:ctrlPr>
                          <a:rPr lang="en-US" sz="200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𝑗</m:t>
                        </m:r>
                      </m:num>
                      <m:den>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𝐸</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a:t>
                </a: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Applying “BAC-CAB”, we get </a:t>
                </a: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𝐸</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(Equation 1)</a:t>
                </a: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Now,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so substituting for B, we get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b="0" i="1">
                            <a:latin typeface="Cambria Math" panose="02040503050406030204" pitchFamily="18" charset="0"/>
                            <a:ea typeface="Cambria Math" panose="02040503050406030204" pitchFamily="18" charset="0"/>
                            <a:cs typeface="Arial" charset="0"/>
                          </a:rPr>
                          <m:t>E</m:t>
                        </m:r>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e>
                    </m:d>
                    <m:r>
                      <a:rPr lang="en-US" sz="2000" b="0" i="0" smtClean="0">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panose="020B0604020202020204" pitchFamily="34" charset="0"/>
                  </a:rPr>
                  <a:t> and so </a:t>
                </a:r>
                <a14:m>
                  <m:oMath xmlns:m="http://schemas.openxmlformats.org/officeDocument/2006/math">
                    <m:r>
                      <a:rPr lang="en-US" sz="2000" b="0" i="1" smtClean="0">
                        <a:latin typeface="Cambria Math" panose="02040503050406030204" pitchFamily="18" charset="0"/>
                        <a:ea typeface="Arial" charset="0"/>
                        <a:cs typeface="Arial" panose="020B0604020202020204" pitchFamily="34" charset="0"/>
                      </a:rPr>
                      <m:t>𝐸</m:t>
                    </m:r>
                    <m:r>
                      <a:rPr lang="en-US" sz="2000" b="0" i="1" smtClean="0">
                        <a:latin typeface="Cambria Math" panose="02040503050406030204" pitchFamily="18" charset="0"/>
                        <a:ea typeface="Arial"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Substituting into equation 1,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 </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i="1">
                        <a:latin typeface="Cambria Math" panose="02040503050406030204" pitchFamily="18" charset="0"/>
                        <a:ea typeface="Cambria Math" panose="02040503050406030204" pitchFamily="18" charset="0"/>
                        <a:cs typeface="Arial" panose="020B0604020202020204" pitchFamily="34" charset="0"/>
                      </a:rPr>
                      <m:t>− </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Arial"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𝜙</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or </a:t>
                </a:r>
              </a:p>
              <a:p>
                <a:pPr marL="342900" indent="-342900" algn="l">
                  <a:spcBef>
                    <a:spcPts val="400"/>
                  </a:spcBef>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 </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i="1">
                        <a:latin typeface="Cambria Math" panose="02040503050406030204" pitchFamily="18" charset="0"/>
                        <a:ea typeface="Cambria Math" panose="02040503050406030204" pitchFamily="18" charset="0"/>
                        <a:cs typeface="Arial" panose="020B0604020202020204" pitchFamily="34" charset="0"/>
                      </a:rPr>
                      <m:t>− </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oMath>
                </a14:m>
                <a:r>
                  <a:rPr lang="en-US" sz="2000" dirty="0">
                    <a:ea typeface="Arial" charset="0"/>
                    <a:cs typeface="Arial" panose="020B0604020202020204" pitchFamily="34" charset="0"/>
                  </a:rPr>
                  <a:t> -</a:t>
                </a:r>
                <a:r>
                  <a:rPr lang="en-US" sz="2000" dirty="0">
                    <a:ea typeface="Cambria Math" panose="02040503050406030204" pitchFamily="18" charset="0"/>
                    <a:cs typeface="Arial" panose="020B0604020202020204" pitchFamily="34" charset="0"/>
                  </a:rPr>
                  <a:t>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oMath>
                </a14:m>
                <a:r>
                  <a:rPr lang="en-US" sz="2000" dirty="0">
                    <a:ea typeface="Arial" charset="0"/>
                    <a:cs typeface="Arial" panose="020B0604020202020204" pitchFamily="34" charset="0"/>
                  </a:rPr>
                  <a:t>.  </a:t>
                </a:r>
              </a:p>
              <a:p>
                <a:pPr marL="342900" indent="-342900" algn="l">
                  <a:spcBef>
                    <a:spcPts val="40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b="0" i="0" smtClean="0">
                        <a:latin typeface="Cambria Math" panose="02040503050406030204" pitchFamily="18" charset="0"/>
                        <a:ea typeface="Cambria Math" panose="02040503050406030204" pitchFamily="18" charset="0"/>
                        <a:cs typeface="Arial" panose="020B0604020202020204" pitchFamily="34" charset="0"/>
                      </a:rPr>
                      <m:t>+</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ea typeface="Cambria Math" panose="02040503050406030204" pitchFamily="18"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Now if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𝜙</m:t>
                    </m:r>
                  </m:oMath>
                </a14:m>
                <a:r>
                  <a:rPr lang="en-US" sz="2000" dirty="0">
                    <a:ea typeface="Cambria Math" panose="02040503050406030204" pitchFamily="18" charset="0"/>
                    <a:cs typeface="Arial" panose="020B0604020202020204" pitchFamily="34" charset="0"/>
                  </a:rPr>
                  <a:t> give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𝜙</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Cambria Math" panose="02040503050406030204" pitchFamily="18" charset="0"/>
                    <a:cs typeface="Arial" panose="020B0604020202020204" pitchFamily="34" charset="0"/>
                  </a:rPr>
                  <a:t>, then </a:t>
                </a: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𝜙</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ea typeface="Cambria Math" panose="02040503050406030204" pitchFamily="18" charset="0"/>
                    <a:cs typeface="Arial" panose="020B0604020202020204" pitchFamily="34" charset="0"/>
                  </a:rPr>
                  <a:t> give </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𝐵</m:t>
                    </m:r>
                    <m:r>
                      <a:rPr lang="en-US" sz="2000" i="1">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𝐸</m:t>
                    </m:r>
                    <m:r>
                      <a:rPr lang="en-US" sz="2000" i="1">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𝜙</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𝐴</m:t>
                            </m:r>
                          </m:e>
                          <m:sup>
                            <m:r>
                              <a:rPr lang="en-US" sz="2000" b="0" i="1" smtClean="0">
                                <a:latin typeface="Cambria Math" panose="02040503050406030204" pitchFamily="18" charset="0"/>
                                <a:ea typeface="Cambria Math" panose="02040503050406030204" pitchFamily="18" charset="0"/>
                                <a:cs typeface="Arial" charset="0"/>
                              </a:rPr>
                              <m:t>′</m:t>
                            </m:r>
                          </m:sup>
                        </m:sSup>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0" smtClean="0">
                        <a:latin typeface="Cambria Math" panose="02040503050406030204" pitchFamily="18" charset="0"/>
                        <a:ea typeface="Cambria Math" panose="02040503050406030204" pitchFamily="18" charset="0"/>
                        <a:cs typeface="Arial" charset="0"/>
                      </a:rPr>
                      <m:t>,</m:t>
                    </m:r>
                  </m:oMath>
                </a14:m>
                <a:r>
                  <a:rPr lang="en-US" sz="2000" dirty="0">
                    <a:ea typeface="Arial" charset="0"/>
                    <a:cs typeface="Arial" charset="0"/>
                  </a:rPr>
                  <a:t> for any function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𝜑</m:t>
                    </m:r>
                  </m:oMath>
                </a14:m>
                <a:endParaRPr lang="en-US" sz="2000" dirty="0">
                  <a:ea typeface="Arial" charset="0"/>
                  <a:cs typeface="Arial" charset="0"/>
                </a:endParaRPr>
              </a:p>
              <a:p>
                <a:pPr algn="l"/>
                <a:endParaRPr lang="en-US" sz="2000" dirty="0">
                  <a:latin typeface="Arial" panose="020B0604020202020204" pitchFamily="34" charset="0"/>
                  <a:ea typeface="Cambria Math" panose="02040503050406030204" pitchFamily="18"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65043" y="1492063"/>
                <a:ext cx="11675166" cy="4947416"/>
              </a:xfrm>
              <a:blipFill>
                <a:blip r:embed="rId3"/>
                <a:stretch>
                  <a:fillRect l="-434" t="-153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110</a:t>
            </a:fld>
            <a:endParaRPr lang="en-US"/>
          </a:p>
        </p:txBody>
      </p:sp>
    </p:spTree>
    <p:extLst>
      <p:ext uri="{BB962C8B-B14F-4D97-AF65-F5344CB8AC3E}">
        <p14:creationId xmlns:p14="http://schemas.microsoft.com/office/powerpoint/2010/main" val="395287238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General solution to Maxwell’s equations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81889" y="1460890"/>
                <a:ext cx="11254409" cy="4947416"/>
              </a:xfrm>
            </p:spPr>
            <p:txBody>
              <a:bodyPr>
                <a:noAutofit/>
              </a:bodyPr>
              <a:lstStyle/>
              <a:p>
                <a:pPr marL="342900" indent="-342900" algn="l">
                  <a:buFont typeface="Arial" panose="020B0604020202020204" pitchFamily="34" charset="0"/>
                  <a:buChar char="•"/>
                </a:pPr>
                <a:endParaRPr lang="en-US" sz="2000" dirty="0">
                  <a:latin typeface="Arial" panose="020B0604020202020204" pitchFamily="34" charset="0"/>
                  <a:ea typeface="Cambria Math" panose="02040503050406030204" pitchFamily="18"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Thus, we can pick a solution </a:t>
                </a:r>
                <a14:m>
                  <m:oMath xmlns:m="http://schemas.openxmlformats.org/officeDocument/2006/math">
                    <m:d>
                      <m:dPr>
                        <m:ctrlPr>
                          <a:rPr lang="en-US" sz="2000" b="0" i="1" dirty="0"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dirty="0" smtClean="0">
                            <a:latin typeface="Cambria Math" panose="02040503050406030204" pitchFamily="18" charset="0"/>
                            <a:ea typeface="Cambria Math" panose="02040503050406030204" pitchFamily="18" charset="0"/>
                            <a:cs typeface="Arial" panose="020B0604020202020204" pitchFamily="34" charset="0"/>
                          </a:rPr>
                          <m:t>𝐴</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 </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𝜙</m:t>
                        </m:r>
                      </m:e>
                    </m:d>
                  </m:oMath>
                </a14:m>
                <a:r>
                  <a:rPr lang="en-US" sz="2000" dirty="0">
                    <a:latin typeface="Calibri" panose="020F0502020204030204" pitchFamily="34" charset="0"/>
                    <a:ea typeface="Cambria Math" panose="02040503050406030204" pitchFamily="18" charset="0"/>
                    <a:cs typeface="Calibri" panose="020F0502020204030204" pitchFamily="34" charset="0"/>
                  </a:rPr>
                  <a:t>with </a:t>
                </a:r>
                <a14:m>
                  <m:oMath xmlns:m="http://schemas.openxmlformats.org/officeDocument/2006/math">
                    <m:r>
                      <a:rPr lang="en-US" sz="2000" b="0" i="0"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Then we get</a:t>
                </a:r>
              </a:p>
              <a:p>
                <a:pPr marL="342900" indent="-342900" algn="l">
                  <a:spcBef>
                    <a:spcPts val="40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latin typeface="Calibri" panose="020F0502020204030204" pitchFamily="34" charset="0"/>
                    <a:ea typeface="Cambria Math" panose="02040503050406030204" pitchFamily="18" charset="0"/>
                    <a:cs typeface="Calibri" panose="020F050202020403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oMath>
                </a14:m>
                <a:endParaRPr lang="en-US" sz="2000" dirty="0">
                  <a:latin typeface="Calibri" panose="020F0502020204030204" pitchFamily="34" charset="0"/>
                  <a:ea typeface="Cambria Math" panose="02040503050406030204" pitchFamily="18" charset="0"/>
                  <a:cs typeface="Calibri" panose="020F0502020204030204" pitchFamily="34" charset="0"/>
                </a:endParaRP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Substituting for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into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E</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r>
                      <a:rPr lang="en-US" sz="2000" i="1">
                        <a:latin typeface="Cambria Math" panose="02040503050406030204" pitchFamily="18" charset="0"/>
                        <a:ea typeface="Cambria Math" panose="02040503050406030204" pitchFamily="18" charset="0"/>
                        <a:cs typeface="Arial" charset="0"/>
                      </a:rPr>
                      <m:t> </m:t>
                    </m:r>
                  </m:oMath>
                </a14:m>
                <a:r>
                  <a:rPr lang="en-US" sz="2000" dirty="0">
                    <a:latin typeface="Calibri" panose="020F0502020204030204" pitchFamily="34" charset="0"/>
                    <a:ea typeface="Arial" charset="0"/>
                    <a:cs typeface="Calibri" panose="020F0502020204030204" pitchFamily="34" charset="0"/>
                  </a:rPr>
                  <a:t>, we get </a:t>
                </a:r>
                <a:endParaRPr lang="en-US" sz="2000" i="1" dirty="0">
                  <a:latin typeface="Calibri" panose="020F0502020204030204" pitchFamily="34" charset="0"/>
                  <a:ea typeface="Cambria Math" panose="02040503050406030204" pitchFamily="18" charset="0"/>
                  <a:cs typeface="Calibri" panose="020F0502020204030204" pitchFamily="34" charset="0"/>
                </a:endParaRPr>
              </a:p>
              <a:p>
                <a:pPr marL="342900" indent="-342900" algn="l">
                  <a:spcBef>
                    <a:spcPts val="400"/>
                  </a:spcBef>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e>
                    </m:d>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oMath>
                </a14:m>
                <a:r>
                  <a:rPr lang="en-US" sz="2000" dirty="0">
                    <a:latin typeface="Calibri" panose="020F0502020204030204" pitchFamily="34" charset="0"/>
                    <a:ea typeface="Arial" charset="0"/>
                    <a:cs typeface="Calibri" panose="020F0502020204030204" pitchFamily="34" charset="0"/>
                  </a:rPr>
                  <a:t>, or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e>
                    </m:d>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i="1" smtClean="0">
                                <a:latin typeface="Cambria Math" panose="02040503050406030204" pitchFamily="18" charset="0"/>
                                <a:ea typeface="Cambria Math" panose="02040503050406030204" pitchFamily="18" charset="0"/>
                                <a:cs typeface="Arial" charset="0"/>
                              </a:rPr>
                              <m:t>𝜕</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smtClean="0">
                            <a:latin typeface="Cambria Math" panose="02040503050406030204" pitchFamily="18" charset="0"/>
                            <a:ea typeface="Cambria Math" panose="02040503050406030204" pitchFamily="18" charset="0"/>
                            <a:cs typeface="Arial" charset="0"/>
                          </a:rPr>
                          <m:t>𝜙</m:t>
                        </m:r>
                      </m:num>
                      <m:den>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e>
                          <m:sup>
                            <m:r>
                              <a:rPr lang="en-US" sz="2000" b="0" i="1" smtClean="0">
                                <a:latin typeface="Cambria Math" panose="02040503050406030204" pitchFamily="18" charset="0"/>
                                <a:ea typeface="Cambria Math" panose="02040503050406030204" pitchFamily="18" charset="0"/>
                                <a:cs typeface="Arial" charset="0"/>
                              </a:rPr>
                              <m:t>2</m:t>
                            </m:r>
                          </m:sup>
                        </m:sSup>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oMath>
                </a14:m>
                <a:r>
                  <a:rPr lang="en-US" sz="2000" dirty="0">
                    <a:latin typeface="Calibri" panose="020F0502020204030204" pitchFamily="34" charset="0"/>
                    <a:ea typeface="Arial" charset="0"/>
                    <a:cs typeface="Calibri" panose="020F0502020204030204" pitchFamily="34" charset="0"/>
                  </a:rPr>
                  <a:t>, or  </a:t>
                </a: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oMath>
                </a14:m>
                <a:r>
                  <a:rPr lang="en-US" sz="2000" i="1" dirty="0">
                    <a:latin typeface="Calibri" panose="020F0502020204030204" pitchFamily="34" charset="0"/>
                    <a:ea typeface="Cambria Math" panose="02040503050406030204" pitchFamily="18" charset="0"/>
                    <a:cs typeface="Calibri" panose="020F050202020403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𝜌</m:t>
                        </m:r>
                      </m:num>
                      <m:den>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oMath>
                </a14:m>
                <a:r>
                  <a:rPr lang="en-US" sz="2000" i="1" dirty="0">
                    <a:latin typeface="Calibri" panose="020F0502020204030204" pitchFamily="34" charset="0"/>
                    <a:ea typeface="Cambria Math" panose="02040503050406030204" pitchFamily="18" charset="0"/>
                    <a:cs typeface="Calibri" panose="020F0502020204030204" pitchFamily="34" charset="0"/>
                  </a:rPr>
                  <a:t> </a:t>
                </a: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The solutions are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𝜙</m:t>
                    </m:r>
                    <m:d>
                      <m:dPr>
                        <m:ctrlPr>
                          <a:rPr lang="en-US" sz="2000" b="0" i="1" smtClean="0">
                            <a:latin typeface="Cambria Math" panose="02040503050406030204" pitchFamily="18" charset="0"/>
                            <a:ea typeface="Cambria Math" panose="02040503050406030204" pitchFamily="18" charset="0"/>
                            <a:cs typeface="Arial" charset="0"/>
                          </a:rPr>
                        </m:ctrlPr>
                      </m:dPr>
                      <m:e>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nary>
                      <m:naryPr>
                        <m:ctrlPr>
                          <a:rPr lang="en-US" sz="2000" b="0" i="1" smtClean="0">
                            <a:latin typeface="Cambria Math" panose="02040503050406030204" pitchFamily="18" charset="0"/>
                            <a:ea typeface="Cambria Math" panose="02040503050406030204" pitchFamily="18" charset="0"/>
                            <a:cs typeface="Arial" charset="0"/>
                          </a:rPr>
                        </m:ctrlPr>
                      </m:naryPr>
                      <m:sub>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sub>
                      <m:sup/>
                      <m:e>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den>
                        </m:f>
                        <m:r>
                          <a:rPr lang="en-US" sz="2000" b="0" i="1" smtClean="0">
                            <a:latin typeface="Cambria Math" panose="02040503050406030204" pitchFamily="18" charset="0"/>
                            <a:ea typeface="Cambria Math" panose="02040503050406030204" pitchFamily="18" charset="0"/>
                            <a:cs typeface="Arial" charset="0"/>
                          </a:rPr>
                          <m:t>𝑑</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e>
                    </m:nary>
                  </m:oMath>
                </a14:m>
                <a:r>
                  <a:rPr lang="en-US" sz="2000" dirty="0">
                    <a:latin typeface="Calibri" panose="020F0502020204030204" pitchFamily="34" charset="0"/>
                    <a:ea typeface="Arial" charset="0"/>
                    <a:cs typeface="Calibri" panose="020F0502020204030204" pitchFamily="34" charset="0"/>
                  </a:rPr>
                  <a:t> and </a:t>
                </a:r>
              </a:p>
              <a:p>
                <a:pPr algn="l">
                  <a:spcBef>
                    <a:spcPts val="400"/>
                  </a:spcBef>
                </a:pPr>
                <a:r>
                  <a:rPr lang="en-US" sz="2000" b="1" dirty="0">
                    <a:latin typeface="Calibri" panose="020F0502020204030204" pitchFamily="34" charset="0"/>
                    <a:ea typeface="Cambria Math" panose="02040503050406030204" pitchFamily="18" charset="0"/>
                    <a:cs typeface="Calibri" panose="020F0502020204030204" pitchFamily="34" charset="0"/>
                  </a:rPr>
                  <a:t>     </a:t>
                </a:r>
                <a14:m>
                  <m:oMath xmlns:m="http://schemas.openxmlformats.org/officeDocument/2006/math">
                    <m:r>
                      <a:rPr lang="en-US" sz="2000" b="1" i="0" smtClean="0">
                        <a:latin typeface="Cambria Math" panose="02040503050406030204" pitchFamily="18" charset="0"/>
                        <a:ea typeface="Cambria Math" panose="02040503050406030204" pitchFamily="18" charset="0"/>
                        <a:cs typeface="Arial" charset="0"/>
                      </a:rPr>
                      <m:t>𝐀</m:t>
                    </m:r>
                    <m:d>
                      <m:dPr>
                        <m:ctrlPr>
                          <a:rPr lang="en-US" sz="2000" i="1">
                            <a:latin typeface="Cambria Math" panose="02040503050406030204" pitchFamily="18" charset="0"/>
                            <a:ea typeface="Cambria Math" panose="02040503050406030204" pitchFamily="18" charset="0"/>
                            <a:cs typeface="Arial" charset="0"/>
                          </a:rPr>
                        </m:ctrlPr>
                      </m:dPr>
                      <m:e>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e>
                    </m:d>
                    <m:r>
                      <a:rPr lang="en-US" sz="2000" i="1">
                        <a:latin typeface="Cambria Math" panose="02040503050406030204" pitchFamily="18" charset="0"/>
                        <a:ea typeface="Cambria Math" panose="02040503050406030204" pitchFamily="18" charset="0"/>
                        <a:cs typeface="Arial" charset="0"/>
                      </a:rPr>
                      <m:t>= </m:t>
                    </m:r>
                    <m:nary>
                      <m:naryPr>
                        <m:ctrlPr>
                          <a:rPr lang="en-US" sz="2000" i="1">
                            <a:latin typeface="Cambria Math" panose="02040503050406030204" pitchFamily="18" charset="0"/>
                            <a:ea typeface="Cambria Math" panose="02040503050406030204" pitchFamily="18" charset="0"/>
                            <a:cs typeface="Arial" charset="0"/>
                          </a:rPr>
                        </m:ctrlPr>
                      </m:naryPr>
                      <m:sub>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sub>
                      <m:sup/>
                      <m:e>
                        <m:f>
                          <m:fPr>
                            <m:ctrlPr>
                              <a:rPr lang="en-US" sz="2000" i="1">
                                <a:latin typeface="Cambria Math" panose="02040503050406030204" pitchFamily="18" charset="0"/>
                                <a:ea typeface="Cambria Math" panose="02040503050406030204" pitchFamily="18" charset="0"/>
                                <a:cs typeface="Arial" charset="0"/>
                              </a:rPr>
                            </m:ctrlPr>
                          </m:fPr>
                          <m:num>
                            <m:r>
                              <a:rPr lang="en-US" sz="2000" b="1" i="0" smtClean="0">
                                <a:latin typeface="Cambria Math" panose="02040503050406030204" pitchFamily="18" charset="0"/>
                                <a:ea typeface="Cambria Math" panose="02040503050406030204" pitchFamily="18" charset="0"/>
                                <a:cs typeface="Arial" charset="0"/>
                              </a:rPr>
                              <m:t>𝐣</m:t>
                            </m:r>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𝑐</m:t>
                                </m:r>
                              </m:den>
                            </m:f>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4</m:t>
                            </m:r>
                            <m:r>
                              <a:rPr lang="en-US" sz="2000" i="1">
                                <a:latin typeface="Cambria Math" panose="02040503050406030204" pitchFamily="18" charset="0"/>
                                <a:ea typeface="Cambria Math" panose="02040503050406030204" pitchFamily="18" charset="0"/>
                                <a:cs typeface="Arial" charset="0"/>
                              </a:rPr>
                              <m:t>𝜋</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den>
                        </m:f>
                        <m:r>
                          <a:rPr lang="en-US" sz="2000" i="1">
                            <a:latin typeface="Cambria Math" panose="02040503050406030204" pitchFamily="18" charset="0"/>
                            <a:ea typeface="Cambria Math" panose="02040503050406030204" pitchFamily="18" charset="0"/>
                            <a:cs typeface="Arial" charset="0"/>
                          </a:rPr>
                          <m:t>𝑑</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e>
                    </m:nary>
                  </m:oMath>
                </a14:m>
                <a:r>
                  <a:rPr lang="en-US" sz="2000" baseline="-25000" dirty="0">
                    <a:latin typeface="Calibri" panose="020F0502020204030204" pitchFamily="34" charset="0"/>
                    <a:ea typeface="Arial" charset="0"/>
                    <a:cs typeface="Calibri" panose="020F0502020204030204" pitchFamily="34" charset="0"/>
                  </a:rPr>
                  <a:t> </a:t>
                </a:r>
                <a:r>
                  <a:rPr lang="en-US" sz="2000" dirty="0">
                    <a:latin typeface="Calibri" panose="020F0502020204030204" pitchFamily="34" charset="0"/>
                    <a:ea typeface="Arial" charset="0"/>
                    <a:cs typeface="Calibri" panose="020F0502020204030204" pitchFamily="34" charset="0"/>
                  </a:rPr>
                  <a:t>with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1</m:t>
                        </m:r>
                      </m:num>
                      <m:den>
                        <m:sSup>
                          <m:sSupPr>
                            <m:ctrlPr>
                              <a:rPr lang="en-US" sz="2000" i="1">
                                <a:latin typeface="Cambria Math" panose="02040503050406030204" pitchFamily="18" charset="0"/>
                                <a:ea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𝑐</m:t>
                            </m:r>
                          </m:e>
                          <m:sup>
                            <m:r>
                              <a:rPr lang="en-US" sz="2000" i="1">
                                <a:latin typeface="Cambria Math" panose="02040503050406030204" pitchFamily="18" charset="0"/>
                                <a:ea typeface="Cambria Math" panose="02040503050406030204" pitchFamily="18" charset="0"/>
                                <a:cs typeface="Arial"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𝜕𝜙</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latin typeface="Calibri" panose="020F0502020204030204" pitchFamily="34" charset="0"/>
                    <a:ea typeface="Arial" charset="0"/>
                    <a:cs typeface="Calibri" panose="020F0502020204030204" pitchFamily="34" charset="0"/>
                  </a:rPr>
                  <a:t>, with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a:t>
                </a:r>
                <a:endParaRPr lang="en-US" sz="2000" dirty="0">
                  <a:latin typeface="Calibri" panose="020F0502020204030204" pitchFamily="34" charset="0"/>
                  <a:ea typeface="Arial"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81889" y="1460890"/>
                <a:ext cx="11254409" cy="4947416"/>
              </a:xfrm>
              <a:blipFill>
                <a:blip r:embed="rId3"/>
                <a:stretch>
                  <a:fillRect l="-45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111</a:t>
            </a:fld>
            <a:endParaRPr lang="en-US"/>
          </a:p>
        </p:txBody>
      </p:sp>
    </p:spTree>
    <p:extLst>
      <p:ext uri="{BB962C8B-B14F-4D97-AF65-F5344CB8AC3E}">
        <p14:creationId xmlns:p14="http://schemas.microsoft.com/office/powerpoint/2010/main" val="121666166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Solution to Maxwell’s equations in free space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63540" y="1715468"/>
                <a:ext cx="10864920" cy="2334390"/>
              </a:xfrm>
            </p:spPr>
            <p:txBody>
              <a:bodyPr>
                <a:noAutofit/>
              </a:bodyPr>
              <a:lstStyle/>
              <a:p>
                <a:pPr marL="342900" indent="-342900" algn="l">
                  <a:buFont typeface="Arial" panose="020B0604020202020204" pitchFamily="34" charset="0"/>
                  <a:buChar char="•"/>
                </a:pPr>
                <a:r>
                  <a:rPr lang="en-US" sz="2000" dirty="0">
                    <a:ea typeface="Arial" charset="0"/>
                    <a:cs typeface="Arial" charset="0"/>
                  </a:rPr>
                  <a:t>Free space is defined by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𝜌</m:t>
                    </m:r>
                    <m:r>
                      <a:rPr lang="en-US" sz="2000" i="1">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charset="0"/>
                  </a:rPr>
                  <a:t> and </a:t>
                </a:r>
                <a14:m>
                  <m:oMath xmlns:m="http://schemas.openxmlformats.org/officeDocument/2006/math">
                    <m:r>
                      <a:rPr lang="en-US" sz="2000" i="1">
                        <a:latin typeface="Cambria Math" panose="02040503050406030204" pitchFamily="18" charset="0"/>
                        <a:ea typeface="Arial" charset="0"/>
                        <a:cs typeface="Arial" charset="0"/>
                      </a:rPr>
                      <m:t>𝑗</m:t>
                    </m:r>
                    <m:r>
                      <a:rPr lang="en-US" sz="2000" i="1">
                        <a:latin typeface="Cambria Math" panose="02040503050406030204" pitchFamily="18" charset="0"/>
                        <a:ea typeface="Arial" charset="0"/>
                        <a:cs typeface="Arial" charset="0"/>
                      </a:rPr>
                      <m:t>=0</m:t>
                    </m:r>
                  </m:oMath>
                </a14:m>
                <a:r>
                  <a:rPr lang="en-US" sz="2000" i="1" dirty="0">
                    <a:cs typeface="Arial" charset="0"/>
                  </a:rPr>
                  <a:t>, </a:t>
                </a:r>
                <a:r>
                  <a:rPr lang="en-US" sz="2000" dirty="0">
                    <a:cs typeface="Arial" panose="020B0604020202020204" pitchFamily="34" charset="0"/>
                  </a:rPr>
                  <a:t>so our potentials satisfy</a:t>
                </a:r>
              </a:p>
              <a:p>
                <a:pPr marL="342900" indent="-342900" algn="l">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oMath>
                </a14:m>
                <a:r>
                  <a:rPr lang="en-US" sz="2000" dirty="0">
                    <a:cs typeface="Arial" panose="020B0604020202020204" pitchFamily="34" charset="0"/>
                  </a:rPr>
                  <a:t>0 and </a:t>
                </a: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oMath>
                </a14:m>
                <a:r>
                  <a:rPr lang="en-US" sz="2000" i="1"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cs typeface="Arial" panose="020B0604020202020204" pitchFamily="34" charset="0"/>
                </a:endParaRPr>
              </a:p>
              <a:p>
                <a:pPr marL="342900" indent="-342900" algn="l">
                  <a:buFont typeface="Arial" panose="020B0604020202020204" pitchFamily="34" charset="0"/>
                  <a:buChar char="•"/>
                </a:pPr>
                <a:r>
                  <a:rPr lang="en-US" sz="2000" dirty="0">
                    <a:cs typeface="Arial" panose="020B0604020202020204" pitchFamily="34" charset="0"/>
                  </a:rPr>
                  <a:t>These have the usual wave equation solutions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𝜙</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𝑦</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𝑓</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𝑘</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 − </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cs typeface="Arial" panose="020B0604020202020204" pitchFamily="34" charset="0"/>
                  </a:rPr>
                  <a:t>, etc</a:t>
                </a:r>
                <a:endParaRPr lang="en-US" sz="2000" i="1" dirty="0">
                  <a:cs typeface="Arial" charset="0"/>
                </a:endParaRPr>
              </a:p>
              <a:p>
                <a:pPr marL="342900" indent="-342900" algn="l">
                  <a:buFont typeface="Arial" panose="020B0604020202020204" pitchFamily="34" charset="0"/>
                  <a:buChar char="•"/>
                </a:pPr>
                <a:r>
                  <a:rPr lang="en-US" sz="2000" dirty="0">
                    <a:ea typeface="Arial" charset="0"/>
                    <a:cs typeface="Arial" charset="0"/>
                  </a:rPr>
                  <a:t>Thus, in free space 𝜙 and </a:t>
                </a:r>
                <a:r>
                  <a:rPr lang="en-US" sz="2000" b="1" dirty="0">
                    <a:ea typeface="Arial" charset="0"/>
                    <a:cs typeface="Arial" charset="0"/>
                  </a:rPr>
                  <a:t>A</a:t>
                </a:r>
                <a:r>
                  <a:rPr lang="en-US" sz="2000" dirty="0">
                    <a:ea typeface="Arial" charset="0"/>
                    <a:cs typeface="Arial" charset="0"/>
                  </a:rPr>
                  <a:t> and hence E and B propagate as waves.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63540" y="1715468"/>
                <a:ext cx="10864920" cy="2334390"/>
              </a:xfrm>
              <a:blipFill>
                <a:blip r:embed="rId3"/>
                <a:stretch>
                  <a:fillRect l="-467" t="-2703"/>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112</a:t>
            </a:fld>
            <a:endParaRPr lang="en-US"/>
          </a:p>
        </p:txBody>
      </p:sp>
    </p:spTree>
    <p:extLst>
      <p:ext uri="{BB962C8B-B14F-4D97-AF65-F5344CB8AC3E}">
        <p14:creationId xmlns:p14="http://schemas.microsoft.com/office/powerpoint/2010/main" val="371815026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0952" y="210538"/>
            <a:ext cx="11582400" cy="868362"/>
          </a:xfrm>
        </p:spPr>
        <p:txBody>
          <a:bodyPr anchor="ctr">
            <a:noAutofit/>
          </a:bodyPr>
          <a:lstStyle/>
          <a:p>
            <a:pPr algn="ctr"/>
            <a:r>
              <a:rPr lang="en-US" sz="4400" dirty="0">
                <a:cs typeface="Arial" panose="020B0604020202020204" pitchFamily="34" charset="0"/>
              </a:rPr>
              <a:t>Solution to Maxwell’s equations in conductors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238" y="1706505"/>
                <a:ext cx="11111524" cy="4649846"/>
              </a:xfrm>
            </p:spPr>
            <p:txBody>
              <a:bodyPr>
                <a:noAutofit/>
              </a:bodyPr>
              <a:lstStyle/>
              <a:p>
                <a:pPr marL="342900" indent="-342900" algn="l">
                  <a:buFont typeface="Arial" panose="020B0604020202020204" pitchFamily="34" charset="0"/>
                  <a:buChar char="•"/>
                </a:pPr>
                <a:r>
                  <a:rPr lang="en-US" sz="2000" dirty="0">
                    <a:ea typeface="Arial" charset="0"/>
                    <a:cs typeface="Arial" charset="0"/>
                  </a:rPr>
                  <a:t>In conductors, </a:t>
                </a:r>
                <a14:m>
                  <m:oMath xmlns:m="http://schemas.openxmlformats.org/officeDocument/2006/math">
                    <m:r>
                      <a:rPr lang="en-US" sz="2000" b="1" i="0" smtClean="0">
                        <a:latin typeface="Cambria Math" panose="02040503050406030204" pitchFamily="18" charset="0"/>
                        <a:ea typeface="Arial" charset="0"/>
                        <a:cs typeface="Arial" charset="0"/>
                      </a:rPr>
                      <m:t>𝐣</m:t>
                    </m:r>
                    <m:r>
                      <a:rPr lang="en-US" sz="2000" b="0"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Cambria Math" panose="02040503050406030204" pitchFamily="18" charset="0"/>
                        <a:cs typeface="Arial" charset="0"/>
                      </a:rPr>
                      <m:t>𝜎</m:t>
                    </m:r>
                    <m:r>
                      <a:rPr lang="en-US" sz="2000" b="1" i="0" smtClean="0">
                        <a:latin typeface="Cambria Math" panose="02040503050406030204" pitchFamily="18" charset="0"/>
                        <a:ea typeface="Cambria Math" panose="02040503050406030204" pitchFamily="18" charset="0"/>
                        <a:cs typeface="Arial" charset="0"/>
                      </a:rPr>
                      <m:t>𝐄</m:t>
                    </m:r>
                  </m:oMath>
                </a14:m>
                <a:r>
                  <a:rPr lang="en-US" sz="2000" dirty="0">
                    <a:ea typeface="Arial" charset="0"/>
                    <a:cs typeface="Arial" charset="0"/>
                  </a:rPr>
                  <a:t>  </a:t>
                </a:r>
              </a:p>
              <a:p>
                <a:pPr marL="800100" lvl="1" indent="-342900" algn="l">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b="1" i="1">
                            <a:latin typeface="Cambria Math" panose="02040503050406030204" pitchFamily="18" charset="0"/>
                            <a:ea typeface="Cambria Math" panose="02040503050406030204" pitchFamily="18" charset="0"/>
                            <a:cs typeface="Arial" charset="0"/>
                          </a:rPr>
                          <m:t>𝒋</m:t>
                        </m:r>
                      </m:num>
                      <m:den>
                        <m:r>
                          <a:rPr lang="en-US" sz="2000" b="1" i="1" smtClean="0">
                            <a:latin typeface="Cambria Math" panose="02040503050406030204" pitchFamily="18" charset="0"/>
                            <a:ea typeface="Cambria Math" panose="02040503050406030204" pitchFamily="18" charset="0"/>
                            <a:cs typeface="Arial" charset="0"/>
                          </a:rPr>
                          <m:t>𝜖</m:t>
                        </m:r>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𝜎</m:t>
                        </m:r>
                      </m:num>
                      <m:den>
                        <m:r>
                          <a:rPr lang="en-US" sz="2000" b="0" i="1" smtClean="0">
                            <a:latin typeface="Cambria Math" panose="02040503050406030204" pitchFamily="18" charset="0"/>
                            <a:ea typeface="Cambria Math" panose="02040503050406030204" pitchFamily="18" charset="0"/>
                            <a:cs typeface="Arial" charset="0"/>
                          </a:rPr>
                          <m:t>𝜖</m:t>
                        </m:r>
                      </m:den>
                    </m:f>
                    <m:r>
                      <a:rPr lang="en-US" sz="2000" b="1" i="0" smtClean="0">
                        <a:latin typeface="Cambria Math" panose="02040503050406030204" pitchFamily="18" charset="0"/>
                        <a:ea typeface="Cambria Math" panose="02040503050406030204" pitchFamily="18" charset="0"/>
                        <a:cs typeface="Arial" charset="0"/>
                      </a:rPr>
                      <m:t>𝐄</m:t>
                    </m:r>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charset="0"/>
                </a:endParaRPr>
              </a:p>
              <a:p>
                <a:pPr marL="800100" lvl="1" indent="-342900" algn="l">
                  <a:buFont typeface="Arial" panose="020B0604020202020204" pitchFamily="34" charset="0"/>
                  <a:buChar char="•"/>
                </a:pPr>
                <a:r>
                  <a:rPr lang="en-US" sz="2000" dirty="0">
                    <a:ea typeface="Arial" charset="0"/>
                    <a:cs typeface="Arial" charset="0"/>
                  </a:rPr>
                  <a:t>This becomes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 </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𝜎</m:t>
                        </m:r>
                      </m:num>
                      <m:den>
                        <m:r>
                          <a:rPr lang="en-US" sz="2000" i="1">
                            <a:latin typeface="Cambria Math" panose="02040503050406030204" pitchFamily="18" charset="0"/>
                            <a:ea typeface="Cambria Math" panose="02040503050406030204" pitchFamily="18" charset="0"/>
                            <a:cs typeface="Arial" charset="0"/>
                          </a:rPr>
                          <m:t>𝜖</m:t>
                        </m:r>
                      </m:den>
                    </m:f>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cs typeface="Arial" charset="0"/>
                              </a:rPr>
                              <m:t>2</m:t>
                            </m:r>
                          </m:sup>
                        </m:sSup>
                        <m:r>
                          <a:rPr lang="en-US" sz="2000" b="1">
                            <a:latin typeface="Cambria Math" panose="02040503050406030204" pitchFamily="18" charset="0"/>
                            <a:cs typeface="Arial" charset="0"/>
                          </a:rPr>
                          <m:t>𝐄</m:t>
                        </m:r>
                      </m:num>
                      <m:den>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e>
                          <m:sup>
                            <m:r>
                              <a:rPr lang="en-US" sz="2000" i="1">
                                <a:latin typeface="Cambria Math" panose="02040503050406030204" pitchFamily="18" charset="0"/>
                                <a:cs typeface="Arial" charset="0"/>
                              </a:rPr>
                              <m:t>2</m:t>
                            </m:r>
                          </m:sup>
                        </m:sSup>
                      </m:den>
                    </m:f>
                  </m:oMath>
                </a14:m>
                <a:endParaRPr lang="en-US" sz="2000" dirty="0">
                  <a:ea typeface="Arial" charset="0"/>
                  <a:cs typeface="Arial" charset="0"/>
                </a:endParaRPr>
              </a:p>
              <a:p>
                <a:pPr marL="800100" lvl="1" indent="-342900" algn="l">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charset="0"/>
                  </a:rPr>
                  <a:t>, so we get </a:t>
                </a:r>
                <a14:m>
                  <m:oMath xmlns:m="http://schemas.openxmlformats.org/officeDocument/2006/math">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r>
                      <m:rPr>
                        <m:sty m:val="p"/>
                      </m:rP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f>
                      <m:fPr>
                        <m:ctrlPr>
                          <a:rPr lang="en-US" sz="2000" i="1" smtClean="0">
                            <a:latin typeface="Cambria Math" panose="02040503050406030204" pitchFamily="18" charset="0"/>
                            <a:ea typeface="Cambria Math" panose="02040503050406030204" pitchFamily="18" charset="0"/>
                            <a:cs typeface="Arial" charset="0"/>
                          </a:rPr>
                        </m:ctrlPr>
                      </m:fPr>
                      <m:num>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𝐵</m:t>
                        </m:r>
                      </m:num>
                      <m:den>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0"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𝐸</m:t>
                        </m:r>
                      </m:e>
                    </m:d>
                    <m:r>
                      <a:rPr lang="en-US" sz="2000" b="0" i="0"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𝜎</m:t>
                        </m:r>
                      </m:num>
                      <m:den>
                        <m:r>
                          <a:rPr lang="en-US" sz="2000" i="1">
                            <a:latin typeface="Cambria Math" panose="02040503050406030204" pitchFamily="18" charset="0"/>
                            <a:ea typeface="Cambria Math" panose="02040503050406030204" pitchFamily="18" charset="0"/>
                            <a:cs typeface="Arial" charset="0"/>
                          </a:rPr>
                          <m:t>𝜖</m:t>
                        </m:r>
                      </m:den>
                    </m:f>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cs typeface="Arial" charset="0"/>
                              </a:rPr>
                              <m:t>2</m:t>
                            </m:r>
                          </m:sup>
                        </m:sSup>
                        <m:r>
                          <a:rPr lang="en-US" sz="2000" b="1">
                            <a:latin typeface="Cambria Math" panose="02040503050406030204" pitchFamily="18" charset="0"/>
                            <a:cs typeface="Arial" charset="0"/>
                          </a:rPr>
                          <m:t>𝐄</m:t>
                        </m:r>
                      </m:num>
                      <m:den>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e>
                          <m:sup>
                            <m:r>
                              <a:rPr lang="en-US" sz="2000" i="1">
                                <a:latin typeface="Cambria Math" panose="02040503050406030204" pitchFamily="18" charset="0"/>
                                <a:cs typeface="Arial" charset="0"/>
                              </a:rPr>
                              <m:t>2</m:t>
                            </m:r>
                          </m:sup>
                        </m:sSup>
                      </m:den>
                    </m:f>
                    <m:r>
                      <a:rPr lang="en-US" sz="2000" b="0" i="0" smtClean="0">
                        <a:latin typeface="Cambria Math" panose="02040503050406030204" pitchFamily="18" charset="0"/>
                        <a:cs typeface="Arial" charset="0"/>
                      </a:rPr>
                      <m:t>=−</m:t>
                    </m:r>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d>
                      <m:dPr>
                        <m:begChr m:val="["/>
                        <m:endChr m:val="]"/>
                        <m:ctrlPr>
                          <a:rPr lang="en-US" sz="2000" b="0" i="1" smtClean="0">
                            <a:latin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d>
                          <m:dPr>
                            <m:ctrlPr>
                              <a:rPr lang="en-US" sz="2000" b="1" i="1">
                                <a:latin typeface="Cambria Math" panose="02040503050406030204" pitchFamily="18" charset="0"/>
                                <a:ea typeface="Cambria Math" panose="02040503050406030204" pitchFamily="18" charset="0"/>
                                <a:cs typeface="Arial" charset="0"/>
                              </a:rPr>
                            </m:ctrlPr>
                          </m:dPr>
                          <m:e>
                            <m:r>
                              <a:rPr lang="en-US" sz="2000" b="1" i="1">
                                <a:latin typeface="Cambria Math" panose="02040503050406030204" pitchFamily="18" charset="0"/>
                                <a:ea typeface="Cambria Math" panose="02040503050406030204" pitchFamily="18" charset="0"/>
                                <a:cs typeface="Arial" charset="0"/>
                              </a:rPr>
                              <m:t>𝜵</m:t>
                            </m:r>
                            <m:r>
                              <a:rPr lang="en-US" sz="2000" b="1"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e>
                        </m:d>
                        <m:r>
                          <a:rPr lang="en-US" sz="2000">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m:rPr>
                                <m:sty m:val="p"/>
                              </m:rP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ea typeface="Cambria Math" panose="02040503050406030204" pitchFamily="18" charset="0"/>
                                <a:cs typeface="Arial" charset="0"/>
                              </a:rPr>
                              <m:t>2</m:t>
                            </m:r>
                          </m:sup>
                        </m:sSup>
                        <m:r>
                          <a:rPr lang="en-US" sz="2000" b="1">
                            <a:latin typeface="Cambria Math" panose="02040503050406030204" pitchFamily="18" charset="0"/>
                            <a:ea typeface="Cambria Math" panose="02040503050406030204" pitchFamily="18" charset="0"/>
                            <a:cs typeface="Arial" charset="0"/>
                          </a:rPr>
                          <m:t>𝐄</m:t>
                        </m:r>
                      </m:e>
                    </m:d>
                    <m:r>
                      <a:rPr lang="en-US" sz="2000" b="1" i="0" smtClean="0">
                        <a:latin typeface="Cambria Math" panose="02040503050406030204" pitchFamily="18" charset="0"/>
                        <a:ea typeface="Cambria Math" panose="02040503050406030204" pitchFamily="18" charset="0"/>
                        <a:cs typeface="Arial" charset="0"/>
                      </a:rPr>
                      <m:t>=</m:t>
                    </m:r>
                    <m:sSup>
                      <m:sSupPr>
                        <m:ctrlPr>
                          <a:rPr lang="en-US" sz="2000" b="1"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1" i="1" smtClean="0">
                            <a:latin typeface="Cambria Math" panose="02040503050406030204" pitchFamily="18" charset="0"/>
                            <a:ea typeface="Cambria Math" panose="02040503050406030204" pitchFamily="18" charset="0"/>
                            <a:cs typeface="Arial" charset="0"/>
                          </a:rPr>
                          <m:t>𝟐</m:t>
                        </m:r>
                      </m:sup>
                    </m:sSup>
                    <m:sSup>
                      <m:sSupPr>
                        <m:ctrlPr>
                          <a:rPr lang="en-US" sz="2000" b="1" i="1" smtClean="0">
                            <a:latin typeface="Cambria Math" panose="02040503050406030204" pitchFamily="18" charset="0"/>
                            <a:ea typeface="Cambria Math" panose="02040503050406030204" pitchFamily="18" charset="0"/>
                            <a:cs typeface="Arial" charset="0"/>
                          </a:rPr>
                        </m:ctrlPr>
                      </m:sSupPr>
                      <m:e>
                        <m:r>
                          <a:rPr lang="en-US" sz="2000" b="1" i="1" smtClean="0">
                            <a:latin typeface="Cambria Math" panose="02040503050406030204" pitchFamily="18" charset="0"/>
                            <a:ea typeface="Cambria Math" panose="02040503050406030204" pitchFamily="18" charset="0"/>
                            <a:cs typeface="Arial" charset="0"/>
                          </a:rPr>
                          <m:t>𝛁</m:t>
                        </m:r>
                      </m:e>
                      <m:sup>
                        <m:r>
                          <a:rPr lang="en-US" sz="2000" b="1" i="1" smtClean="0">
                            <a:latin typeface="Cambria Math" panose="02040503050406030204" pitchFamily="18" charset="0"/>
                            <a:ea typeface="Cambria Math" panose="02040503050406030204" pitchFamily="18" charset="0"/>
                            <a:cs typeface="Arial" charset="0"/>
                          </a:rPr>
                          <m:t>𝟐</m:t>
                        </m:r>
                      </m:sup>
                    </m:sSup>
                    <m:r>
                      <a:rPr lang="en-US" sz="2000" b="1" i="0" smtClean="0">
                        <a:latin typeface="Cambria Math" panose="02040503050406030204" pitchFamily="18" charset="0"/>
                        <a:ea typeface="Cambria Math" panose="02040503050406030204" pitchFamily="18" charset="0"/>
                        <a:cs typeface="Arial" charset="0"/>
                      </a:rPr>
                      <m:t>𝐄</m:t>
                    </m:r>
                    <m:r>
                      <a:rPr lang="en-US" sz="2000" b="1" i="1" smtClean="0">
                        <a:latin typeface="Cambria Math" panose="02040503050406030204" pitchFamily="18" charset="0"/>
                        <a:ea typeface="Cambria Math" panose="02040503050406030204" pitchFamily="18" charset="0"/>
                        <a:cs typeface="Arial" charset="0"/>
                      </a:rPr>
                      <m:t> </m:t>
                    </m:r>
                  </m:oMath>
                </a14:m>
                <a:r>
                  <a:rPr lang="en-US" sz="2000" dirty="0">
                    <a:ea typeface="Arial" charset="0"/>
                    <a:cs typeface="Arial" charset="0"/>
                  </a:rPr>
                  <a:t> (since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charset="0"/>
                  </a:rPr>
                  <a:t> in a conductor)</a:t>
                </a:r>
              </a:p>
              <a:p>
                <a:pPr marL="800100" lvl="1" indent="-342900" algn="l">
                  <a:buFont typeface="Arial" panose="020B0604020202020204" pitchFamily="34" charset="0"/>
                  <a:buChar char="•"/>
                </a:pPr>
                <a:r>
                  <a:rPr lang="en-US" sz="2000" dirty="0">
                    <a:ea typeface="Arial" charset="0"/>
                    <a:cs typeface="Arial" charset="0"/>
                  </a:rPr>
                  <a:t>Applying the trial solution E= E</a:t>
                </a:r>
                <a:r>
                  <a:rPr lang="en-US" sz="2000" baseline="-25000" dirty="0">
                    <a:ea typeface="Arial" charset="0"/>
                    <a:cs typeface="Arial" charset="0"/>
                  </a:rPr>
                  <a:t>0</a:t>
                </a:r>
                <a:r>
                  <a:rPr lang="en-US" sz="2000" dirty="0">
                    <a:ea typeface="Arial" charset="0"/>
                    <a:cs typeface="Arial" charset="0"/>
                  </a:rPr>
                  <a:t> exp(𝜔t-</a:t>
                </a:r>
                <a:r>
                  <a:rPr lang="en-US" sz="2000" dirty="0" err="1">
                    <a:ea typeface="Arial" charset="0"/>
                    <a:cs typeface="Arial" charset="0"/>
                  </a:rPr>
                  <a:t>kr</a:t>
                </a:r>
                <a:r>
                  <a:rPr lang="en-US" sz="2000" dirty="0">
                    <a:ea typeface="Arial" charset="0"/>
                    <a:cs typeface="Arial" charset="0"/>
                  </a:rPr>
                  <a:t>), we get –k</a:t>
                </a:r>
                <a:r>
                  <a:rPr lang="en-US" sz="2000" baseline="30000" dirty="0">
                    <a:ea typeface="Arial" charset="0"/>
                    <a:cs typeface="Arial" charset="0"/>
                  </a:rPr>
                  <a:t>2</a:t>
                </a:r>
                <a:r>
                  <a:rPr lang="en-US" sz="2000" dirty="0">
                    <a:ea typeface="Arial" charset="0"/>
                    <a:cs typeface="Arial" charset="0"/>
                  </a:rPr>
                  <a:t>-i𝜔𝜇𝜎 + 𝜔</a:t>
                </a:r>
                <a:r>
                  <a:rPr lang="en-US" sz="2000" baseline="30000" dirty="0">
                    <a:ea typeface="Arial" charset="0"/>
                    <a:cs typeface="Arial" charset="0"/>
                  </a:rPr>
                  <a:t>2</a:t>
                </a:r>
                <a:r>
                  <a:rPr lang="en-US" sz="2000" dirty="0">
                    <a:ea typeface="Arial" charset="0"/>
                    <a:cs typeface="Arial" charset="0"/>
                  </a:rPr>
                  <a:t>𝜇𝜖 = 0.</a:t>
                </a:r>
              </a:p>
              <a:p>
                <a:pPr marL="800100" lvl="1" indent="-342900" algn="l">
                  <a:buFont typeface="Arial" panose="020B0604020202020204" pitchFamily="34" charset="0"/>
                  <a:buChar char="•"/>
                </a:pPr>
                <a:r>
                  <a:rPr lang="en-US" sz="2000" dirty="0">
                    <a:ea typeface="Arial" charset="0"/>
                    <a:cs typeface="Arial" charset="0"/>
                  </a:rPr>
                  <a:t>Putting k = 𝛼-𝛽i,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𝛼</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𝜔</m:t>
                        </m:r>
                      </m:num>
                      <m:den>
                        <m:r>
                          <a:rPr lang="en-US" sz="2000" b="0" i="1" smtClean="0">
                            <a:latin typeface="Cambria Math" panose="02040503050406030204" pitchFamily="18" charset="0"/>
                            <a:ea typeface="Cambria Math" panose="02040503050406030204" pitchFamily="18" charset="0"/>
                            <a:cs typeface="Arial" charset="0"/>
                          </a:rPr>
                          <m:t>2</m:t>
                        </m:r>
                      </m:den>
                    </m:f>
                    <m:rad>
                      <m:radPr>
                        <m:degHide m:val="on"/>
                        <m:ctrlPr>
                          <a:rPr lang="en-US" sz="2000" b="0" i="1" smtClean="0">
                            <a:latin typeface="Cambria Math" panose="02040503050406030204" pitchFamily="18" charset="0"/>
                            <a:ea typeface="Cambria Math" panose="02040503050406030204" pitchFamily="18" charset="0"/>
                            <a:cs typeface="Arial" charset="0"/>
                          </a:rPr>
                        </m:ctrlPr>
                      </m:radPr>
                      <m:deg/>
                      <m:e>
                        <m:r>
                          <a:rPr lang="en-US" sz="2000" b="0" i="1" smtClean="0">
                            <a:latin typeface="Cambria Math" panose="02040503050406030204" pitchFamily="18" charset="0"/>
                            <a:ea typeface="Cambria Math" panose="02040503050406030204" pitchFamily="18" charset="0"/>
                            <a:cs typeface="Arial" charset="0"/>
                          </a:rPr>
                          <m:t>𝜇𝜖</m:t>
                        </m:r>
                      </m:e>
                    </m:rad>
                    <m:r>
                      <a:rPr lang="en-US" sz="2000" b="0" i="0" smtClean="0">
                        <a:latin typeface="Cambria Math" panose="02040503050406030204" pitchFamily="18" charset="0"/>
                        <a:ea typeface="Cambria Math" panose="02040503050406030204" pitchFamily="18" charset="0"/>
                        <a:cs typeface="Arial" charset="0"/>
                      </a:rPr>
                      <m:t> (1+</m:t>
                    </m:r>
                    <m:rad>
                      <m:radPr>
                        <m:degHide m:val="on"/>
                        <m:ctrlPr>
                          <a:rPr lang="en-US" sz="2000" b="0" i="1" smtClean="0">
                            <a:latin typeface="Cambria Math" panose="02040503050406030204" pitchFamily="18" charset="0"/>
                            <a:ea typeface="Cambria Math" panose="02040503050406030204" pitchFamily="18" charset="0"/>
                            <a:cs typeface="Arial" charset="0"/>
                          </a:rPr>
                        </m:ctrlPr>
                      </m:radPr>
                      <m:deg/>
                      <m:e>
                        <m:r>
                          <a:rPr lang="en-US" sz="2000" b="0" i="1" smtClean="0">
                            <a:latin typeface="Cambria Math" panose="02040503050406030204" pitchFamily="18" charset="0"/>
                            <a:ea typeface="Cambria Math" panose="02040503050406030204" pitchFamily="18" charset="0"/>
                            <a:cs typeface="Arial" charset="0"/>
                          </a:rPr>
                          <m:t>1+</m:t>
                        </m:r>
                        <m:f>
                          <m:fPr>
                            <m:ctrlPr>
                              <a:rPr lang="en-US" sz="2000" b="0" i="1" smtClean="0">
                                <a:latin typeface="Cambria Math" panose="02040503050406030204" pitchFamily="18" charset="0"/>
                                <a:ea typeface="Cambria Math" panose="02040503050406030204" pitchFamily="18" charset="0"/>
                                <a:cs typeface="Arial" charset="0"/>
                              </a:rPr>
                            </m:ctrlPr>
                          </m:fPr>
                          <m:num>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𝜎</m:t>
                                </m:r>
                              </m:e>
                              <m:sup>
                                <m:r>
                                  <a:rPr lang="en-US" sz="2000" b="0" i="1" smtClean="0">
                                    <a:latin typeface="Cambria Math" panose="02040503050406030204" pitchFamily="18" charset="0"/>
                                    <a:ea typeface="Cambria Math" panose="02040503050406030204" pitchFamily="18" charset="0"/>
                                    <a:cs typeface="Arial" charset="0"/>
                                  </a:rPr>
                                  <m:t>2</m:t>
                                </m:r>
                              </m:sup>
                            </m:sSup>
                          </m:num>
                          <m:den>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𝜔</m:t>
                                </m:r>
                              </m:e>
                              <m:sup>
                                <m:r>
                                  <a:rPr lang="en-US" sz="2000" b="0" i="1" smtClean="0">
                                    <a:latin typeface="Cambria Math" panose="02040503050406030204" pitchFamily="18" charset="0"/>
                                    <a:ea typeface="Cambria Math" panose="02040503050406030204" pitchFamily="18" charset="0"/>
                                    <a:cs typeface="Arial" charset="0"/>
                                  </a:rPr>
                                  <m:t>2</m:t>
                                </m:r>
                              </m:sup>
                            </m:sSup>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𝜖</m:t>
                                </m:r>
                              </m:e>
                              <m:sup>
                                <m:r>
                                  <a:rPr lang="en-US" sz="2000" b="0" i="1" smtClean="0">
                                    <a:latin typeface="Cambria Math" panose="02040503050406030204" pitchFamily="18" charset="0"/>
                                    <a:ea typeface="Cambria Math" panose="02040503050406030204" pitchFamily="18" charset="0"/>
                                    <a:cs typeface="Arial" charset="0"/>
                                  </a:rPr>
                                  <m:t>2</m:t>
                                </m:r>
                              </m:sup>
                            </m:sSup>
                          </m:den>
                        </m:f>
                      </m:e>
                    </m:rad>
                    <m:r>
                      <a:rPr lang="en-US" sz="2000" b="0" i="1" smtClean="0">
                        <a:latin typeface="Cambria Math" panose="02040503050406030204" pitchFamily="18" charset="0"/>
                        <a:ea typeface="Cambria Math" panose="02040503050406030204" pitchFamily="18" charset="0"/>
                        <a:cs typeface="Arial" charset="0"/>
                      </a:rPr>
                      <m:t> )</m:t>
                    </m:r>
                  </m:oMath>
                </a14:m>
                <a:r>
                  <a:rPr lang="en-US" sz="2000" dirty="0">
                    <a:ea typeface="Arial" charset="0"/>
                    <a:cs typeface="Arial" charset="0"/>
                  </a:rPr>
                  <a:t> and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𝜔𝜇𝜎</m:t>
                        </m:r>
                      </m:num>
                      <m:den>
                        <m:r>
                          <a:rPr lang="en-US" sz="2000" b="0" i="1" smtClean="0">
                            <a:latin typeface="Cambria Math" panose="02040503050406030204" pitchFamily="18" charset="0"/>
                            <a:ea typeface="Cambria Math" panose="02040503050406030204" pitchFamily="18" charset="0"/>
                            <a:cs typeface="Arial" charset="0"/>
                          </a:rPr>
                          <m:t>2</m:t>
                        </m:r>
                        <m:r>
                          <a:rPr lang="en-US" sz="2000" b="0" i="1" smtClean="0">
                            <a:latin typeface="Cambria Math" panose="02040503050406030204" pitchFamily="18" charset="0"/>
                            <a:ea typeface="Cambria Math" panose="02040503050406030204" pitchFamily="18" charset="0"/>
                            <a:cs typeface="Arial" charset="0"/>
                          </a:rPr>
                          <m:t>𝛼</m:t>
                        </m:r>
                      </m:den>
                    </m:f>
                  </m:oMath>
                </a14:m>
                <a:r>
                  <a:rPr lang="en-US" sz="2000" dirty="0">
                    <a:ea typeface="Arial" charset="0"/>
                    <a:cs typeface="Arial" charset="0"/>
                  </a:rPr>
                  <a:t>.</a:t>
                </a:r>
              </a:p>
              <a:p>
                <a:pPr marL="800100" lvl="1" indent="-342900" algn="l">
                  <a:buFont typeface="Arial" panose="020B0604020202020204" pitchFamily="34" charset="0"/>
                  <a:buChar char="•"/>
                </a:pPr>
                <a:r>
                  <a:rPr lang="en-US" sz="2000" dirty="0">
                    <a:ea typeface="Arial" charset="0"/>
                    <a:cs typeface="Arial" charset="0"/>
                  </a:rPr>
                  <a:t>For copper, 𝜎 = 5.78 × 107 𝞨-m.  This explains the “skin effect” in conductors.</a:t>
                </a:r>
              </a:p>
              <a:p>
                <a:pPr marL="342900" indent="-342900" algn="l">
                  <a:buFont typeface="Arial" panose="020B0604020202020204" pitchFamily="34" charset="0"/>
                  <a:buChar char="•"/>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238" y="1706505"/>
                <a:ext cx="11111524" cy="4649846"/>
              </a:xfrm>
              <a:blipFill>
                <a:blip r:embed="rId3"/>
                <a:stretch>
                  <a:fillRect l="-457" t="-163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113</a:t>
            </a:fld>
            <a:endParaRPr lang="en-US"/>
          </a:p>
        </p:txBody>
      </p:sp>
    </p:spTree>
    <p:extLst>
      <p:ext uri="{BB962C8B-B14F-4D97-AF65-F5344CB8AC3E}">
        <p14:creationId xmlns:p14="http://schemas.microsoft.com/office/powerpoint/2010/main" val="346454495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566" y="56979"/>
            <a:ext cx="11978640" cy="868362"/>
          </a:xfrm>
        </p:spPr>
        <p:txBody>
          <a:bodyPr anchor="ctr">
            <a:normAutofit/>
          </a:bodyPr>
          <a:lstStyle/>
          <a:p>
            <a:pPr algn="ctr"/>
            <a:r>
              <a:rPr lang="en-US" sz="4400" dirty="0">
                <a:cs typeface="Arial" panose="020B0604020202020204" pitchFamily="34" charset="0"/>
              </a:rPr>
              <a:t>Radiation, antennas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48614" y="1413163"/>
                <a:ext cx="11294772" cy="5018623"/>
              </a:xfrm>
            </p:spPr>
            <p:txBody>
              <a:bodyPr>
                <a:noAutofit/>
              </a:bodyPr>
              <a:lstStyle/>
              <a:p>
                <a:pPr marL="342900" indent="-342900" algn="l">
                  <a:buFont typeface="Arial" panose="020B0604020202020204" pitchFamily="34" charset="0"/>
                  <a:buChar char="•"/>
                </a:pPr>
                <a:r>
                  <a:rPr lang="en-US" sz="2000" dirty="0">
                    <a:ea typeface="Arial" charset="0"/>
                    <a:cs typeface="Arial" charset="0"/>
                  </a:rPr>
                  <a:t>Accelerating charges radiate energy in the form of electromagnetic waves (companion E and B fields).</a:t>
                </a:r>
              </a:p>
              <a:p>
                <a:pPr marL="342900" indent="-342900" algn="l">
                  <a:buFont typeface="Arial" panose="020B0604020202020204" pitchFamily="34" charset="0"/>
                  <a:buChar char="•"/>
                </a:pPr>
                <a:r>
                  <a:rPr lang="en-US" sz="2000" dirty="0">
                    <a:ea typeface="Arial" charset="0"/>
                    <a:cs typeface="Arial" charset="0"/>
                  </a:rPr>
                  <a:t>The radiation from accelerating charge q is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1" i="0" smtClean="0">
                            <a:latin typeface="Cambria Math" panose="02040503050406030204" pitchFamily="18" charset="0"/>
                            <a:cs typeface="Arial" charset="0"/>
                          </a:rPr>
                          <m:t>𝐄</m:t>
                        </m:r>
                      </m:e>
                      <m:sub>
                        <m:r>
                          <a:rPr lang="en-US" sz="2000" b="0" i="1" smtClean="0">
                            <a:latin typeface="Cambria Math" panose="02040503050406030204" pitchFamily="18" charset="0"/>
                            <a:cs typeface="Arial" charset="0"/>
                          </a:rPr>
                          <m:t>𝑟𝑎𝑑</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r>
                          <a:rPr lang="en-US" sz="2000" b="0" i="1" smtClean="0">
                            <a:latin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𝑞</m:t>
                        </m:r>
                      </m:num>
                      <m:den>
                        <m:r>
                          <a:rPr lang="en-US" sz="2000" b="0" i="1" smtClean="0">
                            <a:latin typeface="Cambria Math" panose="02040503050406030204" pitchFamily="18" charset="0"/>
                            <a:cs typeface="Arial" charset="0"/>
                          </a:rPr>
                          <m:t>𝑟</m:t>
                        </m:r>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1" i="1" smtClean="0">
                            <a:latin typeface="Cambria Math" panose="02040503050406030204" pitchFamily="18" charset="0"/>
                            <a:cs typeface="Arial" charset="0"/>
                          </a:rPr>
                          <m:t>𝒂</m:t>
                        </m:r>
                      </m:e>
                      <m:sub>
                        <m:r>
                          <a:rPr lang="en-US" sz="2000" b="0" i="1" smtClean="0">
                            <a:latin typeface="Cambria Math" panose="02040503050406030204" pitchFamily="18" charset="0"/>
                            <a:ea typeface="Cambria Math" panose="02040503050406030204" pitchFamily="18" charset="0"/>
                            <a:cs typeface="Arial" charset="0"/>
                          </a:rPr>
                          <m:t>⊥</m:t>
                        </m:r>
                      </m:sub>
                    </m:sSub>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𝑡</m:t>
                    </m:r>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12</m:t>
                            </m:r>
                          </m:sub>
                        </m:sSub>
                      </m:num>
                      <m:den>
                        <m:r>
                          <a:rPr lang="en-US" sz="2000" b="0" i="1" smtClean="0">
                            <a:latin typeface="Cambria Math" panose="02040503050406030204" pitchFamily="18" charset="0"/>
                            <a:cs typeface="Arial" charset="0"/>
                          </a:rPr>
                          <m:t>𝑐</m:t>
                        </m:r>
                      </m:den>
                    </m:f>
                    <m:r>
                      <a:rPr lang="en-US" sz="2000" b="0" i="1" smtClean="0">
                        <a:latin typeface="Cambria Math" panose="02040503050406030204" pitchFamily="18" charset="0"/>
                        <a:cs typeface="Arial" charset="0"/>
                      </a:rPr>
                      <m:t>)</m:t>
                    </m:r>
                  </m:oMath>
                </a14:m>
                <a:r>
                  <a:rPr lang="en-US" sz="2000" dirty="0">
                    <a:ea typeface="Arial" charset="0"/>
                    <a:cs typeface="Arial" charset="0"/>
                  </a:rPr>
                  <a:t>.</a:t>
                </a:r>
              </a:p>
              <a:p>
                <a:pPr marL="342900" indent="-342900" algn="l">
                  <a:buFont typeface="Arial" panose="020B0604020202020204" pitchFamily="34" charset="0"/>
                  <a:buChar char="•"/>
                </a:pPr>
                <a:r>
                  <a:rPr lang="en-US" sz="2000" dirty="0">
                    <a:ea typeface="Arial" charset="0"/>
                    <a:cs typeface="Arial" charset="0"/>
                  </a:rPr>
                  <a:t>Here, </a:t>
                </a:r>
                <a:r>
                  <a:rPr lang="en-US" sz="2000" b="1" dirty="0">
                    <a:ea typeface="Arial" charset="0"/>
                    <a:cs typeface="Arial" charset="0"/>
                  </a:rPr>
                  <a:t>a</a:t>
                </a:r>
                <a:r>
                  <a:rPr lang="en-US" sz="2000" baseline="-25000" dirty="0">
                    <a:ea typeface="Arial" charset="0"/>
                    <a:cs typeface="Arial" charset="0"/>
                  </a:rPr>
                  <a:t>⊥ </a:t>
                </a:r>
                <a:r>
                  <a:rPr lang="en-US" sz="2000" dirty="0">
                    <a:ea typeface="Arial" charset="0"/>
                    <a:cs typeface="Arial" charset="0"/>
                  </a:rPr>
                  <a:t>is the acceleration ⊥ to the line from r</a:t>
                </a:r>
                <a:r>
                  <a:rPr lang="en-US" sz="2000" baseline="-25000" dirty="0">
                    <a:ea typeface="Arial" charset="0"/>
                    <a:cs typeface="Arial" charset="0"/>
                  </a:rPr>
                  <a:t>1</a:t>
                </a:r>
                <a:r>
                  <a:rPr lang="en-US" sz="2000" dirty="0">
                    <a:ea typeface="Arial" charset="0"/>
                    <a:cs typeface="Arial" charset="0"/>
                  </a:rPr>
                  <a:t> to r</a:t>
                </a:r>
                <a:r>
                  <a:rPr lang="en-US" sz="2000" baseline="-25000" dirty="0">
                    <a:ea typeface="Arial" charset="0"/>
                    <a:cs typeface="Arial" charset="0"/>
                  </a:rPr>
                  <a:t>2</a:t>
                </a:r>
                <a:r>
                  <a:rPr lang="en-US" sz="2000" dirty="0">
                    <a:ea typeface="Arial" charset="0"/>
                    <a:cs typeface="Arial" charset="0"/>
                  </a:rPr>
                  <a:t>.</a:t>
                </a:r>
              </a:p>
              <a:p>
                <a:pPr marL="342900" indent="-342900" algn="l">
                  <a:buFont typeface="Arial" panose="020B0604020202020204" pitchFamily="34" charset="0"/>
                  <a:buChar char="•"/>
                </a:pPr>
                <a:r>
                  <a:rPr lang="en-US" sz="2000" dirty="0">
                    <a:ea typeface="Arial" charset="0"/>
                    <a:cs typeface="Arial" charset="0"/>
                  </a:rPr>
                  <a:t>For example, applying a time varying potential V</a:t>
                </a:r>
                <a:r>
                  <a:rPr lang="en-US" sz="2000" baseline="-25000" dirty="0">
                    <a:ea typeface="Arial" charset="0"/>
                    <a:cs typeface="Arial" charset="0"/>
                  </a:rPr>
                  <a:t>0</a:t>
                </a:r>
                <a:r>
                  <a:rPr lang="en-US" sz="2000" dirty="0">
                    <a:ea typeface="Arial" charset="0"/>
                    <a:cs typeface="Arial" charset="0"/>
                  </a:rPr>
                  <a:t>sin(𝜔t) to an antenna will cause the antenna to radiate power since the voltage and hence charges affected accelerate within the antenna, that is, their positions have a non-zero second derivative.  That’s how a transmitter “couples” to the antenna of a receiver.  In the receiver, the radiated wave accelerates charges in the antenna replicating the original wave (at much reduced power).</a:t>
                </a:r>
              </a:p>
              <a:p>
                <a:pPr marL="342900" indent="-342900" algn="l">
                  <a:buFont typeface="Arial" panose="020B0604020202020204" pitchFamily="34" charset="0"/>
                  <a:buChar char="•"/>
                </a:pPr>
                <a:r>
                  <a:rPr lang="en-US" sz="2000" dirty="0">
                    <a:ea typeface="Arial" charset="0"/>
                    <a:cs typeface="Arial" charset="0"/>
                  </a:rPr>
                  <a:t>These simple radio waves are carrier waves of frequency </a:t>
                </a:r>
                <a14:m>
                  <m:oMath xmlns:m="http://schemas.openxmlformats.org/officeDocument/2006/math">
                    <m:f>
                      <m:fPr>
                        <m:ctrlPr>
                          <a:rPr lang="en-US" sz="2000" i="1" smtClean="0">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𝜔</m:t>
                        </m:r>
                      </m:num>
                      <m:den>
                        <m:r>
                          <a:rPr lang="en-US" sz="2000" b="0" i="1" smtClean="0">
                            <a:latin typeface="Cambria Math" panose="02040503050406030204" pitchFamily="18" charset="0"/>
                            <a:ea typeface="Cambria Math" panose="02040503050406030204" pitchFamily="18" charset="0"/>
                            <a:cs typeface="Arial" charset="0"/>
                          </a:rPr>
                          <m:t>2</m:t>
                        </m:r>
                        <m:r>
                          <a:rPr lang="en-US" sz="2000" i="1" smtClean="0">
                            <a:latin typeface="Cambria Math" panose="02040503050406030204" pitchFamily="18" charset="0"/>
                            <a:ea typeface="Cambria Math" panose="02040503050406030204" pitchFamily="18" charset="0"/>
                            <a:cs typeface="Arial" charset="0"/>
                          </a:rPr>
                          <m:t>𝜋</m:t>
                        </m:r>
                      </m:den>
                    </m:f>
                  </m:oMath>
                </a14:m>
                <a:r>
                  <a:rPr lang="en-US" sz="2000" dirty="0">
                    <a:ea typeface="Arial" charset="0"/>
                    <a:cs typeface="Arial" charset="0"/>
                  </a:rPr>
                  <a:t>.  To transfer information (voice, images, binary data), we modulate carrier waves combining them with an “information source” signal.  Receivers demodulate the incoming wave and recreate the original “information source” signal.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48614" y="1413163"/>
                <a:ext cx="11294772" cy="5018623"/>
              </a:xfrm>
              <a:blipFill>
                <a:blip r:embed="rId3"/>
                <a:stretch>
                  <a:fillRect l="-449" t="-1515" r="-101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114</a:t>
            </a:fld>
            <a:endParaRPr lang="en-US"/>
          </a:p>
        </p:txBody>
      </p:sp>
    </p:spTree>
    <p:extLst>
      <p:ext uri="{BB962C8B-B14F-4D97-AF65-F5344CB8AC3E}">
        <p14:creationId xmlns:p14="http://schemas.microsoft.com/office/powerpoint/2010/main" val="237832136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8491" y="136525"/>
            <a:ext cx="11759381" cy="982810"/>
          </a:xfrm>
        </p:spPr>
        <p:txBody>
          <a:bodyPr>
            <a:normAutofit/>
          </a:bodyPr>
          <a:lstStyle/>
          <a:p>
            <a:pPr algn="ctr"/>
            <a:r>
              <a:rPr lang="en-US" sz="4400" dirty="0">
                <a:cs typeface="Arial" panose="020B0604020202020204" pitchFamily="34" charset="0"/>
              </a:rPr>
              <a:t>Maxwell’s equations in a non-dispersive media</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816099"/>
                <a:ext cx="11375388" cy="4905375"/>
              </a:xfrm>
            </p:spPr>
            <p:txBody>
              <a:bodyPr>
                <a:normAutofit/>
              </a:bodyPr>
              <a:lstStyle/>
              <a:p>
                <a:pPr marL="342900" indent="-342900" algn="l">
                  <a:lnSpc>
                    <a:spcPct val="100000"/>
                  </a:lnSpc>
                  <a:spcBef>
                    <a:spcPts val="400"/>
                  </a:spcBef>
                  <a:buFont typeface="Arial" panose="020B0604020202020204" pitchFamily="34" charset="0"/>
                  <a:buChar char="•"/>
                </a:pPr>
                <a14:m>
                  <m:oMath xmlns:m="http://schemas.openxmlformats.org/officeDocument/2006/math">
                    <m:r>
                      <m:rPr>
                        <m:sty m:val="p"/>
                      </m:rPr>
                      <a:rPr lang="en-US" sz="2000" b="0" i="0" smtClean="0">
                        <a:latin typeface="Cambria Math" panose="02040503050406030204" pitchFamily="18" charset="0"/>
                        <a:cs typeface="Arial" panose="020B0604020202020204" pitchFamily="34" charset="0"/>
                      </a:rPr>
                      <m:t>B</m:t>
                    </m:r>
                    <m:r>
                      <a:rPr lang="en-US" sz="2000" b="0" i="0" smtClean="0">
                        <a:latin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μH</m:t>
                    </m:r>
                  </m:oMath>
                </a14:m>
                <a:r>
                  <a:rPr lang="en-US" sz="2000" dirty="0">
                    <a:latin typeface="Calibri" panose="020F0502020204030204" pitchFamily="34" charset="0"/>
                    <a:cs typeface="Calibri" panose="020F0502020204030204" pitchFamily="34" charset="0"/>
                  </a:rPr>
                  <a:t>, </a:t>
                </a:r>
                <a14:m>
                  <m:oMath xmlns:m="http://schemas.openxmlformats.org/officeDocument/2006/math">
                    <m:r>
                      <m:rPr>
                        <m:sty m:val="p"/>
                      </m:rPr>
                      <a:rPr lang="en-US" sz="2000" b="0" i="0" smtClean="0">
                        <a:latin typeface="Cambria Math" panose="02040503050406030204" pitchFamily="18" charset="0"/>
                        <a:cs typeface="Arial" panose="020B0604020202020204" pitchFamily="34" charset="0"/>
                      </a:rPr>
                      <m:t>D</m:t>
                    </m:r>
                    <m:r>
                      <a:rPr lang="en-US" sz="2000" b="0" i="0" smtClean="0">
                        <a:latin typeface="Cambria Math" panose="02040503050406030204" pitchFamily="18" charset="0"/>
                        <a:cs typeface="Arial" panose="020B0604020202020204" pitchFamily="34" charset="0"/>
                      </a:rPr>
                      <m:t>= </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ϵE</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𝐷</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𝜌</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E</m:t>
                    </m:r>
                    <m:r>
                      <a:rPr lang="en-US" sz="2000" b="0" i="0">
                        <a:latin typeface="Cambria Math" panose="02040503050406030204" pitchFamily="18" charset="0"/>
                        <a:ea typeface="Cambria Math" panose="02040503050406030204" pitchFamily="18" charset="0"/>
                        <a:cs typeface="Arial" panose="020B0604020202020204" pitchFamily="34" charset="0"/>
                      </a:rPr>
                      <m:t>=</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B</m:t>
                        </m:r>
                      </m:num>
                      <m:den>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t</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H</m:t>
                    </m:r>
                    <m:r>
                      <a:rPr lang="en-US" sz="2000" b="0" i="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j</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E</m:t>
                        </m:r>
                      </m:num>
                      <m:den>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t</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𝜕𝜌</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oMath>
                </a14:m>
                <a:endParaRPr lang="en-US" sz="2000" dirty="0">
                  <a:latin typeface="Calibri" panose="020F0502020204030204" pitchFamily="34" charset="0"/>
                  <a:cs typeface="Calibri" panose="020F050202020403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816099"/>
                <a:ext cx="11375388" cy="4905375"/>
              </a:xfrm>
              <a:blipFill>
                <a:blip r:embed="rId2"/>
                <a:stretch>
                  <a:fillRect l="-446" t="-77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115</a:t>
            </a:fld>
            <a:endParaRPr lang="en-US" altLang="en-US"/>
          </a:p>
        </p:txBody>
      </p:sp>
    </p:spTree>
    <p:extLst>
      <p:ext uri="{BB962C8B-B14F-4D97-AF65-F5344CB8AC3E}">
        <p14:creationId xmlns:p14="http://schemas.microsoft.com/office/powerpoint/2010/main" val="50670097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7809" y="33821"/>
            <a:ext cx="11681791" cy="982810"/>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00209" y="1417996"/>
                <a:ext cx="11375388" cy="4905375"/>
              </a:xfrm>
            </p:spPr>
            <p:txBody>
              <a:bodyPr>
                <a:normAutofit/>
              </a:bodyPr>
              <a:lstStyle/>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𝑧</m:t>
                        </m:r>
                      </m:sub>
                    </m:sSub>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m:t>
                        </m:r>
                      </m:sub>
                    </m:sSub>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𝐼</m:t>
                        </m:r>
                        <m:r>
                          <a:rPr lang="en-US" sz="2000" b="0" i="1" smtClean="0">
                            <a:latin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𝑧</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𝑡</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𝑧</m:t>
                                </m:r>
                              </m:e>
                              <m:sup>
                                <m:r>
                                  <a:rPr lang="en-US" sz="2000" b="0" i="1" smtClean="0">
                                    <a:latin typeface="Cambria Math" panose="02040503050406030204" pitchFamily="18" charset="0"/>
                                    <a:cs typeface="Arial" panose="020B0604020202020204" pitchFamily="34" charset="0"/>
                                  </a:rPr>
                                  <m:t>′</m:t>
                                </m:r>
                              </m:sup>
                            </m:sSup>
                          </m:num>
                          <m:den>
                            <m:r>
                              <a:rPr lang="en-US" sz="2000" b="0" i="1" smtClean="0">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𝑘</m:t>
                        </m:r>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𝑧</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cs typeface="Arial" panose="020B0604020202020204" pitchFamily="34" charset="0"/>
                          </a:rPr>
                          <m:t>𝑘</m:t>
                        </m:r>
                        <m:r>
                          <a:rPr lang="en-US" sz="2000" b="0" i="1" smtClean="0">
                            <a:latin typeface="Cambria Math" panose="02040503050406030204" pitchFamily="18" charset="0"/>
                            <a:cs typeface="Arial" panose="020B0604020202020204" pitchFamily="34" charset="0"/>
                          </a:rPr>
                          <m:t>|</m:t>
                        </m:r>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𝑑𝑧</m:t>
                    </m:r>
                    <m:r>
                      <a:rPr lang="en-US" sz="2000" b="0" i="1" smtClean="0">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r>
                  <a:rPr lang="en-US" sz="2000" dirty="0">
                    <a:latin typeface="Arial" panose="020B0604020202020204" pitchFamily="34" charset="0"/>
                    <a:cs typeface="Arial" panose="020B0604020202020204" pitchFamily="34" charset="0"/>
                  </a:rPr>
                  <a:t>If </a:t>
                </a:r>
                <a14:m>
                  <m:oMath xmlns:m="http://schemas.openxmlformats.org/officeDocument/2006/math">
                    <m:r>
                      <a:rPr lang="en-US" sz="2000" b="0" i="1" smtClean="0">
                        <a:latin typeface="Cambria Math" panose="02040503050406030204" pitchFamily="18" charset="0"/>
                        <a:cs typeface="Arial" panose="020B0604020202020204" pitchFamily="34" charset="0"/>
                      </a:rPr>
                      <m:t>𝑙</m:t>
                    </m:r>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𝑐𝑇</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a:latin typeface="Cambria Math" panose="02040503050406030204" pitchFamily="18" charset="0"/>
                            <a:cs typeface="Arial" panose="020B0604020202020204" pitchFamily="34" charset="0"/>
                          </a:rPr>
                          <m:t>𝑧</m:t>
                        </m:r>
                      </m:sub>
                    </m:sSub>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e>
                    </m:d>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r>
                      <a:rPr lang="en-US" sz="2000" i="1">
                        <a:latin typeface="Cambria Math" panose="02040503050406030204" pitchFamily="18" charset="0"/>
                        <a:cs typeface="Arial" panose="020B0604020202020204" pitchFamily="34" charset="0"/>
                      </a:rPr>
                      <m:t> </m:t>
                    </m:r>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𝐼</m:t>
                    </m:r>
                    <m:r>
                      <a:rPr lang="en-US" sz="2000" i="1">
                        <a:latin typeface="Cambria Math" panose="02040503050406030204" pitchFamily="18" charset="0"/>
                        <a:cs typeface="Arial" panose="020B0604020202020204" pitchFamily="34" charset="0"/>
                      </a:rPr>
                      <m:t>(</m:t>
                    </m:r>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𝑧</m:t>
                        </m:r>
                      </m:e>
                      <m:sup>
                        <m:r>
                          <a:rPr lang="en-US" sz="2000" i="1">
                            <a:latin typeface="Cambria Math" panose="02040503050406030204" pitchFamily="18" charset="0"/>
                            <a:cs typeface="Arial" panose="020B0604020202020204" pitchFamily="34" charset="0"/>
                          </a:rPr>
                          <m:t>′</m:t>
                        </m:r>
                      </m:sup>
                    </m:sSup>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r>
                  <a:rPr lang="en-US" sz="2000" dirty="0">
                    <a:latin typeface="Arial" panose="020B0604020202020204" pitchFamily="34" charset="0"/>
                    <a:cs typeface="Arial" panose="020B0604020202020204" pitchFamily="34" charset="0"/>
                  </a:rPr>
                  <a:t>Choosing gauge,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A</m:t>
                    </m:r>
                    <m:r>
                      <a:rPr lang="en-US" sz="200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𝜕𝜑</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𝜕𝜑</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𝑧</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𝑧</m:t>
                        </m:r>
                      </m:num>
                      <m:den>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i="1">
                                <a:latin typeface="Cambria Math" panose="02040503050406030204" pitchFamily="18" charset="0"/>
                                <a:cs typeface="Arial" panose="020B0604020202020204" pitchFamily="34" charset="0"/>
                              </a:rPr>
                              <m:t>2</m:t>
                            </m:r>
                          </m:sup>
                        </m:sSup>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𝑞</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𝐼</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r>
                      <a:rPr lang="en-US" sz="2000" i="1">
                        <a:latin typeface="Cambria Math" panose="02040503050406030204" pitchFamily="18" charset="0"/>
                        <a:cs typeface="Arial" panose="020B0604020202020204" pitchFamily="34" charset="0"/>
                      </a:rPr>
                      <m:t>𝑞</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𝑞</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r>
                      <m:rPr>
                        <m:sty m:val="p"/>
                      </m:rPr>
                      <a:rPr lang="en-US" sz="2000">
                        <a:latin typeface="Cambria Math" panose="02040503050406030204" pitchFamily="18" charset="0"/>
                        <a:cs typeface="Arial" panose="020B0604020202020204" pitchFamily="34" charset="0"/>
                      </a:rPr>
                      <m:t>sin</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00209" y="1417996"/>
                <a:ext cx="11375388" cy="4905375"/>
              </a:xfrm>
              <a:blipFill>
                <a:blip r:embed="rId2"/>
                <a:stretch>
                  <a:fillRect l="-44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116</a:t>
            </a:fld>
            <a:endParaRPr lang="en-US" altLang="en-US"/>
          </a:p>
        </p:txBody>
      </p:sp>
      <p:cxnSp>
        <p:nvCxnSpPr>
          <p:cNvPr id="6" name="Straight Connector 5">
            <a:extLst>
              <a:ext uri="{FF2B5EF4-FFF2-40B4-BE49-F238E27FC236}">
                <a16:creationId xmlns:a16="http://schemas.microsoft.com/office/drawing/2014/main" id="{857B0FD0-46FC-3C48-A999-82BF7C426FB1}"/>
              </a:ext>
            </a:extLst>
          </p:cNvPr>
          <p:cNvCxnSpPr/>
          <p:nvPr/>
        </p:nvCxnSpPr>
        <p:spPr>
          <a:xfrm>
            <a:off x="9289774" y="1241919"/>
            <a:ext cx="0" cy="18288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F2FF5F4-92D6-BD46-B984-B02BD470CBE4}"/>
              </a:ext>
            </a:extLst>
          </p:cNvPr>
          <p:cNvCxnSpPr>
            <a:cxnSpLocks/>
          </p:cNvCxnSpPr>
          <p:nvPr/>
        </p:nvCxnSpPr>
        <p:spPr>
          <a:xfrm>
            <a:off x="9289774" y="2109937"/>
            <a:ext cx="262610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4F766531-77BC-E54A-87DB-2A91DFE6E23B}"/>
              </a:ext>
            </a:extLst>
          </p:cNvPr>
          <p:cNvSpPr/>
          <p:nvPr/>
        </p:nvSpPr>
        <p:spPr>
          <a:xfrm>
            <a:off x="9183757" y="1241918"/>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2798139-76BF-AC40-A776-0FA508BBC1AA}"/>
              </a:ext>
            </a:extLst>
          </p:cNvPr>
          <p:cNvSpPr/>
          <p:nvPr/>
        </p:nvSpPr>
        <p:spPr>
          <a:xfrm>
            <a:off x="9203637" y="2918312"/>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C54D346-3271-0D4C-84A7-398CE4742EE3}"/>
              </a:ext>
            </a:extLst>
          </p:cNvPr>
          <p:cNvSpPr txBox="1"/>
          <p:nvPr/>
        </p:nvSpPr>
        <p:spPr>
          <a:xfrm>
            <a:off x="8905461" y="2279375"/>
            <a:ext cx="282450" cy="369332"/>
          </a:xfrm>
          <a:prstGeom prst="rect">
            <a:avLst/>
          </a:prstGeom>
          <a:noFill/>
        </p:spPr>
        <p:txBody>
          <a:bodyPr wrap="none" rtlCol="0">
            <a:spAutoFit/>
          </a:bodyPr>
          <a:lstStyle/>
          <a:p>
            <a:r>
              <a:rPr lang="en-US"/>
              <a:t>z</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E9F73C9-824C-134A-8C40-B873A4834670}"/>
                  </a:ext>
                </a:extLst>
              </p:cNvPr>
              <p:cNvSpPr txBox="1"/>
              <p:nvPr/>
            </p:nvSpPr>
            <p:spPr>
              <a:xfrm>
                <a:off x="9269897" y="225949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3" name="TextBox 12">
                <a:extLst>
                  <a:ext uri="{FF2B5EF4-FFF2-40B4-BE49-F238E27FC236}">
                    <a16:creationId xmlns:a16="http://schemas.microsoft.com/office/drawing/2014/main" id="{AE9F73C9-824C-134A-8C40-B873A4834670}"/>
                  </a:ext>
                </a:extLst>
              </p:cNvPr>
              <p:cNvSpPr txBox="1">
                <a:spLocks noRot="1" noChangeAspect="1" noMove="1" noResize="1" noEditPoints="1" noAdjustHandles="1" noChangeArrowheads="1" noChangeShapeType="1" noTextEdit="1"/>
              </p:cNvSpPr>
              <p:nvPr/>
            </p:nvSpPr>
            <p:spPr>
              <a:xfrm>
                <a:off x="9269897" y="2259496"/>
                <a:ext cx="377026" cy="615874"/>
              </a:xfrm>
              <a:prstGeom prst="rect">
                <a:avLst/>
              </a:prstGeom>
              <a:blipFill>
                <a:blip r:embed="rId3"/>
                <a:stretch>
                  <a:fillRect b="-40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5F11FB5-9877-E545-9FEB-8647EFD26654}"/>
                  </a:ext>
                </a:extLst>
              </p:cNvPr>
              <p:cNvSpPr txBox="1"/>
              <p:nvPr/>
            </p:nvSpPr>
            <p:spPr>
              <a:xfrm>
                <a:off x="9276526" y="141799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4" name="TextBox 13">
                <a:extLst>
                  <a:ext uri="{FF2B5EF4-FFF2-40B4-BE49-F238E27FC236}">
                    <a16:creationId xmlns:a16="http://schemas.microsoft.com/office/drawing/2014/main" id="{75F11FB5-9877-E545-9FEB-8647EFD26654}"/>
                  </a:ext>
                </a:extLst>
              </p:cNvPr>
              <p:cNvSpPr txBox="1">
                <a:spLocks noRot="1" noChangeAspect="1" noMove="1" noResize="1" noEditPoints="1" noAdjustHandles="1" noChangeArrowheads="1" noChangeShapeType="1" noTextEdit="1"/>
              </p:cNvSpPr>
              <p:nvPr/>
            </p:nvSpPr>
            <p:spPr>
              <a:xfrm>
                <a:off x="9276526" y="1417996"/>
                <a:ext cx="377026" cy="615874"/>
              </a:xfrm>
              <a:prstGeom prst="rect">
                <a:avLst/>
              </a:prstGeom>
              <a:blipFill>
                <a:blip r:embed="rId4"/>
                <a:stretch>
                  <a:fillRect b="-4082"/>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CBFEF16F-BAFC-594B-AE20-8981B595BDCE}"/>
              </a:ext>
            </a:extLst>
          </p:cNvPr>
          <p:cNvSpPr txBox="1"/>
          <p:nvPr/>
        </p:nvSpPr>
        <p:spPr>
          <a:xfrm>
            <a:off x="11721548" y="2126975"/>
            <a:ext cx="308098" cy="369332"/>
          </a:xfrm>
          <a:prstGeom prst="rect">
            <a:avLst/>
          </a:prstGeom>
          <a:noFill/>
        </p:spPr>
        <p:txBody>
          <a:bodyPr wrap="none" rtlCol="0">
            <a:spAutoFit/>
          </a:bodyPr>
          <a:lstStyle/>
          <a:p>
            <a:r>
              <a:rPr lang="en-US"/>
              <a:t>y</a:t>
            </a:r>
          </a:p>
        </p:txBody>
      </p:sp>
      <p:sp>
        <p:nvSpPr>
          <p:cNvPr id="16" name="TextBox 15">
            <a:extLst>
              <a:ext uri="{FF2B5EF4-FFF2-40B4-BE49-F238E27FC236}">
                <a16:creationId xmlns:a16="http://schemas.microsoft.com/office/drawing/2014/main" id="{07A6B91C-7B47-C246-8594-C1DAF529A58D}"/>
              </a:ext>
            </a:extLst>
          </p:cNvPr>
          <p:cNvSpPr txBox="1"/>
          <p:nvPr/>
        </p:nvSpPr>
        <p:spPr>
          <a:xfrm>
            <a:off x="8643019" y="1184730"/>
            <a:ext cx="590226" cy="369332"/>
          </a:xfrm>
          <a:prstGeom prst="rect">
            <a:avLst/>
          </a:prstGeom>
          <a:noFill/>
        </p:spPr>
        <p:txBody>
          <a:bodyPr wrap="none" rtlCol="0">
            <a:spAutoFit/>
          </a:bodyPr>
          <a:lstStyle/>
          <a:p>
            <a:r>
              <a:rPr lang="en-US"/>
              <a:t>q(t)</a:t>
            </a:r>
          </a:p>
        </p:txBody>
      </p:sp>
      <p:sp>
        <p:nvSpPr>
          <p:cNvPr id="17" name="TextBox 16">
            <a:extLst>
              <a:ext uri="{FF2B5EF4-FFF2-40B4-BE49-F238E27FC236}">
                <a16:creationId xmlns:a16="http://schemas.microsoft.com/office/drawing/2014/main" id="{DBA385B6-ED3E-814C-8DB8-A57D3C2E32D1}"/>
              </a:ext>
            </a:extLst>
          </p:cNvPr>
          <p:cNvSpPr txBox="1"/>
          <p:nvPr/>
        </p:nvSpPr>
        <p:spPr>
          <a:xfrm>
            <a:off x="8651780" y="2786044"/>
            <a:ext cx="667170" cy="369332"/>
          </a:xfrm>
          <a:prstGeom prst="rect">
            <a:avLst/>
          </a:prstGeom>
          <a:noFill/>
        </p:spPr>
        <p:txBody>
          <a:bodyPr wrap="none" rtlCol="0">
            <a:spAutoFit/>
          </a:bodyPr>
          <a:lstStyle/>
          <a:p>
            <a:r>
              <a:rPr lang="en-US"/>
              <a:t>-q(t)</a:t>
            </a:r>
          </a:p>
        </p:txBody>
      </p:sp>
    </p:spTree>
    <p:extLst>
      <p:ext uri="{BB962C8B-B14F-4D97-AF65-F5344CB8AC3E}">
        <p14:creationId xmlns:p14="http://schemas.microsoft.com/office/powerpoint/2010/main" val="301003341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6124" y="108396"/>
            <a:ext cx="11763476" cy="767570"/>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30173" y="1144410"/>
                <a:ext cx="11599473" cy="5332728"/>
              </a:xfrm>
            </p:spPr>
            <p:txBody>
              <a:bodyPr>
                <a:normAutofit/>
              </a:bodyPr>
              <a:lstStyle/>
              <a:p>
                <a:pPr marL="342900" indent="-342900" algn="l">
                  <a:lnSpc>
                    <a:spcPct val="120000"/>
                  </a:lnSpc>
                  <a:spcBef>
                    <a:spcPts val="0"/>
                  </a:spcBef>
                  <a:buFont typeface="Arial" panose="020B0604020202020204" pitchFamily="34" charset="0"/>
                  <a:buChar char="•"/>
                </a:pPr>
                <a14:m>
                  <m:oMath xmlns:m="http://schemas.openxmlformats.org/officeDocument/2006/math">
                    <m:sSup>
                      <m:sSupPr>
                        <m:ctrlPr>
                          <a:rPr lang="en-US" sz="2000" i="1" smtClean="0">
                            <a:latin typeface="Cambria Math" panose="02040503050406030204" pitchFamily="18" charset="0"/>
                            <a:cs typeface="Arial" panose="020B0604020202020204" pitchFamily="34" charset="0"/>
                          </a:rPr>
                        </m:ctrlPr>
                      </m:sSupPr>
                      <m:e>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𝐻</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𝜖𝜇</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𝐻</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𝜎𝜇</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𝐻</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𝐸</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𝜖𝜇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𝜎𝜇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𝑟</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𝑟</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e>
                    </m:func>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oMath>
                </a14:m>
                <a:r>
                  <a:rPr lang="en-US" sz="2000" dirty="0">
                    <a:latin typeface="Arial" panose="020B0604020202020204" pitchFamily="34" charset="0"/>
                    <a:cs typeface="Arial" panose="020B0604020202020204" pitchFamily="34" charset="0"/>
                  </a:rPr>
                  <a:t>)</a:t>
                </a: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0,  </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𝑟</m:t>
                        </m:r>
                      </m:den>
                    </m:f>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r>
                      <m:rPr>
                        <m:sty m:val="p"/>
                      </m:rPr>
                      <a:rPr lang="en-US" sz="2000">
                        <a:latin typeface="Cambria Math" panose="02040503050406030204" pitchFamily="18" charset="0"/>
                        <a:ea typeface="Cambria Math" panose="02040503050406030204" pitchFamily="18" charset="0"/>
                        <a:cs typeface="Arial" panose="020B0604020202020204" pitchFamily="34" charset="0"/>
                      </a:rPr>
                      <m:t>sin</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m:rPr>
                        <m:nor/>
                      </m:rPr>
                      <a:rPr lang="en-US" sz="2000">
                        <a:latin typeface="Arial" panose="020B0604020202020204" pitchFamily="34"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𝐵</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𝑟</m:t>
                        </m:r>
                      </m:den>
                    </m:f>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e>
                    </m:d>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𝐴</m:t>
                            </m:r>
                          </m:e>
                          <m:sub>
                            <m:r>
                              <a:rPr lang="en-US" sz="2000" i="1">
                                <a:latin typeface="Cambria Math" panose="02040503050406030204" pitchFamily="18" charset="0"/>
                                <a:ea typeface="Cambria Math" panose="02040503050406030204" pitchFamily="18" charset="0"/>
                                <a:cs typeface="Arial" panose="020B0604020202020204" pitchFamily="34" charset="0"/>
                              </a:rPr>
                              <m:t>𝑟</m:t>
                            </m:r>
                          </m:sub>
                        </m:sSub>
                      </m:num>
                      <m:den>
                        <m:r>
                          <a:rPr lang="en-US" sz="2000" i="1">
                            <a:latin typeface="Cambria Math" panose="02040503050406030204" pitchFamily="18" charset="0"/>
                            <a:ea typeface="Cambria Math" panose="02040503050406030204" pitchFamily="18" charset="0"/>
                            <a:cs typeface="Arial" panose="020B0604020202020204" pitchFamily="34" charset="0"/>
                          </a:rPr>
                          <m:t>𝜕𝜃</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m:rPr>
                        <m:sty m:val="p"/>
                      </m:rPr>
                      <a:rPr lang="en-US" sz="2000">
                        <a:latin typeface="Cambria Math" panose="02040503050406030204" pitchFamily="18" charset="0"/>
                        <a:cs typeface="Arial" panose="020B0604020202020204" pitchFamily="34" charset="0"/>
                      </a:rPr>
                      <m:t>sin</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r>
                      <a:rPr lang="en-US" sz="200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𝜔</m:t>
                        </m:r>
                      </m:num>
                      <m:den>
                        <m:r>
                          <a:rPr lang="en-US" sz="2000" i="1">
                            <a:latin typeface="Cambria Math" panose="02040503050406030204" pitchFamily="18" charset="0"/>
                            <a:ea typeface="Cambria Math" panose="02040503050406030204" pitchFamily="18" charset="0"/>
                            <a:cs typeface="Arial" panose="020B0604020202020204" pitchFamily="34" charset="0"/>
                          </a:rPr>
                          <m:t>𝑟</m:t>
                        </m:r>
                      </m:den>
                    </m:f>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𝑟</m:t>
                        </m:r>
                      </m:den>
                    </m:f>
                    <m:r>
                      <m:rPr>
                        <m:sty m:val="p"/>
                      </m:rPr>
                      <a:rPr lang="en-US" sz="2000">
                        <a:latin typeface="Cambria Math" panose="02040503050406030204" pitchFamily="18" charset="0"/>
                        <a:ea typeface="Cambria Math" panose="02040503050406030204" pitchFamily="18" charset="0"/>
                        <a:cs typeface="Arial" panose="020B0604020202020204" pitchFamily="34" charset="0"/>
                      </a:rPr>
                      <m:t>sin</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cs typeface="Arial" panose="020B0604020202020204" pitchFamily="34" charset="0"/>
                          </a:rPr>
                          <m:t>𝑙</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sin</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i="0">
                                <a:latin typeface="Cambria Math" panose="02040503050406030204" pitchFamily="18" charset="0"/>
                                <a:cs typeface="Arial" panose="020B0604020202020204" pitchFamily="34" charset="0"/>
                              </a:rPr>
                              <m:t>lsin</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
                      <m:dPr>
                        <m:begChr m:val="["/>
                        <m:endChr m:val="]"/>
                        <m:ctrlPr>
                          <a:rPr lang="en-US" sz="2000" i="1" smtClean="0">
                            <a:latin typeface="Cambria Math" panose="02040503050406030204" pitchFamily="18" charset="0"/>
                            <a:cs typeface="Arial" panose="020B0604020202020204" pitchFamily="34" charset="0"/>
                          </a:rPr>
                        </m:ctrlPr>
                      </m:dPr>
                      <m:e>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3</m:t>
                                </m:r>
                              </m:sup>
                            </m:sSup>
                            <m:r>
                              <a:rPr lang="en-US" sz="2000" i="1" smtClean="0">
                                <a:latin typeface="Cambria Math" panose="02040503050406030204" pitchFamily="18" charset="0"/>
                                <a:ea typeface="Cambria Math" panose="02040503050406030204" pitchFamily="18" charset="0"/>
                                <a:cs typeface="Arial" panose="020B0604020202020204" pitchFamily="34" charset="0"/>
                              </a:rPr>
                              <m:t>𝜔</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smtClean="0">
                                <a:latin typeface="Cambria Math" panose="02040503050406030204" pitchFamily="18" charset="0"/>
                                <a:ea typeface="Cambria Math" panose="02040503050406030204" pitchFamily="18" charset="0"/>
                                <a:cs typeface="Arial" panose="020B0604020202020204" pitchFamily="34" charset="0"/>
                              </a:rPr>
                              <m:t>𝜔</m:t>
                            </m:r>
                          </m:num>
                          <m:den>
                            <m:r>
                              <a:rPr lang="en-US" sz="2000" b="0" i="1" smtClean="0">
                                <a:latin typeface="Cambria Math" panose="02040503050406030204" pitchFamily="18" charset="0"/>
                                <a:cs typeface="Arial" panose="020B0604020202020204" pitchFamily="34" charset="0"/>
                              </a:rPr>
                              <m:t>𝑟</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cs typeface="Arial" panose="020B0604020202020204" pitchFamily="34" charset="0"/>
                                  </a:rPr>
                                  <m:t>2</m:t>
                                </m:r>
                              </m:sup>
                            </m:sSup>
                          </m:den>
                        </m:f>
                      </m:e>
                    </m:d>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𝑟𝑠𝑖𝑛</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den>
                    </m:f>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30173" y="1144410"/>
                <a:ext cx="11599473" cy="5332728"/>
              </a:xfrm>
              <a:blipFill>
                <a:blip r:embed="rId2"/>
                <a:stretch>
                  <a:fillRect l="-547"/>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117</a:t>
            </a:fld>
            <a:endParaRPr lang="en-US" altLang="en-US"/>
          </a:p>
        </p:txBody>
      </p:sp>
      <p:cxnSp>
        <p:nvCxnSpPr>
          <p:cNvPr id="6" name="Straight Connector 5">
            <a:extLst>
              <a:ext uri="{FF2B5EF4-FFF2-40B4-BE49-F238E27FC236}">
                <a16:creationId xmlns:a16="http://schemas.microsoft.com/office/drawing/2014/main" id="{857B0FD0-46FC-3C48-A999-82BF7C426FB1}"/>
              </a:ext>
            </a:extLst>
          </p:cNvPr>
          <p:cNvCxnSpPr/>
          <p:nvPr/>
        </p:nvCxnSpPr>
        <p:spPr>
          <a:xfrm>
            <a:off x="9289774" y="1241919"/>
            <a:ext cx="0" cy="18288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F2FF5F4-92D6-BD46-B984-B02BD470CBE4}"/>
              </a:ext>
            </a:extLst>
          </p:cNvPr>
          <p:cNvCxnSpPr>
            <a:cxnSpLocks/>
          </p:cNvCxnSpPr>
          <p:nvPr/>
        </p:nvCxnSpPr>
        <p:spPr>
          <a:xfrm>
            <a:off x="9289774" y="2109937"/>
            <a:ext cx="262610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4F766531-77BC-E54A-87DB-2A91DFE6E23B}"/>
              </a:ext>
            </a:extLst>
          </p:cNvPr>
          <p:cNvSpPr/>
          <p:nvPr/>
        </p:nvSpPr>
        <p:spPr>
          <a:xfrm>
            <a:off x="9183757" y="1241918"/>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2798139-76BF-AC40-A776-0FA508BBC1AA}"/>
              </a:ext>
            </a:extLst>
          </p:cNvPr>
          <p:cNvSpPr/>
          <p:nvPr/>
        </p:nvSpPr>
        <p:spPr>
          <a:xfrm>
            <a:off x="9203637" y="2918312"/>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C54D346-3271-0D4C-84A7-398CE4742EE3}"/>
              </a:ext>
            </a:extLst>
          </p:cNvPr>
          <p:cNvSpPr txBox="1"/>
          <p:nvPr/>
        </p:nvSpPr>
        <p:spPr>
          <a:xfrm>
            <a:off x="8905461" y="2279375"/>
            <a:ext cx="282450" cy="369332"/>
          </a:xfrm>
          <a:prstGeom prst="rect">
            <a:avLst/>
          </a:prstGeom>
          <a:noFill/>
        </p:spPr>
        <p:txBody>
          <a:bodyPr wrap="none" rtlCol="0">
            <a:spAutoFit/>
          </a:bodyPr>
          <a:lstStyle/>
          <a:p>
            <a:r>
              <a:rPr lang="en-US"/>
              <a:t>z</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E9F73C9-824C-134A-8C40-B873A4834670}"/>
                  </a:ext>
                </a:extLst>
              </p:cNvPr>
              <p:cNvSpPr txBox="1"/>
              <p:nvPr/>
            </p:nvSpPr>
            <p:spPr>
              <a:xfrm>
                <a:off x="9269897" y="225949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3" name="TextBox 12">
                <a:extLst>
                  <a:ext uri="{FF2B5EF4-FFF2-40B4-BE49-F238E27FC236}">
                    <a16:creationId xmlns:a16="http://schemas.microsoft.com/office/drawing/2014/main" id="{AE9F73C9-824C-134A-8C40-B873A4834670}"/>
                  </a:ext>
                </a:extLst>
              </p:cNvPr>
              <p:cNvSpPr txBox="1">
                <a:spLocks noRot="1" noChangeAspect="1" noMove="1" noResize="1" noEditPoints="1" noAdjustHandles="1" noChangeArrowheads="1" noChangeShapeType="1" noTextEdit="1"/>
              </p:cNvSpPr>
              <p:nvPr/>
            </p:nvSpPr>
            <p:spPr>
              <a:xfrm>
                <a:off x="9269897" y="2259496"/>
                <a:ext cx="377026" cy="615874"/>
              </a:xfrm>
              <a:prstGeom prst="rect">
                <a:avLst/>
              </a:prstGeom>
              <a:blipFill>
                <a:blip r:embed="rId3"/>
                <a:stretch>
                  <a:fillRect b="-40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5F11FB5-9877-E545-9FEB-8647EFD26654}"/>
                  </a:ext>
                </a:extLst>
              </p:cNvPr>
              <p:cNvSpPr txBox="1"/>
              <p:nvPr/>
            </p:nvSpPr>
            <p:spPr>
              <a:xfrm>
                <a:off x="9276526" y="141799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4" name="TextBox 13">
                <a:extLst>
                  <a:ext uri="{FF2B5EF4-FFF2-40B4-BE49-F238E27FC236}">
                    <a16:creationId xmlns:a16="http://schemas.microsoft.com/office/drawing/2014/main" id="{75F11FB5-9877-E545-9FEB-8647EFD26654}"/>
                  </a:ext>
                </a:extLst>
              </p:cNvPr>
              <p:cNvSpPr txBox="1">
                <a:spLocks noRot="1" noChangeAspect="1" noMove="1" noResize="1" noEditPoints="1" noAdjustHandles="1" noChangeArrowheads="1" noChangeShapeType="1" noTextEdit="1"/>
              </p:cNvSpPr>
              <p:nvPr/>
            </p:nvSpPr>
            <p:spPr>
              <a:xfrm>
                <a:off x="9276526" y="1417996"/>
                <a:ext cx="377026" cy="615874"/>
              </a:xfrm>
              <a:prstGeom prst="rect">
                <a:avLst/>
              </a:prstGeom>
              <a:blipFill>
                <a:blip r:embed="rId4"/>
                <a:stretch>
                  <a:fillRect b="-4082"/>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CBFEF16F-BAFC-594B-AE20-8981B595BDCE}"/>
              </a:ext>
            </a:extLst>
          </p:cNvPr>
          <p:cNvSpPr txBox="1"/>
          <p:nvPr/>
        </p:nvSpPr>
        <p:spPr>
          <a:xfrm>
            <a:off x="11721548" y="2126975"/>
            <a:ext cx="308098" cy="369332"/>
          </a:xfrm>
          <a:prstGeom prst="rect">
            <a:avLst/>
          </a:prstGeom>
          <a:noFill/>
        </p:spPr>
        <p:txBody>
          <a:bodyPr wrap="none" rtlCol="0">
            <a:spAutoFit/>
          </a:bodyPr>
          <a:lstStyle/>
          <a:p>
            <a:r>
              <a:rPr lang="en-US"/>
              <a:t>y</a:t>
            </a:r>
          </a:p>
        </p:txBody>
      </p:sp>
      <p:sp>
        <p:nvSpPr>
          <p:cNvPr id="16" name="TextBox 15">
            <a:extLst>
              <a:ext uri="{FF2B5EF4-FFF2-40B4-BE49-F238E27FC236}">
                <a16:creationId xmlns:a16="http://schemas.microsoft.com/office/drawing/2014/main" id="{07A6B91C-7B47-C246-8594-C1DAF529A58D}"/>
              </a:ext>
            </a:extLst>
          </p:cNvPr>
          <p:cNvSpPr txBox="1"/>
          <p:nvPr/>
        </p:nvSpPr>
        <p:spPr>
          <a:xfrm>
            <a:off x="8643019" y="1184730"/>
            <a:ext cx="590226" cy="369332"/>
          </a:xfrm>
          <a:prstGeom prst="rect">
            <a:avLst/>
          </a:prstGeom>
          <a:noFill/>
        </p:spPr>
        <p:txBody>
          <a:bodyPr wrap="none" rtlCol="0">
            <a:spAutoFit/>
          </a:bodyPr>
          <a:lstStyle/>
          <a:p>
            <a:r>
              <a:rPr lang="en-US"/>
              <a:t>q(t)</a:t>
            </a:r>
          </a:p>
        </p:txBody>
      </p:sp>
      <p:sp>
        <p:nvSpPr>
          <p:cNvPr id="17" name="TextBox 16">
            <a:extLst>
              <a:ext uri="{FF2B5EF4-FFF2-40B4-BE49-F238E27FC236}">
                <a16:creationId xmlns:a16="http://schemas.microsoft.com/office/drawing/2014/main" id="{DBA385B6-ED3E-814C-8DB8-A57D3C2E32D1}"/>
              </a:ext>
            </a:extLst>
          </p:cNvPr>
          <p:cNvSpPr txBox="1"/>
          <p:nvPr/>
        </p:nvSpPr>
        <p:spPr>
          <a:xfrm>
            <a:off x="8651780" y="2786044"/>
            <a:ext cx="667170" cy="369332"/>
          </a:xfrm>
          <a:prstGeom prst="rect">
            <a:avLst/>
          </a:prstGeom>
          <a:noFill/>
        </p:spPr>
        <p:txBody>
          <a:bodyPr wrap="none" rtlCol="0">
            <a:spAutoFit/>
          </a:bodyPr>
          <a:lstStyle/>
          <a:p>
            <a:r>
              <a:rPr lang="en-US"/>
              <a:t>-q(t)</a:t>
            </a:r>
          </a:p>
        </p:txBody>
      </p:sp>
    </p:spTree>
    <p:extLst>
      <p:ext uri="{BB962C8B-B14F-4D97-AF65-F5344CB8AC3E}">
        <p14:creationId xmlns:p14="http://schemas.microsoft.com/office/powerpoint/2010/main" val="399315060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6124" y="155646"/>
            <a:ext cx="11763476" cy="764433"/>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76124" y="1676565"/>
                <a:ext cx="11599473" cy="5345600"/>
              </a:xfrm>
            </p:spPr>
            <p:txBody>
              <a:bodyPr>
                <a:normAutofit/>
              </a:bodyPr>
              <a:lstStyle/>
              <a:p>
                <a:pPr marL="342900" indent="-342900" algn="l">
                  <a:lnSpc>
                    <a:spcPct val="100000"/>
                  </a:lnSpc>
                  <a:spcBef>
                    <a:spcPts val="0"/>
                  </a:spcBef>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𝐇</m:t>
                        </m:r>
                      </m:e>
                    </m:d>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𝐁</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𝐄</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𝐃</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𝐣</m:t>
                    </m:r>
                  </m:oMath>
                </a14:m>
                <a:r>
                  <a:rPr lang="en-US" sz="2000" b="1" dirty="0">
                    <a:latin typeface="Calibri" panose="020F0502020204030204" pitchFamily="34" charset="0"/>
                    <a:cs typeface="Calibri" panose="020F0502020204030204" pitchFamily="34" charset="0"/>
                  </a:rPr>
                  <a:t>, </a:t>
                </a:r>
                <a14:m>
                  <m:oMath xmlns:m="http://schemas.openxmlformats.org/officeDocument/2006/math">
                    <m:r>
                      <a:rPr lang="en-US" sz="2000" b="1">
                        <a:latin typeface="Cambria Math" panose="02040503050406030204" pitchFamily="18" charset="0"/>
                        <a:cs typeface="Arial" panose="020B0604020202020204" pitchFamily="34" charset="0"/>
                      </a:rPr>
                      <m:t>𝐒</m:t>
                    </m:r>
                    <m:r>
                      <a:rPr lang="en-US" sz="2000" b="1">
                        <a:latin typeface="Cambria Math" panose="02040503050406030204" pitchFamily="18" charset="0"/>
                        <a:cs typeface="Arial" panose="020B0604020202020204" pitchFamily="34" charset="0"/>
                      </a:rPr>
                      <m:t>=</m:t>
                    </m:r>
                    <m:r>
                      <a:rPr lang="en-US" sz="2000" b="1">
                        <a:latin typeface="Cambria Math" panose="02040503050406030204" pitchFamily="18" charset="0"/>
                        <a:cs typeface="Arial" panose="020B0604020202020204" pitchFamily="34" charset="0"/>
                      </a:rPr>
                      <m:t>𝐄</m:t>
                    </m:r>
                    <m:r>
                      <a:rPr lang="en-US" sz="2000" b="1" i="1">
                        <a:latin typeface="Cambria Math" panose="02040503050406030204" pitchFamily="18" charset="0"/>
                        <a:ea typeface="Cambria Math" panose="02040503050406030204" pitchFamily="18" charset="0"/>
                        <a:cs typeface="Arial" panose="020B0604020202020204" pitchFamily="34" charset="0"/>
                      </a:rPr>
                      <m:t>×</m:t>
                    </m:r>
                    <m:r>
                      <a:rPr lang="en-US" sz="2000" b="1" i="1">
                        <a:latin typeface="Cambria Math" panose="02040503050406030204" pitchFamily="18" charset="0"/>
                        <a:ea typeface="Cambria Math" panose="02040503050406030204" pitchFamily="18" charset="0"/>
                        <a:cs typeface="Arial" panose="020B0604020202020204" pitchFamily="34" charset="0"/>
                      </a:rPr>
                      <m:t>𝑯</m:t>
                    </m:r>
                  </m:oMath>
                </a14:m>
                <a:r>
                  <a:rPr lang="en-US" sz="2000" dirty="0">
                    <a:latin typeface="Calibri" panose="020F0502020204030204" pitchFamily="34" charset="0"/>
                    <a:cs typeface="Calibri" panose="020F0502020204030204" pitchFamily="34" charset="0"/>
                  </a:rPr>
                  <a: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𝐒</m:t>
                    </m:r>
                    <m:r>
                      <a:rPr lang="en-US" sz="200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𝑢</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b="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𝐣</m:t>
                    </m:r>
                  </m:oMath>
                </a14:m>
                <a:r>
                  <a:rPr lang="en-US" sz="2000" b="1"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(u is energy density)</a:t>
                </a:r>
                <a:endParaRPr lang="en-US" sz="2000" b="1"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nary>
                      <m:naryPr>
                        <m:subHide m:val="on"/>
                        <m:supHide m:val="on"/>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naryPr>
                      <m:sub/>
                      <m:sup/>
                      <m:e>
                        <m:r>
                          <a:rPr lang="en-US" sz="2000" b="0" i="1" smtClean="0">
                            <a:latin typeface="Cambria Math" panose="02040503050406030204" pitchFamily="18" charset="0"/>
                            <a:ea typeface="Cambria Math" panose="02040503050406030204" pitchFamily="18" charset="0"/>
                            <a:cs typeface="Arial" panose="020B0604020202020204" pitchFamily="34" charset="0"/>
                          </a:rPr>
                          <m:t>𝑆</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unc>
                          <m:funcPr>
                            <m:ctrlPr>
                              <a:rPr lang="en-US" sz="2000" i="1" smtClean="0">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𝑙</m:t>
                                    </m:r>
                                    <m:r>
                                      <a:rPr lang="en-US" sz="2000" i="1">
                                        <a:latin typeface="Cambria Math" panose="02040503050406030204" pitchFamily="18" charset="0"/>
                                        <a:cs typeface="Arial" panose="020B0604020202020204" pitchFamily="34" charset="0"/>
                                      </a:rPr>
                                      <m:t> </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6</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fName>
                          <m:e>
                            <m:sSup>
                              <m:sSupPr>
                                <m:ctrlPr>
                                  <a:rPr lang="en-US" sz="2000" i="1" smtClean="0">
                                    <a:latin typeface="Cambria Math" panose="02040503050406030204" pitchFamily="18" charset="0"/>
                                    <a:cs typeface="Arial" panose="020B0604020202020204" pitchFamily="34" charset="0"/>
                                  </a:rPr>
                                </m:ctrlPr>
                              </m:sSupPr>
                              <m:e>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e>
                        </m:func>
                      </m:e>
                    </m:nary>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𝑎𝑣</m:t>
                        </m:r>
                      </m:sub>
                    </m:sSub>
                    <m:r>
                      <a:rPr lang="en-US" sz="2000" b="0" i="1" smtClean="0">
                        <a:latin typeface="Cambria Math" panose="02040503050406030204" pitchFamily="18" charset="0"/>
                        <a:cs typeface="Arial" panose="020B0604020202020204" pitchFamily="34" charset="0"/>
                      </a:rPr>
                      <m:t>=</m:t>
                    </m:r>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𝑙</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6</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3</m:t>
                                </m:r>
                              </m:sup>
                            </m:sSup>
                          </m:den>
                        </m:f>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2</m:t>
                            </m:r>
                          </m:den>
                        </m:f>
                      </m:fName>
                      <m:e>
                        <m:r>
                          <a:rPr lang="en-US" sz="2000" b="0" i="1" smtClean="0">
                            <a:latin typeface="Cambria Math" panose="02040503050406030204" pitchFamily="18" charset="0"/>
                            <a:cs typeface="Arial" panose="020B0604020202020204" pitchFamily="34" charset="0"/>
                          </a:rPr>
                          <m:t>=</m:t>
                        </m:r>
                      </m:e>
                    </m:func>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3</m:t>
                        </m:r>
                      </m:den>
                    </m:f>
                    <m:r>
                      <a:rPr lang="en-US" sz="2000" b="0" i="1" smtClean="0">
                        <a:latin typeface="Cambria Math" panose="02040503050406030204" pitchFamily="18" charset="0"/>
                        <a:cs typeface="Arial" panose="020B0604020202020204" pitchFamily="34" charset="0"/>
                      </a:rPr>
                      <m:t> </m:t>
                    </m:r>
                    <m:rad>
                      <m:radPr>
                        <m:degHide m:val="on"/>
                        <m:ctrlPr>
                          <a:rPr lang="en-US" sz="2000" b="0" i="1" smtClean="0">
                            <a:latin typeface="Cambria Math" panose="02040503050406030204" pitchFamily="18" charset="0"/>
                            <a:cs typeface="Arial" panose="020B0604020202020204" pitchFamily="34" charset="0"/>
                          </a:rPr>
                        </m:ctrlPr>
                      </m:radPr>
                      <m:deg/>
                      <m:e>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cs typeface="Arial" panose="020B0604020202020204" pitchFamily="34" charset="0"/>
                                  </a:rPr>
                                  <m:t>0</m:t>
                                </m:r>
                              </m:sub>
                            </m:sSub>
                          </m:den>
                        </m:f>
                      </m:e>
                    </m:rad>
                    <m:r>
                      <a:rPr lang="en-US" sz="2000" b="0" i="1" smtClean="0">
                        <a:latin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2</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𝑅</m:t>
                        </m:r>
                      </m:e>
                      <m:sub>
                        <m:r>
                          <a:rPr lang="en-US" sz="2000" b="0" i="1" smtClean="0">
                            <a:latin typeface="Cambria Math" panose="02040503050406030204" pitchFamily="18" charset="0"/>
                            <a:cs typeface="Arial" panose="020B0604020202020204" pitchFamily="34" charset="0"/>
                          </a:rPr>
                          <m:t>𝑟</m:t>
                        </m:r>
                      </m:sub>
                    </m:sSub>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3</m:t>
                        </m:r>
                      </m:den>
                    </m:f>
                    <m:r>
                      <a:rPr lang="en-US" sz="2000" i="1">
                        <a:latin typeface="Cambria Math" panose="02040503050406030204" pitchFamily="18" charset="0"/>
                        <a:cs typeface="Arial" panose="020B0604020202020204" pitchFamily="34" charset="0"/>
                      </a:rPr>
                      <m:t> </m:t>
                    </m:r>
                    <m:rad>
                      <m:radPr>
                        <m:degHide m:val="on"/>
                        <m:ctrlPr>
                          <a:rPr lang="en-US" sz="2000" i="1">
                            <a:latin typeface="Cambria Math" panose="02040503050406030204" pitchFamily="18" charset="0"/>
                            <a:cs typeface="Arial" panose="020B0604020202020204" pitchFamily="34" charset="0"/>
                          </a:rPr>
                        </m:ctrlPr>
                      </m:radPr>
                      <m:deg/>
                      <m:e>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cs typeface="Arial" panose="020B0604020202020204" pitchFamily="34" charset="0"/>
                                  </a:rPr>
                                  <m:t>0</m:t>
                                </m:r>
                              </m:sub>
                            </m:sSub>
                          </m:den>
                        </m:f>
                      </m:e>
                    </m:rad>
                    <m:r>
                      <a:rPr lang="en-US" sz="2000" i="1">
                        <a:latin typeface="Cambria Math" panose="02040503050406030204" pitchFamily="18" charset="0"/>
                        <a:cs typeface="Arial" panose="020B0604020202020204" pitchFamily="34" charset="0"/>
                      </a:rPr>
                      <m:t> </m:t>
                    </m:r>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ea typeface="Cambria Math" panose="02040503050406030204" pitchFamily="18" charset="0"/>
                                <a:cs typeface="Arial" panose="020B0604020202020204" pitchFamily="34" charset="0"/>
                              </a:rPr>
                              <m:t>𝜆</m:t>
                            </m:r>
                          </m:den>
                        </m:f>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oMath>
                </a14:m>
                <a:endParaRPr lang="en-US" sz="2000" dirty="0">
                  <a:latin typeface="Calibri" panose="020F0502020204030204" pitchFamily="34" charset="0"/>
                  <a:cs typeface="Calibri" panose="020F050202020403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76124" y="1676565"/>
                <a:ext cx="11599473" cy="5345600"/>
              </a:xfrm>
              <a:blipFill>
                <a:blip r:embed="rId2"/>
                <a:stretch>
                  <a:fillRect l="-1093" t="-142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118</a:t>
            </a:fld>
            <a:endParaRPr lang="en-US" altLang="en-US"/>
          </a:p>
        </p:txBody>
      </p:sp>
      <p:cxnSp>
        <p:nvCxnSpPr>
          <p:cNvPr id="6" name="Straight Connector 5">
            <a:extLst>
              <a:ext uri="{FF2B5EF4-FFF2-40B4-BE49-F238E27FC236}">
                <a16:creationId xmlns:a16="http://schemas.microsoft.com/office/drawing/2014/main" id="{857B0FD0-46FC-3C48-A999-82BF7C426FB1}"/>
              </a:ext>
            </a:extLst>
          </p:cNvPr>
          <p:cNvCxnSpPr/>
          <p:nvPr/>
        </p:nvCxnSpPr>
        <p:spPr>
          <a:xfrm>
            <a:off x="9211396" y="3018469"/>
            <a:ext cx="0" cy="18288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F2FF5F4-92D6-BD46-B984-B02BD470CBE4}"/>
              </a:ext>
            </a:extLst>
          </p:cNvPr>
          <p:cNvCxnSpPr>
            <a:cxnSpLocks/>
          </p:cNvCxnSpPr>
          <p:nvPr/>
        </p:nvCxnSpPr>
        <p:spPr>
          <a:xfrm>
            <a:off x="9211396" y="3886487"/>
            <a:ext cx="262610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4F766531-77BC-E54A-87DB-2A91DFE6E23B}"/>
              </a:ext>
            </a:extLst>
          </p:cNvPr>
          <p:cNvSpPr/>
          <p:nvPr/>
        </p:nvSpPr>
        <p:spPr>
          <a:xfrm>
            <a:off x="9105379" y="3018468"/>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2798139-76BF-AC40-A776-0FA508BBC1AA}"/>
              </a:ext>
            </a:extLst>
          </p:cNvPr>
          <p:cNvSpPr/>
          <p:nvPr/>
        </p:nvSpPr>
        <p:spPr>
          <a:xfrm>
            <a:off x="9125259" y="4694862"/>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C54D346-3271-0D4C-84A7-398CE4742EE3}"/>
              </a:ext>
            </a:extLst>
          </p:cNvPr>
          <p:cNvSpPr txBox="1"/>
          <p:nvPr/>
        </p:nvSpPr>
        <p:spPr>
          <a:xfrm>
            <a:off x="8827083" y="4055925"/>
            <a:ext cx="282450" cy="369332"/>
          </a:xfrm>
          <a:prstGeom prst="rect">
            <a:avLst/>
          </a:prstGeom>
          <a:noFill/>
        </p:spPr>
        <p:txBody>
          <a:bodyPr wrap="none" rtlCol="0">
            <a:spAutoFit/>
          </a:bodyPr>
          <a:lstStyle/>
          <a:p>
            <a:r>
              <a:rPr lang="en-US"/>
              <a:t>z</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E9F73C9-824C-134A-8C40-B873A4834670}"/>
                  </a:ext>
                </a:extLst>
              </p:cNvPr>
              <p:cNvSpPr txBox="1"/>
              <p:nvPr/>
            </p:nvSpPr>
            <p:spPr>
              <a:xfrm>
                <a:off x="9191519" y="403604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3" name="TextBox 12">
                <a:extLst>
                  <a:ext uri="{FF2B5EF4-FFF2-40B4-BE49-F238E27FC236}">
                    <a16:creationId xmlns:a16="http://schemas.microsoft.com/office/drawing/2014/main" id="{AE9F73C9-824C-134A-8C40-B873A4834670}"/>
                  </a:ext>
                </a:extLst>
              </p:cNvPr>
              <p:cNvSpPr txBox="1">
                <a:spLocks noRot="1" noChangeAspect="1" noMove="1" noResize="1" noEditPoints="1" noAdjustHandles="1" noChangeArrowheads="1" noChangeShapeType="1" noTextEdit="1"/>
              </p:cNvSpPr>
              <p:nvPr/>
            </p:nvSpPr>
            <p:spPr>
              <a:xfrm>
                <a:off x="9191519" y="4036046"/>
                <a:ext cx="377026" cy="615874"/>
              </a:xfrm>
              <a:prstGeom prst="rect">
                <a:avLst/>
              </a:prstGeom>
              <a:blipFill>
                <a:blip r:embed="rId3"/>
                <a:stretch>
                  <a:fillRect b="-40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5F11FB5-9877-E545-9FEB-8647EFD26654}"/>
                  </a:ext>
                </a:extLst>
              </p:cNvPr>
              <p:cNvSpPr txBox="1"/>
              <p:nvPr/>
            </p:nvSpPr>
            <p:spPr>
              <a:xfrm>
                <a:off x="9198148" y="319454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4" name="TextBox 13">
                <a:extLst>
                  <a:ext uri="{FF2B5EF4-FFF2-40B4-BE49-F238E27FC236}">
                    <a16:creationId xmlns:a16="http://schemas.microsoft.com/office/drawing/2014/main" id="{75F11FB5-9877-E545-9FEB-8647EFD26654}"/>
                  </a:ext>
                </a:extLst>
              </p:cNvPr>
              <p:cNvSpPr txBox="1">
                <a:spLocks noRot="1" noChangeAspect="1" noMove="1" noResize="1" noEditPoints="1" noAdjustHandles="1" noChangeArrowheads="1" noChangeShapeType="1" noTextEdit="1"/>
              </p:cNvSpPr>
              <p:nvPr/>
            </p:nvSpPr>
            <p:spPr>
              <a:xfrm>
                <a:off x="9198148" y="3194546"/>
                <a:ext cx="377026" cy="615874"/>
              </a:xfrm>
              <a:prstGeom prst="rect">
                <a:avLst/>
              </a:prstGeom>
              <a:blipFill>
                <a:blip r:embed="rId4"/>
                <a:stretch>
                  <a:fillRect b="-4167"/>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CBFEF16F-BAFC-594B-AE20-8981B595BDCE}"/>
              </a:ext>
            </a:extLst>
          </p:cNvPr>
          <p:cNvSpPr txBox="1"/>
          <p:nvPr/>
        </p:nvSpPr>
        <p:spPr>
          <a:xfrm>
            <a:off x="11643170" y="3903525"/>
            <a:ext cx="308098" cy="369332"/>
          </a:xfrm>
          <a:prstGeom prst="rect">
            <a:avLst/>
          </a:prstGeom>
          <a:noFill/>
        </p:spPr>
        <p:txBody>
          <a:bodyPr wrap="none" rtlCol="0">
            <a:spAutoFit/>
          </a:bodyPr>
          <a:lstStyle/>
          <a:p>
            <a:r>
              <a:rPr lang="en-US"/>
              <a:t>y</a:t>
            </a:r>
          </a:p>
        </p:txBody>
      </p:sp>
      <p:sp>
        <p:nvSpPr>
          <p:cNvPr id="16" name="TextBox 15">
            <a:extLst>
              <a:ext uri="{FF2B5EF4-FFF2-40B4-BE49-F238E27FC236}">
                <a16:creationId xmlns:a16="http://schemas.microsoft.com/office/drawing/2014/main" id="{07A6B91C-7B47-C246-8594-C1DAF529A58D}"/>
              </a:ext>
            </a:extLst>
          </p:cNvPr>
          <p:cNvSpPr txBox="1"/>
          <p:nvPr/>
        </p:nvSpPr>
        <p:spPr>
          <a:xfrm>
            <a:off x="8564641" y="2961280"/>
            <a:ext cx="590226" cy="369332"/>
          </a:xfrm>
          <a:prstGeom prst="rect">
            <a:avLst/>
          </a:prstGeom>
          <a:noFill/>
        </p:spPr>
        <p:txBody>
          <a:bodyPr wrap="none" rtlCol="0">
            <a:spAutoFit/>
          </a:bodyPr>
          <a:lstStyle/>
          <a:p>
            <a:r>
              <a:rPr lang="en-US"/>
              <a:t>q(t)</a:t>
            </a:r>
          </a:p>
        </p:txBody>
      </p:sp>
      <p:sp>
        <p:nvSpPr>
          <p:cNvPr id="17" name="TextBox 16">
            <a:extLst>
              <a:ext uri="{FF2B5EF4-FFF2-40B4-BE49-F238E27FC236}">
                <a16:creationId xmlns:a16="http://schemas.microsoft.com/office/drawing/2014/main" id="{DBA385B6-ED3E-814C-8DB8-A57D3C2E32D1}"/>
              </a:ext>
            </a:extLst>
          </p:cNvPr>
          <p:cNvSpPr txBox="1"/>
          <p:nvPr/>
        </p:nvSpPr>
        <p:spPr>
          <a:xfrm>
            <a:off x="8573402" y="4562594"/>
            <a:ext cx="667170" cy="369332"/>
          </a:xfrm>
          <a:prstGeom prst="rect">
            <a:avLst/>
          </a:prstGeom>
          <a:noFill/>
        </p:spPr>
        <p:txBody>
          <a:bodyPr wrap="none" rtlCol="0">
            <a:spAutoFit/>
          </a:bodyPr>
          <a:lstStyle/>
          <a:p>
            <a:r>
              <a:rPr lang="en-US"/>
              <a:t>-q(t)</a:t>
            </a:r>
          </a:p>
        </p:txBody>
      </p:sp>
    </p:spTree>
    <p:extLst>
      <p:ext uri="{BB962C8B-B14F-4D97-AF65-F5344CB8AC3E}">
        <p14:creationId xmlns:p14="http://schemas.microsoft.com/office/powerpoint/2010/main" val="134055737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0629" y="75663"/>
            <a:ext cx="11908971" cy="817955"/>
          </a:xfrm>
        </p:spPr>
        <p:txBody>
          <a:bodyPr>
            <a:normAutofit/>
          </a:bodyPr>
          <a:lstStyle/>
          <a:p>
            <a:pPr algn="ctr"/>
            <a:r>
              <a:rPr lang="en-US" sz="4400" dirty="0">
                <a:cs typeface="Arial" panose="020B0604020202020204" pitchFamily="34" charset="0"/>
              </a:rPr>
              <a:t>Large half wave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40127" y="1562968"/>
                <a:ext cx="11599473" cy="3732064"/>
              </a:xfrm>
            </p:spPr>
            <p:txBody>
              <a:bodyPr>
                <a:normAutofit fontScale="92500" lnSpcReduction="10000"/>
              </a:bodyPr>
              <a:lstStyle/>
              <a:p>
                <a:pPr marL="342900" indent="-342900" algn="l">
                  <a:lnSpc>
                    <a:spcPct val="100000"/>
                  </a:lnSpc>
                  <a:spcBef>
                    <a:spcPts val="0"/>
                  </a:spcBef>
                  <a:buFont typeface="Arial" panose="020B0604020202020204" pitchFamily="34" charset="0"/>
                  <a:buChar char="•"/>
                </a:pPr>
                <a:r>
                  <a:rPr lang="en-US" sz="2000" dirty="0">
                    <a:latin typeface="Arial" panose="020B0604020202020204" pitchFamily="34" charset="0"/>
                    <a:cs typeface="Arial" panose="020B0604020202020204" pitchFamily="34" charset="0"/>
                  </a:rPr>
                  <a:t>For large half wave, add small dipoles to produce half wave antenna.</a:t>
                </a:r>
              </a:p>
              <a:p>
                <a:pPr algn="l">
                  <a:lnSpc>
                    <a:spcPct val="100000"/>
                  </a:lnSpc>
                  <a:spcBef>
                    <a:spcPts val="0"/>
                  </a:spcBef>
                </a:pPr>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𝑑</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sub>
                    </m:sSub>
                    <m:r>
                      <a:rPr lang="en-US" sz="2000" b="0" i="1" smtClean="0">
                        <a:latin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sin</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e>
                        </m:d>
                      </m:e>
                    </m:func>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i="1">
                        <a:latin typeface="Cambria Math" panose="02040503050406030204" pitchFamily="18" charset="0"/>
                        <a:cs typeface="Arial" panose="020B0604020202020204" pitchFamily="34" charset="0"/>
                      </a:rPr>
                      <m:t>𝑑</m:t>
                    </m:r>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smtClean="0">
                                <a:latin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r>
                          <a:rPr lang="en-US" sz="2000" i="1" smtClean="0">
                            <a:latin typeface="Cambria Math" panose="02040503050406030204" pitchFamily="18" charset="0"/>
                            <a:ea typeface="Cambria Math" panose="02040503050406030204" pitchFamily="18" charset="0"/>
                            <a:cs typeface="Arial" panose="020B0604020202020204" pitchFamily="34" charset="0"/>
                          </a:rPr>
                          <m:t>𝜔</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i="1">
                            <a:latin typeface="Cambria Math" panose="02040503050406030204" pitchFamily="18" charset="0"/>
                            <a:ea typeface="Cambria Math" panose="02040503050406030204" pitchFamily="18" charset="0"/>
                            <a:cs typeface="Arial" panose="020B0604020202020204" pitchFamily="34" charset="0"/>
                          </a:rPr>
                          <m:t>𝑅𝑐</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smtClean="0">
                                    <a:latin typeface="Cambria Math" panose="02040503050406030204" pitchFamily="18" charset="0"/>
                                    <a:ea typeface="Cambria Math" panose="02040503050406030204" pitchFamily="18" charset="0"/>
                                    <a:cs typeface="Arial" panose="020B0604020202020204" pitchFamily="34" charset="0"/>
                                  </a:rPr>
                                </m:ctrlPr>
                              </m:dPr>
                              <m:e>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d>
                      </m:e>
                    </m:func>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i="1">
                                    <a:latin typeface="Cambria Math" panose="02040503050406030204" pitchFamily="18" charset="0"/>
                                    <a:ea typeface="Cambria Math" panose="02040503050406030204" pitchFamily="18" charset="0"/>
                                    <a:cs typeface="Arial" panose="020B0604020202020204" pitchFamily="34" charset="0"/>
                                  </a:rPr>
                                  <m:t>𝑧</m:t>
                                </m:r>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𝜆</m:t>
                                </m:r>
                              </m:den>
                            </m:f>
                          </m:e>
                        </m:d>
                      </m:e>
                    </m:func>
                    <m:r>
                      <a:rPr lang="en-US" sz="2000" i="1">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𝑑𝑧</m:t>
                    </m:r>
                    <m:r>
                      <a:rPr lang="en-US" sz="2000" i="1">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𝐾</m:t>
                    </m:r>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𝑅</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𝑡</m:t>
                            </m:r>
                            <m:r>
                              <a:rPr lang="en-US" sz="2000" b="0" i="1" smtClean="0">
                                <a:latin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𝑅</m:t>
                                </m:r>
                              </m:num>
                              <m:den>
                                <m:r>
                                  <a:rPr lang="en-US" sz="2000" b="0" i="1" smtClean="0">
                                    <a:latin typeface="Cambria Math" panose="02040503050406030204" pitchFamily="18" charset="0"/>
                                    <a:cs typeface="Arial" panose="020B0604020202020204" pitchFamily="34" charset="0"/>
                                  </a:rPr>
                                  <m:t>𝑐</m:t>
                                </m:r>
                              </m:den>
                            </m:f>
                          </m:e>
                        </m:d>
                      </m:e>
                    </m:func>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𝑢</m:t>
                            </m:r>
                          </m:e>
                        </m:d>
                      </m:e>
                    </m:func>
                    <m:r>
                      <a:rPr lang="en-US" sz="2000" b="0" i="1" smtClean="0">
                        <a:latin typeface="Cambria Math" panose="02040503050406030204" pitchFamily="18" charset="0"/>
                        <a:cs typeface="Arial" panose="020B0604020202020204" pitchFamily="34" charset="0"/>
                      </a:rPr>
                      <m:t>𝑑𝑢</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𝑟𝑐</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f>
                      <m:fPr>
                        <m:ctrlPr>
                          <a:rPr lang="en-US" sz="2000" b="0" i="1" smtClean="0">
                            <a:latin typeface="Cambria Math" panose="02040503050406030204" pitchFamily="18" charset="0"/>
                            <a:cs typeface="Arial" panose="020B0604020202020204" pitchFamily="34" charset="0"/>
                          </a:rPr>
                        </m:ctrlPr>
                      </m:fPr>
                      <m:num>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func>
                                  <m:funcPr>
                                    <m:ctrlPr>
                                      <a:rPr lang="en-US" sz="2000" b="0" i="1" smtClean="0">
                                        <a:latin typeface="Cambria Math" panose="02040503050406030204" pitchFamily="18" charset="0"/>
                                        <a:cs typeface="Arial" panose="020B0604020202020204" pitchFamily="34" charset="0"/>
                                      </a:rPr>
                                    </m:ctrlPr>
                                  </m:funcPr>
                                  <m:fName>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2</m:t>
                                        </m:r>
                                      </m:den>
                                    </m:f>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𝑠𝑖𝑛</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1" smtClean="0">
                        <a:latin typeface="Cambria Math" panose="02040503050406030204" pitchFamily="18" charset="0"/>
                        <a:cs typeface="Arial" panose="020B0604020202020204" pitchFamily="34" charset="0"/>
                      </a:rPr>
                      <m:t>  , </m:t>
                    </m:r>
                    <m:r>
                      <a:rPr lang="en-US" sz="2000" b="0" i="1" smtClean="0">
                        <a:latin typeface="Cambria Math" panose="02040503050406030204" pitchFamily="18" charset="0"/>
                        <a:cs typeface="Arial" panose="020B0604020202020204" pitchFamily="34" charset="0"/>
                      </a:rPr>
                      <m:t>𝑢</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𝑟𝑐</m:t>
                        </m:r>
                      </m:den>
                    </m:f>
                    <m:r>
                      <a:rPr lang="en-US" sz="2000" i="1">
                        <a:latin typeface="Cambria Math" panose="02040503050406030204" pitchFamily="18" charset="0"/>
                        <a:cs typeface="Arial" panose="020B0604020202020204" pitchFamily="34" charset="0"/>
                      </a:rPr>
                      <m:t> </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oMath>
                </a14:m>
                <a:r>
                  <a:rPr lang="en-US" sz="2000" dirty="0">
                    <a:cs typeface="Arial" panose="020B0604020202020204" pitchFamily="34" charset="0"/>
                  </a:rPr>
                  <a:t> </a:t>
                </a: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𝑠𝑖𝑛</m:t>
                        </m:r>
                        <m:r>
                          <a:rPr lang="en-US" sz="2000" i="1" smtClean="0">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i="1">
                            <a:latin typeface="Cambria Math" panose="02040503050406030204" pitchFamily="18" charset="0"/>
                            <a:ea typeface="Cambria Math" panose="02040503050406030204" pitchFamily="18" charset="0"/>
                            <a:cs typeface="Arial" panose="020B0604020202020204" pitchFamily="34" charset="0"/>
                          </a:rPr>
                          <m:t>)</m:t>
                        </m:r>
                      </m:den>
                    </m:f>
                    <m:r>
                      <a:rPr lang="en-US" sz="2000" i="1">
                        <a:latin typeface="Cambria Math" panose="02040503050406030204" pitchFamily="18" charset="0"/>
                        <a:cs typeface="Arial" panose="020B0604020202020204" pitchFamily="34" charset="0"/>
                      </a:rPr>
                      <m:t> </m:t>
                    </m:r>
                  </m:oMath>
                </a14:m>
                <a:endParaRPr lang="en-US" sz="2000" i="1" dirty="0">
                  <a:latin typeface="Cambria Math" panose="02040503050406030204" pitchFamily="18" charset="0"/>
                  <a:ea typeface="Cambria Math" panose="02040503050406030204" pitchFamily="18"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𝐵</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d>
                        <m:f>
                          <m:fPr>
                            <m:ctrlPr>
                              <a:rPr lang="en-US" sz="2000" i="1">
                                <a:latin typeface="Cambria Math" panose="02040503050406030204" pitchFamily="18" charset="0"/>
                                <a:cs typeface="Arial" panose="020B0604020202020204" pitchFamily="34" charset="0"/>
                              </a:rPr>
                            </m:ctrlPr>
                          </m:fPr>
                          <m:num>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r>
                              <a:rPr lang="en-US" sz="2000" i="1">
                                <a:latin typeface="Cambria Math" panose="02040503050406030204" pitchFamily="18" charset="0"/>
                                <a:ea typeface="Cambria Math" panose="02040503050406030204" pitchFamily="18" charset="0"/>
                                <a:cs typeface="Arial" panose="020B0604020202020204" pitchFamily="34" charset="0"/>
                              </a:rPr>
                              <m:t>𝑠𝑖𝑛</m:t>
                            </m:r>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i="1">
                                <a:latin typeface="Cambria Math" panose="02040503050406030204" pitchFamily="18" charset="0"/>
                                <a:ea typeface="Cambria Math" panose="02040503050406030204" pitchFamily="18" charset="0"/>
                                <a:cs typeface="Arial" panose="020B0604020202020204" pitchFamily="34" charset="0"/>
                              </a:rPr>
                              <m:t>)</m:t>
                            </m:r>
                          </m:den>
                        </m:f>
                      </m:e>
                    </m:func>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𝑎𝑣</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rad>
                      <m:radPr>
                        <m:degHide m:val="on"/>
                        <m:ctrlPr>
                          <a:rPr lang="en-US" sz="2000" b="0" i="1" smtClean="0">
                            <a:latin typeface="Cambria Math" panose="02040503050406030204" pitchFamily="18" charset="0"/>
                            <a:cs typeface="Arial" panose="020B0604020202020204" pitchFamily="34" charset="0"/>
                          </a:rPr>
                        </m:ctrlPr>
                      </m:radPr>
                      <m:deg/>
                      <m:e>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cs typeface="Arial" panose="020B0604020202020204" pitchFamily="34" charset="0"/>
                                  </a:rPr>
                                  <m:t>0</m:t>
                                </m:r>
                              </m:sub>
                            </m:sSub>
                          </m:den>
                        </m:f>
                      </m:e>
                    </m:rad>
                    <m:r>
                      <a:rPr lang="en-US" sz="2000" b="0" i="1" smtClean="0">
                        <a:latin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cs typeface="Arial" panose="020B0604020202020204" pitchFamily="34" charset="0"/>
                          </a:rPr>
                        </m:ctrlPr>
                      </m:sSupPr>
                      <m:e>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e>
                      <m:sup>
                        <m:r>
                          <a:rPr lang="en-US" sz="2000" b="0" i="1" smtClean="0">
                            <a:latin typeface="Cambria Math" panose="02040503050406030204" pitchFamily="18" charset="0"/>
                            <a:cs typeface="Arial" panose="020B0604020202020204" pitchFamily="34" charset="0"/>
                          </a:rPr>
                          <m:t>2</m:t>
                        </m:r>
                      </m:sup>
                    </m:sSup>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cs typeface="Arial" panose="020B0604020202020204" pitchFamily="34" charset="0"/>
                          </a:rPr>
                          <m:t>[0, </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ub>
                    </m:sSub>
                    <m:f>
                      <m:fPr>
                        <m:ctrlPr>
                          <a:rPr lang="en-US" sz="2000" i="1">
                            <a:latin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𝑐𝑜𝑠</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m:t>
                        </m:r>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r>
                          <a:rPr lang="en-US" sz="2000" b="0" i="1" smtClean="0">
                            <a:latin typeface="Cambria Math" panose="02040503050406030204" pitchFamily="18" charset="0"/>
                            <a:cs typeface="Arial" panose="020B0604020202020204" pitchFamily="34" charset="0"/>
                          </a:rPr>
                          <m:t>)</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𝑠𝑖𝑛</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0"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θ</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=73.1</m:t>
                    </m:r>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Ω</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den>
                    </m:f>
                  </m:oMath>
                </a14:m>
                <a:r>
                  <a:rPr lang="en-US" sz="2000" dirty="0">
                    <a:latin typeface="Arial" panose="020B0604020202020204" pitchFamily="34" charset="0"/>
                    <a:cs typeface="Arial" panose="020B0604020202020204" pitchFamily="34" charset="0"/>
                  </a:rPr>
                  <a:t>  </a:t>
                </a:r>
              </a:p>
              <a:p>
                <a:pPr marL="342900" indent="-342900" algn="l">
                  <a:lnSpc>
                    <a:spcPct val="10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40127" y="1562968"/>
                <a:ext cx="11599473" cy="3732064"/>
              </a:xfrm>
              <a:blipFill>
                <a:blip r:embed="rId2"/>
                <a:stretch>
                  <a:fillRect l="-328" t="-135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119</a:t>
            </a:fld>
            <a:endParaRPr lang="en-US" altLang="en-US"/>
          </a:p>
        </p:txBody>
      </p:sp>
    </p:spTree>
    <p:extLst>
      <p:ext uri="{BB962C8B-B14F-4D97-AF65-F5344CB8AC3E}">
        <p14:creationId xmlns:p14="http://schemas.microsoft.com/office/powerpoint/2010/main" val="27541831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1213218" y="95832"/>
            <a:ext cx="10515600" cy="869909"/>
          </a:xfrm>
        </p:spPr>
        <p:txBody>
          <a:bodyPr/>
          <a:lstStyle/>
          <a:p>
            <a:pPr algn="ctr"/>
            <a:r>
              <a:rPr lang="en-US" dirty="0"/>
              <a:t>Q and phasors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69620" y="965741"/>
                <a:ext cx="9675964" cy="5191125"/>
              </a:xfrm>
            </p:spPr>
            <p:txBody>
              <a:bodyPr>
                <a:normAutofit/>
              </a:bodyPr>
              <a:lstStyle/>
              <a:p>
                <a:pPr>
                  <a:spcBef>
                    <a:spcPts val="400"/>
                  </a:spcBef>
                </a:pPr>
                <a:r>
                  <a:rPr lang="en-US" sz="1800" dirty="0"/>
                  <a:t>Consider the series resonance on the right.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𝑍</m:t>
                        </m:r>
                      </m:e>
                      <m:sub>
                        <m:r>
                          <a:rPr lang="en-US" sz="1800" i="1">
                            <a:latin typeface="Cambria Math" panose="02040503050406030204" pitchFamily="18" charset="0"/>
                          </a:rPr>
                          <m:t>𝐿𝐶𝑅</m:t>
                        </m:r>
                      </m:sub>
                    </m:sSub>
                    <m:r>
                      <a:rPr lang="en-US" sz="1800" i="1">
                        <a:latin typeface="Cambria Math" panose="02040503050406030204" pitchFamily="18" charset="0"/>
                      </a:rPr>
                      <m:t>=</m:t>
                    </m:r>
                    <m:r>
                      <a:rPr lang="en-US" sz="1800" i="1">
                        <a:latin typeface="Cambria Math" panose="02040503050406030204" pitchFamily="18" charset="0"/>
                      </a:rPr>
                      <m:t>𝑅</m:t>
                    </m:r>
                    <m:r>
                      <a:rPr lang="en-US" sz="1800" i="1">
                        <a:latin typeface="Cambria Math" panose="02040503050406030204" pitchFamily="18" charset="0"/>
                      </a:rPr>
                      <m:t>+</m:t>
                    </m:r>
                    <m:r>
                      <a:rPr lang="en-US" sz="1800" i="1">
                        <a:latin typeface="Cambria Math" panose="02040503050406030204" pitchFamily="18" charset="0"/>
                      </a:rPr>
                      <m:t>𝑗</m:t>
                    </m:r>
                    <m:d>
                      <m:dPr>
                        <m:ctrlPr>
                          <a:rPr lang="en-US" sz="1800" i="1">
                            <a:latin typeface="Cambria Math" panose="02040503050406030204" pitchFamily="18" charset="0"/>
                          </a:rPr>
                        </m:ctrlPr>
                      </m:dPr>
                      <m:e>
                        <m:r>
                          <a:rPr lang="en-US" sz="1800" i="1">
                            <a:latin typeface="Cambria Math" panose="02040503050406030204" pitchFamily="18" charset="0"/>
                            <a:ea typeface="Cambria Math" panose="02040503050406030204" pitchFamily="18" charset="0"/>
                          </a:rPr>
                          <m:t>𝜔</m:t>
                        </m:r>
                        <m:r>
                          <a:rPr lang="en-US" sz="1800" i="1">
                            <a:latin typeface="Cambria Math" panose="02040503050406030204" pitchFamily="18" charset="0"/>
                            <a:ea typeface="Cambria Math" panose="02040503050406030204" pitchFamily="18" charset="0"/>
                          </a:rPr>
                          <m:t>𝐿</m:t>
                        </m:r>
                        <m:r>
                          <a:rPr lang="en-US" sz="1800" i="1">
                            <a:latin typeface="Cambria Math" panose="02040503050406030204" pitchFamily="18" charset="0"/>
                            <a:ea typeface="Cambria Math" panose="02040503050406030204" pitchFamily="18" charset="0"/>
                          </a:rPr>
                          <m:t>−</m:t>
                        </m:r>
                        <m:f>
                          <m:fPr>
                            <m:ctrlPr>
                              <a:rPr lang="en-US" sz="1800" i="1">
                                <a:latin typeface="Cambria Math" panose="02040503050406030204" pitchFamily="18" charset="0"/>
                                <a:ea typeface="Cambria Math" panose="02040503050406030204" pitchFamily="18" charset="0"/>
                              </a:rPr>
                            </m:ctrlPr>
                          </m:fPr>
                          <m:num>
                            <m:r>
                              <a:rPr lang="en-US" sz="1800" i="1">
                                <a:latin typeface="Cambria Math" panose="02040503050406030204" pitchFamily="18" charset="0"/>
                                <a:ea typeface="Cambria Math" panose="02040503050406030204" pitchFamily="18" charset="0"/>
                              </a:rPr>
                              <m:t>1</m:t>
                            </m:r>
                          </m:num>
                          <m:den>
                            <m:r>
                              <a:rPr lang="en-US" sz="1800" i="1">
                                <a:latin typeface="Cambria Math" panose="02040503050406030204" pitchFamily="18" charset="0"/>
                                <a:ea typeface="Cambria Math" panose="02040503050406030204" pitchFamily="18" charset="0"/>
                              </a:rPr>
                              <m:t>𝜔</m:t>
                            </m:r>
                            <m:r>
                              <a:rPr lang="en-US" sz="1800" i="1">
                                <a:latin typeface="Cambria Math" panose="02040503050406030204" pitchFamily="18" charset="0"/>
                                <a:ea typeface="Cambria Math" panose="02040503050406030204" pitchFamily="18" charset="0"/>
                              </a:rPr>
                              <m:t>𝐶</m:t>
                            </m:r>
                          </m:den>
                        </m:f>
                      </m:e>
                    </m:d>
                    <m:r>
                      <a:rPr lang="en-US" sz="1800">
                        <a:latin typeface="Cambria Math" panose="02040503050406030204" pitchFamily="18" charset="0"/>
                        <a:ea typeface="Cambria Math" panose="02040503050406030204" pitchFamily="18" charset="0"/>
                      </a:rPr>
                      <m:t> </m:t>
                    </m:r>
                  </m:oMath>
                </a14:m>
                <a:endParaRPr lang="en-US" sz="1800" dirty="0"/>
              </a:p>
              <a:p>
                <a:pPr>
                  <a:spcBef>
                    <a:spcPts val="400"/>
                  </a:spcBef>
                </a:pPr>
                <a:r>
                  <a:rPr lang="en-US" sz="1800" dirty="0"/>
                  <a:t>The phasor, </a:t>
                </a:r>
                <a14:m>
                  <m:oMath xmlns:m="http://schemas.openxmlformats.org/officeDocument/2006/math">
                    <m:r>
                      <a:rPr lang="en-US" sz="1800" b="0" i="1" smtClean="0">
                        <a:latin typeface="Cambria Math" panose="02040503050406030204" pitchFamily="18" charset="0"/>
                      </a:rPr>
                      <m:t>𝐼</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𝐿𝐶𝑅</m:t>
                            </m:r>
                          </m:sub>
                        </m:sSub>
                      </m:den>
                    </m:f>
                    <m:r>
                      <a:rPr lang="en-US" sz="1800" b="0" i="1" smtClean="0">
                        <a:latin typeface="Cambria Math" panose="02040503050406030204" pitchFamily="18" charset="0"/>
                      </a:rPr>
                      <m:t> </m:t>
                    </m:r>
                  </m:oMath>
                </a14:m>
                <a:r>
                  <a:rPr lang="en-US" sz="1800" dirty="0"/>
                  <a:t>, and the phasor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𝐿𝐶𝑅</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𝑅</m:t>
                        </m:r>
                      </m:sub>
                    </m:sSub>
                  </m:oMath>
                </a14:m>
                <a:r>
                  <a:rPr lang="en-US" sz="1800" dirty="0"/>
                  <a:t>, where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m:t>
                    </m:r>
                    <m:r>
                      <a:rPr lang="en-US" sz="1800" b="0" i="1" smtClean="0">
                        <a:latin typeface="Cambria Math" panose="02040503050406030204" pitchFamily="18" charset="0"/>
                      </a:rPr>
                      <m:t>𝑅</m:t>
                    </m:r>
                  </m:oMath>
                </a14:m>
                <a:r>
                  <a:rPr lang="en-US" sz="1800" dirty="0"/>
                  <a:t>.</a:t>
                </a:r>
              </a:p>
              <a:p>
                <a:pPr>
                  <a:spcBef>
                    <a:spcPts val="400"/>
                  </a:spcBef>
                </a:pPr>
                <a:r>
                  <a:rPr lang="en-US" sz="1800" dirty="0"/>
                  <a:t>So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𝑅</m:t>
                        </m:r>
                      </m:sub>
                    </m:sSub>
                    <m:r>
                      <a:rPr lang="en-US" sz="1800" i="1">
                        <a:latin typeface="Cambria Math" panose="02040503050406030204" pitchFamily="18" charset="0"/>
                      </a:rPr>
                      <m:t>= </m:t>
                    </m:r>
                    <m:f>
                      <m:fPr>
                        <m:ctrlPr>
                          <a:rPr lang="en-US" sz="1800" i="1">
                            <a:latin typeface="Cambria Math" panose="02040503050406030204" pitchFamily="18" charset="0"/>
                          </a:rPr>
                        </m:ctrlPr>
                      </m:fPr>
                      <m:num>
                        <m:r>
                          <a:rPr lang="en-US" sz="1800" b="0" i="1" smtClean="0">
                            <a:latin typeface="Cambria Math" panose="02040503050406030204" pitchFamily="18" charset="0"/>
                          </a:rPr>
                          <m:t>𝑅𝐶</m:t>
                        </m:r>
                        <m:r>
                          <a:rPr lang="en-US" sz="1800" b="0" i="1" smtClean="0">
                            <a:latin typeface="Cambria Math" panose="02040503050406030204" pitchFamily="18" charset="0"/>
                            <a:ea typeface="Cambria Math" panose="02040503050406030204" pitchFamily="18" charset="0"/>
                          </a:rPr>
                          <m:t>𝜔</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num>
                      <m:den>
                        <m:r>
                          <a:rPr lang="en-US" sz="1800" i="1">
                            <a:latin typeface="Cambria Math" panose="02040503050406030204" pitchFamily="18" charset="0"/>
                          </a:rPr>
                          <m:t>𝑅𝐶</m:t>
                        </m:r>
                        <m:r>
                          <a:rPr lang="en-US" sz="1800" i="1">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𝑗</m:t>
                        </m:r>
                        <m:r>
                          <a:rPr lang="en-US" sz="1800" b="0" i="1" smtClean="0">
                            <a:latin typeface="Cambria Math" panose="02040503050406030204" pitchFamily="18" charset="0"/>
                            <a:ea typeface="Cambria Math" panose="02040503050406030204" pitchFamily="18" charset="0"/>
                          </a:rPr>
                          <m:t>(</m:t>
                        </m:r>
                        <m:sSup>
                          <m:sSupPr>
                            <m:ctrlPr>
                              <a:rPr lang="en-US" sz="1800" i="1" smtClean="0">
                                <a:latin typeface="Cambria Math" panose="02040503050406030204" pitchFamily="18" charset="0"/>
                              </a:rPr>
                            </m:ctrlPr>
                          </m:sSupPr>
                          <m:e>
                            <m:r>
                              <a:rPr lang="en-US" sz="1800" b="0" i="1" smtClean="0">
                                <a:latin typeface="Cambria Math" panose="02040503050406030204" pitchFamily="18" charset="0"/>
                              </a:rPr>
                              <m:t>𝐿𝐶</m:t>
                            </m:r>
                            <m:r>
                              <a:rPr lang="en-US" sz="1800" i="1" smtClean="0">
                                <a:latin typeface="Cambria Math" panose="02040503050406030204" pitchFamily="18" charset="0"/>
                                <a:ea typeface="Cambria Math" panose="02040503050406030204" pitchFamily="18" charset="0"/>
                              </a:rPr>
                              <m:t>𝜔</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−1)</m:t>
                        </m:r>
                      </m:den>
                    </m:f>
                  </m:oMath>
                </a14:m>
                <a:r>
                  <a:rPr lang="en-US" sz="1800" dirty="0"/>
                  <a:t>.</a:t>
                </a:r>
              </a:p>
              <a:p>
                <a:pPr>
                  <a:spcBef>
                    <a:spcPts val="400"/>
                  </a:spcBef>
                </a:pPr>
                <a14:m>
                  <m:oMath xmlns:m="http://schemas.openxmlformats.org/officeDocument/2006/math">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m:t>
                    </m:r>
                  </m:oMath>
                </a14:m>
                <a:r>
                  <a:rPr lang="en-US" sz="1800" dirty="0"/>
                  <a:t> is maximum when</a:t>
                </a:r>
                <a14:m>
                  <m:oMath xmlns:m="http://schemas.openxmlformats.org/officeDocument/2006/math">
                    <m:r>
                      <a:rPr lang="en-US" sz="1800" b="0" i="0" smtClean="0">
                        <a:latin typeface="Cambria Math" panose="02040503050406030204" pitchFamily="18" charset="0"/>
                      </a:rPr>
                      <m:t> </m:t>
                    </m:r>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𝜔</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𝐿𝐶</m:t>
                    </m:r>
                    <m:r>
                      <a:rPr lang="en-US" sz="1800" b="0" i="1" smtClean="0">
                        <a:latin typeface="Cambria Math" panose="02040503050406030204" pitchFamily="18" charset="0"/>
                      </a:rPr>
                      <m:t>=1</m:t>
                    </m:r>
                  </m:oMath>
                </a14:m>
                <a:r>
                  <a:rPr lang="en-US" sz="1800" dirty="0"/>
                  <a:t>.  Put </a:t>
                </a:r>
                <a14:m>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1</m:t>
                        </m:r>
                      </m:num>
                      <m:den>
                        <m:rad>
                          <m:radPr>
                            <m:degHide m:val="on"/>
                            <m:ctrlPr>
                              <a:rPr lang="en-US" sz="1800" b="0" i="1" smtClean="0">
                                <a:latin typeface="Cambria Math" panose="02040503050406030204" pitchFamily="18" charset="0"/>
                              </a:rPr>
                            </m:ctrlPr>
                          </m:radPr>
                          <m:deg/>
                          <m:e>
                            <m:r>
                              <a:rPr lang="en-US" sz="1800" b="0" i="1" smtClean="0">
                                <a:latin typeface="Cambria Math" panose="02040503050406030204" pitchFamily="18" charset="0"/>
                              </a:rPr>
                              <m:t>𝐿𝐶</m:t>
                            </m:r>
                          </m:e>
                        </m:rad>
                      </m:den>
                    </m:f>
                  </m:oMath>
                </a14:m>
                <a:r>
                  <a:rPr lang="en-US" sz="1800" dirty="0"/>
                  <a:t>.  When </a:t>
                </a:r>
                <a14:m>
                  <m:oMath xmlns:m="http://schemas.openxmlformats.org/officeDocument/2006/math">
                    <m:r>
                      <a:rPr lang="en-US" sz="180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m:t>
                    </m:r>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0</m:t>
                        </m:r>
                      </m:sub>
                    </m:sSub>
                  </m:oMath>
                </a14:m>
                <a:r>
                  <a:rPr lang="en-US" sz="1800" dirty="0"/>
                  <a:t>, </a:t>
                </a:r>
                <a14:m>
                  <m:oMath xmlns:m="http://schemas.openxmlformats.org/officeDocument/2006/math">
                    <m:d>
                      <m:dPr>
                        <m:begChr m:val="|"/>
                        <m:endChr m:val="|"/>
                        <m:ctrlPr>
                          <a:rPr lang="en-US" sz="1800" b="0" i="1" dirty="0" smtClean="0">
                            <a:latin typeface="Cambria Math" panose="02040503050406030204" pitchFamily="18" charset="0"/>
                          </a:rPr>
                        </m:ctrlPr>
                      </m:dPr>
                      <m:e>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𝑅</m:t>
                            </m:r>
                          </m:sub>
                        </m:sSub>
                      </m:e>
                    </m:d>
                    <m:r>
                      <a:rPr lang="en-US" sz="1800" b="0" i="1" dirty="0" smtClean="0">
                        <a:latin typeface="Cambria Math" panose="02040503050406030204" pitchFamily="18" charset="0"/>
                      </a:rPr>
                      <m:t>=</m:t>
                    </m:r>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𝑅</m:t>
                        </m:r>
                      </m:sub>
                    </m:sSub>
                    <m:r>
                      <a:rPr lang="en-US" sz="1800" b="0" i="1" dirty="0" smtClean="0">
                        <a:latin typeface="Cambria Math" panose="02040503050406030204" pitchFamily="18" charset="0"/>
                      </a:rPr>
                      <m:t>= </m:t>
                    </m:r>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0</m:t>
                        </m:r>
                      </m:sub>
                    </m:sSub>
                  </m:oMath>
                </a14:m>
                <a:r>
                  <a:rPr lang="en-US" sz="1800" dirty="0"/>
                  <a:t>.</a:t>
                </a:r>
              </a:p>
              <a:p>
                <a:pPr>
                  <a:spcBef>
                    <a:spcPts val="400"/>
                  </a:spcBef>
                </a:pPr>
                <a14:m>
                  <m:oMath xmlns:m="http://schemas.openxmlformats.org/officeDocument/2006/math">
                    <m:sSub>
                      <m:sSubPr>
                        <m:ctrlPr>
                          <a:rPr lang="en-US" sz="1800" i="1">
                            <a:latin typeface="Cambria Math" panose="02040503050406030204" pitchFamily="18" charset="0"/>
                          </a:rPr>
                        </m:ctrlPr>
                      </m:sSubPr>
                      <m:e>
                        <m:r>
                          <a:rPr lang="en-US" sz="1800" b="0" i="1" smtClean="0">
                            <a:latin typeface="Cambria Math" panose="02040503050406030204" pitchFamily="18" charset="0"/>
                          </a:rPr>
                          <m:t>|</m:t>
                        </m:r>
                        <m:r>
                          <a:rPr lang="en-US" sz="1800" i="1">
                            <a:latin typeface="Cambria Math" panose="02040503050406030204" pitchFamily="18" charset="0"/>
                          </a:rPr>
                          <m:t>𝑉</m:t>
                        </m:r>
                      </m:e>
                      <m:sub>
                        <m:r>
                          <a:rPr lang="en-US" sz="1800" i="1">
                            <a:latin typeface="Cambria Math" panose="02040503050406030204" pitchFamily="18" charset="0"/>
                          </a:rPr>
                          <m:t>𝑅</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rad>
                          <m:radPr>
                            <m:degHide m:val="on"/>
                            <m:ctrlPr>
                              <a:rPr lang="en-US" sz="1800" b="0" i="1" smtClean="0">
                                <a:latin typeface="Cambria Math" panose="02040503050406030204" pitchFamily="18" charset="0"/>
                              </a:rPr>
                            </m:ctrlPr>
                          </m:radPr>
                          <m:deg/>
                          <m:e>
                            <m:r>
                              <a:rPr lang="en-US" sz="1800" b="0" i="1" smtClean="0">
                                <a:latin typeface="Cambria Math" panose="02040503050406030204" pitchFamily="18" charset="0"/>
                              </a:rPr>
                              <m:t>2</m:t>
                            </m:r>
                          </m:e>
                        </m:rad>
                      </m:den>
                    </m:f>
                  </m:oMath>
                </a14:m>
                <a:r>
                  <a:rPr lang="en-US" sz="1800" dirty="0"/>
                  <a:t>, when </a:t>
                </a:r>
                <a14:m>
                  <m:oMath xmlns:m="http://schemas.openxmlformats.org/officeDocument/2006/math">
                    <m:r>
                      <a:rPr lang="en-US" sz="1800" b="0" i="1" smtClean="0">
                        <a:latin typeface="Cambria Math" panose="02040503050406030204" pitchFamily="18" charset="0"/>
                      </a:rPr>
                      <m:t>𝑋</m:t>
                    </m:r>
                    <m:r>
                      <a:rPr lang="en-US" sz="1800" b="0" i="1" smtClean="0">
                        <a:latin typeface="Cambria Math" panose="02040503050406030204" pitchFamily="18" charset="0"/>
                      </a:rPr>
                      <m:t>=</m:t>
                    </m:r>
                    <m:r>
                      <a:rPr lang="en-US" sz="1800" b="0" i="1" smtClean="0">
                        <a:latin typeface="Cambria Math" panose="02040503050406030204" pitchFamily="18" charset="0"/>
                      </a:rPr>
                      <m:t>𝑅</m:t>
                    </m:r>
                  </m:oMath>
                </a14:m>
                <a:r>
                  <a:rPr lang="en-US" sz="1800" dirty="0"/>
                  <a:t>.  Note that the power through R when </a:t>
                </a:r>
                <a14:m>
                  <m:oMath xmlns:m="http://schemas.openxmlformats.org/officeDocument/2006/math">
                    <m:r>
                      <a:rPr lang="en-US" sz="1800" i="1">
                        <a:latin typeface="Cambria Math" panose="02040503050406030204" pitchFamily="18" charset="0"/>
                      </a:rPr>
                      <m:t>𝑋</m:t>
                    </m:r>
                    <m:r>
                      <a:rPr lang="en-US" sz="1800" i="1">
                        <a:latin typeface="Cambria Math" panose="02040503050406030204" pitchFamily="18" charset="0"/>
                      </a:rPr>
                      <m:t>=</m:t>
                    </m:r>
                    <m:r>
                      <a:rPr lang="en-US" sz="1800" i="1">
                        <a:latin typeface="Cambria Math" panose="02040503050406030204" pitchFamily="18" charset="0"/>
                      </a:rPr>
                      <m:t>𝑅</m:t>
                    </m:r>
                  </m:oMath>
                </a14:m>
                <a:r>
                  <a:rPr lang="en-US" sz="1800" dirty="0"/>
                  <a:t> is half the power through R when </a:t>
                </a:r>
                <a14:m>
                  <m:oMath xmlns:m="http://schemas.openxmlformats.org/officeDocument/2006/math">
                    <m:r>
                      <a:rPr lang="en-US" sz="1800" b="0" i="1" smtClean="0">
                        <a:latin typeface="Cambria Math" panose="02040503050406030204" pitchFamily="18" charset="0"/>
                      </a:rPr>
                      <m:t>𝑋</m:t>
                    </m:r>
                    <m:r>
                      <a:rPr lang="en-US" sz="1800" b="0" i="1" smtClean="0">
                        <a:latin typeface="Cambria Math" panose="02040503050406030204" pitchFamily="18" charset="0"/>
                      </a:rPr>
                      <m:t>=0</m:t>
                    </m:r>
                  </m:oMath>
                </a14:m>
                <a:r>
                  <a:rPr lang="en-US" sz="1800" dirty="0"/>
                  <a:t> or </a:t>
                </a:r>
                <a14:m>
                  <m:oMath xmlns:m="http://schemas.openxmlformats.org/officeDocument/2006/math">
                    <m:r>
                      <a:rPr lang="en-US" sz="1800" i="1">
                        <a:latin typeface="Cambria Math" panose="02040503050406030204" pitchFamily="18" charset="0"/>
                        <a:ea typeface="Cambria Math" panose="02040503050406030204" pitchFamily="18" charset="0"/>
                      </a:rPr>
                      <m:t>𝜔</m:t>
                    </m:r>
                    <m:r>
                      <a:rPr lang="en-US" sz="1800" i="1">
                        <a:latin typeface="Cambria Math" panose="02040503050406030204" pitchFamily="18" charset="0"/>
                        <a:ea typeface="Cambria Math" panose="02040503050406030204" pitchFamily="18" charset="0"/>
                      </a:rPr>
                      <m:t>=</m:t>
                    </m:r>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0</m:t>
                        </m:r>
                      </m:sub>
                    </m:sSub>
                  </m:oMath>
                </a14:m>
                <a:r>
                  <a:rPr lang="en-US" sz="1800" dirty="0"/>
                  <a:t>.</a:t>
                </a:r>
              </a:p>
              <a:p>
                <a:pPr>
                  <a:spcBef>
                    <a:spcPts val="400"/>
                  </a:spcBef>
                </a:pPr>
                <a:r>
                  <a:rPr lang="en-US" sz="1800" dirty="0"/>
                  <a:t>Let the frequencies where </a:t>
                </a:r>
                <a14:m>
                  <m:oMath xmlns:m="http://schemas.openxmlformats.org/officeDocument/2006/math">
                    <m:r>
                      <a:rPr lang="en-US" sz="1800" b="0" i="1" smtClean="0">
                        <a:latin typeface="Cambria Math" panose="02040503050406030204" pitchFamily="18" charset="0"/>
                      </a:rPr>
                      <m:t>𝑅</m:t>
                    </m:r>
                    <m:r>
                      <a:rPr lang="en-US" sz="1800" b="0" i="1" smtClean="0">
                        <a:latin typeface="Cambria Math" panose="02040503050406030204" pitchFamily="18" charset="0"/>
                      </a:rPr>
                      <m:t>=±</m:t>
                    </m:r>
                    <m:r>
                      <a:rPr lang="en-US" sz="1800" b="0" i="1" smtClean="0">
                        <a:latin typeface="Cambria Math" panose="02040503050406030204" pitchFamily="18" charset="0"/>
                      </a:rPr>
                      <m:t>𝑋</m:t>
                    </m:r>
                  </m:oMath>
                </a14:m>
                <a:r>
                  <a:rPr lang="en-US" sz="1800" dirty="0"/>
                  <a:t> be denoted </a:t>
                </a:r>
                <a14:m>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oMath>
                </a14:m>
                <a:r>
                  <a:rPr lang="en-US" sz="1800" dirty="0"/>
                  <a:t>and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𝑙</m:t>
                        </m:r>
                      </m:sub>
                    </m:sSub>
                  </m:oMath>
                </a14:m>
                <a:r>
                  <a:rPr lang="en-US" sz="1800" dirty="0"/>
                  <a:t>, where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r>
                      <a:rPr lang="en-US" sz="1800" b="0" i="1" smtClean="0">
                        <a:latin typeface="Cambria Math" panose="02040503050406030204" pitchFamily="18" charset="0"/>
                      </a:rPr>
                      <m:t>&gt;</m:t>
                    </m:r>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𝑙</m:t>
                        </m:r>
                      </m:sub>
                    </m:sSub>
                  </m:oMath>
                </a14:m>
                <a:r>
                  <a:rPr lang="en-US" sz="1800" dirty="0"/>
                  <a:t>.</a:t>
                </a:r>
              </a:p>
              <a:p>
                <a:pPr>
                  <a:spcBef>
                    <a:spcPts val="400"/>
                  </a:spcBef>
                </a:pPr>
                <a:r>
                  <a:rPr lang="en-US" sz="1800" dirty="0"/>
                  <a:t>We define </a:t>
                </a:r>
                <a14:m>
                  <m:oMath xmlns:m="http://schemas.openxmlformats.org/officeDocument/2006/math">
                    <m:r>
                      <a:rPr lang="en-US" sz="1800" b="0" i="1" smtClean="0">
                        <a:latin typeface="Cambria Math" panose="02040503050406030204" pitchFamily="18" charset="0"/>
                      </a:rPr>
                      <m:t>𝑄</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𝑋</m:t>
                        </m:r>
                      </m:num>
                      <m:den>
                        <m:r>
                          <a:rPr lang="en-US" sz="1800" b="0" i="1" smtClean="0">
                            <a:latin typeface="Cambria Math" panose="02040503050406030204" pitchFamily="18" charset="0"/>
                          </a:rPr>
                          <m:t>𝑅</m:t>
                        </m:r>
                      </m:den>
                    </m:f>
                    <m:r>
                      <a:rPr lang="en-US" sz="1800" b="0" i="0"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𝐿</m:t>
                        </m:r>
                      </m:num>
                      <m:den>
                        <m:r>
                          <a:rPr lang="en-US" sz="1800" b="0" i="1" smtClean="0">
                            <a:latin typeface="Cambria Math" panose="02040503050406030204" pitchFamily="18" charset="0"/>
                          </a:rPr>
                          <m:t>𝑅</m:t>
                        </m:r>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1</m:t>
                        </m:r>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𝐶𝑅</m:t>
                        </m:r>
                      </m:den>
                    </m:f>
                  </m:oMath>
                </a14:m>
                <a:r>
                  <a:rPr lang="en-US" sz="1800" dirty="0"/>
                  <a:t>.</a:t>
                </a:r>
              </a:p>
              <a:p>
                <a:pPr>
                  <a:spcBef>
                    <a:spcPts val="400"/>
                  </a:spcBef>
                </a:pPr>
                <a:r>
                  <a:rPr lang="en-US" sz="1800" dirty="0"/>
                  <a:t>Solving for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oMath>
                </a14:m>
                <a:r>
                  <a:rPr lang="en-US" sz="1800" dirty="0"/>
                  <a:t>and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𝑙</m:t>
                        </m:r>
                      </m:sub>
                    </m:sSub>
                  </m:oMath>
                </a14:m>
                <a:r>
                  <a:rPr lang="en-US" sz="1800" dirty="0"/>
                  <a:t>, we get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r>
                              <a:rPr lang="en-US" sz="180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num>
                      <m:den>
                        <m:sSub>
                          <m:sSubPr>
                            <m:ctrlPr>
                              <a:rPr lang="en-US" sz="180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𝐶</m:t>
                            </m:r>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den>
                    </m:f>
                    <m:r>
                      <a:rPr lang="en-US" sz="1800" b="0" i="1" smtClean="0">
                        <a:latin typeface="Cambria Math" panose="02040503050406030204" pitchFamily="18" charset="0"/>
                      </a:rPr>
                      <m:t>=</m:t>
                    </m:r>
                    <m:r>
                      <a:rPr lang="en-US" sz="1800" b="0" i="1" smtClean="0">
                        <a:latin typeface="Cambria Math" panose="02040503050406030204" pitchFamily="18" charset="0"/>
                      </a:rPr>
                      <m:t>𝑅</m:t>
                    </m:r>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𝐿</m:t>
                            </m:r>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𝑙</m:t>
                            </m:r>
                          </m:sub>
                        </m:sSub>
                      </m:den>
                    </m:f>
                    <m:r>
                      <a:rPr lang="en-US" sz="1800" i="1">
                        <a:latin typeface="Cambria Math" panose="02040503050406030204" pitchFamily="18" charset="0"/>
                      </a:rPr>
                      <m:t>=</m:t>
                    </m:r>
                    <m:r>
                      <a:rPr lang="en-US" sz="1800" b="0" i="1" smtClean="0">
                        <a:latin typeface="Cambria Math" panose="02040503050406030204" pitchFamily="18" charset="0"/>
                      </a:rPr>
                      <m:t>−</m:t>
                    </m:r>
                    <m:r>
                      <a:rPr lang="en-US" sz="1800" i="1">
                        <a:latin typeface="Cambria Math" panose="02040503050406030204" pitchFamily="18" charset="0"/>
                      </a:rPr>
                      <m:t>𝑅</m:t>
                    </m:r>
                  </m:oMath>
                </a14:m>
                <a:r>
                  <a:rPr lang="en-US" sz="1800" dirty="0"/>
                  <a:t> , or, in terms of </a:t>
                </a:r>
                <a14:m>
                  <m:oMath xmlns:m="http://schemas.openxmlformats.org/officeDocument/2006/math">
                    <m:r>
                      <a:rPr lang="en-US" sz="1800" i="1">
                        <a:latin typeface="Cambria Math" panose="02040503050406030204" pitchFamily="18" charset="0"/>
                      </a:rPr>
                      <m:t>𝑄</m:t>
                    </m:r>
                  </m:oMath>
                </a14:m>
                <a:r>
                  <a:rPr lang="en-US" sz="1800" dirty="0"/>
                  <a:t>,</a:t>
                </a:r>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den>
                    </m:f>
                    <m:r>
                      <a:rPr lang="en-US" sz="1800" i="1">
                        <a:latin typeface="Cambria Math" panose="02040503050406030204" pitchFamily="18" charset="0"/>
                      </a:rPr>
                      <m:t>=</m:t>
                    </m:r>
                    <m:f>
                      <m:fPr>
                        <m:ctrlPr>
                          <a:rPr lang="en-US" sz="1800" i="1" smtClean="0">
                            <a:latin typeface="Cambria Math" panose="02040503050406030204" pitchFamily="18" charset="0"/>
                          </a:rPr>
                        </m:ctrlPr>
                      </m:fPr>
                      <m:num>
                        <m:r>
                          <a:rPr lang="en-US" sz="1800" b="0" i="1" smtClean="0">
                            <a:latin typeface="Cambria Math" panose="02040503050406030204" pitchFamily="18" charset="0"/>
                          </a:rPr>
                          <m:t>1</m:t>
                        </m:r>
                      </m:num>
                      <m:den>
                        <m:r>
                          <a:rPr lang="en-US" sz="1800" b="0" i="1" smtClean="0">
                            <a:latin typeface="Cambria Math" panose="02040503050406030204" pitchFamily="18" charset="0"/>
                          </a:rPr>
                          <m:t>𝑄</m:t>
                        </m:r>
                      </m:den>
                    </m:f>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𝑙</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1</m:t>
                        </m:r>
                      </m:num>
                      <m:den>
                        <m:r>
                          <a:rPr lang="en-US" sz="1800" i="1">
                            <a:latin typeface="Cambria Math" panose="02040503050406030204" pitchFamily="18" charset="0"/>
                          </a:rPr>
                          <m:t>𝑄</m:t>
                        </m:r>
                      </m:den>
                    </m:f>
                  </m:oMath>
                </a14:m>
                <a:r>
                  <a:rPr lang="en-US" sz="1800" dirty="0"/>
                  <a:t>.  In fact, </a:t>
                </a:r>
                <a14:m>
                  <m:oMath xmlns:m="http://schemas.openxmlformats.org/officeDocument/2006/math">
                    <m:sSub>
                      <m:sSubPr>
                        <m:ctrlPr>
                          <a:rPr lang="en-US" sz="180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rad>
                      <m:radPr>
                        <m:degHide m:val="on"/>
                        <m:ctrlPr>
                          <a:rPr lang="en-US" sz="1800" b="0" i="1" smtClean="0">
                            <a:latin typeface="Cambria Math" panose="02040503050406030204" pitchFamily="18" charset="0"/>
                          </a:rPr>
                        </m:ctrlPr>
                      </m:radPr>
                      <m:deg/>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e>
                    </m:rad>
                  </m:oMath>
                </a14:m>
                <a:r>
                  <a:rPr lang="en-US" sz="1800" dirty="0"/>
                  <a:t>, and so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1</m:t>
                        </m:r>
                      </m:num>
                      <m:den>
                        <m:r>
                          <a:rPr lang="en-US" sz="1800" i="1">
                            <a:latin typeface="Cambria Math" panose="02040503050406030204" pitchFamily="18" charset="0"/>
                          </a:rPr>
                          <m:t>𝑄</m:t>
                        </m:r>
                      </m:den>
                    </m:f>
                  </m:oMath>
                </a14:m>
                <a:r>
                  <a:rPr lang="en-US" sz="1800" dirty="0"/>
                  <a:t> .</a:t>
                </a:r>
              </a:p>
              <a:p>
                <a:pPr>
                  <a:spcBef>
                    <a:spcPts val="400"/>
                  </a:spcBef>
                </a:pPr>
                <a:r>
                  <a:rPr lang="en-US" sz="1800" dirty="0"/>
                  <a:t>Thus </a:t>
                </a:r>
                <a14:m>
                  <m:oMath xmlns:m="http://schemas.openxmlformats.org/officeDocument/2006/math">
                    <m:r>
                      <a:rPr lang="en-US" sz="1800" b="0" i="1" smtClean="0">
                        <a:latin typeface="Cambria Math" panose="02040503050406030204" pitchFamily="18" charset="0"/>
                      </a:rPr>
                      <m:t>𝑄</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num>
                      <m:den>
                        <m:r>
                          <m:rPr>
                            <m:sty m:val="p"/>
                          </m:rPr>
                          <a:rPr lang="el-GR" sz="1800" b="0" i="1" smtClean="0">
                            <a:latin typeface="Cambria Math" panose="02040503050406030204" pitchFamily="18" charset="0"/>
                            <a:ea typeface="Cambria Math" panose="02040503050406030204" pitchFamily="18" charset="0"/>
                          </a:rPr>
                          <m:t>Δ</m:t>
                        </m:r>
                        <m:r>
                          <a:rPr lang="el-GR" sz="1800" b="0" i="1" smtClean="0">
                            <a:latin typeface="Cambria Math" panose="02040503050406030204" pitchFamily="18" charset="0"/>
                            <a:ea typeface="Cambria Math" panose="02040503050406030204" pitchFamily="18" charset="0"/>
                          </a:rPr>
                          <m:t>𝜔</m:t>
                        </m:r>
                      </m:den>
                    </m:f>
                  </m:oMath>
                </a14:m>
                <a:endParaRPr lang="en-US" sz="1800" dirty="0"/>
              </a:p>
              <a:p>
                <a:pPr>
                  <a:spcBef>
                    <a:spcPts val="400"/>
                  </a:spcBef>
                </a:pPr>
                <a:r>
                  <a:rPr lang="en-US" sz="1800" dirty="0"/>
                  <a:t>From the definition of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𝑃</m:t>
                        </m:r>
                      </m:e>
                      <m:sub>
                        <m:r>
                          <a:rPr lang="en-US" sz="1800" b="0" i="1" smtClean="0">
                            <a:latin typeface="Cambria Math" panose="02040503050406030204" pitchFamily="18" charset="0"/>
                          </a:rPr>
                          <m:t>𝑎</m:t>
                        </m:r>
                      </m:sub>
                    </m:sSub>
                  </m:oMath>
                </a14:m>
                <a:r>
                  <a:rPr lang="en-US" sz="1800" dirty="0"/>
                  <a:t>, earlier, </a:t>
                </a:r>
                <a14:m>
                  <m:oMath xmlns:m="http://schemas.openxmlformats.org/officeDocument/2006/math">
                    <m:r>
                      <a:rPr lang="en-US" sz="1800" b="0" i="1" smtClean="0">
                        <a:latin typeface="Cambria Math" panose="02040503050406030204" pitchFamily="18" charset="0"/>
                      </a:rPr>
                      <m:t>𝑄</m:t>
                    </m:r>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𝐸</m:t>
                        </m:r>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𝑃</m:t>
                            </m:r>
                          </m:e>
                          <m:sub>
                            <m:r>
                              <a:rPr lang="en-US" sz="1800" b="0" i="1" smtClean="0">
                                <a:latin typeface="Cambria Math" panose="02040503050406030204" pitchFamily="18" charset="0"/>
                              </a:rPr>
                              <m:t>𝑎</m:t>
                            </m:r>
                          </m:sub>
                        </m:sSub>
                      </m:den>
                    </m:f>
                    <m:r>
                      <a:rPr lang="en-US" sz="1800" b="0" i="1" smtClean="0">
                        <a:latin typeface="Cambria Math" panose="02040503050406030204" pitchFamily="18" charset="0"/>
                      </a:rPr>
                      <m:t>,</m:t>
                    </m:r>
                  </m:oMath>
                </a14:m>
                <a:r>
                  <a:rPr lang="en-US" sz="1800" dirty="0"/>
                  <a:t> where </a:t>
                </a:r>
                <a14:m>
                  <m:oMath xmlns:m="http://schemas.openxmlformats.org/officeDocument/2006/math">
                    <m:r>
                      <a:rPr lang="en-US" sz="1800" b="0" i="1" smtClean="0">
                        <a:latin typeface="Cambria Math" panose="02040503050406030204" pitchFamily="18" charset="0"/>
                      </a:rPr>
                      <m:t>𝐸</m:t>
                    </m:r>
                  </m:oMath>
                </a14:m>
                <a:r>
                  <a:rPr lang="en-US" sz="1800" dirty="0"/>
                  <a:t> is the total energy stored in </a:t>
                </a:r>
                <a:r>
                  <a:rPr lang="en-US" sz="1800" i="1" dirty="0"/>
                  <a:t>L</a:t>
                </a:r>
                <a:r>
                  <a:rPr lang="en-US" sz="1800" dirty="0"/>
                  <a:t> and </a:t>
                </a:r>
                <a:r>
                  <a:rPr lang="en-US" sz="1800" i="1" dirty="0"/>
                  <a:t>C</a:t>
                </a:r>
                <a:r>
                  <a:rPr lang="en-US" sz="1800" dirty="0"/>
                  <a:t>, which is in turn the peak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𝐸</m:t>
                        </m:r>
                      </m:e>
                      <m:sub>
                        <m:r>
                          <a:rPr lang="en-US" sz="1800" b="0" i="1" smtClean="0">
                            <a:latin typeface="Cambria Math" panose="02040503050406030204" pitchFamily="18" charset="0"/>
                          </a:rPr>
                          <m:t>𝐿</m:t>
                        </m:r>
                      </m:sub>
                    </m:sSub>
                  </m:oMath>
                </a14:m>
                <a:r>
                  <a:rPr lang="en-US" sz="1800" dirty="0"/>
                  <a:t> and peak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𝐸</m:t>
                        </m:r>
                      </m:e>
                      <m:sub>
                        <m:r>
                          <a:rPr lang="en-US" sz="1800" b="0" i="1" smtClean="0">
                            <a:latin typeface="Cambria Math" panose="02040503050406030204" pitchFamily="18" charset="0"/>
                          </a:rPr>
                          <m:t>𝐶</m:t>
                        </m:r>
                      </m:sub>
                    </m:sSub>
                  </m:oMath>
                </a14:m>
                <a:r>
                  <a:rPr lang="en-US" sz="1800" dirty="0"/>
                  <a:t> at resonance.</a:t>
                </a:r>
              </a:p>
              <a:p>
                <a:pPr>
                  <a:spcBef>
                    <a:spcPts val="400"/>
                  </a:spcBef>
                </a:pPr>
                <a:endParaRPr lang="en-US" sz="18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69620" y="965741"/>
                <a:ext cx="9675964" cy="5191125"/>
              </a:xfrm>
              <a:blipFill>
                <a:blip r:embed="rId2"/>
                <a:stretch>
                  <a:fillRect l="-394" r="-787"/>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12</a:t>
            </a:fld>
            <a:endParaRPr lang="en-US"/>
          </a:p>
        </p:txBody>
      </p:sp>
      <p:grpSp>
        <p:nvGrpSpPr>
          <p:cNvPr id="6" name="Group 5">
            <a:extLst>
              <a:ext uri="{FF2B5EF4-FFF2-40B4-BE49-F238E27FC236}">
                <a16:creationId xmlns:a16="http://schemas.microsoft.com/office/drawing/2014/main" id="{AB8AF407-4243-7343-9E1B-E1F2D7C4550B}"/>
              </a:ext>
            </a:extLst>
          </p:cNvPr>
          <p:cNvGrpSpPr/>
          <p:nvPr/>
        </p:nvGrpSpPr>
        <p:grpSpPr>
          <a:xfrm>
            <a:off x="9796120" y="1015932"/>
            <a:ext cx="2170807" cy="1935123"/>
            <a:chOff x="9796120" y="1015932"/>
            <a:chExt cx="2170807" cy="1935123"/>
          </a:xfrm>
        </p:grpSpPr>
        <p:sp>
          <p:nvSpPr>
            <p:cNvPr id="23" name="TextBox 22">
              <a:extLst>
                <a:ext uri="{FF2B5EF4-FFF2-40B4-BE49-F238E27FC236}">
                  <a16:creationId xmlns:a16="http://schemas.microsoft.com/office/drawing/2014/main" id="{4B9020A4-39B9-1D42-93D9-8FA04790213A}"/>
                </a:ext>
              </a:extLst>
            </p:cNvPr>
            <p:cNvSpPr txBox="1"/>
            <p:nvPr/>
          </p:nvSpPr>
          <p:spPr>
            <a:xfrm>
              <a:off x="9796120" y="2292791"/>
              <a:ext cx="379163" cy="382920"/>
            </a:xfrm>
            <a:prstGeom prst="rect">
              <a:avLst/>
            </a:prstGeom>
            <a:noFill/>
          </p:spPr>
          <p:txBody>
            <a:bodyPr wrap="square" rtlCol="0">
              <a:spAutoFit/>
            </a:bodyPr>
            <a:lstStyle/>
            <a:p>
              <a:r>
                <a:rPr lang="en-US" sz="1400" dirty="0"/>
                <a:t>V</a:t>
              </a:r>
              <a:r>
                <a:rPr lang="en-US" sz="1400" baseline="-25000" dirty="0"/>
                <a:t>0</a:t>
              </a:r>
            </a:p>
          </p:txBody>
        </p:sp>
        <p:grpSp>
          <p:nvGrpSpPr>
            <p:cNvPr id="7" name="Group 346">
              <a:extLst>
                <a:ext uri="{FF2B5EF4-FFF2-40B4-BE49-F238E27FC236}">
                  <a16:creationId xmlns:a16="http://schemas.microsoft.com/office/drawing/2014/main" id="{F4B4D33F-2824-824D-87BB-2B333F0146C6}"/>
                </a:ext>
              </a:extLst>
            </p:cNvPr>
            <p:cNvGrpSpPr>
              <a:grpSpLocks/>
            </p:cNvGrpSpPr>
            <p:nvPr/>
          </p:nvGrpSpPr>
          <p:grpSpPr bwMode="auto">
            <a:xfrm>
              <a:off x="10980003" y="1468900"/>
              <a:ext cx="191688" cy="682589"/>
              <a:chOff x="5012" y="1930"/>
              <a:chExt cx="346" cy="576"/>
            </a:xfrm>
          </p:grpSpPr>
          <p:grpSp>
            <p:nvGrpSpPr>
              <p:cNvPr id="59" name="Group 135">
                <a:extLst>
                  <a:ext uri="{FF2B5EF4-FFF2-40B4-BE49-F238E27FC236}">
                    <a16:creationId xmlns:a16="http://schemas.microsoft.com/office/drawing/2014/main" id="{A8E926D2-C85F-2A48-9192-5F010734362C}"/>
                  </a:ext>
                </a:extLst>
              </p:cNvPr>
              <p:cNvGrpSpPr>
                <a:grpSpLocks/>
              </p:cNvGrpSpPr>
              <p:nvPr/>
            </p:nvGrpSpPr>
            <p:grpSpPr bwMode="auto">
              <a:xfrm>
                <a:off x="5012" y="1930"/>
                <a:ext cx="346" cy="576"/>
                <a:chOff x="2707" y="2736"/>
                <a:chExt cx="346" cy="576"/>
              </a:xfrm>
            </p:grpSpPr>
            <p:sp>
              <p:nvSpPr>
                <p:cNvPr id="61" name="Line 136">
                  <a:extLst>
                    <a:ext uri="{FF2B5EF4-FFF2-40B4-BE49-F238E27FC236}">
                      <a16:creationId xmlns:a16="http://schemas.microsoft.com/office/drawing/2014/main" id="{F89BEC5E-B3D8-F548-B4A6-498F4F4054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37">
                  <a:extLst>
                    <a:ext uri="{FF2B5EF4-FFF2-40B4-BE49-F238E27FC236}">
                      <a16:creationId xmlns:a16="http://schemas.microsoft.com/office/drawing/2014/main" id="{024B9C6D-5595-194E-A519-05E551BA6569}"/>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38">
                  <a:extLst>
                    <a:ext uri="{FF2B5EF4-FFF2-40B4-BE49-F238E27FC236}">
                      <a16:creationId xmlns:a16="http://schemas.microsoft.com/office/drawing/2014/main" id="{B7C8657E-65F4-164D-83D5-E0AD6469E7F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39">
                  <a:extLst>
                    <a:ext uri="{FF2B5EF4-FFF2-40B4-BE49-F238E27FC236}">
                      <a16:creationId xmlns:a16="http://schemas.microsoft.com/office/drawing/2014/main" id="{46527821-0DD2-5F4F-A9A7-A0DBC68D7EDC}"/>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345">
                <a:extLst>
                  <a:ext uri="{FF2B5EF4-FFF2-40B4-BE49-F238E27FC236}">
                    <a16:creationId xmlns:a16="http://schemas.microsoft.com/office/drawing/2014/main" id="{35C92B65-3056-3E4E-B6C1-0E890CE9A401}"/>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 name="Group 13">
              <a:extLst>
                <a:ext uri="{FF2B5EF4-FFF2-40B4-BE49-F238E27FC236}">
                  <a16:creationId xmlns:a16="http://schemas.microsoft.com/office/drawing/2014/main" id="{A11111BA-26FA-8B42-B8E5-2B383622D9BE}"/>
                </a:ext>
              </a:extLst>
            </p:cNvPr>
            <p:cNvGrpSpPr>
              <a:grpSpLocks noChangeAspect="1"/>
            </p:cNvGrpSpPr>
            <p:nvPr/>
          </p:nvGrpSpPr>
          <p:grpSpPr bwMode="auto">
            <a:xfrm>
              <a:off x="10997303" y="2100322"/>
              <a:ext cx="159740" cy="189608"/>
              <a:chOff x="1344" y="2064"/>
              <a:chExt cx="192" cy="192"/>
            </a:xfrm>
          </p:grpSpPr>
          <p:sp>
            <p:nvSpPr>
              <p:cNvPr id="57" name="Oval 14">
                <a:extLst>
                  <a:ext uri="{FF2B5EF4-FFF2-40B4-BE49-F238E27FC236}">
                    <a16:creationId xmlns:a16="http://schemas.microsoft.com/office/drawing/2014/main" id="{061D7D15-C57F-054D-BBC2-28C383F131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352D38A-7CBB-EF48-850B-012F5FD91A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 name="Group 8">
              <a:extLst>
                <a:ext uri="{FF2B5EF4-FFF2-40B4-BE49-F238E27FC236}">
                  <a16:creationId xmlns:a16="http://schemas.microsoft.com/office/drawing/2014/main" id="{EAABE881-2975-1E44-8975-D6C5324DB79B}"/>
                </a:ext>
              </a:extLst>
            </p:cNvPr>
            <p:cNvGrpSpPr>
              <a:grpSpLocks noChangeAspect="1"/>
            </p:cNvGrpSpPr>
            <p:nvPr/>
          </p:nvGrpSpPr>
          <p:grpSpPr bwMode="auto">
            <a:xfrm>
              <a:off x="10997303" y="2761447"/>
              <a:ext cx="159740" cy="189608"/>
              <a:chOff x="1344" y="2064"/>
              <a:chExt cx="192" cy="192"/>
            </a:xfrm>
          </p:grpSpPr>
          <p:sp>
            <p:nvSpPr>
              <p:cNvPr id="55" name="Oval 54">
                <a:extLst>
                  <a:ext uri="{FF2B5EF4-FFF2-40B4-BE49-F238E27FC236}">
                    <a16:creationId xmlns:a16="http://schemas.microsoft.com/office/drawing/2014/main" id="{45043902-D26B-EB48-901E-68745D4B28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55">
                <a:extLst>
                  <a:ext uri="{FF2B5EF4-FFF2-40B4-BE49-F238E27FC236}">
                    <a16:creationId xmlns:a16="http://schemas.microsoft.com/office/drawing/2014/main" id="{3E3E5E6F-9FD7-1F4D-96D0-1CABC63391C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 name="TextBox 9">
              <a:extLst>
                <a:ext uri="{FF2B5EF4-FFF2-40B4-BE49-F238E27FC236}">
                  <a16:creationId xmlns:a16="http://schemas.microsoft.com/office/drawing/2014/main" id="{60E995E0-3102-BE40-BA3A-0FD14FDDD9FA}"/>
                </a:ext>
              </a:extLst>
            </p:cNvPr>
            <p:cNvSpPr txBox="1"/>
            <p:nvPr/>
          </p:nvSpPr>
          <p:spPr>
            <a:xfrm>
              <a:off x="10702887" y="1637985"/>
              <a:ext cx="331711" cy="307777"/>
            </a:xfrm>
            <a:prstGeom prst="rect">
              <a:avLst/>
            </a:prstGeom>
            <a:noFill/>
          </p:spPr>
          <p:txBody>
            <a:bodyPr wrap="square" rtlCol="0">
              <a:spAutoFit/>
            </a:bodyPr>
            <a:lstStyle/>
            <a:p>
              <a:r>
                <a:rPr lang="en-US" sz="1400" dirty="0"/>
                <a:t>C</a:t>
              </a:r>
            </a:p>
          </p:txBody>
        </p:sp>
        <p:sp>
          <p:nvSpPr>
            <p:cNvPr id="11" name="TextBox 10">
              <a:extLst>
                <a:ext uri="{FF2B5EF4-FFF2-40B4-BE49-F238E27FC236}">
                  <a16:creationId xmlns:a16="http://schemas.microsoft.com/office/drawing/2014/main" id="{68CE1D5D-AC1A-C64A-A9F9-505C224714DD}"/>
                </a:ext>
              </a:extLst>
            </p:cNvPr>
            <p:cNvSpPr txBox="1"/>
            <p:nvPr/>
          </p:nvSpPr>
          <p:spPr>
            <a:xfrm>
              <a:off x="11529598" y="2383359"/>
              <a:ext cx="437329" cy="307777"/>
            </a:xfrm>
            <a:prstGeom prst="rect">
              <a:avLst/>
            </a:prstGeom>
            <a:noFill/>
          </p:spPr>
          <p:txBody>
            <a:bodyPr wrap="square" rtlCol="0">
              <a:spAutoFit/>
            </a:bodyPr>
            <a:lstStyle/>
            <a:p>
              <a:r>
                <a:rPr lang="en-US" sz="1400" dirty="0"/>
                <a:t>V</a:t>
              </a:r>
              <a:r>
                <a:rPr lang="en-US" sz="1400" baseline="-25000" dirty="0"/>
                <a:t>R</a:t>
              </a:r>
            </a:p>
          </p:txBody>
        </p:sp>
        <p:sp>
          <p:nvSpPr>
            <p:cNvPr id="16" name="Freeform 12">
              <a:extLst>
                <a:ext uri="{FF2B5EF4-FFF2-40B4-BE49-F238E27FC236}">
                  <a16:creationId xmlns:a16="http://schemas.microsoft.com/office/drawing/2014/main" id="{B270F908-B245-2140-A3CB-91929EA26DFE}"/>
                </a:ext>
              </a:extLst>
            </p:cNvPr>
            <p:cNvSpPr>
              <a:spLocks noChangeAspect="1"/>
            </p:cNvSpPr>
            <p:nvPr/>
          </p:nvSpPr>
          <p:spPr bwMode="auto">
            <a:xfrm>
              <a:off x="11002955" y="2208594"/>
              <a:ext cx="153102"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CCC2CC69-501B-8049-A262-02ADDE85D7D3}"/>
                </a:ext>
              </a:extLst>
            </p:cNvPr>
            <p:cNvSpPr txBox="1"/>
            <p:nvPr/>
          </p:nvSpPr>
          <p:spPr>
            <a:xfrm>
              <a:off x="10695350" y="2425632"/>
              <a:ext cx="379163" cy="382920"/>
            </a:xfrm>
            <a:prstGeom prst="rect">
              <a:avLst/>
            </a:prstGeom>
            <a:noFill/>
          </p:spPr>
          <p:txBody>
            <a:bodyPr wrap="square" rtlCol="0">
              <a:spAutoFit/>
            </a:bodyPr>
            <a:lstStyle/>
            <a:p>
              <a:r>
                <a:rPr lang="en-US" sz="1400" dirty="0"/>
                <a:t>R</a:t>
              </a:r>
              <a:endParaRPr lang="en-US" sz="1400" baseline="-25000" dirty="0"/>
            </a:p>
          </p:txBody>
        </p:sp>
        <p:cxnSp>
          <p:nvCxnSpPr>
            <p:cNvPr id="25" name="Straight Connector 24">
              <a:extLst>
                <a:ext uri="{FF2B5EF4-FFF2-40B4-BE49-F238E27FC236}">
                  <a16:creationId xmlns:a16="http://schemas.microsoft.com/office/drawing/2014/main" id="{F5DE9A25-23AF-4141-88C0-42CC83C46D8C}"/>
                </a:ext>
              </a:extLst>
            </p:cNvPr>
            <p:cNvCxnSpPr>
              <a:cxnSpLocks/>
            </p:cNvCxnSpPr>
            <p:nvPr/>
          </p:nvCxnSpPr>
          <p:spPr>
            <a:xfrm>
              <a:off x="10319127" y="28627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058DE0F-1540-2241-8627-DABF1825A2D2}"/>
                </a:ext>
              </a:extLst>
            </p:cNvPr>
            <p:cNvCxnSpPr>
              <a:cxnSpLocks/>
            </p:cNvCxnSpPr>
            <p:nvPr/>
          </p:nvCxnSpPr>
          <p:spPr>
            <a:xfrm flipH="1" flipV="1">
              <a:off x="11117108" y="2180671"/>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231DB69-049E-AB46-9414-072CC7B19EFD}"/>
                </a:ext>
              </a:extLst>
            </p:cNvPr>
            <p:cNvCxnSpPr>
              <a:cxnSpLocks/>
            </p:cNvCxnSpPr>
            <p:nvPr/>
          </p:nvCxnSpPr>
          <p:spPr>
            <a:xfrm>
              <a:off x="10341875" y="1465865"/>
              <a:ext cx="0" cy="7766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206">
              <a:extLst>
                <a:ext uri="{FF2B5EF4-FFF2-40B4-BE49-F238E27FC236}">
                  <a16:creationId xmlns:a16="http://schemas.microsoft.com/office/drawing/2014/main" id="{7FAB6643-F001-794A-9548-B2F68F8593BA}"/>
                </a:ext>
              </a:extLst>
            </p:cNvPr>
            <p:cNvGrpSpPr>
              <a:grpSpLocks/>
            </p:cNvGrpSpPr>
            <p:nvPr/>
          </p:nvGrpSpPr>
          <p:grpSpPr bwMode="auto">
            <a:xfrm>
              <a:off x="10187983" y="2114007"/>
              <a:ext cx="304800" cy="762000"/>
              <a:chOff x="4224" y="2400"/>
              <a:chExt cx="192" cy="480"/>
            </a:xfrm>
          </p:grpSpPr>
          <p:sp>
            <p:nvSpPr>
              <p:cNvPr id="70" name="Oval 20">
                <a:extLst>
                  <a:ext uri="{FF2B5EF4-FFF2-40B4-BE49-F238E27FC236}">
                    <a16:creationId xmlns:a16="http://schemas.microsoft.com/office/drawing/2014/main" id="{51B9554C-117C-CF41-A1DE-23B5BBF3F82F}"/>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71" name="Line 21">
                <a:extLst>
                  <a:ext uri="{FF2B5EF4-FFF2-40B4-BE49-F238E27FC236}">
                    <a16:creationId xmlns:a16="http://schemas.microsoft.com/office/drawing/2014/main" id="{7DE7FC2E-E38D-EA4F-8D6A-4629A8A61FA2}"/>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
                <a:extLst>
                  <a:ext uri="{FF2B5EF4-FFF2-40B4-BE49-F238E27FC236}">
                    <a16:creationId xmlns:a16="http://schemas.microsoft.com/office/drawing/2014/main" id="{72EED7B9-A7DC-1745-B6C4-5D8DFDF9FEAE}"/>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3">
                <a:extLst>
                  <a:ext uri="{FF2B5EF4-FFF2-40B4-BE49-F238E27FC236}">
                    <a16:creationId xmlns:a16="http://schemas.microsoft.com/office/drawing/2014/main" id="{8DC7E749-3EF3-C241-AF74-7460F54636B4}"/>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4">
                <a:extLst>
                  <a:ext uri="{FF2B5EF4-FFF2-40B4-BE49-F238E27FC236}">
                    <a16:creationId xmlns:a16="http://schemas.microsoft.com/office/drawing/2014/main" id="{5E4E2FA2-8558-F444-9EAC-AE8DC7CAB0BD}"/>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25">
                <a:extLst>
                  <a:ext uri="{FF2B5EF4-FFF2-40B4-BE49-F238E27FC236}">
                    <a16:creationId xmlns:a16="http://schemas.microsoft.com/office/drawing/2014/main" id="{D6049A1E-8BF5-964A-B1F8-C0B2891797A1}"/>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6" name="Straight Connector 75">
              <a:extLst>
                <a:ext uri="{FF2B5EF4-FFF2-40B4-BE49-F238E27FC236}">
                  <a16:creationId xmlns:a16="http://schemas.microsoft.com/office/drawing/2014/main" id="{0FD73F0F-E12E-904A-98FB-8C97D72643DC}"/>
                </a:ext>
              </a:extLst>
            </p:cNvPr>
            <p:cNvCxnSpPr>
              <a:cxnSpLocks/>
            </p:cNvCxnSpPr>
            <p:nvPr/>
          </p:nvCxnSpPr>
          <p:spPr>
            <a:xfrm>
              <a:off x="10888980" y="1478565"/>
              <a:ext cx="1981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D47E7B84-B624-4443-B94B-0FDB29F5A53B}"/>
                </a:ext>
              </a:extLst>
            </p:cNvPr>
            <p:cNvCxnSpPr>
              <a:cxnSpLocks/>
            </p:cNvCxnSpPr>
            <p:nvPr/>
          </p:nvCxnSpPr>
          <p:spPr>
            <a:xfrm flipH="1" flipV="1">
              <a:off x="11145673" y="2860077"/>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82C7B0E0-339C-8644-89B6-114784FA0BBD}"/>
                </a:ext>
              </a:extLst>
            </p:cNvPr>
            <p:cNvCxnSpPr/>
            <p:nvPr/>
          </p:nvCxnSpPr>
          <p:spPr>
            <a:xfrm>
              <a:off x="11681079" y="21978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599824A0-96FE-1B4C-AD84-929420ACF19C}"/>
                </a:ext>
              </a:extLst>
            </p:cNvPr>
            <p:cNvCxnSpPr/>
            <p:nvPr/>
          </p:nvCxnSpPr>
          <p:spPr>
            <a:xfrm>
              <a:off x="11681079" y="26931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grpSp>
          <p:nvGrpSpPr>
            <p:cNvPr id="43" name="Group 338">
              <a:extLst>
                <a:ext uri="{FF2B5EF4-FFF2-40B4-BE49-F238E27FC236}">
                  <a16:creationId xmlns:a16="http://schemas.microsoft.com/office/drawing/2014/main" id="{F8D2F9F4-67AB-B04B-9468-A948444309CF}"/>
                </a:ext>
              </a:extLst>
            </p:cNvPr>
            <p:cNvGrpSpPr>
              <a:grpSpLocks/>
            </p:cNvGrpSpPr>
            <p:nvPr/>
          </p:nvGrpSpPr>
          <p:grpSpPr bwMode="auto">
            <a:xfrm rot="16200000">
              <a:off x="10581793" y="1137274"/>
              <a:ext cx="182880" cy="640080"/>
              <a:chOff x="3398" y="1757"/>
              <a:chExt cx="128" cy="528"/>
            </a:xfrm>
          </p:grpSpPr>
          <p:grpSp>
            <p:nvGrpSpPr>
              <p:cNvPr id="44" name="Group 43">
                <a:extLst>
                  <a:ext uri="{FF2B5EF4-FFF2-40B4-BE49-F238E27FC236}">
                    <a16:creationId xmlns:a16="http://schemas.microsoft.com/office/drawing/2014/main" id="{BFACA237-717F-C042-95C1-15D268B6245E}"/>
                  </a:ext>
                </a:extLst>
              </p:cNvPr>
              <p:cNvGrpSpPr>
                <a:grpSpLocks/>
              </p:cNvGrpSpPr>
              <p:nvPr/>
            </p:nvGrpSpPr>
            <p:grpSpPr bwMode="auto">
              <a:xfrm>
                <a:off x="3398" y="1757"/>
                <a:ext cx="128" cy="528"/>
                <a:chOff x="451" y="2160"/>
                <a:chExt cx="298" cy="1233"/>
              </a:xfrm>
            </p:grpSpPr>
            <p:grpSp>
              <p:nvGrpSpPr>
                <p:cNvPr id="46" name="Group 55">
                  <a:extLst>
                    <a:ext uri="{FF2B5EF4-FFF2-40B4-BE49-F238E27FC236}">
                      <a16:creationId xmlns:a16="http://schemas.microsoft.com/office/drawing/2014/main" id="{C3204023-FCEC-CD49-8173-B70827B745C0}"/>
                    </a:ext>
                  </a:extLst>
                </p:cNvPr>
                <p:cNvGrpSpPr>
                  <a:grpSpLocks/>
                </p:cNvGrpSpPr>
                <p:nvPr/>
              </p:nvGrpSpPr>
              <p:grpSpPr bwMode="auto">
                <a:xfrm>
                  <a:off x="451" y="2621"/>
                  <a:ext cx="230" cy="115"/>
                  <a:chOff x="576" y="2218"/>
                  <a:chExt cx="230" cy="230"/>
                </a:xfrm>
              </p:grpSpPr>
              <p:sp>
                <p:nvSpPr>
                  <p:cNvPr id="93" name="Freeform 56">
                    <a:extLst>
                      <a:ext uri="{FF2B5EF4-FFF2-40B4-BE49-F238E27FC236}">
                        <a16:creationId xmlns:a16="http://schemas.microsoft.com/office/drawing/2014/main" id="{5E0835E0-D382-7541-85E3-740C0F957D6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Freeform 57">
                    <a:extLst>
                      <a:ext uri="{FF2B5EF4-FFF2-40B4-BE49-F238E27FC236}">
                        <a16:creationId xmlns:a16="http://schemas.microsoft.com/office/drawing/2014/main" id="{D5A9A593-2BC2-6A46-B603-ADE1F440190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47" name="Group 58">
                  <a:extLst>
                    <a:ext uri="{FF2B5EF4-FFF2-40B4-BE49-F238E27FC236}">
                      <a16:creationId xmlns:a16="http://schemas.microsoft.com/office/drawing/2014/main" id="{5206410A-AC39-8C40-BBCE-DE165B1C97AE}"/>
                    </a:ext>
                  </a:extLst>
                </p:cNvPr>
                <p:cNvGrpSpPr>
                  <a:grpSpLocks/>
                </p:cNvGrpSpPr>
                <p:nvPr/>
              </p:nvGrpSpPr>
              <p:grpSpPr bwMode="auto">
                <a:xfrm>
                  <a:off x="451" y="2448"/>
                  <a:ext cx="230" cy="115"/>
                  <a:chOff x="576" y="2218"/>
                  <a:chExt cx="230" cy="230"/>
                </a:xfrm>
              </p:grpSpPr>
              <p:sp>
                <p:nvSpPr>
                  <p:cNvPr id="91" name="Freeform 59">
                    <a:extLst>
                      <a:ext uri="{FF2B5EF4-FFF2-40B4-BE49-F238E27FC236}">
                        <a16:creationId xmlns:a16="http://schemas.microsoft.com/office/drawing/2014/main" id="{6B9BF08F-7498-4045-B430-F9BF00C24394}"/>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 name="Freeform 60">
                    <a:extLst>
                      <a:ext uri="{FF2B5EF4-FFF2-40B4-BE49-F238E27FC236}">
                        <a16:creationId xmlns:a16="http://schemas.microsoft.com/office/drawing/2014/main" id="{94FC9626-895E-CC4E-8D25-82D71E33F809}"/>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48" name="Freeform 61">
                  <a:extLst>
                    <a:ext uri="{FF2B5EF4-FFF2-40B4-BE49-F238E27FC236}">
                      <a16:creationId xmlns:a16="http://schemas.microsoft.com/office/drawing/2014/main" id="{5619F4A6-8B44-D449-BB16-A88C5F602407}"/>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Freeform 62">
                  <a:extLst>
                    <a:ext uri="{FF2B5EF4-FFF2-40B4-BE49-F238E27FC236}">
                      <a16:creationId xmlns:a16="http://schemas.microsoft.com/office/drawing/2014/main" id="{742502AC-0653-8646-8311-FE6D7F9B071A}"/>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50" name="Group 63">
                  <a:extLst>
                    <a:ext uri="{FF2B5EF4-FFF2-40B4-BE49-F238E27FC236}">
                      <a16:creationId xmlns:a16="http://schemas.microsoft.com/office/drawing/2014/main" id="{8AFF00E2-FDC5-2141-A42B-7FC9590451F0}"/>
                    </a:ext>
                  </a:extLst>
                </p:cNvPr>
                <p:cNvGrpSpPr>
                  <a:grpSpLocks/>
                </p:cNvGrpSpPr>
                <p:nvPr/>
              </p:nvGrpSpPr>
              <p:grpSpPr bwMode="auto">
                <a:xfrm>
                  <a:off x="451" y="2794"/>
                  <a:ext cx="230" cy="115"/>
                  <a:chOff x="576" y="2218"/>
                  <a:chExt cx="230" cy="230"/>
                </a:xfrm>
              </p:grpSpPr>
              <p:sp>
                <p:nvSpPr>
                  <p:cNvPr id="86" name="Freeform 64">
                    <a:extLst>
                      <a:ext uri="{FF2B5EF4-FFF2-40B4-BE49-F238E27FC236}">
                        <a16:creationId xmlns:a16="http://schemas.microsoft.com/office/drawing/2014/main" id="{B8E3A785-1F99-674C-B05B-1C828B821E6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9" name="Freeform 65">
                    <a:extLst>
                      <a:ext uri="{FF2B5EF4-FFF2-40B4-BE49-F238E27FC236}">
                        <a16:creationId xmlns:a16="http://schemas.microsoft.com/office/drawing/2014/main" id="{C66329AD-52D3-C942-8D84-FA07A735A27A}"/>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1" name="Group 66">
                  <a:extLst>
                    <a:ext uri="{FF2B5EF4-FFF2-40B4-BE49-F238E27FC236}">
                      <a16:creationId xmlns:a16="http://schemas.microsoft.com/office/drawing/2014/main" id="{185A3310-F667-474A-9484-216F0A2A0B25}"/>
                    </a:ext>
                  </a:extLst>
                </p:cNvPr>
                <p:cNvGrpSpPr>
                  <a:grpSpLocks/>
                </p:cNvGrpSpPr>
                <p:nvPr/>
              </p:nvGrpSpPr>
              <p:grpSpPr bwMode="auto">
                <a:xfrm>
                  <a:off x="451" y="2967"/>
                  <a:ext cx="230" cy="115"/>
                  <a:chOff x="576" y="2218"/>
                  <a:chExt cx="230" cy="230"/>
                </a:xfrm>
              </p:grpSpPr>
              <p:sp>
                <p:nvSpPr>
                  <p:cNvPr id="82" name="Freeform 67">
                    <a:extLst>
                      <a:ext uri="{FF2B5EF4-FFF2-40B4-BE49-F238E27FC236}">
                        <a16:creationId xmlns:a16="http://schemas.microsoft.com/office/drawing/2014/main" id="{64F3199C-2AA7-8448-8169-1935A2DE9AD2}"/>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4" name="Freeform 68">
                    <a:extLst>
                      <a:ext uri="{FF2B5EF4-FFF2-40B4-BE49-F238E27FC236}">
                        <a16:creationId xmlns:a16="http://schemas.microsoft.com/office/drawing/2014/main" id="{C33553A1-BDD4-F343-8AF2-6EE5B839FCD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52" name="Freeform 69">
                  <a:extLst>
                    <a:ext uri="{FF2B5EF4-FFF2-40B4-BE49-F238E27FC236}">
                      <a16:creationId xmlns:a16="http://schemas.microsoft.com/office/drawing/2014/main" id="{87072226-0A9F-8549-8352-255CF70B6E67}"/>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66" name="Group 70">
                  <a:extLst>
                    <a:ext uri="{FF2B5EF4-FFF2-40B4-BE49-F238E27FC236}">
                      <a16:creationId xmlns:a16="http://schemas.microsoft.com/office/drawing/2014/main" id="{156F7466-6B85-1841-B3FB-E005B29CB70B}"/>
                    </a:ext>
                  </a:extLst>
                </p:cNvPr>
                <p:cNvGrpSpPr>
                  <a:grpSpLocks/>
                </p:cNvGrpSpPr>
                <p:nvPr/>
              </p:nvGrpSpPr>
              <p:grpSpPr bwMode="auto">
                <a:xfrm>
                  <a:off x="576" y="2160"/>
                  <a:ext cx="135" cy="345"/>
                  <a:chOff x="576" y="2160"/>
                  <a:chExt cx="135" cy="345"/>
                </a:xfrm>
              </p:grpSpPr>
              <p:sp>
                <p:nvSpPr>
                  <p:cNvPr id="79" name="Freeform 71">
                    <a:extLst>
                      <a:ext uri="{FF2B5EF4-FFF2-40B4-BE49-F238E27FC236}">
                        <a16:creationId xmlns:a16="http://schemas.microsoft.com/office/drawing/2014/main" id="{74516893-5E95-4F4B-A7DD-EF40B9001672}"/>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0" name="Line 72">
                    <a:extLst>
                      <a:ext uri="{FF2B5EF4-FFF2-40B4-BE49-F238E27FC236}">
                        <a16:creationId xmlns:a16="http://schemas.microsoft.com/office/drawing/2014/main" id="{079F66A7-5E87-8A47-8A28-757473FDC5A8}"/>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67" name="Group 73">
                  <a:extLst>
                    <a:ext uri="{FF2B5EF4-FFF2-40B4-BE49-F238E27FC236}">
                      <a16:creationId xmlns:a16="http://schemas.microsoft.com/office/drawing/2014/main" id="{FF8AE401-DD1E-564E-A613-E506DFD20744}"/>
                    </a:ext>
                  </a:extLst>
                </p:cNvPr>
                <p:cNvGrpSpPr>
                  <a:grpSpLocks/>
                </p:cNvGrpSpPr>
                <p:nvPr/>
              </p:nvGrpSpPr>
              <p:grpSpPr bwMode="auto">
                <a:xfrm flipV="1">
                  <a:off x="576" y="3024"/>
                  <a:ext cx="135" cy="369"/>
                  <a:chOff x="576" y="2136"/>
                  <a:chExt cx="135" cy="369"/>
                </a:xfrm>
              </p:grpSpPr>
              <p:sp>
                <p:nvSpPr>
                  <p:cNvPr id="77" name="Freeform 74">
                    <a:extLst>
                      <a:ext uri="{FF2B5EF4-FFF2-40B4-BE49-F238E27FC236}">
                        <a16:creationId xmlns:a16="http://schemas.microsoft.com/office/drawing/2014/main" id="{7B658654-1325-0F42-9943-4BF2AE1B33D0}"/>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8" name="Line 75">
                    <a:extLst>
                      <a:ext uri="{FF2B5EF4-FFF2-40B4-BE49-F238E27FC236}">
                        <a16:creationId xmlns:a16="http://schemas.microsoft.com/office/drawing/2014/main" id="{40E19817-582D-8B4F-9897-82B832175199}"/>
                      </a:ext>
                    </a:extLst>
                  </p:cNvPr>
                  <p:cNvSpPr>
                    <a:spLocks noChangeShapeType="1"/>
                  </p:cNvSpPr>
                  <p:nvPr/>
                </p:nvSpPr>
                <p:spPr bwMode="auto">
                  <a:xfrm flipV="1">
                    <a:off x="576" y="2136"/>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45" name="Freeform 337">
                <a:extLst>
                  <a:ext uri="{FF2B5EF4-FFF2-40B4-BE49-F238E27FC236}">
                    <a16:creationId xmlns:a16="http://schemas.microsoft.com/office/drawing/2014/main" id="{3650145F-98B6-4C4C-8C63-C9770B775713}"/>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95" name="TextBox 94">
              <a:extLst>
                <a:ext uri="{FF2B5EF4-FFF2-40B4-BE49-F238E27FC236}">
                  <a16:creationId xmlns:a16="http://schemas.microsoft.com/office/drawing/2014/main" id="{54D68177-B12D-CF4B-A958-648C4E6584C1}"/>
                </a:ext>
              </a:extLst>
            </p:cNvPr>
            <p:cNvSpPr txBox="1"/>
            <p:nvPr/>
          </p:nvSpPr>
          <p:spPr>
            <a:xfrm>
              <a:off x="10504850" y="1015932"/>
              <a:ext cx="379163" cy="307777"/>
            </a:xfrm>
            <a:prstGeom prst="rect">
              <a:avLst/>
            </a:prstGeom>
            <a:noFill/>
          </p:spPr>
          <p:txBody>
            <a:bodyPr wrap="square" rtlCol="0">
              <a:spAutoFit/>
            </a:bodyPr>
            <a:lstStyle/>
            <a:p>
              <a:r>
                <a:rPr lang="en-US" sz="1400" dirty="0"/>
                <a:t>L</a:t>
              </a:r>
              <a:endParaRPr lang="en-US" sz="1400" baseline="-25000" dirty="0"/>
            </a:p>
          </p:txBody>
        </p:sp>
      </p:grpSp>
    </p:spTree>
    <p:extLst>
      <p:ext uri="{BB962C8B-B14F-4D97-AF65-F5344CB8AC3E}">
        <p14:creationId xmlns:p14="http://schemas.microsoft.com/office/powerpoint/2010/main" val="97681150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783" y="93956"/>
            <a:ext cx="11840817" cy="982810"/>
          </a:xfrm>
        </p:spPr>
        <p:txBody>
          <a:bodyPr>
            <a:normAutofit/>
          </a:bodyPr>
          <a:lstStyle/>
          <a:p>
            <a:pPr algn="ctr"/>
            <a:r>
              <a:rPr lang="en-US" sz="4400" dirty="0">
                <a:cs typeface="Arial" panose="020B0604020202020204" pitchFamily="34" charset="0"/>
              </a:rPr>
              <a:t>Radiation from an accelerating charge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596571"/>
                <a:ext cx="11375388" cy="5124903"/>
              </a:xfrm>
            </p:spPr>
            <p:txBody>
              <a:bodyPr>
                <a:normAutofit/>
              </a:bodyPr>
              <a:lstStyle/>
              <a:p>
                <a:pPr marL="342900" indent="-342900" algn="l">
                  <a:lnSpc>
                    <a:spcPct val="100000"/>
                  </a:lnSpc>
                  <a:spcBef>
                    <a:spcPts val="0"/>
                  </a:spcBef>
                  <a:buFont typeface="Arial" panose="020B0604020202020204" pitchFamily="34" charset="0"/>
                  <a:buChar char="•"/>
                </a:pP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r</m:t>
                        </m:r>
                      </m:e>
                      <m:sup>
                        <m:r>
                          <a:rPr lang="en-US" sz="2000" b="0" i="0"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R</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r</m:t>
                    </m:r>
                  </m:oMath>
                </a14:m>
                <a:r>
                  <a:rPr lang="en-US" sz="2000" dirty="0">
                    <a:ea typeface="Cambria Math" panose="02040503050406030204" pitchFamily="18" charset="0"/>
                    <a:cs typeface="Arial" panose="020B0604020202020204" pitchFamily="34" charset="0"/>
                  </a:rPr>
                  <a:t>, R= |r-r’|</a:t>
                </a: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𝜑</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m:t>
                        </m:r>
                      </m:e>
                      <m:sub>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𝑉</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1</m:t>
                            </m:r>
                          </m:sub>
                        </m:sSub>
                      </m:sub>
                    </m:sSub>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i="1" smtClean="0">
                            <a:latin typeface="Cambria Math" panose="02040503050406030204" pitchFamily="18" charset="0"/>
                            <a:ea typeface="Cambria Math" panose="02040503050406030204" pitchFamily="18" charset="0"/>
                            <a:cs typeface="Arial" panose="020B0604020202020204" pitchFamily="34" charset="0"/>
                          </a:rPr>
                          <m:t>𝜌</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𝑄</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𝑝</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𝑑𝑝</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e>
                    </m:d>
                  </m:oMath>
                </a14:m>
                <a:endParaRPr lang="en-US" sz="2000" b="0" dirty="0">
                  <a:ea typeface="Cambria Math" panose="02040503050406030204" pitchFamily="18"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1" i="1" smtClean="0">
                        <a:latin typeface="Cambria Math" panose="02040503050406030204" pitchFamily="18" charset="0"/>
                        <a:cs typeface="Arial" panose="020B0604020202020204" pitchFamily="34" charset="0"/>
                      </a:rPr>
                      <m:t>𝑨</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oMath>
                </a14:m>
                <a:r>
                  <a:rPr lang="en-US" sz="2000" b="0" i="1" dirty="0">
                    <a:cs typeface="Arial" panose="020B0604020202020204" pitchFamily="34" charset="0"/>
                  </a:rPr>
                  <a:t>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m:t>
                        </m:r>
                      </m:e>
                      <m:sub>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𝑉</m:t>
                            </m:r>
                          </m:e>
                          <m:sub>
                            <m:r>
                              <a:rPr lang="en-US" sz="2000" i="1">
                                <a:latin typeface="Cambria Math" panose="02040503050406030204" pitchFamily="18" charset="0"/>
                                <a:ea typeface="Cambria Math" panose="02040503050406030204" pitchFamily="18" charset="0"/>
                                <a:cs typeface="Arial" panose="020B0604020202020204" pitchFamily="34" charset="0"/>
                              </a:rPr>
                              <m:t>1</m:t>
                            </m:r>
                          </m:sub>
                        </m:sSub>
                      </m:sub>
                    </m:sSub>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b="1" i="1" smtClean="0">
                            <a:latin typeface="Cambria Math" panose="02040503050406030204" pitchFamily="18" charset="0"/>
                            <a:ea typeface="Cambria Math" panose="02040503050406030204" pitchFamily="18" charset="0"/>
                            <a:cs typeface="Arial" panose="020B0604020202020204" pitchFamily="34" charset="0"/>
                          </a:rPr>
                          <m:t>𝒋</m:t>
                        </m:r>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𝑟</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𝑡</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𝑅</m:t>
                            </m:r>
                          </m:num>
                          <m:den>
                            <m:r>
                              <a:rPr lang="en-US" sz="2000" i="1">
                                <a:latin typeface="Cambria Math" panose="02040503050406030204" pitchFamily="18" charset="0"/>
                                <a:ea typeface="Cambria Math" panose="02040503050406030204" pitchFamily="18" charset="0"/>
                                <a:cs typeface="Arial" panose="020B0604020202020204" pitchFamily="34" charset="0"/>
                              </a:rPr>
                              <m:t>𝑐</m:t>
                            </m:r>
                          </m:den>
                        </m:f>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𝑟</m:t>
                        </m:r>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𝑟</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den>
                    </m:f>
                    <m:r>
                      <a:rPr lang="en-US" sz="2000" i="1">
                        <a:latin typeface="Cambria Math" panose="02040503050406030204" pitchFamily="18" charset="0"/>
                        <a:ea typeface="Cambria Math" panose="02040503050406030204" pitchFamily="18" charset="0"/>
                        <a:cs typeface="Arial" panose="020B0604020202020204" pitchFamily="34" charset="0"/>
                      </a:rPr>
                      <m:t>𝑑</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𝑣</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m:t>
                        </m:r>
                      </m:num>
                      <m:den>
                        <m:r>
                          <a:rPr lang="en-US" sz="2000" b="0" i="1" smtClean="0">
                            <a:latin typeface="Cambria Math" panose="02040503050406030204" pitchFamily="18" charset="0"/>
                            <a:cs typeface="Arial" panose="020B0604020202020204" pitchFamily="34" charset="0"/>
                          </a:rPr>
                          <m:t>𝑑𝑡</m:t>
                        </m:r>
                      </m:den>
                    </m:f>
                    <m:r>
                      <a:rPr lang="en-US" sz="2000" b="1" i="1" smtClean="0">
                        <a:latin typeface="Cambria Math" panose="02040503050406030204" pitchFamily="18" charset="0"/>
                        <a:cs typeface="Arial" panose="020B0604020202020204" pitchFamily="34" charset="0"/>
                      </a:rPr>
                      <m:t>𝒑</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1" i="1" smtClean="0">
                        <a:latin typeface="Cambria Math" panose="02040503050406030204" pitchFamily="18" charset="0"/>
                        <a:cs typeface="Arial" panose="020B0604020202020204" pitchFamily="34" charset="0"/>
                      </a:rPr>
                      <m:t>𝑬</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1" i="1" smtClean="0">
                            <a:latin typeface="Cambria Math" panose="02040503050406030204" pitchFamily="18" charset="0"/>
                            <a:ea typeface="Cambria Math" panose="02040503050406030204" pitchFamily="18" charset="0"/>
                            <a:cs typeface="Arial" panose="020B0604020202020204" pitchFamily="34" charset="0"/>
                          </a:rPr>
                          <m:t>𝑨</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1" i="1" smtClean="0">
                        <a:latin typeface="Cambria Math" panose="02040503050406030204" pitchFamily="18" charset="0"/>
                        <a:cs typeface="Arial" panose="020B0604020202020204" pitchFamily="34" charset="0"/>
                      </a:rPr>
                      <m:t>𝑩</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e>
                    </m:d>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1" i="1" smtClean="0">
                        <a:latin typeface="Cambria Math" panose="02040503050406030204" pitchFamily="18" charset="0"/>
                        <a:ea typeface="Cambria Math" panose="02040503050406030204" pitchFamily="18" charset="0"/>
                        <a:cs typeface="Arial" panose="020B0604020202020204" pitchFamily="34" charset="0"/>
                      </a:rPr>
                      <m:t>𝒓</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𝑑</m:t>
                            </m:r>
                          </m:e>
                          <m:sup>
                            <m:r>
                              <a:rPr lang="en-US" sz="2000" b="0" i="1" smtClean="0">
                                <a:latin typeface="Cambria Math" panose="02040503050406030204" pitchFamily="18" charset="0"/>
                                <a:cs typeface="Arial" panose="020B0604020202020204" pitchFamily="34" charset="0"/>
                              </a:rPr>
                              <m:t>2</m:t>
                            </m:r>
                          </m:sup>
                        </m:sSup>
                      </m:num>
                      <m:den>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𝑑𝑡</m:t>
                            </m:r>
                          </m:e>
                          <m:sup>
                            <m:r>
                              <a:rPr lang="en-US" sz="2000" b="0" i="1" smtClean="0">
                                <a:latin typeface="Cambria Math" panose="02040503050406030204" pitchFamily="18" charset="0"/>
                                <a:cs typeface="Arial" panose="020B0604020202020204" pitchFamily="34" charset="0"/>
                              </a:rPr>
                              <m:t>2</m:t>
                            </m:r>
                          </m:sup>
                        </m:sSup>
                      </m:den>
                    </m:f>
                    <m:r>
                      <a:rPr lang="en-US" sz="2000" b="1" i="1" smtClean="0">
                        <a:latin typeface="Cambria Math" panose="02040503050406030204" pitchFamily="18" charset="0"/>
                        <a:cs typeface="Arial" panose="020B0604020202020204" pitchFamily="34" charset="0"/>
                      </a:rPr>
                      <m:t>𝒑</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1" i="1" smtClean="0">
                        <a:latin typeface="Cambria Math" panose="02040503050406030204" pitchFamily="18" charset="0"/>
                        <a:cs typeface="Arial" panose="020B0604020202020204" pitchFamily="34" charset="0"/>
                      </a:rPr>
                      <m:t>𝑬</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𝑐</m:t>
                        </m:r>
                      </m:num>
                      <m:den>
                        <m:r>
                          <a:rPr lang="en-US" sz="2000" b="0" i="1" smtClean="0">
                            <a:latin typeface="Cambria Math" panose="02040503050406030204" pitchFamily="18" charset="0"/>
                            <a:cs typeface="Arial" panose="020B0604020202020204" pitchFamily="34" charset="0"/>
                          </a:rPr>
                          <m:t>𝑟</m:t>
                        </m:r>
                      </m:den>
                    </m:f>
                    <m:r>
                      <a:rPr lang="en-US" sz="2000" b="1" i="1" smtClean="0">
                        <a:latin typeface="Cambria Math" panose="02040503050406030204" pitchFamily="18" charset="0"/>
                        <a:cs typeface="Arial" panose="020B0604020202020204" pitchFamily="34" charset="0"/>
                      </a:rPr>
                      <m:t>𝒓</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1" i="1">
                        <a:latin typeface="Cambria Math" panose="02040503050406030204" pitchFamily="18" charset="0"/>
                        <a:cs typeface="Arial" panose="020B0604020202020204" pitchFamily="34" charset="0"/>
                      </a:rPr>
                      <m:t>𝑩</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e>
                    </m:d>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m:t>
                        </m:r>
                        <m:r>
                          <a:rPr lang="en-US" sz="2000" b="1" i="1" smtClean="0">
                            <a:latin typeface="Cambria Math" panose="02040503050406030204" pitchFamily="18" charset="0"/>
                            <a:cs typeface="Arial" panose="020B0604020202020204" pitchFamily="34" charset="0"/>
                          </a:rPr>
                          <m:t>𝒑</m:t>
                        </m:r>
                      </m:num>
                      <m:den>
                        <m:r>
                          <a:rPr lang="en-US" sz="2000" b="0" i="1" smtClean="0">
                            <a:latin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𝑞</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𝑑𝑟</m:t>
                        </m:r>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𝑞𝑣</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𝑑</m:t>
                            </m:r>
                          </m:e>
                          <m:sup>
                            <m:r>
                              <a:rPr lang="en-US" sz="2000" b="0" i="1" smtClean="0">
                                <a:latin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𝑑𝑡</m:t>
                            </m:r>
                          </m:e>
                          <m:sup>
                            <m:r>
                              <a:rPr lang="en-US" sz="2000" b="0" i="1" smtClean="0">
                                <a:latin typeface="Cambria Math" panose="02040503050406030204" pitchFamily="18" charset="0"/>
                                <a:cs typeface="Arial" panose="020B0604020202020204" pitchFamily="34" charset="0"/>
                              </a:rPr>
                              <m:t>2</m:t>
                            </m:r>
                          </m:sup>
                        </m:sSup>
                      </m:den>
                    </m:f>
                    <m:r>
                      <a:rPr lang="en-US" sz="2000" b="1" i="1" smtClean="0">
                        <a:latin typeface="Cambria Math" panose="02040503050406030204" pitchFamily="18" charset="0"/>
                        <a:cs typeface="Arial" panose="020B0604020202020204" pitchFamily="34" charset="0"/>
                      </a:rPr>
                      <m:t>𝒑</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𝑞</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𝑑𝑣</m:t>
                        </m:r>
                      </m:num>
                      <m:den>
                        <m:r>
                          <a:rPr lang="en-US" sz="2000" b="0" i="1" smtClean="0">
                            <a:latin typeface="Cambria Math" panose="02040503050406030204" pitchFamily="18" charset="0"/>
                            <a:cs typeface="Arial" panose="020B0604020202020204" pitchFamily="34" charset="0"/>
                          </a:rPr>
                          <m:t>𝑑𝑡</m:t>
                        </m:r>
                      </m:den>
                    </m:f>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𝑑𝑊</m:t>
                        </m:r>
                      </m:num>
                      <m:den>
                        <m:r>
                          <a:rPr lang="en-US" sz="2000" b="0" i="1" smtClean="0">
                            <a:latin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num>
                      <m:den>
                        <m:r>
                          <a:rPr lang="en-US" sz="2000" b="0" i="1" smtClean="0">
                            <a:latin typeface="Cambria Math" panose="02040503050406030204" pitchFamily="18" charset="0"/>
                            <a:cs typeface="Arial" panose="020B0604020202020204" pitchFamily="34" charset="0"/>
                          </a:rPr>
                          <m:t>3</m:t>
                        </m:r>
                      </m:den>
                    </m:f>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𝑞</m:t>
                            </m:r>
                          </m:e>
                          <m:sup>
                            <m:r>
                              <a:rPr lang="en-US" sz="2000" b="0" i="1" smtClean="0">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𝑑𝑣</m:t>
                            </m:r>
                          </m:num>
                          <m:den>
                            <m:r>
                              <a:rPr lang="en-US" sz="2000" b="0" i="1" smtClean="0">
                                <a:latin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oMath>
                </a14:m>
                <a:endParaRPr lang="en-US" sz="2000" dirty="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596571"/>
                <a:ext cx="11375388" cy="5124903"/>
              </a:xfrm>
              <a:blipFill>
                <a:blip r:embed="rId2"/>
                <a:stretch>
                  <a:fillRect l="-44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120</a:t>
            </a:fld>
            <a:endParaRPr lang="en-US" altLang="en-US"/>
          </a:p>
        </p:txBody>
      </p:sp>
    </p:spTree>
    <p:extLst>
      <p:ext uri="{BB962C8B-B14F-4D97-AF65-F5344CB8AC3E}">
        <p14:creationId xmlns:p14="http://schemas.microsoft.com/office/powerpoint/2010/main" val="98982083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84569"/>
            <a:ext cx="11201400" cy="982810"/>
          </a:xfrm>
        </p:spPr>
        <p:txBody>
          <a:bodyPr>
            <a:normAutofit/>
          </a:bodyPr>
          <a:lstStyle/>
          <a:p>
            <a:pPr algn="ctr"/>
            <a:r>
              <a:rPr lang="en-US" sz="4400" dirty="0">
                <a:cs typeface="Arial" panose="020B0604020202020204" pitchFamily="34" charset="0"/>
              </a:rPr>
              <a:t>Radiation from a single accelerating charge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596571"/>
                <a:ext cx="11375388" cy="5124903"/>
              </a:xfrm>
            </p:spPr>
            <p:txBody>
              <a:bodyPr>
                <a:normAutofit/>
              </a:bodyPr>
              <a:lstStyle/>
              <a:p>
                <a:pPr marL="342900" indent="-342900" algn="l">
                  <a:lnSpc>
                    <a:spcPct val="100000"/>
                  </a:lnSpc>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Near zone</a:t>
                </a: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𝜑</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𝑞</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′(1+</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𝑛</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e>
                    </m:d>
                  </m:oMath>
                </a14:m>
                <a:endParaRPr lang="en-US" sz="2000" b="0" dirty="0">
                  <a:ea typeface="Cambria Math" panose="02040503050406030204" pitchFamily="18" charset="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1</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b="0" dirty="0">
                  <a:ea typeface="Cambria Math" panose="02040503050406030204" pitchFamily="18" charset="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𝐸</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e>
                    </m:d>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1−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𝑑𝑣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𝐵</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cs typeface="Arial" panose="020B0604020202020204" pitchFamily="34" charset="0"/>
                          </a:rPr>
                          <m:t>𝑐</m:t>
                        </m:r>
                      </m:den>
                    </m:f>
                  </m:oMath>
                </a14:m>
                <a:endParaRPr lang="en-US" sz="2000" dirty="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𝑆</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𝑞</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16</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𝑅</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𝑣</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𝑅</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5</m:t>
                            </m:r>
                          </m:sup>
                        </m:sSup>
                      </m:den>
                    </m:f>
                  </m:oMath>
                </a14:m>
                <a:endParaRPr lang="en-US" sz="2000" dirty="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596571"/>
                <a:ext cx="11375388" cy="5124903"/>
              </a:xfrm>
              <a:blipFill>
                <a:blip r:embed="rId2"/>
                <a:stretch>
                  <a:fillRect l="-446" t="-74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121</a:t>
            </a:fld>
            <a:endParaRPr lang="en-US" altLang="en-US"/>
          </a:p>
        </p:txBody>
      </p:sp>
    </p:spTree>
    <p:extLst>
      <p:ext uri="{BB962C8B-B14F-4D97-AF65-F5344CB8AC3E}">
        <p14:creationId xmlns:p14="http://schemas.microsoft.com/office/powerpoint/2010/main" val="2215434468"/>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2932"/>
            <a:ext cx="12039600" cy="982810"/>
          </a:xfrm>
        </p:spPr>
        <p:txBody>
          <a:bodyPr>
            <a:normAutofit/>
          </a:bodyPr>
          <a:lstStyle/>
          <a:p>
            <a:pPr algn="ctr"/>
            <a:r>
              <a:rPr lang="en-US" sz="4400" dirty="0">
                <a:cs typeface="Arial" panose="020B0604020202020204" pitchFamily="34" charset="0"/>
              </a:rPr>
              <a:t>Radiation loss and antenna aperture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816099"/>
                <a:ext cx="11375388" cy="4905375"/>
              </a:xfrm>
            </p:spPr>
            <p:txBody>
              <a:bodyPr>
                <a:normAutofit/>
              </a:bodyPr>
              <a:lstStyle/>
              <a:p>
                <a:pPr marL="342900" indent="-342900" algn="l">
                  <a:lnSpc>
                    <a:spcPct val="120000"/>
                  </a:lnSpc>
                  <a:buFont typeface="Arial" panose="020B0604020202020204" pitchFamily="34" charset="0"/>
                  <a:buChar char="•"/>
                </a:pPr>
                <a:r>
                  <a:rPr lang="en-US" sz="2000" dirty="0">
                    <a:latin typeface="Calibri" panose="020F0502020204030204" pitchFamily="34" charset="0"/>
                    <a:cs typeface="Calibri" panose="020F0502020204030204" pitchFamily="34" charset="0"/>
                  </a:rPr>
                  <a:t>Spreading loss: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𝐿</m:t>
                        </m:r>
                      </m:e>
                      <m:sub>
                        <m:r>
                          <a:rPr lang="en-US" sz="2000" b="0" i="1" smtClean="0">
                            <a:latin typeface="Cambria Math" panose="02040503050406030204" pitchFamily="18" charset="0"/>
                            <a:cs typeface="Arial" panose="020B0604020202020204" pitchFamily="34" charset="0"/>
                          </a:rPr>
                          <m:t>𝑠</m:t>
                        </m:r>
                      </m:sub>
                    </m:sSub>
                    <m:r>
                      <a:rPr lang="en-US" sz="2000" b="0" i="1" smtClean="0">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32+</m:t>
                    </m:r>
                    <m:r>
                      <m:rPr>
                        <m:sty m:val="p"/>
                      </m:rPr>
                      <a:rPr lang="en-US" sz="2000" b="0" i="0" smtClean="0">
                        <a:latin typeface="Cambria Math" panose="02040503050406030204" pitchFamily="18" charset="0"/>
                        <a:cs typeface="Arial" panose="020B0604020202020204" pitchFamily="34" charset="0"/>
                      </a:rPr>
                      <m:t>log</m:t>
                    </m:r>
                    <m:d>
                      <m:dPr>
                        <m:ctrlPr>
                          <a:rPr lang="en-US" sz="2000" b="0" i="1" smtClean="0">
                            <a:latin typeface="Cambria Math" panose="02040503050406030204" pitchFamily="18" charset="0"/>
                            <a:cs typeface="Arial" panose="020B0604020202020204" pitchFamily="34" charset="0"/>
                          </a:rPr>
                        </m:ctrlPr>
                      </m:dPr>
                      <m:e>
                        <m:r>
                          <m:rPr>
                            <m:sty m:val="p"/>
                          </m:rPr>
                          <a:rPr lang="en-US" sz="2000" b="0" i="0" smtClean="0">
                            <a:latin typeface="Cambria Math" panose="02040503050406030204" pitchFamily="18" charset="0"/>
                            <a:cs typeface="Arial" panose="020B0604020202020204" pitchFamily="34" charset="0"/>
                          </a:rPr>
                          <m:t>d</m:t>
                        </m:r>
                      </m:e>
                    </m:d>
                    <m:r>
                      <a:rPr lang="en-US" sz="2000" b="0" i="0" smtClean="0">
                        <a:latin typeface="Cambria Math" panose="02040503050406030204" pitchFamily="18" charset="0"/>
                        <a:cs typeface="Arial" panose="020B0604020202020204" pitchFamily="34" charset="0"/>
                      </a:rPr>
                      <m:t>+20 </m:t>
                    </m:r>
                    <m:r>
                      <m:rPr>
                        <m:sty m:val="p"/>
                      </m:rPr>
                      <a:rPr lang="en-US" sz="2000" b="0" i="0" smtClean="0">
                        <a:latin typeface="Cambria Math" panose="02040503050406030204" pitchFamily="18" charset="0"/>
                        <a:cs typeface="Arial" panose="020B0604020202020204" pitchFamily="34" charset="0"/>
                      </a:rPr>
                      <m:t>log</m:t>
                    </m:r>
                    <m:d>
                      <m:dPr>
                        <m:ctrlPr>
                          <a:rPr lang="en-US" sz="2000" b="0" i="1" smtClean="0">
                            <a:latin typeface="Cambria Math" panose="02040503050406030204" pitchFamily="18" charset="0"/>
                            <a:cs typeface="Arial" panose="020B0604020202020204" pitchFamily="34" charset="0"/>
                          </a:rPr>
                        </m:ctrlPr>
                      </m:dPr>
                      <m:e>
                        <m:r>
                          <m:rPr>
                            <m:sty m:val="p"/>
                          </m:rPr>
                          <a:rPr lang="en-US" sz="2000" b="0" i="0" smtClean="0">
                            <a:latin typeface="Cambria Math" panose="02040503050406030204" pitchFamily="18" charset="0"/>
                            <a:cs typeface="Arial" panose="020B0604020202020204" pitchFamily="34" charset="0"/>
                          </a:rPr>
                          <m:t>f</m:t>
                        </m:r>
                      </m:e>
                    </m:d>
                  </m:oMath>
                </a14:m>
                <a:endParaRPr lang="en-US" sz="2000" b="0" dirty="0">
                  <a:latin typeface="Calibri" panose="020F0502020204030204" pitchFamily="34" charset="0"/>
                  <a:cs typeface="Calibri" panose="020F0502020204030204" pitchFamily="34" charset="0"/>
                </a:endParaRPr>
              </a:p>
              <a:p>
                <a:pPr marL="800100" lvl="1" indent="-342900" algn="l">
                  <a:lnSpc>
                    <a:spcPct val="100000"/>
                  </a:lnSpc>
                  <a:spcBef>
                    <a:spcPts val="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d in kilometers</a:t>
                </a:r>
              </a:p>
              <a:p>
                <a:pPr marL="800100" lvl="1" indent="-342900" algn="l">
                  <a:lnSpc>
                    <a:spcPct val="100000"/>
                  </a:lnSpc>
                  <a:spcBef>
                    <a:spcPts val="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F in megahertz</a:t>
                </a: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𝑊</m:t>
                    </m:r>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𝑒</m:t>
                        </m:r>
                      </m:sub>
                    </m:sSub>
                  </m:oMath>
                </a14:m>
                <a:r>
                  <a:rPr lang="en-US" sz="2000" dirty="0">
                    <a:latin typeface="Calibri" panose="020F0502020204030204" pitchFamily="34" charset="0"/>
                    <a:cs typeface="Calibri" panose="020F0502020204030204" pitchFamily="34" charset="0"/>
                  </a:rPr>
                  <a:t>,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oMath>
                </a14:m>
                <a:endParaRPr lang="en-US" sz="2000" dirty="0">
                  <a:latin typeface="Calibri" panose="020F0502020204030204" pitchFamily="34"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816099"/>
                <a:ext cx="11375388" cy="4905375"/>
              </a:xfrm>
              <a:blipFill>
                <a:blip r:embed="rId2"/>
                <a:stretch>
                  <a:fillRect l="-44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122</a:t>
            </a:fld>
            <a:endParaRPr lang="en-US" altLang="en-US"/>
          </a:p>
        </p:txBody>
      </p:sp>
    </p:spTree>
    <p:extLst>
      <p:ext uri="{BB962C8B-B14F-4D97-AF65-F5344CB8AC3E}">
        <p14:creationId xmlns:p14="http://schemas.microsoft.com/office/powerpoint/2010/main" val="345637125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5300" y="-903"/>
            <a:ext cx="11201400" cy="982810"/>
          </a:xfrm>
        </p:spPr>
        <p:txBody>
          <a:bodyPr>
            <a:normAutofit/>
          </a:bodyPr>
          <a:lstStyle/>
          <a:p>
            <a:pPr algn="ctr"/>
            <a:r>
              <a:rPr lang="en-US" sz="4400" dirty="0">
                <a:cs typeface="Arial" panose="020B0604020202020204" pitchFamily="34" charset="0"/>
              </a:rPr>
              <a:t>Antenna aperture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01048" y="1519388"/>
                <a:ext cx="8072028" cy="4905375"/>
              </a:xfrm>
            </p:spPr>
            <p:txBody>
              <a:bodyPr>
                <a:normAutofit/>
              </a:bodyPr>
              <a:lstStyle/>
              <a:p>
                <a:pPr marL="342900" indent="-342900" algn="l">
                  <a:lnSpc>
                    <a:spcPct val="120000"/>
                  </a:lnSpc>
                  <a:spcBef>
                    <a:spcPts val="400"/>
                  </a:spcBef>
                  <a:buFont typeface="Arial" panose="020B0604020202020204" pitchFamily="34" charset="0"/>
                  <a:buChar char="•"/>
                </a:pPr>
                <a:r>
                  <a:rPr lang="en-US" sz="2000" dirty="0">
                    <a:cs typeface="Arial" panose="020B0604020202020204" pitchFamily="34" charset="0"/>
                  </a:rPr>
                  <a:t>Deriving antenna aperture uses thermodynamic argument: black body equilibrium</a:t>
                </a:r>
              </a:p>
              <a:p>
                <a:pPr algn="l">
                  <a:lnSpc>
                    <a:spcPct val="120000"/>
                  </a:lnSpc>
                  <a:spcBef>
                    <a:spcPts val="400"/>
                  </a:spcBef>
                </a:pPr>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𝐴</m:t>
                        </m:r>
                      </m:sub>
                    </m:sSub>
                    <m:r>
                      <a:rPr lang="en-US" sz="2000" b="0" i="1" smtClean="0">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num>
                      <m:den>
                        <m:r>
                          <a:rPr lang="en-US" sz="2000" b="0" i="1" smtClean="0">
                            <a:latin typeface="Cambria Math" panose="02040503050406030204" pitchFamily="18" charset="0"/>
                            <a:cs typeface="Arial" panose="020B0604020202020204" pitchFamily="34" charset="0"/>
                          </a:rPr>
                          <m:t>2</m:t>
                        </m:r>
                      </m:den>
                    </m:f>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𝜐</m:t>
                        </m:r>
                      </m:sub>
                    </m:sSub>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Δ</m:t>
                    </m:r>
                    <m:r>
                      <a:rPr lang="el-GR" sz="2000" b="0" i="1" smtClean="0">
                        <a:latin typeface="Cambria Math" panose="02040503050406030204" pitchFamily="18" charset="0"/>
                        <a:ea typeface="Cambria Math" panose="02040503050406030204" pitchFamily="18" charset="0"/>
                        <a:cs typeface="Arial" panose="020B0604020202020204" pitchFamily="34" charset="0"/>
                      </a:rPr>
                      <m:t>𝜈</m:t>
                    </m:r>
                    <m:sSub>
                      <m:sSubPr>
                        <m:ctrlPr>
                          <a:rPr lang="el-GR"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l-GR"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Ω</m:t>
                    </m:r>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𝑒</m:t>
                        </m:r>
                      </m:sub>
                    </m:sSub>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𝜐</m:t>
                        </m:r>
                      </m:sub>
                    </m:sSub>
                    <m:r>
                      <m:rPr>
                        <m:sty m:val="p"/>
                      </m:rPr>
                      <a:rPr lang="el-GR" sz="2000" i="1">
                        <a:latin typeface="Cambria Math" panose="02040503050406030204" pitchFamily="18" charset="0"/>
                        <a:ea typeface="Cambria Math" panose="02040503050406030204" pitchFamily="18" charset="0"/>
                        <a:cs typeface="Arial" panose="020B0604020202020204" pitchFamily="34" charset="0"/>
                      </a:rPr>
                      <m:t>Δ</m:t>
                    </m:r>
                    <m:r>
                      <a:rPr lang="el-GR" sz="2000" i="1">
                        <a:latin typeface="Cambria Math" panose="02040503050406030204" pitchFamily="18" charset="0"/>
                        <a:ea typeface="Cambria Math" panose="02040503050406030204" pitchFamily="18" charset="0"/>
                        <a:cs typeface="Arial" panose="020B0604020202020204" pitchFamily="34" charset="0"/>
                      </a:rPr>
                      <m:t>𝜈</m:t>
                    </m:r>
                  </m:oMath>
                </a14:m>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𝜐</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𝜈</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𝑘𝑇</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cs typeface="Arial" panose="020B0604020202020204" pitchFamily="34" charset="0"/>
                          </a:rPr>
                          <m:t>𝑘𝑇</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den>
                    </m:f>
                  </m:oMath>
                </a14:m>
                <a:r>
                  <a:rPr lang="en-US" sz="2000" dirty="0">
                    <a:cs typeface="Arial" panose="020B0604020202020204" pitchFamily="34" charset="0"/>
                  </a:rPr>
                  <a:t>  (Rayleigh-Jeans)</a:t>
                </a: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𝑘𝑇</m:t>
                    </m:r>
                    <m:r>
                      <m:rPr>
                        <m:sty m:val="p"/>
                      </m:rPr>
                      <a:rPr lang="el-GR" sz="2000" i="1">
                        <a:latin typeface="Cambria Math" panose="02040503050406030204" pitchFamily="18" charset="0"/>
                        <a:ea typeface="Cambria Math" panose="02040503050406030204" pitchFamily="18" charset="0"/>
                        <a:cs typeface="Arial" panose="020B0604020202020204" pitchFamily="34" charset="0"/>
                      </a:rPr>
                      <m:t>Δ</m:t>
                    </m:r>
                    <m:r>
                      <a:rPr lang="el-GR" sz="2000" i="1">
                        <a:latin typeface="Cambria Math" panose="02040503050406030204" pitchFamily="18" charset="0"/>
                        <a:ea typeface="Cambria Math" panose="02040503050406030204" pitchFamily="18" charset="0"/>
                        <a:cs typeface="Arial" panose="020B0604020202020204" pitchFamily="34" charset="0"/>
                      </a:rPr>
                      <m:t>𝜈</m:t>
                    </m:r>
                  </m:oMath>
                </a14:m>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𝐴</m:t>
                        </m:r>
                      </m:sub>
                    </m:sSub>
                    <m:r>
                      <a:rPr lang="en-US" sz="2000" b="0" i="1" smtClean="0">
                        <a:latin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oMath>
                </a14:m>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oMath>
                </a14:m>
                <a:endParaRPr lang="en-US" sz="2000" dirty="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01048" y="1519388"/>
                <a:ext cx="8072028" cy="4905375"/>
              </a:xfrm>
              <a:blipFill>
                <a:blip r:embed="rId2"/>
                <a:stretch>
                  <a:fillRect l="-628"/>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123</a:t>
            </a:fld>
            <a:endParaRPr lang="en-US" altLang="en-US"/>
          </a:p>
        </p:txBody>
      </p:sp>
      <p:sp>
        <p:nvSpPr>
          <p:cNvPr id="5" name="Rectangle 4">
            <a:extLst>
              <a:ext uri="{FF2B5EF4-FFF2-40B4-BE49-F238E27FC236}">
                <a16:creationId xmlns:a16="http://schemas.microsoft.com/office/drawing/2014/main" id="{D17739D5-1A6C-4440-8F72-EAB691A5BDCC}"/>
              </a:ext>
            </a:extLst>
          </p:cNvPr>
          <p:cNvSpPr/>
          <p:nvPr/>
        </p:nvSpPr>
        <p:spPr>
          <a:xfrm>
            <a:off x="7498566" y="2749491"/>
            <a:ext cx="1093410" cy="1417562"/>
          </a:xfrm>
          <a:prstGeom prst="rect">
            <a:avLst/>
          </a:prstGeom>
          <a:solidFill>
            <a:schemeClr val="bg1">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665B099-E5F7-C541-8256-5625AD6267FB}"/>
              </a:ext>
            </a:extLst>
          </p:cNvPr>
          <p:cNvSpPr/>
          <p:nvPr/>
        </p:nvSpPr>
        <p:spPr>
          <a:xfrm>
            <a:off x="10726056" y="2749494"/>
            <a:ext cx="1093410" cy="1417320"/>
          </a:xfrm>
          <a:prstGeom prst="rect">
            <a:avLst/>
          </a:prstGeom>
          <a:solidFill>
            <a:schemeClr val="bg1">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l" defTabSz="914400" rtl="0" eaLnBrk="1" latinLnBrk="0" hangingPunct="1"/>
            <a:endParaRPr lang="en-US"/>
          </a:p>
        </p:txBody>
      </p:sp>
      <p:sp>
        <p:nvSpPr>
          <p:cNvPr id="7" name="Rectangle 6">
            <a:extLst>
              <a:ext uri="{FF2B5EF4-FFF2-40B4-BE49-F238E27FC236}">
                <a16:creationId xmlns:a16="http://schemas.microsoft.com/office/drawing/2014/main" id="{19AAADDE-B6B7-924C-8798-A9ED77626A8B}"/>
              </a:ext>
            </a:extLst>
          </p:cNvPr>
          <p:cNvSpPr/>
          <p:nvPr/>
        </p:nvSpPr>
        <p:spPr>
          <a:xfrm>
            <a:off x="9444446" y="3040551"/>
            <a:ext cx="483325" cy="982810"/>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12">
            <a:extLst>
              <a:ext uri="{FF2B5EF4-FFF2-40B4-BE49-F238E27FC236}">
                <a16:creationId xmlns:a16="http://schemas.microsoft.com/office/drawing/2014/main" id="{2BBF2B68-67D5-2140-B8E1-F013F54B32AC}"/>
              </a:ext>
            </a:extLst>
          </p:cNvPr>
          <p:cNvSpPr>
            <a:spLocks noChangeAspect="1"/>
          </p:cNvSpPr>
          <p:nvPr/>
        </p:nvSpPr>
        <p:spPr bwMode="auto">
          <a:xfrm>
            <a:off x="11399738" y="3196842"/>
            <a:ext cx="91440"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cxnSp>
        <p:nvCxnSpPr>
          <p:cNvPr id="10" name="Straight Connector 9">
            <a:extLst>
              <a:ext uri="{FF2B5EF4-FFF2-40B4-BE49-F238E27FC236}">
                <a16:creationId xmlns:a16="http://schemas.microsoft.com/office/drawing/2014/main" id="{FB25B27B-CB94-9A47-8515-8C0D9CACD551}"/>
              </a:ext>
            </a:extLst>
          </p:cNvPr>
          <p:cNvCxnSpPr/>
          <p:nvPr/>
        </p:nvCxnSpPr>
        <p:spPr>
          <a:xfrm>
            <a:off x="8045271" y="2922210"/>
            <a:ext cx="0" cy="4572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3CC3318F-3B9F-9E49-9DCF-792D2735FA95}"/>
              </a:ext>
            </a:extLst>
          </p:cNvPr>
          <p:cNvCxnSpPr/>
          <p:nvPr/>
        </p:nvCxnSpPr>
        <p:spPr>
          <a:xfrm>
            <a:off x="8045274" y="3514876"/>
            <a:ext cx="0" cy="4572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1886D54B-796F-164C-97A1-7CDFFCBD56FD}"/>
              </a:ext>
            </a:extLst>
          </p:cNvPr>
          <p:cNvCxnSpPr>
            <a:cxnSpLocks/>
          </p:cNvCxnSpPr>
          <p:nvPr/>
        </p:nvCxnSpPr>
        <p:spPr>
          <a:xfrm flipH="1">
            <a:off x="8045271" y="3379410"/>
            <a:ext cx="3075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88F4115C-23AB-3443-8D7B-B902504F147E}"/>
              </a:ext>
            </a:extLst>
          </p:cNvPr>
          <p:cNvCxnSpPr>
            <a:cxnSpLocks/>
          </p:cNvCxnSpPr>
          <p:nvPr/>
        </p:nvCxnSpPr>
        <p:spPr>
          <a:xfrm flipH="1">
            <a:off x="8028341" y="3531810"/>
            <a:ext cx="3075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25924209-D81D-2246-8C17-374A8E331940}"/>
              </a:ext>
            </a:extLst>
          </p:cNvPr>
          <p:cNvCxnSpPr/>
          <p:nvPr/>
        </p:nvCxnSpPr>
        <p:spPr>
          <a:xfrm>
            <a:off x="11106823" y="3066381"/>
            <a:ext cx="0" cy="32004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E936E4AF-4400-684D-8F78-030F4ABA86B1}"/>
              </a:ext>
            </a:extLst>
          </p:cNvPr>
          <p:cNvCxnSpPr/>
          <p:nvPr/>
        </p:nvCxnSpPr>
        <p:spPr>
          <a:xfrm>
            <a:off x="11106825" y="3506646"/>
            <a:ext cx="0" cy="32004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DC2A75D6-2ECD-A241-8F87-22E274A775C5}"/>
              </a:ext>
            </a:extLst>
          </p:cNvPr>
          <p:cNvCxnSpPr>
            <a:cxnSpLocks/>
          </p:cNvCxnSpPr>
          <p:nvPr/>
        </p:nvCxnSpPr>
        <p:spPr>
          <a:xfrm>
            <a:off x="11087216" y="3076542"/>
            <a:ext cx="371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3F6D7B3D-3D7B-254F-AB00-3B2654E2A747}"/>
              </a:ext>
            </a:extLst>
          </p:cNvPr>
          <p:cNvCxnSpPr>
            <a:cxnSpLocks/>
          </p:cNvCxnSpPr>
          <p:nvPr/>
        </p:nvCxnSpPr>
        <p:spPr>
          <a:xfrm>
            <a:off x="11087219" y="3821606"/>
            <a:ext cx="371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47F544C1-5DCF-844C-8685-1C588D718164}"/>
              </a:ext>
            </a:extLst>
          </p:cNvPr>
          <p:cNvCxnSpPr/>
          <p:nvPr/>
        </p:nvCxnSpPr>
        <p:spPr>
          <a:xfrm>
            <a:off x="11445490" y="3066384"/>
            <a:ext cx="0" cy="2286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F5E31593-3D0C-BD40-84B2-57C312420432}"/>
              </a:ext>
            </a:extLst>
          </p:cNvPr>
          <p:cNvCxnSpPr/>
          <p:nvPr/>
        </p:nvCxnSpPr>
        <p:spPr>
          <a:xfrm>
            <a:off x="11445240" y="3601476"/>
            <a:ext cx="0" cy="2286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3" name="TextBox 22">
            <a:extLst>
              <a:ext uri="{FF2B5EF4-FFF2-40B4-BE49-F238E27FC236}">
                <a16:creationId xmlns:a16="http://schemas.microsoft.com/office/drawing/2014/main" id="{0C7D98F3-4EE6-554A-A383-CEB731828892}"/>
              </a:ext>
            </a:extLst>
          </p:cNvPr>
          <p:cNvSpPr txBox="1"/>
          <p:nvPr/>
        </p:nvSpPr>
        <p:spPr>
          <a:xfrm>
            <a:off x="11507895" y="3136045"/>
            <a:ext cx="283057" cy="369332"/>
          </a:xfrm>
          <a:prstGeom prst="rect">
            <a:avLst/>
          </a:prstGeom>
          <a:noFill/>
        </p:spPr>
        <p:txBody>
          <a:bodyPr wrap="square" rtlCol="0">
            <a:spAutoFit/>
          </a:bodyPr>
          <a:lstStyle/>
          <a:p>
            <a:pPr algn="r"/>
            <a:r>
              <a:rPr lang="en-US"/>
              <a:t>R</a:t>
            </a:r>
          </a:p>
        </p:txBody>
      </p:sp>
      <p:sp>
        <p:nvSpPr>
          <p:cNvPr id="24" name="TextBox 23">
            <a:extLst>
              <a:ext uri="{FF2B5EF4-FFF2-40B4-BE49-F238E27FC236}">
                <a16:creationId xmlns:a16="http://schemas.microsoft.com/office/drawing/2014/main" id="{59DA47B5-F158-DF4D-93F6-18FAC582B770}"/>
              </a:ext>
            </a:extLst>
          </p:cNvPr>
          <p:cNvSpPr txBox="1"/>
          <p:nvPr/>
        </p:nvSpPr>
        <p:spPr>
          <a:xfrm>
            <a:off x="7467110" y="3810959"/>
            <a:ext cx="283057" cy="369332"/>
          </a:xfrm>
          <a:prstGeom prst="rect">
            <a:avLst/>
          </a:prstGeom>
          <a:noFill/>
        </p:spPr>
        <p:txBody>
          <a:bodyPr wrap="square" rtlCol="0">
            <a:spAutoFit/>
          </a:bodyPr>
          <a:lstStyle/>
          <a:p>
            <a:pPr algn="r"/>
            <a:r>
              <a:rPr lang="en-US"/>
              <a:t>T</a:t>
            </a:r>
          </a:p>
        </p:txBody>
      </p:sp>
      <p:sp>
        <p:nvSpPr>
          <p:cNvPr id="25" name="TextBox 24">
            <a:extLst>
              <a:ext uri="{FF2B5EF4-FFF2-40B4-BE49-F238E27FC236}">
                <a16:creationId xmlns:a16="http://schemas.microsoft.com/office/drawing/2014/main" id="{9A53CD26-2F94-8C40-ABA9-CC9822AEFB4C}"/>
              </a:ext>
            </a:extLst>
          </p:cNvPr>
          <p:cNvSpPr txBox="1"/>
          <p:nvPr/>
        </p:nvSpPr>
        <p:spPr>
          <a:xfrm>
            <a:off x="11577561" y="3845793"/>
            <a:ext cx="283057" cy="369332"/>
          </a:xfrm>
          <a:prstGeom prst="rect">
            <a:avLst/>
          </a:prstGeom>
          <a:noFill/>
        </p:spPr>
        <p:txBody>
          <a:bodyPr wrap="square" rtlCol="0">
            <a:spAutoFit/>
          </a:bodyPr>
          <a:lstStyle/>
          <a:p>
            <a:pPr algn="r"/>
            <a:r>
              <a:rPr lang="en-US"/>
              <a:t>T</a:t>
            </a:r>
          </a:p>
        </p:txBody>
      </p:sp>
      <p:sp>
        <p:nvSpPr>
          <p:cNvPr id="26" name="TextBox 25">
            <a:extLst>
              <a:ext uri="{FF2B5EF4-FFF2-40B4-BE49-F238E27FC236}">
                <a16:creationId xmlns:a16="http://schemas.microsoft.com/office/drawing/2014/main" id="{8BAFE2B1-19FF-8643-949C-8A45DF4FC4B1}"/>
              </a:ext>
            </a:extLst>
          </p:cNvPr>
          <p:cNvSpPr txBox="1"/>
          <p:nvPr/>
        </p:nvSpPr>
        <p:spPr>
          <a:xfrm>
            <a:off x="9461373" y="2160683"/>
            <a:ext cx="483326" cy="369332"/>
          </a:xfrm>
          <a:prstGeom prst="rect">
            <a:avLst/>
          </a:prstGeom>
          <a:noFill/>
        </p:spPr>
        <p:txBody>
          <a:bodyPr wrap="square" rtlCol="0">
            <a:spAutoFit/>
          </a:bodyPr>
          <a:lstStyle/>
          <a:p>
            <a:pPr algn="r"/>
            <a:r>
              <a:rPr lang="en-US"/>
              <a:t>P</a:t>
            </a:r>
            <a:r>
              <a:rPr lang="en-US" baseline="-25000"/>
              <a:t>A</a:t>
            </a:r>
          </a:p>
        </p:txBody>
      </p:sp>
      <p:sp>
        <p:nvSpPr>
          <p:cNvPr id="27" name="TextBox 26">
            <a:extLst>
              <a:ext uri="{FF2B5EF4-FFF2-40B4-BE49-F238E27FC236}">
                <a16:creationId xmlns:a16="http://schemas.microsoft.com/office/drawing/2014/main" id="{711AA0E9-4738-874F-BE9D-C38E3F06BCF6}"/>
              </a:ext>
            </a:extLst>
          </p:cNvPr>
          <p:cNvSpPr txBox="1"/>
          <p:nvPr/>
        </p:nvSpPr>
        <p:spPr>
          <a:xfrm>
            <a:off x="9457022" y="2691910"/>
            <a:ext cx="483326" cy="369332"/>
          </a:xfrm>
          <a:prstGeom prst="rect">
            <a:avLst/>
          </a:prstGeom>
          <a:noFill/>
        </p:spPr>
        <p:txBody>
          <a:bodyPr wrap="square" rtlCol="0">
            <a:spAutoFit/>
          </a:bodyPr>
          <a:lstStyle/>
          <a:p>
            <a:pPr algn="r"/>
            <a:r>
              <a:rPr lang="en-US"/>
              <a:t>P</a:t>
            </a:r>
            <a:r>
              <a:rPr lang="en-US" baseline="-25000"/>
              <a:t>R</a:t>
            </a:r>
          </a:p>
        </p:txBody>
      </p:sp>
      <p:cxnSp>
        <p:nvCxnSpPr>
          <p:cNvPr id="29" name="Straight Arrow Connector 28">
            <a:extLst>
              <a:ext uri="{FF2B5EF4-FFF2-40B4-BE49-F238E27FC236}">
                <a16:creationId xmlns:a16="http://schemas.microsoft.com/office/drawing/2014/main" id="{64C63981-5E3F-5B47-BD9D-309EF3050E93}"/>
              </a:ext>
            </a:extLst>
          </p:cNvPr>
          <p:cNvCxnSpPr/>
          <p:nvPr/>
        </p:nvCxnSpPr>
        <p:spPr>
          <a:xfrm>
            <a:off x="9470574" y="2540483"/>
            <a:ext cx="535577" cy="0"/>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9FE6E1C2-7183-EF41-8957-36AE62A37502}"/>
              </a:ext>
            </a:extLst>
          </p:cNvPr>
          <p:cNvCxnSpPr>
            <a:cxnSpLocks/>
          </p:cNvCxnSpPr>
          <p:nvPr/>
        </p:nvCxnSpPr>
        <p:spPr>
          <a:xfrm flipH="1">
            <a:off x="9427518" y="2686104"/>
            <a:ext cx="578633" cy="0"/>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40A72297-91A2-0642-B8DB-D2A9F3041587}"/>
                  </a:ext>
                </a:extLst>
              </p:cNvPr>
              <p:cNvSpPr txBox="1"/>
              <p:nvPr/>
            </p:nvSpPr>
            <p:spPr>
              <a:xfrm>
                <a:off x="9060794" y="4173058"/>
                <a:ext cx="1733954" cy="369332"/>
              </a:xfrm>
              <a:prstGeom prst="rect">
                <a:avLst/>
              </a:prstGeom>
              <a:noFill/>
            </p:spPr>
            <p:txBody>
              <a:bodyPr wrap="square" rtlCol="0">
                <a:spAutoFit/>
              </a:bodyPr>
              <a:lstStyle/>
              <a:p>
                <a:r>
                  <a:rPr lang="en-US"/>
                  <a:t>Filter[</a:t>
                </a:r>
                <a14:m>
                  <m:oMath xmlns:m="http://schemas.openxmlformats.org/officeDocument/2006/math">
                    <m:r>
                      <a:rPr lang="en-US" i="1" smtClean="0">
                        <a:latin typeface="Cambria Math" panose="02040503050406030204" pitchFamily="18" charset="0"/>
                        <a:ea typeface="Cambria Math" panose="02040503050406030204" pitchFamily="18" charset="0"/>
                      </a:rPr>
                      <m:t>𝜈</m:t>
                    </m:r>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𝜈</m:t>
                    </m:r>
                  </m:oMath>
                </a14:m>
                <a:r>
                  <a:rPr lang="en-US"/>
                  <a:t>+</a:t>
                </a:r>
                <a:r>
                  <a:rPr lang="en-US">
                    <a:ea typeface="Cambria Math" panose="02040503050406030204" pitchFamily="18" charset="0"/>
                  </a:rPr>
                  <a:t> </a:t>
                </a:r>
                <a14:m>
                  <m:oMath xmlns:m="http://schemas.openxmlformats.org/officeDocument/2006/math">
                    <m:r>
                      <m:rPr>
                        <m:sty m:val="p"/>
                      </m:rPr>
                      <a:rPr lang="el-GR" i="1" smtClean="0">
                        <a:latin typeface="Cambria Math" panose="02040503050406030204" pitchFamily="18" charset="0"/>
                        <a:ea typeface="Cambria Math" panose="02040503050406030204" pitchFamily="18" charset="0"/>
                      </a:rPr>
                      <m:t>Δ</m:t>
                    </m:r>
                    <m:r>
                      <a:rPr lang="en-US" i="1">
                        <a:latin typeface="Cambria Math" panose="02040503050406030204" pitchFamily="18" charset="0"/>
                        <a:ea typeface="Cambria Math" panose="02040503050406030204" pitchFamily="18" charset="0"/>
                      </a:rPr>
                      <m:t>𝜈</m:t>
                    </m:r>
                    <m:r>
                      <a:rPr lang="en-US" b="0" i="1" smtClean="0">
                        <a:latin typeface="Cambria Math" panose="02040503050406030204" pitchFamily="18" charset="0"/>
                        <a:ea typeface="Cambria Math" panose="02040503050406030204" pitchFamily="18" charset="0"/>
                      </a:rPr>
                      <m:t>]</m:t>
                    </m:r>
                  </m:oMath>
                </a14:m>
                <a:endParaRPr lang="en-US"/>
              </a:p>
            </p:txBody>
          </p:sp>
        </mc:Choice>
        <mc:Fallback xmlns="">
          <p:sp>
            <p:nvSpPr>
              <p:cNvPr id="33" name="TextBox 32">
                <a:extLst>
                  <a:ext uri="{FF2B5EF4-FFF2-40B4-BE49-F238E27FC236}">
                    <a16:creationId xmlns:a16="http://schemas.microsoft.com/office/drawing/2014/main" id="{40A72297-91A2-0642-B8DB-D2A9F3041587}"/>
                  </a:ext>
                </a:extLst>
              </p:cNvPr>
              <p:cNvSpPr txBox="1">
                <a:spLocks noRot="1" noChangeAspect="1" noMove="1" noResize="1" noEditPoints="1" noAdjustHandles="1" noChangeArrowheads="1" noChangeShapeType="1" noTextEdit="1"/>
              </p:cNvSpPr>
              <p:nvPr/>
            </p:nvSpPr>
            <p:spPr>
              <a:xfrm>
                <a:off x="9060794" y="4173058"/>
                <a:ext cx="1733954" cy="369332"/>
              </a:xfrm>
              <a:prstGeom prst="rect">
                <a:avLst/>
              </a:prstGeom>
              <a:blipFill>
                <a:blip r:embed="rId3"/>
                <a:stretch>
                  <a:fillRect l="-2174" t="-6667" b="-23333"/>
                </a:stretch>
              </a:blipFill>
            </p:spPr>
            <p:txBody>
              <a:bodyPr/>
              <a:lstStyle/>
              <a:p>
                <a:r>
                  <a:rPr lang="en-US">
                    <a:noFill/>
                  </a:rPr>
                  <a:t> </a:t>
                </a:r>
              </a:p>
            </p:txBody>
          </p:sp>
        </mc:Fallback>
      </mc:AlternateContent>
      <p:sp>
        <p:nvSpPr>
          <p:cNvPr id="34" name="TextBox 33">
            <a:extLst>
              <a:ext uri="{FF2B5EF4-FFF2-40B4-BE49-F238E27FC236}">
                <a16:creationId xmlns:a16="http://schemas.microsoft.com/office/drawing/2014/main" id="{F874AB11-5C6D-2243-9955-5B3A31019B7E}"/>
              </a:ext>
            </a:extLst>
          </p:cNvPr>
          <p:cNvSpPr txBox="1"/>
          <p:nvPr/>
        </p:nvSpPr>
        <p:spPr>
          <a:xfrm>
            <a:off x="7582934" y="3097727"/>
            <a:ext cx="283057" cy="369332"/>
          </a:xfrm>
          <a:prstGeom prst="rect">
            <a:avLst/>
          </a:prstGeom>
          <a:noFill/>
        </p:spPr>
        <p:txBody>
          <a:bodyPr wrap="square" rtlCol="0">
            <a:spAutoFit/>
          </a:bodyPr>
          <a:lstStyle/>
          <a:p>
            <a:pPr algn="r"/>
            <a:r>
              <a:rPr lang="en-US"/>
              <a:t>A</a:t>
            </a:r>
          </a:p>
        </p:txBody>
      </p:sp>
    </p:spTree>
    <p:extLst>
      <p:ext uri="{BB962C8B-B14F-4D97-AF65-F5344CB8AC3E}">
        <p14:creationId xmlns:p14="http://schemas.microsoft.com/office/powerpoint/2010/main" val="43153490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566" y="56979"/>
            <a:ext cx="11978640" cy="868362"/>
          </a:xfrm>
        </p:spPr>
        <p:txBody>
          <a:bodyPr anchor="ctr">
            <a:normAutofit/>
          </a:bodyPr>
          <a:lstStyle/>
          <a:p>
            <a:pPr algn="ctr"/>
            <a:r>
              <a:rPr lang="en-US" sz="4400" dirty="0">
                <a:cs typeface="Arial" panose="020B0604020202020204" pitchFamily="34" charset="0"/>
              </a:rPr>
              <a:t>Impedance matching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48614" y="1413163"/>
                <a:ext cx="11294772" cy="5018623"/>
              </a:xfrm>
            </p:spPr>
            <p:txBody>
              <a:bodyPr>
                <a:noAutofit/>
              </a:bodyPr>
              <a:lstStyle/>
              <a:p>
                <a:pPr marL="342900" indent="-342900" algn="l">
                  <a:buFont typeface="Arial" panose="020B0604020202020204" pitchFamily="34" charset="0"/>
                  <a:buChar char="•"/>
                </a:pPr>
                <a:r>
                  <a:rPr lang="en-US" sz="2000" dirty="0">
                    <a:ea typeface="Arial" charset="0"/>
                    <a:cs typeface="Arial" charset="0"/>
                  </a:rPr>
                  <a:t>L networks,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𝜋</m:t>
                    </m:r>
                    <m:r>
                      <a:rPr lang="en-US" sz="2000" b="0" i="1" smtClean="0">
                        <a:latin typeface="Cambria Math" panose="02040503050406030204" pitchFamily="18" charset="0"/>
                        <a:ea typeface="Cambria Math" panose="02040503050406030204" pitchFamily="18" charset="0"/>
                        <a:cs typeface="Arial" charset="0"/>
                      </a:rPr>
                      <m:t> </m:t>
                    </m:r>
                  </m:oMath>
                </a14:m>
                <a:r>
                  <a:rPr lang="en-US" sz="2000" dirty="0">
                    <a:ea typeface="Arial" charset="0"/>
                    <a:cs typeface="Arial" charset="0"/>
                  </a:rPr>
                  <a:t>and T networks</a:t>
                </a:r>
              </a:p>
              <a:p>
                <a:pPr marL="342900" indent="-342900" algn="l">
                  <a:buFont typeface="Arial" panose="020B0604020202020204" pitchFamily="34" charset="0"/>
                  <a:buChar char="•"/>
                </a:pPr>
                <a:r>
                  <a:rPr lang="en-US" sz="2000" dirty="0">
                    <a:ea typeface="Arial" charset="0"/>
                    <a:cs typeface="Arial" charset="0"/>
                  </a:rPr>
                  <a:t>Impedance and reflection coefficients</a:t>
                </a:r>
              </a:p>
              <a:p>
                <a:pPr marL="342900" indent="-342900" algn="l">
                  <a:buFont typeface="Arial" panose="020B0604020202020204" pitchFamily="34" charset="0"/>
                  <a:buChar char="•"/>
                </a:pPr>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Problems: 19, 22</a:t>
                </a:r>
                <a:r>
                  <a:rPr lang="en-US" sz="2000">
                    <a:ea typeface="Arial" charset="0"/>
                    <a:cs typeface="Arial" charset="0"/>
                  </a:rPr>
                  <a:t>, 26</a:t>
                </a:r>
                <a:r>
                  <a:rPr lang="en-US" sz="2000" dirty="0">
                    <a:ea typeface="Arial" charset="0"/>
                    <a:cs typeface="Arial" charset="0"/>
                  </a:rPr>
                  <a:t>, 37</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48614" y="1413163"/>
                <a:ext cx="11294772" cy="5018623"/>
              </a:xfrm>
              <a:blipFill>
                <a:blip r:embed="rId3"/>
                <a:stretch>
                  <a:fillRect l="-449" t="-151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124</a:t>
            </a:fld>
            <a:endParaRPr lang="en-US"/>
          </a:p>
        </p:txBody>
      </p:sp>
    </p:spTree>
    <p:extLst>
      <p:ext uri="{BB962C8B-B14F-4D97-AF65-F5344CB8AC3E}">
        <p14:creationId xmlns:p14="http://schemas.microsoft.com/office/powerpoint/2010/main" val="4448890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1213218" y="95832"/>
            <a:ext cx="10515600" cy="869909"/>
          </a:xfrm>
        </p:spPr>
        <p:txBody>
          <a:bodyPr/>
          <a:lstStyle/>
          <a:p>
            <a:pPr algn="ctr"/>
            <a:r>
              <a:rPr lang="en-US" dirty="0"/>
              <a:t>Phasors, impedance and power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69620" y="1386672"/>
                <a:ext cx="9849503" cy="4770194"/>
              </a:xfrm>
            </p:spPr>
            <p:txBody>
              <a:bodyPr/>
              <a:lstStyle/>
              <a:p>
                <a:pPr>
                  <a:spcBef>
                    <a:spcPts val="400"/>
                  </a:spcBef>
                </a:pPr>
                <a:r>
                  <a:rPr lang="en-US" sz="2000" dirty="0"/>
                  <a:t>For the circuit on the right,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r>
                      <a:rPr lang="en-US" sz="2000" i="1">
                        <a:latin typeface="Cambria Math" panose="02040503050406030204" pitchFamily="18" charset="0"/>
                      </a:rPr>
                      <m:t>𝑅</m:t>
                    </m:r>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den>
                    </m:f>
                  </m:oMath>
                </a14:m>
                <a:r>
                  <a:rPr lang="en-US" sz="2000" dirty="0"/>
                  <a:t> is the impedance for the resistor and capacitor in series.</a:t>
                </a:r>
              </a:p>
              <a:p>
                <a:pPr>
                  <a:spcBef>
                    <a:spcPts val="400"/>
                  </a:spcBef>
                </a:pPr>
                <a:r>
                  <a:rPr lang="en-US" sz="2000" dirty="0"/>
                  <a:t>The phasor </a:t>
                </a:r>
                <a14:m>
                  <m:oMath xmlns:m="http://schemas.openxmlformats.org/officeDocument/2006/math">
                    <m:r>
                      <a:rPr lang="en-US" sz="2000" b="0" i="1" smtClean="0">
                        <a:latin typeface="Cambria Math" panose="02040503050406030204" pitchFamily="18" charset="0"/>
                      </a:rPr>
                      <m:t>𝐼</m:t>
                    </m:r>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𝑍</m:t>
                        </m:r>
                      </m:den>
                    </m:f>
                  </m:oMath>
                </a14:m>
                <a:r>
                  <a:rPr lang="en-US" sz="2000" dirty="0"/>
                  <a:t> and the phasor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1+</m:t>
                        </m:r>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 </a:t>
                </a:r>
              </a:p>
              <a:p>
                <a:pPr>
                  <a:spcBef>
                    <a:spcPts val="400"/>
                  </a:spcBef>
                </a:pPr>
                <a:r>
                  <a:rPr lang="en-US" sz="2000" dirty="0"/>
                  <a:t>Further, </a:t>
                </a:r>
                <a14:m>
                  <m:oMath xmlns:m="http://schemas.openxmlformats.org/officeDocument/2006/math">
                    <m:r>
                      <a:rPr lang="en-US" sz="2000" b="0" i="0" smtClean="0">
                        <a:latin typeface="Cambria Math" panose="02040503050406030204" pitchFamily="18" charset="0"/>
                      </a:rPr>
                      <m:t>|</m:t>
                    </m:r>
                    <m:r>
                      <a:rPr lang="en-US" sz="2000" i="1">
                        <a:latin typeface="Cambria Math" panose="02040503050406030204" pitchFamily="18" charset="0"/>
                      </a:rPr>
                      <m:t>𝐼</m:t>
                    </m:r>
                    <m:r>
                      <a:rPr lang="en-US" sz="2000" b="0" i="1" smtClean="0">
                        <a:latin typeface="Cambria Math" panose="02040503050406030204" pitchFamily="18" charset="0"/>
                      </a:rPr>
                      <m:t>|</m:t>
                    </m:r>
                    <m:r>
                      <a:rPr lang="en-US" sz="2000" i="1">
                        <a:latin typeface="Cambria Math" panose="02040503050406030204" pitchFamily="18" charset="0"/>
                      </a:rPr>
                      <m:t>= </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b="0" i="1" smtClean="0">
                            <a:latin typeface="Cambria Math" panose="02040503050406030204" pitchFamily="18" charset="0"/>
                          </a:rPr>
                          <m:t>|</m:t>
                        </m:r>
                        <m:r>
                          <a:rPr lang="en-US" sz="2000" i="1">
                            <a:latin typeface="Cambria Math" panose="02040503050406030204" pitchFamily="18" charset="0"/>
                          </a:rPr>
                          <m:t>𝑍</m:t>
                        </m:r>
                        <m:r>
                          <a:rPr lang="en-US" sz="2000" b="0" i="1" smtClean="0">
                            <a:latin typeface="Cambria Math" panose="02040503050406030204" pitchFamily="18" charset="0"/>
                          </a:rPr>
                          <m:t>|</m:t>
                        </m:r>
                      </m:den>
                    </m:f>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i="1">
                            <a:latin typeface="Cambria Math" panose="02040503050406030204" pitchFamily="18" charset="0"/>
                          </a:rPr>
                          <m:t>|</m:t>
                        </m:r>
                        <m:r>
                          <a:rPr lang="en-US" sz="2000" i="1">
                            <a:latin typeface="Cambria Math" panose="02040503050406030204" pitchFamily="18" charset="0"/>
                          </a:rPr>
                          <m:t>𝑍</m:t>
                        </m:r>
                        <m:r>
                          <a:rPr lang="en-US" sz="2000" i="1">
                            <a:latin typeface="Cambria Math" panose="02040503050406030204" pitchFamily="18" charset="0"/>
                          </a:rPr>
                          <m:t>|</m:t>
                        </m:r>
                      </m:den>
                    </m:f>
                  </m:oMath>
                </a14:m>
                <a:r>
                  <a:rPr lang="en-US" sz="2000" dirty="0"/>
                  <a:t> and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𝑉</m:t>
                        </m:r>
                      </m:e>
                    </m:d>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num>
                      <m:den>
                        <m:r>
                          <a:rPr lang="en-US" sz="2000" b="0" i="1" smtClean="0">
                            <a:latin typeface="Cambria Math" panose="02040503050406030204" pitchFamily="18" charset="0"/>
                          </a:rPr>
                          <m:t>|</m:t>
                        </m:r>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r>
                          <a:rPr lang="en-US" sz="2000" b="0" i="1" smtClean="0">
                            <a:latin typeface="Cambria Math" panose="02040503050406030204" pitchFamily="18" charset="0"/>
                            <a:ea typeface="Cambria Math" panose="02040503050406030204" pitchFamily="18" charset="0"/>
                          </a:rPr>
                          <m:t>|</m:t>
                        </m:r>
                      </m:den>
                    </m:f>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𝑉</m:t>
                            </m:r>
                          </m:e>
                          <m:sub>
                            <m:r>
                              <a:rPr lang="en-US" sz="2000" b="0" i="1" smtClean="0">
                                <a:latin typeface="Cambria Math" panose="02040503050406030204" pitchFamily="18" charset="0"/>
                                <a:ea typeface="Cambria Math" panose="02040503050406030204" pitchFamily="18" charset="0"/>
                              </a:rPr>
                              <m:t>0</m:t>
                            </m:r>
                          </m:sub>
                        </m:sSub>
                      </m:num>
                      <m:den>
                        <m:r>
                          <a:rPr lang="en-US" sz="2000" b="0" i="1" smtClean="0">
                            <a:latin typeface="Cambria Math" panose="02040503050406030204" pitchFamily="18" charset="0"/>
                            <a:ea typeface="Cambria Math" panose="02040503050406030204" pitchFamily="18" charset="0"/>
                          </a:rPr>
                          <m:t>1+</m:t>
                        </m:r>
                        <m:r>
                          <a:rPr lang="en-US" sz="2000" b="0" i="1" smtClean="0">
                            <a:latin typeface="Cambria Math" panose="02040503050406030204" pitchFamily="18" charset="0"/>
                            <a:ea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a:t>
                </a:r>
              </a:p>
              <a:p>
                <a:pPr>
                  <a:spcBef>
                    <a:spcPts val="400"/>
                  </a:spcBef>
                </a:pPr>
                <a:r>
                  <a:rPr lang="en-US" sz="2000" dirty="0"/>
                  <a:t>For phasors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𝐼</m:t>
                    </m:r>
                  </m:oMath>
                </a14:m>
                <a:r>
                  <a:rPr lang="en-US" sz="2000" dirty="0"/>
                  <a:t>, define the complex power as </a:t>
                </a:r>
                <a14:m>
                  <m:oMath xmlns:m="http://schemas.openxmlformats.org/officeDocument/2006/math">
                    <m:r>
                      <a:rPr lang="en-US" sz="2000" b="0" i="1" smtClean="0">
                        <a:latin typeface="Cambria Math" panose="02040503050406030204" pitchFamily="18" charset="0"/>
                      </a:rPr>
                      <m:t>𝑃</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𝑉</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𝑍</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0" smtClean="0">
                        <a:latin typeface="Cambria Math" panose="02040503050406030204" pitchFamily="18" charset="0"/>
                      </a:rPr>
                      <m:t>=</m:t>
                    </m:r>
                    <m:r>
                      <m:rPr>
                        <m:sty m:val="p"/>
                      </m:rPr>
                      <a:rPr lang="en-US" sz="2000" b="0" i="0" smtClean="0">
                        <a:latin typeface="Cambria Math" panose="02040503050406030204" pitchFamily="18" charset="0"/>
                      </a:rPr>
                      <m:t>R</m:t>
                    </m:r>
                    <m:f>
                      <m:fPr>
                        <m:ctrlPr>
                          <a:rPr lang="en-US" sz="2000" b="0" i="1" smtClean="0">
                            <a:latin typeface="Cambria Math" panose="02040503050406030204" pitchFamily="18" charset="0"/>
                          </a:rPr>
                        </m:ctrlPr>
                      </m:fPr>
                      <m:num>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e>
                          <m:sup>
                            <m:r>
                              <a:rPr lang="en-US" sz="2000" b="0" i="1" smtClean="0">
                                <a:latin typeface="Cambria Math" panose="02040503050406030204" pitchFamily="18" charset="0"/>
                              </a:rPr>
                              <m:t>2</m:t>
                            </m:r>
                          </m:sup>
                        </m:sSup>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𝑗</m:t>
                    </m:r>
                    <m:r>
                      <m:rPr>
                        <m:sty m:val="p"/>
                      </m:rPr>
                      <a:rPr lang="en-US" sz="2000" b="0" i="0" smtClean="0">
                        <a:latin typeface="Cambria Math" panose="02040503050406030204" pitchFamily="18" charset="0"/>
                      </a:rPr>
                      <m:t>X</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m:t>
                            </m:r>
                            <m:r>
                              <a:rPr lang="en-US" sz="2000" i="1">
                                <a:latin typeface="Cambria Math" panose="02040503050406030204" pitchFamily="18" charset="0"/>
                              </a:rPr>
                              <m:t>𝐼</m:t>
                            </m:r>
                            <m:r>
                              <a:rPr lang="en-US" sz="2000" i="1">
                                <a:latin typeface="Cambria Math" panose="02040503050406030204" pitchFamily="18" charset="0"/>
                              </a:rPr>
                              <m:t>|</m:t>
                            </m:r>
                          </m:e>
                          <m:sup>
                            <m:r>
                              <a:rPr lang="en-US" sz="2000" i="1">
                                <a:latin typeface="Cambria Math" panose="02040503050406030204" pitchFamily="18" charset="0"/>
                              </a:rPr>
                              <m:t>2</m:t>
                            </m:r>
                          </m:sup>
                        </m:sSup>
                      </m:num>
                      <m:den>
                        <m:r>
                          <a:rPr lang="en-US" sz="2000" i="1">
                            <a:latin typeface="Cambria Math" panose="02040503050406030204" pitchFamily="18" charset="0"/>
                          </a:rPr>
                          <m:t>2</m:t>
                        </m:r>
                      </m:den>
                    </m:f>
                  </m:oMath>
                </a14:m>
                <a:r>
                  <a:rPr lang="en-US" sz="2000" dirty="0"/>
                  <a:t>; the first term is the real power, the second is called the </a:t>
                </a:r>
                <a:r>
                  <a:rPr lang="en-US" sz="2000" i="1" dirty="0"/>
                  <a:t>reactive</a:t>
                </a:r>
                <a:r>
                  <a:rPr lang="en-US" sz="2000" dirty="0"/>
                  <a:t> power.</a:t>
                </a:r>
              </a:p>
              <a:p>
                <a:pPr>
                  <a:spcBef>
                    <a:spcPts val="400"/>
                  </a:spcBef>
                </a:pPr>
                <a:r>
                  <a:rPr lang="en-US" sz="2000" dirty="0"/>
                  <a:t>The average power is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m:t>
                        </m:r>
                      </m:sub>
                    </m:sSub>
                    <m:r>
                      <a:rPr lang="en-US" sz="2000" b="0" i="1" smtClean="0">
                        <a:latin typeface="Cambria Math" panose="02040503050406030204" pitchFamily="18" charset="0"/>
                      </a:rPr>
                      <m:t>=</m:t>
                    </m:r>
                    <m:r>
                      <a:rPr lang="en-US" sz="2000" b="0" i="1" smtClean="0">
                        <a:latin typeface="Cambria Math" panose="02040503050406030204" pitchFamily="18" charset="0"/>
                      </a:rPr>
                      <m:t>𝑅𝑒</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𝑃</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𝑉</m:t>
                        </m:r>
                        <m:acc>
                          <m:accPr>
                            <m:chr m:val="̅"/>
                            <m:ctrlPr>
                              <a:rPr lang="en-US" sz="2000" i="1">
                                <a:latin typeface="Cambria Math" panose="02040503050406030204" pitchFamily="18" charset="0"/>
                              </a:rPr>
                            </m:ctrlPr>
                          </m:accPr>
                          <m:e>
                            <m:r>
                              <a:rPr lang="en-US" sz="2000" i="1">
                                <a:latin typeface="Cambria Math" panose="02040503050406030204" pitchFamily="18" charset="0"/>
                              </a:rPr>
                              <m:t>𝐼</m:t>
                            </m:r>
                          </m:e>
                        </m:acc>
                      </m:num>
                      <m:den>
                        <m:r>
                          <a:rPr lang="en-US" sz="2000" i="1">
                            <a:latin typeface="Cambria Math" panose="02040503050406030204" pitchFamily="18" charset="0"/>
                          </a:rPr>
                          <m:t>2</m:t>
                        </m:r>
                      </m:den>
                    </m:f>
                    <m:r>
                      <a:rPr lang="en-US" sz="2000" b="0" i="1" smtClean="0">
                        <a:latin typeface="Cambria Math" panose="02040503050406030204" pitchFamily="18" charset="0"/>
                      </a:rPr>
                      <m:t>)</m:t>
                    </m:r>
                  </m:oMath>
                </a14:m>
                <a:r>
                  <a:rPr lang="en-US" sz="2000" dirty="0"/>
                  <a:t>.  We define the reactive power as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r>
                      <a:rPr lang="en-US" sz="2000" b="0" i="1" smtClean="0">
                        <a:latin typeface="Cambria Math" panose="02040503050406030204" pitchFamily="18" charset="0"/>
                      </a:rPr>
                      <m:t>=</m:t>
                    </m:r>
                    <m:r>
                      <a:rPr lang="en-US" sz="2000" b="0" i="1" smtClean="0">
                        <a:latin typeface="Cambria Math" panose="02040503050406030204" pitchFamily="18" charset="0"/>
                      </a:rPr>
                      <m:t>𝐼𝑚</m:t>
                    </m:r>
                    <m:r>
                      <a:rPr lang="en-US" sz="2000" b="0" i="1" smtClean="0">
                        <a:latin typeface="Cambria Math" panose="02040503050406030204" pitchFamily="18" charset="0"/>
                      </a:rPr>
                      <m:t>(</m:t>
                    </m:r>
                    <m:r>
                      <a:rPr lang="en-US" sz="2000" b="0" i="1" smtClean="0">
                        <a:latin typeface="Cambria Math" panose="02040503050406030204" pitchFamily="18" charset="0"/>
                      </a:rPr>
                      <m:t>𝑃</m:t>
                    </m:r>
                    <m:r>
                      <a:rPr lang="en-US" sz="2000" b="0" i="1" smtClean="0">
                        <a:latin typeface="Cambria Math" panose="02040503050406030204" pitchFamily="18" charset="0"/>
                      </a:rPr>
                      <m:t>)</m:t>
                    </m:r>
                  </m:oMath>
                </a14:m>
                <a:r>
                  <a:rPr lang="en-US" sz="2000" dirty="0"/>
                  <a:t>.</a:t>
                </a:r>
              </a:p>
              <a:p>
                <a:pPr>
                  <a:spcBef>
                    <a:spcPts val="400"/>
                  </a:spcBef>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𝐸</m:t>
                        </m:r>
                      </m:e>
                      <m:sub>
                        <m:r>
                          <a:rPr lang="en-US" sz="2000" b="0" i="1" smtClean="0">
                            <a:latin typeface="Cambria Math" panose="02040503050406030204" pitchFamily="18" charset="0"/>
                            <a:ea typeface="Cambria Math" panose="02040503050406030204" pitchFamily="18" charset="0"/>
                          </a:rPr>
                          <m:t>𝐿</m:t>
                        </m:r>
                      </m:sub>
                    </m:sSub>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𝐸</m:t>
                        </m:r>
                      </m:e>
                      <m:sub>
                        <m:r>
                          <a:rPr lang="en-US" sz="2000" b="0" i="1" smtClean="0">
                            <a:latin typeface="Cambria Math" panose="02040503050406030204" pitchFamily="18" charset="0"/>
                            <a:ea typeface="Cambria Math" panose="02040503050406030204" pitchFamily="18" charset="0"/>
                          </a:rPr>
                          <m:t>𝐶</m:t>
                        </m:r>
                      </m:sub>
                    </m:sSub>
                    <m:r>
                      <a:rPr lang="en-US" sz="2000" b="0" i="1" smtClean="0">
                        <a:latin typeface="Cambria Math" panose="02040503050406030204" pitchFamily="18" charset="0"/>
                        <a:ea typeface="Cambria Math" panose="02040503050406030204" pitchFamily="18" charset="0"/>
                      </a:rPr>
                      <m:t>)</m:t>
                    </m:r>
                  </m:oMath>
                </a14:m>
                <a:r>
                  <a:rPr lang="en-US" sz="2000" dirty="0"/>
                  <a:t>, where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𝐸</m:t>
                        </m:r>
                      </m:e>
                      <m:sub>
                        <m:r>
                          <a:rPr lang="en-US" sz="2000" b="0" i="1" smtClean="0">
                            <a:latin typeface="Cambria Math" panose="02040503050406030204" pitchFamily="18" charset="0"/>
                          </a:rPr>
                          <m:t>𝐿</m:t>
                        </m:r>
                      </m:sub>
                    </m:sSub>
                  </m:oMath>
                </a14:m>
                <a:r>
                  <a:rPr lang="en-US" sz="2000" dirty="0"/>
                  <a:t>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b="0" i="1" smtClean="0">
                            <a:latin typeface="Cambria Math" panose="02040503050406030204" pitchFamily="18" charset="0"/>
                          </a:rPr>
                          <m:t>𝐶</m:t>
                        </m:r>
                      </m:sub>
                    </m:sSub>
                  </m:oMath>
                </a14:m>
                <a:r>
                  <a:rPr lang="en-US" sz="2000" dirty="0"/>
                  <a:t> are respectively, the energy stored in the inductor and capacitor respectively.</a:t>
                </a:r>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69620" y="1386672"/>
                <a:ext cx="9849503" cy="4770194"/>
              </a:xfrm>
              <a:blipFill>
                <a:blip r:embed="rId2"/>
                <a:stretch>
                  <a:fillRect l="-515" r="-515"/>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13</a:t>
            </a:fld>
            <a:endParaRPr lang="en-US"/>
          </a:p>
        </p:txBody>
      </p:sp>
      <p:grpSp>
        <p:nvGrpSpPr>
          <p:cNvPr id="90" name="Group 89">
            <a:extLst>
              <a:ext uri="{FF2B5EF4-FFF2-40B4-BE49-F238E27FC236}">
                <a16:creationId xmlns:a16="http://schemas.microsoft.com/office/drawing/2014/main" id="{459611D9-3E00-7B48-A4AD-D799CD0DE1D5}"/>
              </a:ext>
            </a:extLst>
          </p:cNvPr>
          <p:cNvGrpSpPr/>
          <p:nvPr/>
        </p:nvGrpSpPr>
        <p:grpSpPr>
          <a:xfrm>
            <a:off x="10037420" y="1386672"/>
            <a:ext cx="2125341" cy="1564383"/>
            <a:chOff x="10037420" y="1386672"/>
            <a:chExt cx="2125341" cy="1564383"/>
          </a:xfrm>
        </p:grpSpPr>
        <p:sp>
          <p:nvSpPr>
            <p:cNvPr id="23" name="TextBox 22">
              <a:extLst>
                <a:ext uri="{FF2B5EF4-FFF2-40B4-BE49-F238E27FC236}">
                  <a16:creationId xmlns:a16="http://schemas.microsoft.com/office/drawing/2014/main" id="{4B9020A4-39B9-1D42-93D9-8FA04790213A}"/>
                </a:ext>
              </a:extLst>
            </p:cNvPr>
            <p:cNvSpPr txBox="1"/>
            <p:nvPr/>
          </p:nvSpPr>
          <p:spPr>
            <a:xfrm>
              <a:off x="10037420" y="2292791"/>
              <a:ext cx="379163" cy="382920"/>
            </a:xfrm>
            <a:prstGeom prst="rect">
              <a:avLst/>
            </a:prstGeom>
            <a:noFill/>
          </p:spPr>
          <p:txBody>
            <a:bodyPr wrap="square" rtlCol="0">
              <a:spAutoFit/>
            </a:bodyPr>
            <a:lstStyle/>
            <a:p>
              <a:r>
                <a:rPr lang="en-US" sz="1400" dirty="0"/>
                <a:t>V</a:t>
              </a:r>
              <a:r>
                <a:rPr lang="en-US" sz="1400" baseline="-25000" dirty="0"/>
                <a:t>0</a:t>
              </a:r>
            </a:p>
          </p:txBody>
        </p:sp>
        <p:grpSp>
          <p:nvGrpSpPr>
            <p:cNvPr id="7" name="Group 346">
              <a:extLst>
                <a:ext uri="{FF2B5EF4-FFF2-40B4-BE49-F238E27FC236}">
                  <a16:creationId xmlns:a16="http://schemas.microsoft.com/office/drawing/2014/main" id="{F4B4D33F-2824-824D-87BB-2B333F0146C6}"/>
                </a:ext>
              </a:extLst>
            </p:cNvPr>
            <p:cNvGrpSpPr>
              <a:grpSpLocks/>
            </p:cNvGrpSpPr>
            <p:nvPr/>
          </p:nvGrpSpPr>
          <p:grpSpPr bwMode="auto">
            <a:xfrm>
              <a:off x="11208603" y="2154700"/>
              <a:ext cx="191688" cy="682589"/>
              <a:chOff x="5012" y="1930"/>
              <a:chExt cx="346" cy="576"/>
            </a:xfrm>
          </p:grpSpPr>
          <p:grpSp>
            <p:nvGrpSpPr>
              <p:cNvPr id="59" name="Group 135">
                <a:extLst>
                  <a:ext uri="{FF2B5EF4-FFF2-40B4-BE49-F238E27FC236}">
                    <a16:creationId xmlns:a16="http://schemas.microsoft.com/office/drawing/2014/main" id="{A8E926D2-C85F-2A48-9192-5F010734362C}"/>
                  </a:ext>
                </a:extLst>
              </p:cNvPr>
              <p:cNvGrpSpPr>
                <a:grpSpLocks/>
              </p:cNvGrpSpPr>
              <p:nvPr/>
            </p:nvGrpSpPr>
            <p:grpSpPr bwMode="auto">
              <a:xfrm>
                <a:off x="5012" y="1930"/>
                <a:ext cx="346" cy="576"/>
                <a:chOff x="2707" y="2736"/>
                <a:chExt cx="346" cy="576"/>
              </a:xfrm>
            </p:grpSpPr>
            <p:sp>
              <p:nvSpPr>
                <p:cNvPr id="61" name="Line 136">
                  <a:extLst>
                    <a:ext uri="{FF2B5EF4-FFF2-40B4-BE49-F238E27FC236}">
                      <a16:creationId xmlns:a16="http://schemas.microsoft.com/office/drawing/2014/main" id="{F89BEC5E-B3D8-F548-B4A6-498F4F4054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37">
                  <a:extLst>
                    <a:ext uri="{FF2B5EF4-FFF2-40B4-BE49-F238E27FC236}">
                      <a16:creationId xmlns:a16="http://schemas.microsoft.com/office/drawing/2014/main" id="{024B9C6D-5595-194E-A519-05E551BA6569}"/>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38">
                  <a:extLst>
                    <a:ext uri="{FF2B5EF4-FFF2-40B4-BE49-F238E27FC236}">
                      <a16:creationId xmlns:a16="http://schemas.microsoft.com/office/drawing/2014/main" id="{B7C8657E-65F4-164D-83D5-E0AD6469E7F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39">
                  <a:extLst>
                    <a:ext uri="{FF2B5EF4-FFF2-40B4-BE49-F238E27FC236}">
                      <a16:creationId xmlns:a16="http://schemas.microsoft.com/office/drawing/2014/main" id="{46527821-0DD2-5F4F-A9A7-A0DBC68D7EDC}"/>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345">
                <a:extLst>
                  <a:ext uri="{FF2B5EF4-FFF2-40B4-BE49-F238E27FC236}">
                    <a16:creationId xmlns:a16="http://schemas.microsoft.com/office/drawing/2014/main" id="{35C92B65-3056-3E4E-B6C1-0E890CE9A401}"/>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 name="Group 13">
              <a:extLst>
                <a:ext uri="{FF2B5EF4-FFF2-40B4-BE49-F238E27FC236}">
                  <a16:creationId xmlns:a16="http://schemas.microsoft.com/office/drawing/2014/main" id="{A11111BA-26FA-8B42-B8E5-2B383622D9BE}"/>
                </a:ext>
              </a:extLst>
            </p:cNvPr>
            <p:cNvGrpSpPr>
              <a:grpSpLocks noChangeAspect="1"/>
            </p:cNvGrpSpPr>
            <p:nvPr/>
          </p:nvGrpSpPr>
          <p:grpSpPr bwMode="auto">
            <a:xfrm>
              <a:off x="11225903" y="2100322"/>
              <a:ext cx="159740" cy="189608"/>
              <a:chOff x="1344" y="2064"/>
              <a:chExt cx="192" cy="192"/>
            </a:xfrm>
          </p:grpSpPr>
          <p:sp>
            <p:nvSpPr>
              <p:cNvPr id="57" name="Oval 14">
                <a:extLst>
                  <a:ext uri="{FF2B5EF4-FFF2-40B4-BE49-F238E27FC236}">
                    <a16:creationId xmlns:a16="http://schemas.microsoft.com/office/drawing/2014/main" id="{061D7D15-C57F-054D-BBC2-28C383F131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352D38A-7CBB-EF48-850B-012F5FD91A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 name="Group 8">
              <a:extLst>
                <a:ext uri="{FF2B5EF4-FFF2-40B4-BE49-F238E27FC236}">
                  <a16:creationId xmlns:a16="http://schemas.microsoft.com/office/drawing/2014/main" id="{EAABE881-2975-1E44-8975-D6C5324DB79B}"/>
                </a:ext>
              </a:extLst>
            </p:cNvPr>
            <p:cNvGrpSpPr>
              <a:grpSpLocks noChangeAspect="1"/>
            </p:cNvGrpSpPr>
            <p:nvPr/>
          </p:nvGrpSpPr>
          <p:grpSpPr bwMode="auto">
            <a:xfrm>
              <a:off x="11225903" y="2761447"/>
              <a:ext cx="159740" cy="189608"/>
              <a:chOff x="1344" y="2064"/>
              <a:chExt cx="192" cy="192"/>
            </a:xfrm>
          </p:grpSpPr>
          <p:sp>
            <p:nvSpPr>
              <p:cNvPr id="55" name="Oval 54">
                <a:extLst>
                  <a:ext uri="{FF2B5EF4-FFF2-40B4-BE49-F238E27FC236}">
                    <a16:creationId xmlns:a16="http://schemas.microsoft.com/office/drawing/2014/main" id="{45043902-D26B-EB48-901E-68745D4B28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55">
                <a:extLst>
                  <a:ext uri="{FF2B5EF4-FFF2-40B4-BE49-F238E27FC236}">
                    <a16:creationId xmlns:a16="http://schemas.microsoft.com/office/drawing/2014/main" id="{3E3E5E6F-9FD7-1F4D-96D0-1CABC63391C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 name="TextBox 9">
              <a:extLst>
                <a:ext uri="{FF2B5EF4-FFF2-40B4-BE49-F238E27FC236}">
                  <a16:creationId xmlns:a16="http://schemas.microsoft.com/office/drawing/2014/main" id="{60E995E0-3102-BE40-BA3A-0FD14FDDD9FA}"/>
                </a:ext>
              </a:extLst>
            </p:cNvPr>
            <p:cNvSpPr txBox="1"/>
            <p:nvPr/>
          </p:nvSpPr>
          <p:spPr>
            <a:xfrm>
              <a:off x="10977905" y="2335563"/>
              <a:ext cx="379163" cy="382920"/>
            </a:xfrm>
            <a:prstGeom prst="rect">
              <a:avLst/>
            </a:prstGeom>
            <a:noFill/>
          </p:spPr>
          <p:txBody>
            <a:bodyPr wrap="square" rtlCol="0">
              <a:spAutoFit/>
            </a:bodyPr>
            <a:lstStyle/>
            <a:p>
              <a:r>
                <a:rPr lang="en-US" sz="1400" dirty="0"/>
                <a:t>C</a:t>
              </a:r>
            </a:p>
          </p:txBody>
        </p:sp>
        <p:sp>
          <p:nvSpPr>
            <p:cNvPr id="11" name="TextBox 10">
              <a:extLst>
                <a:ext uri="{FF2B5EF4-FFF2-40B4-BE49-F238E27FC236}">
                  <a16:creationId xmlns:a16="http://schemas.microsoft.com/office/drawing/2014/main" id="{68CE1D5D-AC1A-C64A-A9F9-505C224714DD}"/>
                </a:ext>
              </a:extLst>
            </p:cNvPr>
            <p:cNvSpPr txBox="1"/>
            <p:nvPr/>
          </p:nvSpPr>
          <p:spPr>
            <a:xfrm>
              <a:off x="11783598" y="2383359"/>
              <a:ext cx="379163" cy="307777"/>
            </a:xfrm>
            <a:prstGeom prst="rect">
              <a:avLst/>
            </a:prstGeom>
            <a:noFill/>
          </p:spPr>
          <p:txBody>
            <a:bodyPr wrap="square" rtlCol="0">
              <a:spAutoFit/>
            </a:bodyPr>
            <a:lstStyle/>
            <a:p>
              <a:r>
                <a:rPr lang="en-US" sz="1400" dirty="0"/>
                <a:t>V</a:t>
              </a:r>
              <a:endParaRPr lang="en-US" sz="1400" baseline="-25000" dirty="0"/>
            </a:p>
          </p:txBody>
        </p:sp>
        <p:sp>
          <p:nvSpPr>
            <p:cNvPr id="16" name="Freeform 12">
              <a:extLst>
                <a:ext uri="{FF2B5EF4-FFF2-40B4-BE49-F238E27FC236}">
                  <a16:creationId xmlns:a16="http://schemas.microsoft.com/office/drawing/2014/main" id="{B270F908-B245-2140-A3CB-91929EA26DFE}"/>
                </a:ext>
              </a:extLst>
            </p:cNvPr>
            <p:cNvSpPr>
              <a:spLocks noChangeAspect="1"/>
            </p:cNvSpPr>
            <p:nvPr/>
          </p:nvSpPr>
          <p:spPr bwMode="auto">
            <a:xfrm>
              <a:off x="11244255" y="1510094"/>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CCC2CC69-501B-8049-A262-02ADDE85D7D3}"/>
                </a:ext>
              </a:extLst>
            </p:cNvPr>
            <p:cNvSpPr txBox="1"/>
            <p:nvPr/>
          </p:nvSpPr>
          <p:spPr>
            <a:xfrm>
              <a:off x="10936650" y="1676332"/>
              <a:ext cx="379163" cy="382920"/>
            </a:xfrm>
            <a:prstGeom prst="rect">
              <a:avLst/>
            </a:prstGeom>
            <a:noFill/>
          </p:spPr>
          <p:txBody>
            <a:bodyPr wrap="square" rtlCol="0">
              <a:spAutoFit/>
            </a:bodyPr>
            <a:lstStyle/>
            <a:p>
              <a:r>
                <a:rPr lang="en-US" sz="1400" dirty="0"/>
                <a:t>R</a:t>
              </a:r>
              <a:endParaRPr lang="en-US" sz="1400" baseline="-25000" dirty="0"/>
            </a:p>
          </p:txBody>
        </p:sp>
        <p:grpSp>
          <p:nvGrpSpPr>
            <p:cNvPr id="18" name="Group 17">
              <a:extLst>
                <a:ext uri="{FF2B5EF4-FFF2-40B4-BE49-F238E27FC236}">
                  <a16:creationId xmlns:a16="http://schemas.microsoft.com/office/drawing/2014/main" id="{543A7B44-AAAC-FF43-BABF-E9A2CB739EA6}"/>
                </a:ext>
              </a:extLst>
            </p:cNvPr>
            <p:cNvGrpSpPr>
              <a:grpSpLocks noChangeAspect="1"/>
            </p:cNvGrpSpPr>
            <p:nvPr/>
          </p:nvGrpSpPr>
          <p:grpSpPr bwMode="auto">
            <a:xfrm>
              <a:off x="11229520" y="1386672"/>
              <a:ext cx="159740" cy="189608"/>
              <a:chOff x="1344" y="2064"/>
              <a:chExt cx="192" cy="192"/>
            </a:xfrm>
          </p:grpSpPr>
          <p:sp>
            <p:nvSpPr>
              <p:cNvPr id="53" name="Oval 52">
                <a:extLst>
                  <a:ext uri="{FF2B5EF4-FFF2-40B4-BE49-F238E27FC236}">
                    <a16:creationId xmlns:a16="http://schemas.microsoft.com/office/drawing/2014/main" id="{0267D809-97D3-BE45-BA21-39DB95409F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A65715B7-8E8E-B04B-B5FA-A3F965F0694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5" name="Straight Connector 24">
              <a:extLst>
                <a:ext uri="{FF2B5EF4-FFF2-40B4-BE49-F238E27FC236}">
                  <a16:creationId xmlns:a16="http://schemas.microsoft.com/office/drawing/2014/main" id="{F5DE9A25-23AF-4141-88C0-42CC83C46D8C}"/>
                </a:ext>
              </a:extLst>
            </p:cNvPr>
            <p:cNvCxnSpPr>
              <a:cxnSpLocks/>
            </p:cNvCxnSpPr>
            <p:nvPr/>
          </p:nvCxnSpPr>
          <p:spPr>
            <a:xfrm>
              <a:off x="10560427" y="28627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058DE0F-1540-2241-8627-DABF1825A2D2}"/>
                </a:ext>
              </a:extLst>
            </p:cNvPr>
            <p:cNvCxnSpPr>
              <a:cxnSpLocks/>
            </p:cNvCxnSpPr>
            <p:nvPr/>
          </p:nvCxnSpPr>
          <p:spPr>
            <a:xfrm flipH="1" flipV="1">
              <a:off x="11385644" y="2195126"/>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231DB69-049E-AB46-9414-072CC7B19EFD}"/>
                </a:ext>
              </a:extLst>
            </p:cNvPr>
            <p:cNvCxnSpPr>
              <a:cxnSpLocks/>
            </p:cNvCxnSpPr>
            <p:nvPr/>
          </p:nvCxnSpPr>
          <p:spPr>
            <a:xfrm>
              <a:off x="10570475" y="1465865"/>
              <a:ext cx="0" cy="7766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206">
              <a:extLst>
                <a:ext uri="{FF2B5EF4-FFF2-40B4-BE49-F238E27FC236}">
                  <a16:creationId xmlns:a16="http://schemas.microsoft.com/office/drawing/2014/main" id="{7FAB6643-F001-794A-9548-B2F68F8593BA}"/>
                </a:ext>
              </a:extLst>
            </p:cNvPr>
            <p:cNvGrpSpPr>
              <a:grpSpLocks/>
            </p:cNvGrpSpPr>
            <p:nvPr/>
          </p:nvGrpSpPr>
          <p:grpSpPr bwMode="auto">
            <a:xfrm>
              <a:off x="10416583" y="2114007"/>
              <a:ext cx="304800" cy="762000"/>
              <a:chOff x="4224" y="2400"/>
              <a:chExt cx="192" cy="480"/>
            </a:xfrm>
          </p:grpSpPr>
          <p:sp>
            <p:nvSpPr>
              <p:cNvPr id="70" name="Oval 20">
                <a:extLst>
                  <a:ext uri="{FF2B5EF4-FFF2-40B4-BE49-F238E27FC236}">
                    <a16:creationId xmlns:a16="http://schemas.microsoft.com/office/drawing/2014/main" id="{51B9554C-117C-CF41-A1DE-23B5BBF3F82F}"/>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71" name="Line 21">
                <a:extLst>
                  <a:ext uri="{FF2B5EF4-FFF2-40B4-BE49-F238E27FC236}">
                    <a16:creationId xmlns:a16="http://schemas.microsoft.com/office/drawing/2014/main" id="{7DE7FC2E-E38D-EA4F-8D6A-4629A8A61FA2}"/>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
                <a:extLst>
                  <a:ext uri="{FF2B5EF4-FFF2-40B4-BE49-F238E27FC236}">
                    <a16:creationId xmlns:a16="http://schemas.microsoft.com/office/drawing/2014/main" id="{72EED7B9-A7DC-1745-B6C4-5D8DFDF9FEAE}"/>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3">
                <a:extLst>
                  <a:ext uri="{FF2B5EF4-FFF2-40B4-BE49-F238E27FC236}">
                    <a16:creationId xmlns:a16="http://schemas.microsoft.com/office/drawing/2014/main" id="{8DC7E749-3EF3-C241-AF74-7460F54636B4}"/>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4">
                <a:extLst>
                  <a:ext uri="{FF2B5EF4-FFF2-40B4-BE49-F238E27FC236}">
                    <a16:creationId xmlns:a16="http://schemas.microsoft.com/office/drawing/2014/main" id="{5E4E2FA2-8558-F444-9EAC-AE8DC7CAB0BD}"/>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25">
                <a:extLst>
                  <a:ext uri="{FF2B5EF4-FFF2-40B4-BE49-F238E27FC236}">
                    <a16:creationId xmlns:a16="http://schemas.microsoft.com/office/drawing/2014/main" id="{D6049A1E-8BF5-964A-B1F8-C0B2891797A1}"/>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6" name="Straight Connector 75">
              <a:extLst>
                <a:ext uri="{FF2B5EF4-FFF2-40B4-BE49-F238E27FC236}">
                  <a16:creationId xmlns:a16="http://schemas.microsoft.com/office/drawing/2014/main" id="{0FD73F0F-E12E-904A-98FB-8C97D72643DC}"/>
                </a:ext>
              </a:extLst>
            </p:cNvPr>
            <p:cNvCxnSpPr>
              <a:cxnSpLocks/>
            </p:cNvCxnSpPr>
            <p:nvPr/>
          </p:nvCxnSpPr>
          <p:spPr>
            <a:xfrm>
              <a:off x="10559283" y="1473140"/>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1E09E5F9-83A9-A748-8322-FDB84BBA51F6}"/>
                </a:ext>
              </a:extLst>
            </p:cNvPr>
            <p:cNvCxnSpPr>
              <a:cxnSpLocks/>
            </p:cNvCxnSpPr>
            <p:nvPr/>
          </p:nvCxnSpPr>
          <p:spPr>
            <a:xfrm flipH="1">
              <a:off x="11478835" y="2259942"/>
              <a:ext cx="1" cy="44731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F50B8626-D8BE-A14F-A172-88674E17672A}"/>
                </a:ext>
              </a:extLst>
            </p:cNvPr>
            <p:cNvSpPr txBox="1"/>
            <p:nvPr/>
          </p:nvSpPr>
          <p:spPr>
            <a:xfrm>
              <a:off x="11486138" y="2324335"/>
              <a:ext cx="379163" cy="307777"/>
            </a:xfrm>
            <a:prstGeom prst="rect">
              <a:avLst/>
            </a:prstGeom>
            <a:noFill/>
          </p:spPr>
          <p:txBody>
            <a:bodyPr wrap="square" rtlCol="0">
              <a:spAutoFit/>
            </a:bodyPr>
            <a:lstStyle/>
            <a:p>
              <a:r>
                <a:rPr lang="en-US" sz="1400" dirty="0"/>
                <a:t>I</a:t>
              </a:r>
              <a:endParaRPr lang="en-US" sz="1400" baseline="-25000" dirty="0"/>
            </a:p>
          </p:txBody>
        </p:sp>
        <p:cxnSp>
          <p:nvCxnSpPr>
            <p:cNvPr id="85" name="Straight Arrow Connector 84">
              <a:extLst>
                <a:ext uri="{FF2B5EF4-FFF2-40B4-BE49-F238E27FC236}">
                  <a16:creationId xmlns:a16="http://schemas.microsoft.com/office/drawing/2014/main" id="{D47E7B84-B624-4443-B94B-0FDB29F5A53B}"/>
                </a:ext>
              </a:extLst>
            </p:cNvPr>
            <p:cNvCxnSpPr>
              <a:cxnSpLocks/>
            </p:cNvCxnSpPr>
            <p:nvPr/>
          </p:nvCxnSpPr>
          <p:spPr>
            <a:xfrm flipH="1" flipV="1">
              <a:off x="11375921" y="2849158"/>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82C7B0E0-339C-8644-89B6-114784FA0BBD}"/>
                </a:ext>
              </a:extLst>
            </p:cNvPr>
            <p:cNvCxnSpPr/>
            <p:nvPr/>
          </p:nvCxnSpPr>
          <p:spPr>
            <a:xfrm>
              <a:off x="11922379" y="22359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599824A0-96FE-1B4C-AD84-929420ACF19C}"/>
                </a:ext>
              </a:extLst>
            </p:cNvPr>
            <p:cNvCxnSpPr/>
            <p:nvPr/>
          </p:nvCxnSpPr>
          <p:spPr>
            <a:xfrm>
              <a:off x="11922379" y="26296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854793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3959" y="22542"/>
            <a:ext cx="11345333" cy="868362"/>
          </a:xfrm>
        </p:spPr>
        <p:txBody>
          <a:bodyPr anchor="ctr">
            <a:normAutofit/>
          </a:bodyPr>
          <a:lstStyle/>
          <a:p>
            <a:pPr algn="ctr"/>
            <a:r>
              <a:rPr lang="en-US" sz="4400" dirty="0">
                <a:cs typeface="Calibri" panose="020F0502020204030204" pitchFamily="34" charset="0"/>
              </a:rPr>
              <a:t>Thevenin and Norton</a:t>
            </a:r>
          </a:p>
        </p:txBody>
      </p:sp>
      <p:sp>
        <p:nvSpPr>
          <p:cNvPr id="3" name="Content Placeholder 2"/>
          <p:cNvSpPr>
            <a:spLocks noGrp="1"/>
          </p:cNvSpPr>
          <p:nvPr>
            <p:ph idx="1"/>
          </p:nvPr>
        </p:nvSpPr>
        <p:spPr>
          <a:xfrm>
            <a:off x="338666" y="1297179"/>
            <a:ext cx="11345333" cy="5244942"/>
          </a:xfrm>
        </p:spPr>
        <p:txBody>
          <a:bodyPr>
            <a:noAutofit/>
          </a:bodyPr>
          <a:lstStyle/>
          <a:p>
            <a:pPr marL="342900" indent="-342900" algn="l">
              <a:buFont typeface="Arial" panose="020B0604020202020204" pitchFamily="34" charset="0"/>
              <a:buChar char="•"/>
            </a:pPr>
            <a:r>
              <a:rPr lang="en-US" sz="2000" dirty="0">
                <a:ea typeface="Arial" charset="0"/>
                <a:cs typeface="Arial" charset="0"/>
              </a:rPr>
              <a:t>Thevenin: Any combination of linear sources and passive elements terminating in two terminals is equivalent to a pure voltage source in series with an impedance</a:t>
            </a:r>
          </a:p>
          <a:p>
            <a:pPr algn="l"/>
            <a:endParaRPr lang="en-US" sz="2000" dirty="0">
              <a:ea typeface="Arial" charset="0"/>
              <a:cs typeface="Arial" charset="0"/>
            </a:endParaRPr>
          </a:p>
          <a:p>
            <a:pPr algn="l"/>
            <a:endParaRPr lang="en-US" sz="2000" dirty="0">
              <a:ea typeface="Arial" charset="0"/>
              <a:cs typeface="Arial" charset="0"/>
            </a:endParaRPr>
          </a:p>
          <a:p>
            <a:pPr marL="0" indent="0" algn="l">
              <a:buNone/>
            </a:pPr>
            <a:endParaRPr lang="en-US" sz="2000" dirty="0">
              <a:ea typeface="Arial" charset="0"/>
              <a:cs typeface="Arial" charset="0"/>
            </a:endParaRPr>
          </a:p>
          <a:p>
            <a:pPr marL="342900" indent="-342900" algn="l">
              <a:buFont typeface="Arial" panose="020B0604020202020204" pitchFamily="34" charset="0"/>
              <a:buChar char="•"/>
            </a:pPr>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Norton: Any combination of linear sources and passive elements terminating in two terminals is equivalent to a pure current source in parallel with a conductance</a:t>
            </a:r>
          </a:p>
          <a:p>
            <a:pPr marL="342900" indent="-342900" algn="l">
              <a:buFont typeface="Arial" panose="020B0604020202020204" pitchFamily="34" charset="0"/>
              <a:buChar char="•"/>
            </a:pPr>
            <a:endParaRPr lang="en-US" sz="2000" dirty="0">
              <a:ea typeface="Arial" charset="0"/>
              <a:cs typeface="Arial" charset="0"/>
            </a:endParaRPr>
          </a:p>
          <a:p>
            <a:pPr algn="l"/>
            <a:endParaRPr lang="en-US" sz="2000" dirty="0">
              <a:ea typeface="Arial" charset="0"/>
              <a:cs typeface="Arial" charset="0"/>
            </a:endParaRPr>
          </a:p>
          <a:p>
            <a:pPr marL="0" indent="0" algn="l">
              <a:buNone/>
            </a:pPr>
            <a:endParaRPr lang="en-US" sz="2000" dirty="0">
              <a:ea typeface="Arial" charset="0"/>
              <a:cs typeface="Arial" charset="0"/>
            </a:endParaRPr>
          </a:p>
          <a:p>
            <a:pPr marL="342900" indent="-342900" algn="l">
              <a:buFont typeface="Arial" panose="020B0604020202020204" pitchFamily="34" charset="0"/>
              <a:buChar char="•"/>
            </a:pPr>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Similar theorems for two terminal input and output devices (with transfer function)</a:t>
            </a:r>
          </a:p>
          <a:p>
            <a:pPr marL="342900" indent="-342900" algn="l">
              <a:buFont typeface="Arial" panose="020B0604020202020204" pitchFamily="34" charset="0"/>
              <a:buChar char="•"/>
            </a:pPr>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9719734" y="6230504"/>
            <a:ext cx="2133600" cy="365125"/>
          </a:xfrm>
        </p:spPr>
        <p:txBody>
          <a:bodyPr/>
          <a:lstStyle/>
          <a:p>
            <a:fld id="{FA32F8ED-EEB4-4D51-9E8E-3B145D9B9811}" type="slidenum">
              <a:rPr lang="en-US" smtClean="0"/>
              <a:pPr/>
              <a:t>14</a:t>
            </a:fld>
            <a:endParaRPr lang="en-US"/>
          </a:p>
        </p:txBody>
      </p:sp>
      <p:grpSp>
        <p:nvGrpSpPr>
          <p:cNvPr id="4" name="Group 3">
            <a:extLst>
              <a:ext uri="{FF2B5EF4-FFF2-40B4-BE49-F238E27FC236}">
                <a16:creationId xmlns:a16="http://schemas.microsoft.com/office/drawing/2014/main" id="{F5A12C32-514D-6547-8BB2-3089D8AB1A8A}"/>
              </a:ext>
            </a:extLst>
          </p:cNvPr>
          <p:cNvGrpSpPr/>
          <p:nvPr/>
        </p:nvGrpSpPr>
        <p:grpSpPr>
          <a:xfrm>
            <a:off x="1336853" y="1947341"/>
            <a:ext cx="3151449" cy="1405995"/>
            <a:chOff x="1336853" y="1947341"/>
            <a:chExt cx="3151449" cy="1405995"/>
          </a:xfrm>
        </p:grpSpPr>
        <p:sp>
          <p:nvSpPr>
            <p:cNvPr id="6" name="Rectangle 5">
              <a:extLst>
                <a:ext uri="{FF2B5EF4-FFF2-40B4-BE49-F238E27FC236}">
                  <a16:creationId xmlns:a16="http://schemas.microsoft.com/office/drawing/2014/main" id="{CC150E1C-3064-F547-BAF7-521E5241C22B}"/>
                </a:ext>
              </a:extLst>
            </p:cNvPr>
            <p:cNvSpPr/>
            <p:nvPr/>
          </p:nvSpPr>
          <p:spPr>
            <a:xfrm rot="5400000">
              <a:off x="3044308" y="1746780"/>
              <a:ext cx="531978" cy="933099"/>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207">
              <a:extLst>
                <a:ext uri="{FF2B5EF4-FFF2-40B4-BE49-F238E27FC236}">
                  <a16:creationId xmlns:a16="http://schemas.microsoft.com/office/drawing/2014/main" id="{9819F091-E8C5-1A45-B64A-6BBE80955E42}"/>
                </a:ext>
              </a:extLst>
            </p:cNvPr>
            <p:cNvGrpSpPr>
              <a:grpSpLocks/>
            </p:cNvGrpSpPr>
            <p:nvPr/>
          </p:nvGrpSpPr>
          <p:grpSpPr bwMode="auto">
            <a:xfrm>
              <a:off x="1945567" y="2150529"/>
              <a:ext cx="390353" cy="1183921"/>
              <a:chOff x="4560" y="2400"/>
              <a:chExt cx="192" cy="480"/>
            </a:xfrm>
          </p:grpSpPr>
          <p:sp>
            <p:nvSpPr>
              <p:cNvPr id="8" name="Oval 111">
                <a:extLst>
                  <a:ext uri="{FF2B5EF4-FFF2-40B4-BE49-F238E27FC236}">
                    <a16:creationId xmlns:a16="http://schemas.microsoft.com/office/drawing/2014/main" id="{6770034A-585F-D14C-92BF-E3B2486ACED6}"/>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pPr algn="ctr"/>
                <a:endParaRPr lang="en-US" altLang="en-US" sz="2000">
                  <a:latin typeface="Arial" panose="020B0604020202020204" pitchFamily="34" charset="0"/>
                  <a:cs typeface="Arial" panose="020B0604020202020204" pitchFamily="34" charset="0"/>
                </a:endParaRPr>
              </a:p>
            </p:txBody>
          </p:sp>
          <p:sp>
            <p:nvSpPr>
              <p:cNvPr id="9" name="Line 112">
                <a:extLst>
                  <a:ext uri="{FF2B5EF4-FFF2-40B4-BE49-F238E27FC236}">
                    <a16:creationId xmlns:a16="http://schemas.microsoft.com/office/drawing/2014/main" id="{0C033C94-9729-BF4C-A643-477AA9D9B1C4}"/>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0" name="Line 113">
                <a:extLst>
                  <a:ext uri="{FF2B5EF4-FFF2-40B4-BE49-F238E27FC236}">
                    <a16:creationId xmlns:a16="http://schemas.microsoft.com/office/drawing/2014/main" id="{C1727DB7-88F9-8245-A1C3-3D35BC1A7682}"/>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1" name="Line 114">
                <a:extLst>
                  <a:ext uri="{FF2B5EF4-FFF2-40B4-BE49-F238E27FC236}">
                    <a16:creationId xmlns:a16="http://schemas.microsoft.com/office/drawing/2014/main" id="{CA145830-38B0-AA4D-B78F-8EC6C960319A}"/>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2" name="Line 115">
                <a:extLst>
                  <a:ext uri="{FF2B5EF4-FFF2-40B4-BE49-F238E27FC236}">
                    <a16:creationId xmlns:a16="http://schemas.microsoft.com/office/drawing/2014/main" id="{75805F29-3185-E64C-83B4-237F0CC96AC3}"/>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3" name="Line 116">
                <a:extLst>
                  <a:ext uri="{FF2B5EF4-FFF2-40B4-BE49-F238E27FC236}">
                    <a16:creationId xmlns:a16="http://schemas.microsoft.com/office/drawing/2014/main" id="{0A61C093-6076-F343-8811-39A5425E18B8}"/>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nvGrpSpPr>
              <p:cNvPr id="14" name="Group 117">
                <a:extLst>
                  <a:ext uri="{FF2B5EF4-FFF2-40B4-BE49-F238E27FC236}">
                    <a16:creationId xmlns:a16="http://schemas.microsoft.com/office/drawing/2014/main" id="{0E3F5BCD-B3EC-CE4D-9F5F-5D40C576615C}"/>
                  </a:ext>
                </a:extLst>
              </p:cNvPr>
              <p:cNvGrpSpPr>
                <a:grpSpLocks noChangeAspect="1"/>
              </p:cNvGrpSpPr>
              <p:nvPr/>
            </p:nvGrpSpPr>
            <p:grpSpPr bwMode="auto">
              <a:xfrm>
                <a:off x="4608" y="2592"/>
                <a:ext cx="96" cy="96"/>
                <a:chOff x="2929" y="3217"/>
                <a:chExt cx="383" cy="191"/>
              </a:xfrm>
            </p:grpSpPr>
            <p:sp>
              <p:nvSpPr>
                <p:cNvPr id="15" name="Arc 118">
                  <a:extLst>
                    <a:ext uri="{FF2B5EF4-FFF2-40B4-BE49-F238E27FC236}">
                      <a16:creationId xmlns:a16="http://schemas.microsoft.com/office/drawing/2014/main" id="{7A369999-28CD-8F4A-8D85-CABC539BD059}"/>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6" name="Arc 119">
                  <a:extLst>
                    <a:ext uri="{FF2B5EF4-FFF2-40B4-BE49-F238E27FC236}">
                      <a16:creationId xmlns:a16="http://schemas.microsoft.com/office/drawing/2014/main" id="{6D6EE577-8DF7-FD4F-B05D-23018CFCD93A}"/>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grpSp>
        <p:cxnSp>
          <p:nvCxnSpPr>
            <p:cNvPr id="17" name="Straight Connector 16">
              <a:extLst>
                <a:ext uri="{FF2B5EF4-FFF2-40B4-BE49-F238E27FC236}">
                  <a16:creationId xmlns:a16="http://schemas.microsoft.com/office/drawing/2014/main" id="{3674FA48-F281-3D4C-BD2B-BCD7A5033B10}"/>
                </a:ext>
              </a:extLst>
            </p:cNvPr>
            <p:cNvCxnSpPr>
              <a:cxnSpLocks/>
            </p:cNvCxnSpPr>
            <p:nvPr/>
          </p:nvCxnSpPr>
          <p:spPr>
            <a:xfrm>
              <a:off x="2133601" y="2167466"/>
              <a:ext cx="711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F69DBAC3-84CB-364E-BE89-01BF3F1FDB85}"/>
                </a:ext>
              </a:extLst>
            </p:cNvPr>
            <p:cNvCxnSpPr>
              <a:cxnSpLocks/>
            </p:cNvCxnSpPr>
            <p:nvPr/>
          </p:nvCxnSpPr>
          <p:spPr>
            <a:xfrm>
              <a:off x="2133604" y="3321748"/>
              <a:ext cx="220132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F1904B0-91E3-214C-8B35-8CF93669AF54}"/>
                </a:ext>
              </a:extLst>
            </p:cNvPr>
            <p:cNvCxnSpPr>
              <a:cxnSpLocks/>
            </p:cNvCxnSpPr>
            <p:nvPr/>
          </p:nvCxnSpPr>
          <p:spPr>
            <a:xfrm>
              <a:off x="3759197" y="2201333"/>
              <a:ext cx="711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D109AB95-E3C8-4E46-BB9C-75DACC5C1F03}"/>
                </a:ext>
              </a:extLst>
            </p:cNvPr>
            <p:cNvSpPr/>
            <p:nvPr/>
          </p:nvSpPr>
          <p:spPr>
            <a:xfrm>
              <a:off x="4372860" y="2157904"/>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6" name="Oval 25">
              <a:extLst>
                <a:ext uri="{FF2B5EF4-FFF2-40B4-BE49-F238E27FC236}">
                  <a16:creationId xmlns:a16="http://schemas.microsoft.com/office/drawing/2014/main" id="{DF6536B0-E920-1F49-9B55-C3C06E806598}"/>
                </a:ext>
              </a:extLst>
            </p:cNvPr>
            <p:cNvSpPr/>
            <p:nvPr/>
          </p:nvSpPr>
          <p:spPr>
            <a:xfrm>
              <a:off x="4338997" y="325614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7" name="TextBox 26">
              <a:extLst>
                <a:ext uri="{FF2B5EF4-FFF2-40B4-BE49-F238E27FC236}">
                  <a16:creationId xmlns:a16="http://schemas.microsoft.com/office/drawing/2014/main" id="{0C617CAB-C5E3-4047-941C-CEBEB65F3E9C}"/>
                </a:ext>
              </a:extLst>
            </p:cNvPr>
            <p:cNvSpPr txBox="1"/>
            <p:nvPr/>
          </p:nvSpPr>
          <p:spPr>
            <a:xfrm>
              <a:off x="2958606" y="2028663"/>
              <a:ext cx="999067" cy="369332"/>
            </a:xfrm>
            <a:prstGeom prst="rect">
              <a:avLst/>
            </a:prstGeom>
            <a:noFill/>
          </p:spPr>
          <p:txBody>
            <a:bodyPr wrap="square" rtlCol="0">
              <a:spAutoFit/>
            </a:bodyPr>
            <a:lstStyle/>
            <a:p>
              <a:r>
                <a:rPr lang="en-US"/>
                <a:t>Z</a:t>
              </a:r>
              <a:r>
                <a:rPr lang="en-US" baseline="-25000"/>
                <a:t>Th</a:t>
              </a:r>
            </a:p>
          </p:txBody>
        </p:sp>
        <p:sp>
          <p:nvSpPr>
            <p:cNvPr id="28" name="TextBox 27">
              <a:extLst>
                <a:ext uri="{FF2B5EF4-FFF2-40B4-BE49-F238E27FC236}">
                  <a16:creationId xmlns:a16="http://schemas.microsoft.com/office/drawing/2014/main" id="{24518189-008F-E249-89F9-F88EF1956082}"/>
                </a:ext>
              </a:extLst>
            </p:cNvPr>
            <p:cNvSpPr txBox="1"/>
            <p:nvPr/>
          </p:nvSpPr>
          <p:spPr>
            <a:xfrm>
              <a:off x="1336853" y="2505704"/>
              <a:ext cx="999067" cy="369332"/>
            </a:xfrm>
            <a:prstGeom prst="rect">
              <a:avLst/>
            </a:prstGeom>
            <a:noFill/>
          </p:spPr>
          <p:txBody>
            <a:bodyPr wrap="square" rtlCol="0">
              <a:spAutoFit/>
            </a:bodyPr>
            <a:lstStyle/>
            <a:p>
              <a:r>
                <a:rPr lang="en-US"/>
                <a:t>V</a:t>
              </a:r>
              <a:r>
                <a:rPr lang="en-US" baseline="-25000"/>
                <a:t>Th</a:t>
              </a:r>
            </a:p>
          </p:txBody>
        </p:sp>
      </p:grpSp>
      <p:grpSp>
        <p:nvGrpSpPr>
          <p:cNvPr id="18" name="Group 17">
            <a:extLst>
              <a:ext uri="{FF2B5EF4-FFF2-40B4-BE49-F238E27FC236}">
                <a16:creationId xmlns:a16="http://schemas.microsoft.com/office/drawing/2014/main" id="{E499F366-5842-C74F-851A-3A0FCD0533A0}"/>
              </a:ext>
            </a:extLst>
          </p:cNvPr>
          <p:cNvGrpSpPr/>
          <p:nvPr/>
        </p:nvGrpSpPr>
        <p:grpSpPr>
          <a:xfrm>
            <a:off x="1252224" y="4424547"/>
            <a:ext cx="3066749" cy="1231717"/>
            <a:chOff x="1252224" y="4424547"/>
            <a:chExt cx="3066749" cy="1231717"/>
          </a:xfrm>
        </p:grpSpPr>
        <p:sp>
          <p:nvSpPr>
            <p:cNvPr id="29" name="Rectangle 28">
              <a:extLst>
                <a:ext uri="{FF2B5EF4-FFF2-40B4-BE49-F238E27FC236}">
                  <a16:creationId xmlns:a16="http://schemas.microsoft.com/office/drawing/2014/main" id="{8073B81A-D42B-7149-B0BD-1F4720C776B5}"/>
                </a:ext>
              </a:extLst>
            </p:cNvPr>
            <p:cNvSpPr/>
            <p:nvPr/>
          </p:nvSpPr>
          <p:spPr>
            <a:xfrm>
              <a:off x="2551327" y="4673591"/>
              <a:ext cx="412007" cy="80154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Connector 39">
              <a:extLst>
                <a:ext uri="{FF2B5EF4-FFF2-40B4-BE49-F238E27FC236}">
                  <a16:creationId xmlns:a16="http://schemas.microsoft.com/office/drawing/2014/main" id="{B0A8FE8D-91DB-C242-B229-22121CF33C13}"/>
                </a:ext>
              </a:extLst>
            </p:cNvPr>
            <p:cNvCxnSpPr>
              <a:cxnSpLocks/>
            </p:cNvCxnSpPr>
            <p:nvPr/>
          </p:nvCxnSpPr>
          <p:spPr>
            <a:xfrm>
              <a:off x="1947339" y="4470394"/>
              <a:ext cx="2286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8F3804EE-B8EF-6B4A-A445-364D27BFDF06}"/>
                </a:ext>
              </a:extLst>
            </p:cNvPr>
            <p:cNvCxnSpPr>
              <a:cxnSpLocks/>
            </p:cNvCxnSpPr>
            <p:nvPr/>
          </p:nvCxnSpPr>
          <p:spPr>
            <a:xfrm>
              <a:off x="1918313" y="5595648"/>
              <a:ext cx="2286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75E59A46-EC6A-9B44-B056-5D61AB48A3C5}"/>
                </a:ext>
              </a:extLst>
            </p:cNvPr>
            <p:cNvSpPr/>
            <p:nvPr/>
          </p:nvSpPr>
          <p:spPr>
            <a:xfrm>
              <a:off x="4203531" y="442454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4" name="Oval 43">
              <a:extLst>
                <a:ext uri="{FF2B5EF4-FFF2-40B4-BE49-F238E27FC236}">
                  <a16:creationId xmlns:a16="http://schemas.microsoft.com/office/drawing/2014/main" id="{4D5E9DBB-F559-9C44-965B-B4E919C9677B}"/>
                </a:ext>
              </a:extLst>
            </p:cNvPr>
            <p:cNvSpPr/>
            <p:nvPr/>
          </p:nvSpPr>
          <p:spPr>
            <a:xfrm>
              <a:off x="4135802" y="555907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5" name="TextBox 44">
              <a:extLst>
                <a:ext uri="{FF2B5EF4-FFF2-40B4-BE49-F238E27FC236}">
                  <a16:creationId xmlns:a16="http://schemas.microsoft.com/office/drawing/2014/main" id="{B9C029E0-B60E-5E4E-82A0-27F7653D8FE9}"/>
                </a:ext>
              </a:extLst>
            </p:cNvPr>
            <p:cNvSpPr txBox="1"/>
            <p:nvPr/>
          </p:nvSpPr>
          <p:spPr>
            <a:xfrm>
              <a:off x="2480934" y="4903608"/>
              <a:ext cx="999067" cy="369332"/>
            </a:xfrm>
            <a:prstGeom prst="rect">
              <a:avLst/>
            </a:prstGeom>
            <a:noFill/>
          </p:spPr>
          <p:txBody>
            <a:bodyPr wrap="square" rtlCol="0">
              <a:spAutoFit/>
            </a:bodyPr>
            <a:lstStyle/>
            <a:p>
              <a:r>
                <a:rPr lang="en-US"/>
                <a:t>G</a:t>
              </a:r>
              <a:r>
                <a:rPr lang="en-US" baseline="-25000"/>
                <a:t>Th</a:t>
              </a:r>
            </a:p>
          </p:txBody>
        </p:sp>
        <p:sp>
          <p:nvSpPr>
            <p:cNvPr id="46" name="TextBox 45">
              <a:extLst>
                <a:ext uri="{FF2B5EF4-FFF2-40B4-BE49-F238E27FC236}">
                  <a16:creationId xmlns:a16="http://schemas.microsoft.com/office/drawing/2014/main" id="{AEBEE94C-2773-2642-A14E-74CEC49B8A93}"/>
                </a:ext>
              </a:extLst>
            </p:cNvPr>
            <p:cNvSpPr txBox="1"/>
            <p:nvPr/>
          </p:nvSpPr>
          <p:spPr>
            <a:xfrm>
              <a:off x="1252224" y="4773555"/>
              <a:ext cx="999067" cy="369332"/>
            </a:xfrm>
            <a:prstGeom prst="rect">
              <a:avLst/>
            </a:prstGeom>
            <a:noFill/>
          </p:spPr>
          <p:txBody>
            <a:bodyPr wrap="square" rtlCol="0">
              <a:spAutoFit/>
            </a:bodyPr>
            <a:lstStyle/>
            <a:p>
              <a:r>
                <a:rPr lang="en-US"/>
                <a:t>I</a:t>
              </a:r>
              <a:r>
                <a:rPr lang="en-US" baseline="-25000"/>
                <a:t>N</a:t>
              </a:r>
            </a:p>
          </p:txBody>
        </p:sp>
        <p:grpSp>
          <p:nvGrpSpPr>
            <p:cNvPr id="47" name="Group 204">
              <a:extLst>
                <a:ext uri="{FF2B5EF4-FFF2-40B4-BE49-F238E27FC236}">
                  <a16:creationId xmlns:a16="http://schemas.microsoft.com/office/drawing/2014/main" id="{C41D2CEF-F394-8D4E-9721-0740F2C5FB30}"/>
                </a:ext>
              </a:extLst>
            </p:cNvPr>
            <p:cNvGrpSpPr>
              <a:grpSpLocks/>
            </p:cNvGrpSpPr>
            <p:nvPr/>
          </p:nvGrpSpPr>
          <p:grpSpPr bwMode="auto">
            <a:xfrm>
              <a:off x="1650683" y="4450462"/>
              <a:ext cx="599684" cy="1154041"/>
              <a:chOff x="3552" y="2400"/>
              <a:chExt cx="192" cy="480"/>
            </a:xfrm>
          </p:grpSpPr>
          <p:sp>
            <p:nvSpPr>
              <p:cNvPr id="48" name="Line 52">
                <a:extLst>
                  <a:ext uri="{FF2B5EF4-FFF2-40B4-BE49-F238E27FC236}">
                    <a16:creationId xmlns:a16="http://schemas.microsoft.com/office/drawing/2014/main" id="{E10A5CD4-2C34-0F4C-AEF7-E7B54E9F3707}"/>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53">
                <a:extLst>
                  <a:ext uri="{FF2B5EF4-FFF2-40B4-BE49-F238E27FC236}">
                    <a16:creationId xmlns:a16="http://schemas.microsoft.com/office/drawing/2014/main" id="{28E82A29-19E2-9C40-8831-C73126D2A0FF}"/>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 name="Line 54">
                <a:extLst>
                  <a:ext uri="{FF2B5EF4-FFF2-40B4-BE49-F238E27FC236}">
                    <a16:creationId xmlns:a16="http://schemas.microsoft.com/office/drawing/2014/main" id="{DF65DB5A-62C2-EA44-B35F-761CCC10516E}"/>
                  </a:ext>
                </a:extLst>
              </p:cNvPr>
              <p:cNvSpPr>
                <a:spLocks noChangeAspect="1" noChangeShapeType="1"/>
              </p:cNvSpPr>
              <p:nvPr/>
            </p:nvSpPr>
            <p:spPr bwMode="auto">
              <a:xfrm>
                <a:off x="3624"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55">
                <a:extLst>
                  <a:ext uri="{FF2B5EF4-FFF2-40B4-BE49-F238E27FC236}">
                    <a16:creationId xmlns:a16="http://schemas.microsoft.com/office/drawing/2014/main" id="{0EE6ADD7-2946-0343-8476-7AAF6B597F71}"/>
                  </a:ext>
                </a:extLst>
              </p:cNvPr>
              <p:cNvSpPr>
                <a:spLocks noChangeAspect="1" noChangeShapeType="1"/>
              </p:cNvSpPr>
              <p:nvPr/>
            </p:nvSpPr>
            <p:spPr bwMode="auto">
              <a:xfrm>
                <a:off x="3648"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56">
                <a:extLst>
                  <a:ext uri="{FF2B5EF4-FFF2-40B4-BE49-F238E27FC236}">
                    <a16:creationId xmlns:a16="http://schemas.microsoft.com/office/drawing/2014/main" id="{1BA7C6D7-1ADB-1C4D-B262-B3D7A2C3DD13}"/>
                  </a:ext>
                </a:extLst>
              </p:cNvPr>
              <p:cNvSpPr>
                <a:spLocks noChangeAspect="1" noChangeShapeType="1"/>
              </p:cNvSpPr>
              <p:nvPr/>
            </p:nvSpPr>
            <p:spPr bwMode="auto">
              <a:xfrm>
                <a:off x="3624"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Freeform 57">
                <a:extLst>
                  <a:ext uri="{FF2B5EF4-FFF2-40B4-BE49-F238E27FC236}">
                    <a16:creationId xmlns:a16="http://schemas.microsoft.com/office/drawing/2014/main" id="{069E9FF0-0A82-6746-993D-F77DD1B8B7FB}"/>
                  </a:ext>
                </a:extLst>
              </p:cNvPr>
              <p:cNvSpPr>
                <a:spLocks noChangeAspect="1"/>
              </p:cNvSpPr>
              <p:nvPr/>
            </p:nvSpPr>
            <p:spPr bwMode="auto">
              <a:xfrm>
                <a:off x="3552" y="2496"/>
                <a:ext cx="192" cy="288"/>
              </a:xfrm>
              <a:custGeom>
                <a:avLst/>
                <a:gdLst>
                  <a:gd name="T0" fmla="*/ 24 w 384"/>
                  <a:gd name="T1" fmla="*/ 0 h 576"/>
                  <a:gd name="T2" fmla="*/ 0 w 384"/>
                  <a:gd name="T3" fmla="*/ 36 h 576"/>
                  <a:gd name="T4" fmla="*/ 24 w 384"/>
                  <a:gd name="T5" fmla="*/ 72 h 576"/>
                  <a:gd name="T6" fmla="*/ 48 w 384"/>
                  <a:gd name="T7" fmla="*/ 36 h 576"/>
                  <a:gd name="T8" fmla="*/ 24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cxnSp>
          <p:nvCxnSpPr>
            <p:cNvPr id="55" name="Straight Connector 54">
              <a:extLst>
                <a:ext uri="{FF2B5EF4-FFF2-40B4-BE49-F238E27FC236}">
                  <a16:creationId xmlns:a16="http://schemas.microsoft.com/office/drawing/2014/main" id="{96F776B6-AC7E-3843-9FAD-6FF44D0CB0A5}"/>
                </a:ext>
              </a:extLst>
            </p:cNvPr>
            <p:cNvCxnSpPr>
              <a:cxnSpLocks/>
            </p:cNvCxnSpPr>
            <p:nvPr/>
          </p:nvCxnSpPr>
          <p:spPr>
            <a:xfrm flipV="1">
              <a:off x="2757330" y="4454006"/>
              <a:ext cx="0" cy="22653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544E651C-00A5-4442-99F7-18814170F16A}"/>
                </a:ext>
              </a:extLst>
            </p:cNvPr>
            <p:cNvCxnSpPr>
              <a:cxnSpLocks/>
            </p:cNvCxnSpPr>
            <p:nvPr/>
          </p:nvCxnSpPr>
          <p:spPr>
            <a:xfrm flipV="1">
              <a:off x="2757333" y="5436136"/>
              <a:ext cx="0" cy="1828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370979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Thevenin and Norton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677994" y="1570131"/>
                <a:ext cx="8074687" cy="4351338"/>
              </a:xfrm>
            </p:spPr>
            <p:txBody>
              <a:bodyPr/>
              <a:lstStyle/>
              <a:p>
                <a:r>
                  <a:rPr lang="en-US" sz="2000" dirty="0"/>
                  <a:t>We can use lookback resistance to calculate the Thevenin equivalent resistance and ideal source.</a:t>
                </a:r>
              </a:p>
              <a:p>
                <a:r>
                  <a:rPr lang="en-US" sz="2000" dirty="0"/>
                  <a:t>To find the lookback resistance, short the source and apply the usual laws.</a:t>
                </a:r>
              </a:p>
              <a:p>
                <a:pPr lvl="1"/>
                <a:r>
                  <a:rPr lang="en-US" sz="2000" dirty="0"/>
                  <a:t>Here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𝑠</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oMath>
                </a14:m>
                <a:endParaRPr lang="en-US" sz="2000" dirty="0"/>
              </a:p>
              <a:p>
                <a:r>
                  <a:rPr lang="en-US" sz="2000" dirty="0"/>
                  <a:t>To find the new ideal source, notice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1</m:t>
                        </m:r>
                      </m:sub>
                    </m:sSub>
                  </m:oMath>
                </a14:m>
                <a:r>
                  <a:rPr lang="en-US" sz="2000" dirty="0"/>
                  <a:t> 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b="0" i="1" smtClean="0">
                            <a:latin typeface="Cambria Math" panose="02040503050406030204" pitchFamily="18" charset="0"/>
                          </a:rPr>
                          <m:t>2</m:t>
                        </m:r>
                      </m:sub>
                    </m:sSub>
                  </m:oMath>
                </a14:m>
                <a:r>
                  <a:rPr lang="en-US" sz="2000" dirty="0"/>
                  <a:t> form a voltage divider.</a:t>
                </a:r>
              </a:p>
              <a:p>
                <a:pPr lvl="1"/>
                <a:r>
                  <a:rPr lang="en-US" sz="2000" dirty="0"/>
                  <a:t>The new source voltage is </a:t>
                </a:r>
                <a14:m>
                  <m:oMath xmlns:m="http://schemas.openxmlformats.org/officeDocument/2006/math">
                    <m:f>
                      <m:fPr>
                        <m:ctrlPr>
                          <a:rPr lang="en-US" sz="2000" i="1" smtClean="0">
                            <a:latin typeface="Cambria Math" panose="02040503050406030204" pitchFamily="18" charset="0"/>
                          </a:rPr>
                        </m:ctrlPr>
                      </m:fPr>
                      <m:num>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num>
                      <m:den>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den>
                    </m:f>
                  </m:oMath>
                </a14:m>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677994" y="1570131"/>
                <a:ext cx="8074687" cy="4351338"/>
              </a:xfrm>
              <a:blipFill>
                <a:blip r:embed="rId2"/>
                <a:stretch>
                  <a:fillRect l="-628" t="-1453" r="-47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15</a:t>
            </a:fld>
            <a:endParaRPr lang="en-US"/>
          </a:p>
        </p:txBody>
      </p:sp>
      <p:grpSp>
        <p:nvGrpSpPr>
          <p:cNvPr id="12" name="Group 11">
            <a:extLst>
              <a:ext uri="{FF2B5EF4-FFF2-40B4-BE49-F238E27FC236}">
                <a16:creationId xmlns:a16="http://schemas.microsoft.com/office/drawing/2014/main" id="{064FCE73-AD95-0841-B674-2DA66059D1B9}"/>
              </a:ext>
            </a:extLst>
          </p:cNvPr>
          <p:cNvGrpSpPr/>
          <p:nvPr/>
        </p:nvGrpSpPr>
        <p:grpSpPr>
          <a:xfrm>
            <a:off x="9556145" y="1284425"/>
            <a:ext cx="2173495" cy="1328182"/>
            <a:chOff x="8625413" y="1534924"/>
            <a:chExt cx="2173495" cy="1328182"/>
          </a:xfrm>
        </p:grpSpPr>
        <p:grpSp>
          <p:nvGrpSpPr>
            <p:cNvPr id="8" name="Group 13">
              <a:extLst>
                <a:ext uri="{FF2B5EF4-FFF2-40B4-BE49-F238E27FC236}">
                  <a16:creationId xmlns:a16="http://schemas.microsoft.com/office/drawing/2014/main" id="{0C9D8315-6549-B749-AF86-E316EAA31306}"/>
                </a:ext>
              </a:extLst>
            </p:cNvPr>
            <p:cNvGrpSpPr>
              <a:grpSpLocks noChangeAspect="1"/>
            </p:cNvGrpSpPr>
            <p:nvPr/>
          </p:nvGrpSpPr>
          <p:grpSpPr bwMode="auto">
            <a:xfrm>
              <a:off x="10058487" y="2673498"/>
              <a:ext cx="159740" cy="189608"/>
              <a:chOff x="1344" y="2064"/>
              <a:chExt cx="192" cy="192"/>
            </a:xfrm>
          </p:grpSpPr>
          <p:sp>
            <p:nvSpPr>
              <p:cNvPr id="57" name="Oval 14">
                <a:extLst>
                  <a:ext uri="{FF2B5EF4-FFF2-40B4-BE49-F238E27FC236}">
                    <a16:creationId xmlns:a16="http://schemas.microsoft.com/office/drawing/2014/main" id="{C5102757-C29A-6E46-8D93-60DCBE3A066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6E1DB7D-AA03-9742-9A02-D3BE468F6B5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 name="Freeform 12">
              <a:extLst>
                <a:ext uri="{FF2B5EF4-FFF2-40B4-BE49-F238E27FC236}">
                  <a16:creationId xmlns:a16="http://schemas.microsoft.com/office/drawing/2014/main" id="{7F905D87-1318-9B45-85DE-E92C147081D2}"/>
                </a:ext>
              </a:extLst>
            </p:cNvPr>
            <p:cNvSpPr>
              <a:spLocks noChangeAspect="1"/>
            </p:cNvSpPr>
            <p:nvPr/>
          </p:nvSpPr>
          <p:spPr bwMode="auto">
            <a:xfrm>
              <a:off x="10076839" y="2083270"/>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6A518638-A55E-F645-973C-6405D365216A}"/>
                </a:ext>
              </a:extLst>
            </p:cNvPr>
            <p:cNvSpPr txBox="1"/>
            <p:nvPr/>
          </p:nvSpPr>
          <p:spPr>
            <a:xfrm>
              <a:off x="9678980" y="2283674"/>
              <a:ext cx="475444" cy="369332"/>
            </a:xfrm>
            <a:prstGeom prst="rect">
              <a:avLst/>
            </a:prstGeom>
            <a:noFill/>
          </p:spPr>
          <p:txBody>
            <a:bodyPr wrap="square" rtlCol="0">
              <a:spAutoFit/>
            </a:bodyPr>
            <a:lstStyle/>
            <a:p>
              <a:r>
                <a:rPr lang="en-US" dirty="0"/>
                <a:t>R</a:t>
              </a:r>
              <a:r>
                <a:rPr lang="en-US" baseline="-25000" dirty="0"/>
                <a:t>2</a:t>
              </a:r>
              <a:endParaRPr lang="en-US" sz="1600" baseline="-25000" dirty="0"/>
            </a:p>
          </p:txBody>
        </p:sp>
        <p:grpSp>
          <p:nvGrpSpPr>
            <p:cNvPr id="18" name="Group 17">
              <a:extLst>
                <a:ext uri="{FF2B5EF4-FFF2-40B4-BE49-F238E27FC236}">
                  <a16:creationId xmlns:a16="http://schemas.microsoft.com/office/drawing/2014/main" id="{B9A21513-DCD4-2440-B5A6-88DA0D04686D}"/>
                </a:ext>
              </a:extLst>
            </p:cNvPr>
            <p:cNvGrpSpPr>
              <a:grpSpLocks noChangeAspect="1"/>
            </p:cNvGrpSpPr>
            <p:nvPr/>
          </p:nvGrpSpPr>
          <p:grpSpPr bwMode="auto">
            <a:xfrm>
              <a:off x="10639168" y="2670423"/>
              <a:ext cx="159740" cy="189608"/>
              <a:chOff x="1344" y="2064"/>
              <a:chExt cx="192" cy="192"/>
            </a:xfrm>
          </p:grpSpPr>
          <p:sp>
            <p:nvSpPr>
              <p:cNvPr id="53" name="Oval 52">
                <a:extLst>
                  <a:ext uri="{FF2B5EF4-FFF2-40B4-BE49-F238E27FC236}">
                    <a16:creationId xmlns:a16="http://schemas.microsoft.com/office/drawing/2014/main" id="{9B25BC9B-0A17-6A4C-9360-B7EC39AC55A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2EF208D3-20AB-C54E-8D3D-012E871AFD6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2" name="Straight Connector 21">
              <a:extLst>
                <a:ext uri="{FF2B5EF4-FFF2-40B4-BE49-F238E27FC236}">
                  <a16:creationId xmlns:a16="http://schemas.microsoft.com/office/drawing/2014/main" id="{9D008AA5-4594-FF41-B4C7-5D33EA5E2F5B}"/>
                </a:ext>
              </a:extLst>
            </p:cNvPr>
            <p:cNvCxnSpPr>
              <a:cxnSpLocks/>
            </p:cNvCxnSpPr>
            <p:nvPr/>
          </p:nvCxnSpPr>
          <p:spPr>
            <a:xfrm>
              <a:off x="10135399" y="1987760"/>
              <a:ext cx="0" cy="1734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04B10DA-2EB5-4B43-9EA4-32566B40597C}"/>
                    </a:ext>
                  </a:extLst>
                </p:cNvPr>
                <p:cNvSpPr txBox="1"/>
                <p:nvPr/>
              </p:nvSpPr>
              <p:spPr>
                <a:xfrm>
                  <a:off x="8625413" y="2183881"/>
                  <a:ext cx="552547" cy="36298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𝑉</m:t>
                        </m:r>
                        <m:r>
                          <a:rPr lang="en-US" i="1" baseline="-25000" dirty="0">
                            <a:latin typeface="Cambria Math" panose="02040503050406030204" pitchFamily="18" charset="0"/>
                          </a:rPr>
                          <m:t>0</m:t>
                        </m:r>
                      </m:oMath>
                    </m:oMathPara>
                  </a14:m>
                  <a:endParaRPr lang="en-US" sz="1600" baseline="-25000" dirty="0"/>
                </a:p>
              </p:txBody>
            </p:sp>
          </mc:Choice>
          <mc:Fallback xmlns="">
            <p:sp>
              <p:nvSpPr>
                <p:cNvPr id="23" name="TextBox 22">
                  <a:extLst>
                    <a:ext uri="{FF2B5EF4-FFF2-40B4-BE49-F238E27FC236}">
                      <a16:creationId xmlns:a16="http://schemas.microsoft.com/office/drawing/2014/main" id="{E04B10DA-2EB5-4B43-9EA4-32566B40597C}"/>
                    </a:ext>
                  </a:extLst>
                </p:cNvPr>
                <p:cNvSpPr txBox="1">
                  <a:spLocks noRot="1" noChangeAspect="1" noMove="1" noResize="1" noEditPoints="1" noAdjustHandles="1" noChangeArrowheads="1" noChangeShapeType="1" noTextEdit="1"/>
                </p:cNvSpPr>
                <p:nvPr/>
              </p:nvSpPr>
              <p:spPr>
                <a:xfrm>
                  <a:off x="8625413" y="2183881"/>
                  <a:ext cx="552547" cy="362984"/>
                </a:xfrm>
                <a:prstGeom prst="rect">
                  <a:avLst/>
                </a:prstGeom>
                <a:blipFill>
                  <a:blip r:embed="rId3"/>
                  <a:stretch>
                    <a:fillRect/>
                  </a:stretch>
                </a:blipFill>
              </p:spPr>
              <p:txBody>
                <a:bodyPr/>
                <a:lstStyle/>
                <a:p>
                  <a:r>
                    <a:rPr lang="en-US">
                      <a:noFill/>
                    </a:rPr>
                    <a:t> </a:t>
                  </a:r>
                </a:p>
              </p:txBody>
            </p:sp>
          </mc:Fallback>
        </mc:AlternateContent>
        <p:cxnSp>
          <p:nvCxnSpPr>
            <p:cNvPr id="25" name="Straight Connector 24">
              <a:extLst>
                <a:ext uri="{FF2B5EF4-FFF2-40B4-BE49-F238E27FC236}">
                  <a16:creationId xmlns:a16="http://schemas.microsoft.com/office/drawing/2014/main" id="{B9C52A61-104B-E946-9FF7-7B859BD817EB}"/>
                </a:ext>
              </a:extLst>
            </p:cNvPr>
            <p:cNvCxnSpPr>
              <a:cxnSpLocks/>
            </p:cNvCxnSpPr>
            <p:nvPr/>
          </p:nvCxnSpPr>
          <p:spPr>
            <a:xfrm>
              <a:off x="9240054" y="2765227"/>
              <a:ext cx="146129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121266BE-25C8-904E-A537-0254B8C70D49}"/>
                </a:ext>
              </a:extLst>
            </p:cNvPr>
            <p:cNvCxnSpPr>
              <a:cxnSpLocks/>
            </p:cNvCxnSpPr>
            <p:nvPr/>
          </p:nvCxnSpPr>
          <p:spPr>
            <a:xfrm>
              <a:off x="9878388" y="1995073"/>
              <a:ext cx="76809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5" name="Group 207">
              <a:extLst>
                <a:ext uri="{FF2B5EF4-FFF2-40B4-BE49-F238E27FC236}">
                  <a16:creationId xmlns:a16="http://schemas.microsoft.com/office/drawing/2014/main" id="{06B9E3E9-F895-4142-B982-2B82393049AD}"/>
                </a:ext>
              </a:extLst>
            </p:cNvPr>
            <p:cNvGrpSpPr>
              <a:grpSpLocks/>
            </p:cNvGrpSpPr>
            <p:nvPr/>
          </p:nvGrpSpPr>
          <p:grpSpPr bwMode="auto">
            <a:xfrm>
              <a:off x="9098945" y="1987760"/>
              <a:ext cx="304800" cy="762000"/>
              <a:chOff x="4560" y="2400"/>
              <a:chExt cx="192" cy="480"/>
            </a:xfrm>
          </p:grpSpPr>
          <p:sp>
            <p:nvSpPr>
              <p:cNvPr id="66" name="Oval 111">
                <a:extLst>
                  <a:ext uri="{FF2B5EF4-FFF2-40B4-BE49-F238E27FC236}">
                    <a16:creationId xmlns:a16="http://schemas.microsoft.com/office/drawing/2014/main" id="{E0F0864C-1E27-544D-8A04-9FD41A725201}"/>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67" name="Line 112">
                <a:extLst>
                  <a:ext uri="{FF2B5EF4-FFF2-40B4-BE49-F238E27FC236}">
                    <a16:creationId xmlns:a16="http://schemas.microsoft.com/office/drawing/2014/main" id="{55F73BAA-AD57-F44B-B31D-72B855411BB8}"/>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13">
                <a:extLst>
                  <a:ext uri="{FF2B5EF4-FFF2-40B4-BE49-F238E27FC236}">
                    <a16:creationId xmlns:a16="http://schemas.microsoft.com/office/drawing/2014/main" id="{EA955B9B-3A72-DD4A-933C-04A02A569CC6}"/>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14">
                <a:extLst>
                  <a:ext uri="{FF2B5EF4-FFF2-40B4-BE49-F238E27FC236}">
                    <a16:creationId xmlns:a16="http://schemas.microsoft.com/office/drawing/2014/main" id="{E127E57C-FD7F-1F4E-933D-4A02CA039AB1}"/>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15">
                <a:extLst>
                  <a:ext uri="{FF2B5EF4-FFF2-40B4-BE49-F238E27FC236}">
                    <a16:creationId xmlns:a16="http://schemas.microsoft.com/office/drawing/2014/main" id="{4BAD00A7-4206-794E-A8A2-4AF0A0E31E3D}"/>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116">
                <a:extLst>
                  <a:ext uri="{FF2B5EF4-FFF2-40B4-BE49-F238E27FC236}">
                    <a16:creationId xmlns:a16="http://schemas.microsoft.com/office/drawing/2014/main" id="{24C4A1CA-FBEE-BE4C-95C5-6D0A0813FCA5}"/>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72" name="Group 117">
                <a:extLst>
                  <a:ext uri="{FF2B5EF4-FFF2-40B4-BE49-F238E27FC236}">
                    <a16:creationId xmlns:a16="http://schemas.microsoft.com/office/drawing/2014/main" id="{89F22A1A-5AD0-8649-AC1B-B746C63699CB}"/>
                  </a:ext>
                </a:extLst>
              </p:cNvPr>
              <p:cNvGrpSpPr>
                <a:grpSpLocks noChangeAspect="1"/>
              </p:cNvGrpSpPr>
              <p:nvPr/>
            </p:nvGrpSpPr>
            <p:grpSpPr bwMode="auto">
              <a:xfrm>
                <a:off x="4608" y="2592"/>
                <a:ext cx="96" cy="96"/>
                <a:chOff x="2929" y="3217"/>
                <a:chExt cx="383" cy="191"/>
              </a:xfrm>
            </p:grpSpPr>
            <p:sp>
              <p:nvSpPr>
                <p:cNvPr id="73" name="Arc 118">
                  <a:extLst>
                    <a:ext uri="{FF2B5EF4-FFF2-40B4-BE49-F238E27FC236}">
                      <a16:creationId xmlns:a16="http://schemas.microsoft.com/office/drawing/2014/main" id="{343AA26E-F6B6-7D45-810A-1B14FEFC15F6}"/>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4" name="Arc 119">
                  <a:extLst>
                    <a:ext uri="{FF2B5EF4-FFF2-40B4-BE49-F238E27FC236}">
                      <a16:creationId xmlns:a16="http://schemas.microsoft.com/office/drawing/2014/main" id="{6C8151CC-0116-CB41-8997-A7FF8DDEDDF1}"/>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75" name="Freeform 12">
              <a:extLst>
                <a:ext uri="{FF2B5EF4-FFF2-40B4-BE49-F238E27FC236}">
                  <a16:creationId xmlns:a16="http://schemas.microsoft.com/office/drawing/2014/main" id="{FFC37543-2353-EC46-B296-E062BBCB44B0}"/>
                </a:ext>
              </a:extLst>
            </p:cNvPr>
            <p:cNvSpPr>
              <a:spLocks noChangeAspect="1"/>
            </p:cNvSpPr>
            <p:nvPr/>
          </p:nvSpPr>
          <p:spPr bwMode="auto">
            <a:xfrm rot="5400000">
              <a:off x="9529040" y="1647527"/>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77" name="Group 76">
              <a:extLst>
                <a:ext uri="{FF2B5EF4-FFF2-40B4-BE49-F238E27FC236}">
                  <a16:creationId xmlns:a16="http://schemas.microsoft.com/office/drawing/2014/main" id="{1972293E-D23D-8544-B7AD-A8DA324A4A5B}"/>
                </a:ext>
              </a:extLst>
            </p:cNvPr>
            <p:cNvGrpSpPr>
              <a:grpSpLocks noChangeAspect="1"/>
            </p:cNvGrpSpPr>
            <p:nvPr/>
          </p:nvGrpSpPr>
          <p:grpSpPr bwMode="auto">
            <a:xfrm>
              <a:off x="10591819" y="1905310"/>
              <a:ext cx="159740" cy="189608"/>
              <a:chOff x="1344" y="2064"/>
              <a:chExt cx="192" cy="192"/>
            </a:xfrm>
          </p:grpSpPr>
          <p:sp>
            <p:nvSpPr>
              <p:cNvPr id="78" name="Oval 77">
                <a:extLst>
                  <a:ext uri="{FF2B5EF4-FFF2-40B4-BE49-F238E27FC236}">
                    <a16:creationId xmlns:a16="http://schemas.microsoft.com/office/drawing/2014/main" id="{8DDF32D1-7FFB-DE4C-A585-FC1834FE823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9" name="Rectangle 78">
                <a:extLst>
                  <a:ext uri="{FF2B5EF4-FFF2-40B4-BE49-F238E27FC236}">
                    <a16:creationId xmlns:a16="http://schemas.microsoft.com/office/drawing/2014/main" id="{14042B6B-7788-8047-BEB2-FA5C66B0DC7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80" name="Group 79">
              <a:extLst>
                <a:ext uri="{FF2B5EF4-FFF2-40B4-BE49-F238E27FC236}">
                  <a16:creationId xmlns:a16="http://schemas.microsoft.com/office/drawing/2014/main" id="{CF9643A0-6751-FD4C-A70E-B6EEF66F8282}"/>
                </a:ext>
              </a:extLst>
            </p:cNvPr>
            <p:cNvGrpSpPr>
              <a:grpSpLocks noChangeAspect="1"/>
            </p:cNvGrpSpPr>
            <p:nvPr/>
          </p:nvGrpSpPr>
          <p:grpSpPr bwMode="auto">
            <a:xfrm>
              <a:off x="10055352" y="1906848"/>
              <a:ext cx="159740" cy="189608"/>
              <a:chOff x="1344" y="2064"/>
              <a:chExt cx="192" cy="192"/>
            </a:xfrm>
          </p:grpSpPr>
          <p:sp>
            <p:nvSpPr>
              <p:cNvPr id="81" name="Oval 80">
                <a:extLst>
                  <a:ext uri="{FF2B5EF4-FFF2-40B4-BE49-F238E27FC236}">
                    <a16:creationId xmlns:a16="http://schemas.microsoft.com/office/drawing/2014/main" id="{0BA0C4D8-EA4F-FA46-89C7-968B670EF80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2" name="Rectangle 81">
                <a:extLst>
                  <a:ext uri="{FF2B5EF4-FFF2-40B4-BE49-F238E27FC236}">
                    <a16:creationId xmlns:a16="http://schemas.microsoft.com/office/drawing/2014/main" id="{415478B2-5D27-E64C-AAE4-25D2E2245EC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83" name="TextBox 82">
              <a:extLst>
                <a:ext uri="{FF2B5EF4-FFF2-40B4-BE49-F238E27FC236}">
                  <a16:creationId xmlns:a16="http://schemas.microsoft.com/office/drawing/2014/main" id="{0D955ACA-EB17-6848-BC4F-FD63B8B41FF7}"/>
                </a:ext>
              </a:extLst>
            </p:cNvPr>
            <p:cNvSpPr txBox="1"/>
            <p:nvPr/>
          </p:nvSpPr>
          <p:spPr>
            <a:xfrm>
              <a:off x="9437327" y="1534924"/>
              <a:ext cx="509110" cy="369332"/>
            </a:xfrm>
            <a:prstGeom prst="rect">
              <a:avLst/>
            </a:prstGeom>
            <a:noFill/>
          </p:spPr>
          <p:txBody>
            <a:bodyPr wrap="square" rtlCol="0">
              <a:spAutoFit/>
            </a:bodyPr>
            <a:lstStyle/>
            <a:p>
              <a:r>
                <a:rPr lang="en-US" dirty="0"/>
                <a:t>R</a:t>
              </a:r>
              <a:r>
                <a:rPr lang="en-US" baseline="-25000" dirty="0"/>
                <a:t>1</a:t>
              </a:r>
              <a:endParaRPr lang="en-US" sz="1600" baseline="-25000" dirty="0"/>
            </a:p>
          </p:txBody>
        </p:sp>
      </p:grpSp>
      <p:grpSp>
        <p:nvGrpSpPr>
          <p:cNvPr id="13" name="Group 12">
            <a:extLst>
              <a:ext uri="{FF2B5EF4-FFF2-40B4-BE49-F238E27FC236}">
                <a16:creationId xmlns:a16="http://schemas.microsoft.com/office/drawing/2014/main" id="{E5CB5D7A-3B17-E246-8AA3-41FFB1FD0CA5}"/>
              </a:ext>
            </a:extLst>
          </p:cNvPr>
          <p:cNvGrpSpPr/>
          <p:nvPr/>
        </p:nvGrpSpPr>
        <p:grpSpPr>
          <a:xfrm>
            <a:off x="9488554" y="3931339"/>
            <a:ext cx="2025452" cy="1526221"/>
            <a:chOff x="8354356" y="3785276"/>
            <a:chExt cx="2025452" cy="1526221"/>
          </a:xfrm>
        </p:grpSpPr>
        <p:grpSp>
          <p:nvGrpSpPr>
            <p:cNvPr id="46" name="Group 45">
              <a:extLst>
                <a:ext uri="{FF2B5EF4-FFF2-40B4-BE49-F238E27FC236}">
                  <a16:creationId xmlns:a16="http://schemas.microsoft.com/office/drawing/2014/main" id="{F034C9D7-EC23-E845-85A6-D22FE9ACABD0}"/>
                </a:ext>
              </a:extLst>
            </p:cNvPr>
            <p:cNvGrpSpPr>
              <a:grpSpLocks noChangeAspect="1"/>
            </p:cNvGrpSpPr>
            <p:nvPr/>
          </p:nvGrpSpPr>
          <p:grpSpPr bwMode="auto">
            <a:xfrm>
              <a:off x="10220068" y="5121889"/>
              <a:ext cx="159740" cy="189608"/>
              <a:chOff x="1344" y="2064"/>
              <a:chExt cx="192" cy="192"/>
            </a:xfrm>
          </p:grpSpPr>
          <p:sp>
            <p:nvSpPr>
              <p:cNvPr id="47" name="Oval 46">
                <a:extLst>
                  <a:ext uri="{FF2B5EF4-FFF2-40B4-BE49-F238E27FC236}">
                    <a16:creationId xmlns:a16="http://schemas.microsoft.com/office/drawing/2014/main" id="{B738215B-1C6D-D142-8656-74DEDB00EC0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8" name="Rectangle 47">
                <a:extLst>
                  <a:ext uri="{FF2B5EF4-FFF2-40B4-BE49-F238E27FC236}">
                    <a16:creationId xmlns:a16="http://schemas.microsoft.com/office/drawing/2014/main" id="{A26442C0-D2EA-864D-B2B4-34F3B8C1F04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51" name="Straight Connector 50">
              <a:extLst>
                <a:ext uri="{FF2B5EF4-FFF2-40B4-BE49-F238E27FC236}">
                  <a16:creationId xmlns:a16="http://schemas.microsoft.com/office/drawing/2014/main" id="{08C15CB4-F182-234B-AA21-AAA81762DFFF}"/>
                </a:ext>
              </a:extLst>
            </p:cNvPr>
            <p:cNvCxnSpPr>
              <a:cxnSpLocks/>
            </p:cNvCxnSpPr>
            <p:nvPr/>
          </p:nvCxnSpPr>
          <p:spPr>
            <a:xfrm>
              <a:off x="9392454" y="5216693"/>
              <a:ext cx="875496" cy="300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3622212E-BF94-9D48-B0AA-BC3C8685E6B8}"/>
                </a:ext>
              </a:extLst>
            </p:cNvPr>
            <p:cNvCxnSpPr>
              <a:cxnSpLocks/>
            </p:cNvCxnSpPr>
            <p:nvPr/>
          </p:nvCxnSpPr>
          <p:spPr>
            <a:xfrm>
              <a:off x="9403546" y="3870393"/>
              <a:ext cx="76809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5" name="Group 207">
              <a:extLst>
                <a:ext uri="{FF2B5EF4-FFF2-40B4-BE49-F238E27FC236}">
                  <a16:creationId xmlns:a16="http://schemas.microsoft.com/office/drawing/2014/main" id="{AC36977E-414D-E04A-835F-ADA726590906}"/>
                </a:ext>
              </a:extLst>
            </p:cNvPr>
            <p:cNvGrpSpPr>
              <a:grpSpLocks/>
            </p:cNvGrpSpPr>
            <p:nvPr/>
          </p:nvGrpSpPr>
          <p:grpSpPr bwMode="auto">
            <a:xfrm>
              <a:off x="9251345" y="4439226"/>
              <a:ext cx="304800" cy="762000"/>
              <a:chOff x="4560" y="2400"/>
              <a:chExt cx="192" cy="480"/>
            </a:xfrm>
          </p:grpSpPr>
          <p:sp>
            <p:nvSpPr>
              <p:cNvPr id="56" name="Oval 111">
                <a:extLst>
                  <a:ext uri="{FF2B5EF4-FFF2-40B4-BE49-F238E27FC236}">
                    <a16:creationId xmlns:a16="http://schemas.microsoft.com/office/drawing/2014/main" id="{6FDEA321-D78C-5B42-83E3-403FBEBB921A}"/>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59" name="Line 112">
                <a:extLst>
                  <a:ext uri="{FF2B5EF4-FFF2-40B4-BE49-F238E27FC236}">
                    <a16:creationId xmlns:a16="http://schemas.microsoft.com/office/drawing/2014/main" id="{F58659AC-3261-814F-87AD-93B474BA4304}"/>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13">
                <a:extLst>
                  <a:ext uri="{FF2B5EF4-FFF2-40B4-BE49-F238E27FC236}">
                    <a16:creationId xmlns:a16="http://schemas.microsoft.com/office/drawing/2014/main" id="{B83ACB10-E1EA-1647-8A2C-7EDEC670F863}"/>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114">
                <a:extLst>
                  <a:ext uri="{FF2B5EF4-FFF2-40B4-BE49-F238E27FC236}">
                    <a16:creationId xmlns:a16="http://schemas.microsoft.com/office/drawing/2014/main" id="{61271682-4546-C34B-9C41-628A0AE8F0EB}"/>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15">
                <a:extLst>
                  <a:ext uri="{FF2B5EF4-FFF2-40B4-BE49-F238E27FC236}">
                    <a16:creationId xmlns:a16="http://schemas.microsoft.com/office/drawing/2014/main" id="{8BE87C92-DE64-3146-9FC3-5FEA7D83D43F}"/>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16">
                <a:extLst>
                  <a:ext uri="{FF2B5EF4-FFF2-40B4-BE49-F238E27FC236}">
                    <a16:creationId xmlns:a16="http://schemas.microsoft.com/office/drawing/2014/main" id="{785E608A-48A7-964F-A600-3D66788B0BF1}"/>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64" name="Group 117">
                <a:extLst>
                  <a:ext uri="{FF2B5EF4-FFF2-40B4-BE49-F238E27FC236}">
                    <a16:creationId xmlns:a16="http://schemas.microsoft.com/office/drawing/2014/main" id="{9400F1A2-9F82-9F43-95D8-8C361F8BF138}"/>
                  </a:ext>
                </a:extLst>
              </p:cNvPr>
              <p:cNvGrpSpPr>
                <a:grpSpLocks noChangeAspect="1"/>
              </p:cNvGrpSpPr>
              <p:nvPr/>
            </p:nvGrpSpPr>
            <p:grpSpPr bwMode="auto">
              <a:xfrm>
                <a:off x="4608" y="2592"/>
                <a:ext cx="96" cy="96"/>
                <a:chOff x="2929" y="3217"/>
                <a:chExt cx="383" cy="191"/>
              </a:xfrm>
            </p:grpSpPr>
            <p:sp>
              <p:nvSpPr>
                <p:cNvPr id="86" name="Arc 118">
                  <a:extLst>
                    <a:ext uri="{FF2B5EF4-FFF2-40B4-BE49-F238E27FC236}">
                      <a16:creationId xmlns:a16="http://schemas.microsoft.com/office/drawing/2014/main" id="{F44392B2-A6BE-1D40-9B8B-CAAD1A298CF1}"/>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Arc 119">
                  <a:extLst>
                    <a:ext uri="{FF2B5EF4-FFF2-40B4-BE49-F238E27FC236}">
                      <a16:creationId xmlns:a16="http://schemas.microsoft.com/office/drawing/2014/main" id="{5F14F82A-82B0-7249-9C2E-86D31D80A243}"/>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88" name="Freeform 12">
              <a:extLst>
                <a:ext uri="{FF2B5EF4-FFF2-40B4-BE49-F238E27FC236}">
                  <a16:creationId xmlns:a16="http://schemas.microsoft.com/office/drawing/2014/main" id="{E42D02D4-1E4F-6746-BDE8-C3C9A06BCC2A}"/>
                </a:ext>
              </a:extLst>
            </p:cNvPr>
            <p:cNvSpPr>
              <a:spLocks noChangeAspect="1"/>
            </p:cNvSpPr>
            <p:nvPr/>
          </p:nvSpPr>
          <p:spPr bwMode="auto">
            <a:xfrm>
              <a:off x="9338540" y="3870393"/>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89" name="Group 88">
              <a:extLst>
                <a:ext uri="{FF2B5EF4-FFF2-40B4-BE49-F238E27FC236}">
                  <a16:creationId xmlns:a16="http://schemas.microsoft.com/office/drawing/2014/main" id="{18794D1C-AA17-F443-B3CD-18A20F5D33E0}"/>
                </a:ext>
              </a:extLst>
            </p:cNvPr>
            <p:cNvGrpSpPr>
              <a:grpSpLocks noChangeAspect="1"/>
            </p:cNvGrpSpPr>
            <p:nvPr/>
          </p:nvGrpSpPr>
          <p:grpSpPr bwMode="auto">
            <a:xfrm>
              <a:off x="10134619" y="3785276"/>
              <a:ext cx="159740" cy="189608"/>
              <a:chOff x="1344" y="2064"/>
              <a:chExt cx="192" cy="192"/>
            </a:xfrm>
          </p:grpSpPr>
          <p:sp>
            <p:nvSpPr>
              <p:cNvPr id="90" name="Oval 89">
                <a:extLst>
                  <a:ext uri="{FF2B5EF4-FFF2-40B4-BE49-F238E27FC236}">
                    <a16:creationId xmlns:a16="http://schemas.microsoft.com/office/drawing/2014/main" id="{7D3539D6-5A74-3C4E-9424-9DF655B7444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1" name="Rectangle 90">
                <a:extLst>
                  <a:ext uri="{FF2B5EF4-FFF2-40B4-BE49-F238E27FC236}">
                    <a16:creationId xmlns:a16="http://schemas.microsoft.com/office/drawing/2014/main" id="{C67BC106-9FF4-F84B-A0B6-A289E269430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816DE0B7-144A-2D41-A551-5C0E06CFFDAC}"/>
                    </a:ext>
                  </a:extLst>
                </p:cNvPr>
                <p:cNvSpPr txBox="1"/>
                <p:nvPr/>
              </p:nvSpPr>
              <p:spPr>
                <a:xfrm>
                  <a:off x="8354356" y="4512755"/>
                  <a:ext cx="1014132" cy="656205"/>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0</m:t>
                                </m:r>
                              </m:sub>
                            </m:sSub>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den>
                        </m:f>
                      </m:oMath>
                    </m:oMathPara>
                  </a14:m>
                  <a:endParaRPr lang="en-US" dirty="0"/>
                </a:p>
              </p:txBody>
            </p:sp>
          </mc:Choice>
          <mc:Fallback xmlns="">
            <p:sp>
              <p:nvSpPr>
                <p:cNvPr id="96" name="TextBox 95">
                  <a:extLst>
                    <a:ext uri="{FF2B5EF4-FFF2-40B4-BE49-F238E27FC236}">
                      <a16:creationId xmlns:a16="http://schemas.microsoft.com/office/drawing/2014/main" id="{816DE0B7-144A-2D41-A551-5C0E06CFFDAC}"/>
                    </a:ext>
                  </a:extLst>
                </p:cNvPr>
                <p:cNvSpPr txBox="1">
                  <a:spLocks noRot="1" noChangeAspect="1" noMove="1" noResize="1" noEditPoints="1" noAdjustHandles="1" noChangeArrowheads="1" noChangeShapeType="1" noTextEdit="1"/>
                </p:cNvSpPr>
                <p:nvPr/>
              </p:nvSpPr>
              <p:spPr>
                <a:xfrm>
                  <a:off x="8354356" y="4512755"/>
                  <a:ext cx="1014132" cy="65620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0F39557-7013-1E41-B918-2957385B5AF8}"/>
                    </a:ext>
                  </a:extLst>
                </p:cNvPr>
                <p:cNvSpPr txBox="1"/>
                <p:nvPr/>
              </p:nvSpPr>
              <p:spPr>
                <a:xfrm>
                  <a:off x="8504329" y="3991035"/>
                  <a:ext cx="897012"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p:txBody>
            </p:sp>
          </mc:Choice>
          <mc:Fallback xmlns="">
            <p:sp>
              <p:nvSpPr>
                <p:cNvPr id="11" name="TextBox 10">
                  <a:extLst>
                    <a:ext uri="{FF2B5EF4-FFF2-40B4-BE49-F238E27FC236}">
                      <a16:creationId xmlns:a16="http://schemas.microsoft.com/office/drawing/2014/main" id="{40F39557-7013-1E41-B918-2957385B5AF8}"/>
                    </a:ext>
                  </a:extLst>
                </p:cNvPr>
                <p:cNvSpPr txBox="1">
                  <a:spLocks noRot="1" noChangeAspect="1" noMove="1" noResize="1" noEditPoints="1" noAdjustHandles="1" noChangeArrowheads="1" noChangeShapeType="1" noTextEdit="1"/>
                </p:cNvSpPr>
                <p:nvPr/>
              </p:nvSpPr>
              <p:spPr>
                <a:xfrm>
                  <a:off x="8504329" y="3991035"/>
                  <a:ext cx="897012" cy="369332"/>
                </a:xfrm>
                <a:prstGeom prst="rect">
                  <a:avLst/>
                </a:prstGeom>
                <a:blipFill>
                  <a:blip r:embed="rId5"/>
                  <a:stretch>
                    <a:fillRect b="-16667"/>
                  </a:stretch>
                </a:blipFill>
              </p:spPr>
              <p:txBody>
                <a:bodyPr/>
                <a:lstStyle/>
                <a:p>
                  <a:r>
                    <a:rPr lang="en-US">
                      <a:noFill/>
                    </a:rPr>
                    <a:t> </a:t>
                  </a:r>
                </a:p>
              </p:txBody>
            </p:sp>
          </mc:Fallback>
        </mc:AlternateContent>
      </p:grpSp>
      <p:sp>
        <p:nvSpPr>
          <p:cNvPr id="14" name="TextBox 13">
            <a:extLst>
              <a:ext uri="{FF2B5EF4-FFF2-40B4-BE49-F238E27FC236}">
                <a16:creationId xmlns:a16="http://schemas.microsoft.com/office/drawing/2014/main" id="{B9421789-2E08-4D45-9B60-BC3BC19B329D}"/>
              </a:ext>
            </a:extLst>
          </p:cNvPr>
          <p:cNvSpPr txBox="1"/>
          <p:nvPr/>
        </p:nvSpPr>
        <p:spPr>
          <a:xfrm>
            <a:off x="10181878" y="2931965"/>
            <a:ext cx="1622817" cy="369332"/>
          </a:xfrm>
          <a:prstGeom prst="rect">
            <a:avLst/>
          </a:prstGeom>
          <a:noFill/>
        </p:spPr>
        <p:txBody>
          <a:bodyPr wrap="none" rtlCol="0">
            <a:spAutoFit/>
          </a:bodyPr>
          <a:lstStyle/>
          <a:p>
            <a:r>
              <a:rPr lang="en-US" dirty="0"/>
              <a:t>Is equivalent to</a:t>
            </a:r>
          </a:p>
        </p:txBody>
      </p:sp>
    </p:spTree>
    <p:extLst>
      <p:ext uri="{BB962C8B-B14F-4D97-AF65-F5344CB8AC3E}">
        <p14:creationId xmlns:p14="http://schemas.microsoft.com/office/powerpoint/2010/main" val="27222177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5616" y="158407"/>
            <a:ext cx="10515600" cy="869909"/>
          </a:xfrm>
        </p:spPr>
        <p:txBody>
          <a:bodyPr/>
          <a:lstStyle/>
          <a:p>
            <a:pPr algn="ctr"/>
            <a:r>
              <a:rPr lang="en-US" dirty="0"/>
              <a:t>Exercise 1: Resistors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697915" y="1421304"/>
                <a:ext cx="9008109" cy="4773641"/>
              </a:xfrm>
            </p:spPr>
            <p:txBody>
              <a:bodyPr/>
              <a:lstStyle/>
              <a:p>
                <a:pPr marL="457200" indent="-457200">
                  <a:spcBef>
                    <a:spcPts val="400"/>
                  </a:spcBef>
                  <a:buFont typeface="+mj-lt"/>
                  <a:buAutoNum type="arabicPeriod"/>
                </a:pPr>
                <a:r>
                  <a:rPr lang="en-US" sz="2000" dirty="0"/>
                  <a:t>Consider (A). Find the formula for power in the load.  Find the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𝑙</m:t>
                        </m:r>
                      </m:sub>
                    </m:sSub>
                  </m:oMath>
                </a14:m>
                <a:r>
                  <a:rPr lang="en-US" sz="2000" dirty="0"/>
                  <a:t> that maximizes the power to the load.</a:t>
                </a:r>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𝐼</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den>
                    </m:f>
                    <m:r>
                      <a:rPr lang="en-US" sz="1800" b="0" i="0" smtClean="0">
                        <a:latin typeface="Cambria Math" panose="02040503050406030204" pitchFamily="18" charset="0"/>
                      </a:rPr>
                      <m:t>.</m:t>
                    </m:r>
                  </m:oMath>
                </a14:m>
                <a:endParaRPr lang="en-US" sz="1800" dirty="0"/>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𝑃</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𝑙</m:t>
                        </m:r>
                      </m:sub>
                    </m:s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𝐼</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num>
                      <m:den>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e>
                          <m:sup>
                            <m:r>
                              <a:rPr lang="en-US" sz="1800" b="0" i="1" smtClean="0">
                                <a:latin typeface="Cambria Math" panose="02040503050406030204" pitchFamily="18" charset="0"/>
                              </a:rPr>
                              <m:t>2</m:t>
                            </m:r>
                          </m:sup>
                        </m:sSup>
                      </m:den>
                    </m:f>
                    <m:sSup>
                      <m:sSupPr>
                        <m:ctrlPr>
                          <a:rPr lang="en-US" sz="1800" b="0" i="1" smtClean="0">
                            <a:latin typeface="Cambria Math" panose="02040503050406030204" pitchFamily="18" charset="0"/>
                          </a:rPr>
                        </m:ctrlPr>
                      </m:sSup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e>
                      <m:sup>
                        <m:r>
                          <a:rPr lang="en-US" sz="1800" b="0" i="1" smtClean="0">
                            <a:latin typeface="Cambria Math" panose="02040503050406030204" pitchFamily="18" charset="0"/>
                          </a:rPr>
                          <m:t>2</m:t>
                        </m:r>
                      </m:sup>
                    </m:sSup>
                  </m:oMath>
                </a14:m>
                <a:r>
                  <a:rPr lang="en-US" sz="1800" dirty="0"/>
                  <a:t>, which is maximum when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oMath>
                </a14:m>
                <a:endParaRPr lang="en-US" sz="1800" dirty="0"/>
              </a:p>
              <a:p>
                <a:pPr marL="457200" indent="-457200">
                  <a:spcBef>
                    <a:spcPts val="400"/>
                  </a:spcBef>
                  <a:buFont typeface="+mj-lt"/>
                  <a:buAutoNum type="arabicPeriod"/>
                </a:pPr>
                <a:r>
                  <a:rPr lang="en-US" sz="2000" dirty="0"/>
                  <a:t>Find the Thevenin and Norton parameters fore (B).</a:t>
                </a:r>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𝑇h</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3</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3</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oMath>
                </a14:m>
                <a:endParaRPr lang="en-US" sz="1800" dirty="0"/>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𝑇h</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3</m:t>
                        </m:r>
                      </m:sub>
                    </m:sSub>
                  </m:oMath>
                </a14:m>
                <a:endParaRPr lang="en-US" sz="1800" dirty="0"/>
              </a:p>
              <a:p>
                <a:pPr marL="457200" indent="-457200">
                  <a:spcBef>
                    <a:spcPts val="400"/>
                  </a:spcBef>
                  <a:buFont typeface="+mj-lt"/>
                  <a:buAutoNum type="arabicPeriod"/>
                </a:pPr>
                <a:r>
                  <a:rPr lang="en-US" sz="2000" dirty="0"/>
                  <a:t>Find the Thevenin and Norton parameters fore (C).</a:t>
                </a:r>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𝑇h</m:t>
                        </m:r>
                      </m:sub>
                    </m:sSub>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3</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3</m:t>
                            </m:r>
                          </m:sub>
                        </m:sSub>
                      </m:den>
                    </m:f>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𝑇h</m:t>
                        </m:r>
                      </m:sub>
                    </m:sSub>
                    <m:r>
                      <a:rPr lang="en-US" sz="1800" i="1">
                        <a:latin typeface="Cambria Math" panose="02040503050406030204" pitchFamily="18" charset="0"/>
                      </a:rPr>
                      <m:t>=</m:t>
                    </m:r>
                    <m:sSub>
                      <m:sSubPr>
                        <m:ctrlPr>
                          <a:rPr lang="en-US" sz="1800" i="1" smtClean="0">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3</m:t>
                        </m:r>
                      </m:sub>
                    </m:sSub>
                  </m:oMath>
                </a14:m>
                <a:endParaRPr lang="en-US" sz="1800" dirty="0"/>
              </a:p>
              <a:p>
                <a:pPr marL="0" indent="0">
                  <a:buNone/>
                </a:pPr>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697915" y="1421304"/>
                <a:ext cx="9008109" cy="4773641"/>
              </a:xfrm>
              <a:blipFill>
                <a:blip r:embed="rId2"/>
                <a:stretch>
                  <a:fillRect l="-703" t="-1326" r="-28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16</a:t>
            </a:fld>
            <a:endParaRPr lang="en-US"/>
          </a:p>
        </p:txBody>
      </p:sp>
      <p:grpSp>
        <p:nvGrpSpPr>
          <p:cNvPr id="162" name="Group 161">
            <a:extLst>
              <a:ext uri="{FF2B5EF4-FFF2-40B4-BE49-F238E27FC236}">
                <a16:creationId xmlns:a16="http://schemas.microsoft.com/office/drawing/2014/main" id="{86F6214F-F04A-4149-9F90-5D74DBA26D7B}"/>
              </a:ext>
            </a:extLst>
          </p:cNvPr>
          <p:cNvGrpSpPr/>
          <p:nvPr/>
        </p:nvGrpSpPr>
        <p:grpSpPr>
          <a:xfrm>
            <a:off x="9549660" y="2362472"/>
            <a:ext cx="1961120" cy="1510408"/>
            <a:chOff x="9317436" y="2580182"/>
            <a:chExt cx="1961120" cy="1510408"/>
          </a:xfrm>
        </p:grpSpPr>
        <p:sp>
          <p:nvSpPr>
            <p:cNvPr id="70" name="Freeform 12">
              <a:extLst>
                <a:ext uri="{FF2B5EF4-FFF2-40B4-BE49-F238E27FC236}">
                  <a16:creationId xmlns:a16="http://schemas.microsoft.com/office/drawing/2014/main" id="{21AC23B1-298E-0446-8C2F-EB92452E4D2F}"/>
                </a:ext>
              </a:extLst>
            </p:cNvPr>
            <p:cNvSpPr>
              <a:spLocks noChangeAspect="1"/>
            </p:cNvSpPr>
            <p:nvPr/>
          </p:nvSpPr>
          <p:spPr bwMode="auto">
            <a:xfrm rot="5400000">
              <a:off x="10847076" y="2745565"/>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71" name="Group 356">
              <a:extLst>
                <a:ext uri="{FF2B5EF4-FFF2-40B4-BE49-F238E27FC236}">
                  <a16:creationId xmlns:a16="http://schemas.microsoft.com/office/drawing/2014/main" id="{979AB74B-43B6-D742-88CC-1031A34F5B22}"/>
                </a:ext>
              </a:extLst>
            </p:cNvPr>
            <p:cNvGrpSpPr>
              <a:grpSpLocks/>
            </p:cNvGrpSpPr>
            <p:nvPr/>
          </p:nvGrpSpPr>
          <p:grpSpPr bwMode="auto">
            <a:xfrm>
              <a:off x="9750119" y="3009233"/>
              <a:ext cx="613477" cy="996758"/>
              <a:chOff x="2944" y="3306"/>
              <a:chExt cx="198" cy="524"/>
            </a:xfrm>
          </p:grpSpPr>
          <p:grpSp>
            <p:nvGrpSpPr>
              <p:cNvPr id="72" name="Group 298">
                <a:extLst>
                  <a:ext uri="{FF2B5EF4-FFF2-40B4-BE49-F238E27FC236}">
                    <a16:creationId xmlns:a16="http://schemas.microsoft.com/office/drawing/2014/main" id="{112A5E1B-EA36-C84C-9B1F-0D3291EC3CF1}"/>
                  </a:ext>
                </a:extLst>
              </p:cNvPr>
              <p:cNvGrpSpPr>
                <a:grpSpLocks/>
              </p:cNvGrpSpPr>
              <p:nvPr/>
            </p:nvGrpSpPr>
            <p:grpSpPr bwMode="auto">
              <a:xfrm>
                <a:off x="2944" y="3306"/>
                <a:ext cx="198" cy="518"/>
                <a:chOff x="3058" y="3370"/>
                <a:chExt cx="198" cy="518"/>
              </a:xfrm>
            </p:grpSpPr>
            <p:grpSp>
              <p:nvGrpSpPr>
                <p:cNvPr id="74" name="Group 294">
                  <a:extLst>
                    <a:ext uri="{FF2B5EF4-FFF2-40B4-BE49-F238E27FC236}">
                      <a16:creationId xmlns:a16="http://schemas.microsoft.com/office/drawing/2014/main" id="{5999E3C3-92A7-1B48-94D9-1FB31E2C8B4C}"/>
                    </a:ext>
                  </a:extLst>
                </p:cNvPr>
                <p:cNvGrpSpPr>
                  <a:grpSpLocks/>
                </p:cNvGrpSpPr>
                <p:nvPr/>
              </p:nvGrpSpPr>
              <p:grpSpPr bwMode="auto">
                <a:xfrm>
                  <a:off x="3083" y="3370"/>
                  <a:ext cx="173" cy="518"/>
                  <a:chOff x="3083" y="3370"/>
                  <a:chExt cx="173" cy="518"/>
                </a:xfrm>
              </p:grpSpPr>
              <p:grpSp>
                <p:nvGrpSpPr>
                  <p:cNvPr id="77" name="Group 292">
                    <a:extLst>
                      <a:ext uri="{FF2B5EF4-FFF2-40B4-BE49-F238E27FC236}">
                        <a16:creationId xmlns:a16="http://schemas.microsoft.com/office/drawing/2014/main" id="{30020D4A-D386-874F-80A9-F8CC7B601A45}"/>
                      </a:ext>
                    </a:extLst>
                  </p:cNvPr>
                  <p:cNvGrpSpPr>
                    <a:grpSpLocks/>
                  </p:cNvGrpSpPr>
                  <p:nvPr/>
                </p:nvGrpSpPr>
                <p:grpSpPr bwMode="auto">
                  <a:xfrm>
                    <a:off x="3083" y="3542"/>
                    <a:ext cx="173" cy="169"/>
                    <a:chOff x="3092" y="3427"/>
                    <a:chExt cx="173" cy="284"/>
                  </a:xfrm>
                </p:grpSpPr>
                <p:grpSp>
                  <p:nvGrpSpPr>
                    <p:cNvPr id="80" name="Group 286">
                      <a:extLst>
                        <a:ext uri="{FF2B5EF4-FFF2-40B4-BE49-F238E27FC236}">
                          <a16:creationId xmlns:a16="http://schemas.microsoft.com/office/drawing/2014/main" id="{3D2961B9-3AD1-F347-978C-3981F6CB2F78}"/>
                        </a:ext>
                      </a:extLst>
                    </p:cNvPr>
                    <p:cNvGrpSpPr>
                      <a:grpSpLocks/>
                    </p:cNvGrpSpPr>
                    <p:nvPr/>
                  </p:nvGrpSpPr>
                  <p:grpSpPr bwMode="auto">
                    <a:xfrm>
                      <a:off x="3092" y="3427"/>
                      <a:ext cx="173" cy="230"/>
                      <a:chOff x="3168" y="3485"/>
                      <a:chExt cx="173" cy="230"/>
                    </a:xfrm>
                  </p:grpSpPr>
                  <p:sp>
                    <p:nvSpPr>
                      <p:cNvPr id="85" name="Line 283">
                        <a:extLst>
                          <a:ext uri="{FF2B5EF4-FFF2-40B4-BE49-F238E27FC236}">
                            <a16:creationId xmlns:a16="http://schemas.microsoft.com/office/drawing/2014/main" id="{61305A3A-C3E4-9B4D-A451-B85296F958E9}"/>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6" name="Line 284">
                        <a:extLst>
                          <a:ext uri="{FF2B5EF4-FFF2-40B4-BE49-F238E27FC236}">
                            <a16:creationId xmlns:a16="http://schemas.microsoft.com/office/drawing/2014/main" id="{0928CECC-090E-7F4F-AEC0-D37B76EBACA1}"/>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7" name="Line 285">
                        <a:extLst>
                          <a:ext uri="{FF2B5EF4-FFF2-40B4-BE49-F238E27FC236}">
                            <a16:creationId xmlns:a16="http://schemas.microsoft.com/office/drawing/2014/main" id="{84E206B4-D0CF-0E43-B6EA-8974327F0C7F}"/>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81" name="Group 287">
                      <a:extLst>
                        <a:ext uri="{FF2B5EF4-FFF2-40B4-BE49-F238E27FC236}">
                          <a16:creationId xmlns:a16="http://schemas.microsoft.com/office/drawing/2014/main" id="{212F87BA-4494-274B-A325-872A52275C71}"/>
                        </a:ext>
                      </a:extLst>
                    </p:cNvPr>
                    <p:cNvGrpSpPr>
                      <a:grpSpLocks/>
                    </p:cNvGrpSpPr>
                    <p:nvPr/>
                  </p:nvGrpSpPr>
                  <p:grpSpPr bwMode="auto">
                    <a:xfrm>
                      <a:off x="3128" y="3481"/>
                      <a:ext cx="91" cy="230"/>
                      <a:chOff x="3168" y="3485"/>
                      <a:chExt cx="173" cy="230"/>
                    </a:xfrm>
                  </p:grpSpPr>
                  <p:sp>
                    <p:nvSpPr>
                      <p:cNvPr id="82" name="Line 288">
                        <a:extLst>
                          <a:ext uri="{FF2B5EF4-FFF2-40B4-BE49-F238E27FC236}">
                            <a16:creationId xmlns:a16="http://schemas.microsoft.com/office/drawing/2014/main" id="{1144D633-B8E4-6244-8DF7-8327138CB39D}"/>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3" name="Line 289">
                        <a:extLst>
                          <a:ext uri="{FF2B5EF4-FFF2-40B4-BE49-F238E27FC236}">
                            <a16:creationId xmlns:a16="http://schemas.microsoft.com/office/drawing/2014/main" id="{943866AF-EF86-9E4F-88DF-7D699F35649C}"/>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4" name="Line 290">
                        <a:extLst>
                          <a:ext uri="{FF2B5EF4-FFF2-40B4-BE49-F238E27FC236}">
                            <a16:creationId xmlns:a16="http://schemas.microsoft.com/office/drawing/2014/main" id="{A2D9C8D7-1D26-E144-B032-0218D23B833B}"/>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78" name="Line 291">
                    <a:extLst>
                      <a:ext uri="{FF2B5EF4-FFF2-40B4-BE49-F238E27FC236}">
                        <a16:creationId xmlns:a16="http://schemas.microsoft.com/office/drawing/2014/main" id="{B1C47D4C-6986-E740-A9CA-8FA757CD58B3}"/>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9" name="Line 293">
                    <a:extLst>
                      <a:ext uri="{FF2B5EF4-FFF2-40B4-BE49-F238E27FC236}">
                        <a16:creationId xmlns:a16="http://schemas.microsoft.com/office/drawing/2014/main" id="{F1FB80B7-2402-724B-99B4-E32010B235F5}"/>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75" name="Text Box 296">
                  <a:extLst>
                    <a:ext uri="{FF2B5EF4-FFF2-40B4-BE49-F238E27FC236}">
                      <a16:creationId xmlns:a16="http://schemas.microsoft.com/office/drawing/2014/main" id="{6F5D1247-7E8D-0949-8713-9E31EB2B4F66}"/>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76" name="Text Box 297">
                  <a:extLst>
                    <a:ext uri="{FF2B5EF4-FFF2-40B4-BE49-F238E27FC236}">
                      <a16:creationId xmlns:a16="http://schemas.microsoft.com/office/drawing/2014/main" id="{9433A463-28D9-9A46-8AB0-B80127640A1B}"/>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73" name="Freeform 355">
                <a:extLst>
                  <a:ext uri="{FF2B5EF4-FFF2-40B4-BE49-F238E27FC236}">
                    <a16:creationId xmlns:a16="http://schemas.microsoft.com/office/drawing/2014/main" id="{7226153C-2A85-944D-ADD9-87983A5A8373}"/>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88" name="Straight Connector 87">
              <a:extLst>
                <a:ext uri="{FF2B5EF4-FFF2-40B4-BE49-F238E27FC236}">
                  <a16:creationId xmlns:a16="http://schemas.microsoft.com/office/drawing/2014/main" id="{BAFC8DEC-DC75-DA47-A735-0170F723287F}"/>
                </a:ext>
              </a:extLst>
            </p:cNvPr>
            <p:cNvCxnSpPr>
              <a:cxnSpLocks/>
            </p:cNvCxnSpPr>
            <p:nvPr/>
          </p:nvCxnSpPr>
          <p:spPr>
            <a:xfrm>
              <a:off x="10632009" y="3527713"/>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9" name="TextBox 88">
              <a:extLst>
                <a:ext uri="{FF2B5EF4-FFF2-40B4-BE49-F238E27FC236}">
                  <a16:creationId xmlns:a16="http://schemas.microsoft.com/office/drawing/2014/main" id="{432A9AFD-5068-9349-B994-6C9D210E5470}"/>
                </a:ext>
              </a:extLst>
            </p:cNvPr>
            <p:cNvSpPr txBox="1"/>
            <p:nvPr/>
          </p:nvSpPr>
          <p:spPr>
            <a:xfrm>
              <a:off x="9317436" y="3282576"/>
              <a:ext cx="379163" cy="382920"/>
            </a:xfrm>
            <a:prstGeom prst="rect">
              <a:avLst/>
            </a:prstGeom>
            <a:noFill/>
          </p:spPr>
          <p:txBody>
            <a:bodyPr wrap="square" rtlCol="0">
              <a:spAutoFit/>
            </a:bodyPr>
            <a:lstStyle/>
            <a:p>
              <a:r>
                <a:rPr lang="en-US" sz="1400" dirty="0"/>
                <a:t>V</a:t>
              </a:r>
              <a:r>
                <a:rPr lang="en-US" sz="1400" baseline="-25000" dirty="0"/>
                <a:t>0</a:t>
              </a:r>
            </a:p>
          </p:txBody>
        </p:sp>
        <p:sp>
          <p:nvSpPr>
            <p:cNvPr id="90" name="Freeform 12">
              <a:extLst>
                <a:ext uri="{FF2B5EF4-FFF2-40B4-BE49-F238E27FC236}">
                  <a16:creationId xmlns:a16="http://schemas.microsoft.com/office/drawing/2014/main" id="{106AF8FF-E8A3-CA40-9EF7-E0D61322B968}"/>
                </a:ext>
              </a:extLst>
            </p:cNvPr>
            <p:cNvSpPr>
              <a:spLocks noChangeAspect="1"/>
            </p:cNvSpPr>
            <p:nvPr/>
          </p:nvSpPr>
          <p:spPr bwMode="auto">
            <a:xfrm>
              <a:off x="10579057" y="3024097"/>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92" name="Straight Connector 91">
              <a:extLst>
                <a:ext uri="{FF2B5EF4-FFF2-40B4-BE49-F238E27FC236}">
                  <a16:creationId xmlns:a16="http://schemas.microsoft.com/office/drawing/2014/main" id="{8EA752B3-5516-0645-9491-329DA2C02E1F}"/>
                </a:ext>
              </a:extLst>
            </p:cNvPr>
            <p:cNvCxnSpPr>
              <a:cxnSpLocks/>
            </p:cNvCxnSpPr>
            <p:nvPr/>
          </p:nvCxnSpPr>
          <p:spPr>
            <a:xfrm>
              <a:off x="10090939" y="3994578"/>
              <a:ext cx="109160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83F5F3E2-8B7F-C549-BE24-C58C44F9B227}"/>
                </a:ext>
              </a:extLst>
            </p:cNvPr>
            <p:cNvSpPr txBox="1"/>
            <p:nvPr/>
          </p:nvSpPr>
          <p:spPr>
            <a:xfrm>
              <a:off x="10194820" y="2580182"/>
              <a:ext cx="379163" cy="307777"/>
            </a:xfrm>
            <a:prstGeom prst="rect">
              <a:avLst/>
            </a:prstGeom>
            <a:noFill/>
          </p:spPr>
          <p:txBody>
            <a:bodyPr wrap="square" rtlCol="0">
              <a:spAutoFit/>
            </a:bodyPr>
            <a:lstStyle/>
            <a:p>
              <a:r>
                <a:rPr lang="en-US" sz="1400" dirty="0"/>
                <a:t>R</a:t>
              </a:r>
              <a:r>
                <a:rPr lang="en-US" sz="1400" baseline="-25000" dirty="0"/>
                <a:t>1</a:t>
              </a:r>
            </a:p>
          </p:txBody>
        </p:sp>
        <p:sp>
          <p:nvSpPr>
            <p:cNvPr id="94" name="TextBox 93">
              <a:extLst>
                <a:ext uri="{FF2B5EF4-FFF2-40B4-BE49-F238E27FC236}">
                  <a16:creationId xmlns:a16="http://schemas.microsoft.com/office/drawing/2014/main" id="{18FE1110-A7A6-494B-84DA-EE63AFFA8DEF}"/>
                </a:ext>
              </a:extLst>
            </p:cNvPr>
            <p:cNvSpPr txBox="1"/>
            <p:nvPr/>
          </p:nvSpPr>
          <p:spPr>
            <a:xfrm>
              <a:off x="10665480" y="3214316"/>
              <a:ext cx="379163" cy="307777"/>
            </a:xfrm>
            <a:prstGeom prst="rect">
              <a:avLst/>
            </a:prstGeom>
            <a:noFill/>
          </p:spPr>
          <p:txBody>
            <a:bodyPr wrap="square" rtlCol="0">
              <a:spAutoFit/>
            </a:bodyPr>
            <a:lstStyle/>
            <a:p>
              <a:r>
                <a:rPr lang="en-US" sz="1400" dirty="0"/>
                <a:t>R</a:t>
              </a:r>
              <a:r>
                <a:rPr lang="en-US" sz="1400" baseline="-25000" dirty="0"/>
                <a:t>3</a:t>
              </a:r>
            </a:p>
          </p:txBody>
        </p:sp>
        <p:sp>
          <p:nvSpPr>
            <p:cNvPr id="96" name="Freeform 12">
              <a:extLst>
                <a:ext uri="{FF2B5EF4-FFF2-40B4-BE49-F238E27FC236}">
                  <a16:creationId xmlns:a16="http://schemas.microsoft.com/office/drawing/2014/main" id="{8DFF7E8E-54CA-A24C-B927-48C7A1A184D7}"/>
                </a:ext>
              </a:extLst>
            </p:cNvPr>
            <p:cNvSpPr>
              <a:spLocks noChangeAspect="1"/>
            </p:cNvSpPr>
            <p:nvPr/>
          </p:nvSpPr>
          <p:spPr bwMode="auto">
            <a:xfrm rot="5400000">
              <a:off x="10316301" y="2740314"/>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97" name="Group 96">
              <a:extLst>
                <a:ext uri="{FF2B5EF4-FFF2-40B4-BE49-F238E27FC236}">
                  <a16:creationId xmlns:a16="http://schemas.microsoft.com/office/drawing/2014/main" id="{7FF597F1-D809-4041-9DDD-34C37A1C7C03}"/>
                </a:ext>
              </a:extLst>
            </p:cNvPr>
            <p:cNvGrpSpPr>
              <a:grpSpLocks/>
            </p:cNvGrpSpPr>
            <p:nvPr/>
          </p:nvGrpSpPr>
          <p:grpSpPr bwMode="auto">
            <a:xfrm>
              <a:off x="10540730" y="2923873"/>
              <a:ext cx="192024" cy="192024"/>
              <a:chOff x="1344" y="2064"/>
              <a:chExt cx="192" cy="192"/>
            </a:xfrm>
          </p:grpSpPr>
          <p:sp>
            <p:nvSpPr>
              <p:cNvPr id="98" name="Oval 97">
                <a:extLst>
                  <a:ext uri="{FF2B5EF4-FFF2-40B4-BE49-F238E27FC236}">
                    <a16:creationId xmlns:a16="http://schemas.microsoft.com/office/drawing/2014/main" id="{665AF996-84B2-654A-B23C-2A7CC4D95C9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9" name="Rectangle 98">
                <a:extLst>
                  <a:ext uri="{FF2B5EF4-FFF2-40B4-BE49-F238E27FC236}">
                    <a16:creationId xmlns:a16="http://schemas.microsoft.com/office/drawing/2014/main" id="{8F60B6A4-397D-C74F-867D-C0DA17FD878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00" name="Group 99">
              <a:extLst>
                <a:ext uri="{FF2B5EF4-FFF2-40B4-BE49-F238E27FC236}">
                  <a16:creationId xmlns:a16="http://schemas.microsoft.com/office/drawing/2014/main" id="{5EF3A114-E183-9244-B63B-59CAF3A1FB7D}"/>
                </a:ext>
              </a:extLst>
            </p:cNvPr>
            <p:cNvGrpSpPr>
              <a:grpSpLocks/>
            </p:cNvGrpSpPr>
            <p:nvPr/>
          </p:nvGrpSpPr>
          <p:grpSpPr bwMode="auto">
            <a:xfrm>
              <a:off x="11086532" y="2917815"/>
              <a:ext cx="192024" cy="192024"/>
              <a:chOff x="1344" y="2064"/>
              <a:chExt cx="192" cy="192"/>
            </a:xfrm>
          </p:grpSpPr>
          <p:sp>
            <p:nvSpPr>
              <p:cNvPr id="101" name="Oval 100">
                <a:extLst>
                  <a:ext uri="{FF2B5EF4-FFF2-40B4-BE49-F238E27FC236}">
                    <a16:creationId xmlns:a16="http://schemas.microsoft.com/office/drawing/2014/main" id="{EBF30DC0-F494-6B47-90B4-BE74850A15E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2" name="Rectangle 101">
                <a:extLst>
                  <a:ext uri="{FF2B5EF4-FFF2-40B4-BE49-F238E27FC236}">
                    <a16:creationId xmlns:a16="http://schemas.microsoft.com/office/drawing/2014/main" id="{9B389559-59A9-D143-AE33-41218D284EE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04" name="Group 103">
              <a:extLst>
                <a:ext uri="{FF2B5EF4-FFF2-40B4-BE49-F238E27FC236}">
                  <a16:creationId xmlns:a16="http://schemas.microsoft.com/office/drawing/2014/main" id="{046CEF47-7AF3-6447-8E18-CA2AE56BB799}"/>
                </a:ext>
              </a:extLst>
            </p:cNvPr>
            <p:cNvGrpSpPr>
              <a:grpSpLocks/>
            </p:cNvGrpSpPr>
            <p:nvPr/>
          </p:nvGrpSpPr>
          <p:grpSpPr bwMode="auto">
            <a:xfrm>
              <a:off x="11071606" y="3898566"/>
              <a:ext cx="192024" cy="192024"/>
              <a:chOff x="1344" y="2064"/>
              <a:chExt cx="192" cy="192"/>
            </a:xfrm>
          </p:grpSpPr>
          <p:sp>
            <p:nvSpPr>
              <p:cNvPr id="105" name="Oval 104">
                <a:extLst>
                  <a:ext uri="{FF2B5EF4-FFF2-40B4-BE49-F238E27FC236}">
                    <a16:creationId xmlns:a16="http://schemas.microsoft.com/office/drawing/2014/main" id="{1DD0BFC2-217A-5A46-A04C-652D231764C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6" name="Rectangle 105">
                <a:extLst>
                  <a:ext uri="{FF2B5EF4-FFF2-40B4-BE49-F238E27FC236}">
                    <a16:creationId xmlns:a16="http://schemas.microsoft.com/office/drawing/2014/main" id="{CB1F134D-9F84-7D47-8A0B-91E30A5401C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09" name="Group 108">
              <a:extLst>
                <a:ext uri="{FF2B5EF4-FFF2-40B4-BE49-F238E27FC236}">
                  <a16:creationId xmlns:a16="http://schemas.microsoft.com/office/drawing/2014/main" id="{F73A5B76-9D63-E74D-8DBA-FC1943704B17}"/>
                </a:ext>
              </a:extLst>
            </p:cNvPr>
            <p:cNvGrpSpPr>
              <a:grpSpLocks/>
            </p:cNvGrpSpPr>
            <p:nvPr/>
          </p:nvGrpSpPr>
          <p:grpSpPr bwMode="auto">
            <a:xfrm>
              <a:off x="10540835" y="3893313"/>
              <a:ext cx="192024" cy="192024"/>
              <a:chOff x="1344" y="2064"/>
              <a:chExt cx="192" cy="192"/>
            </a:xfrm>
          </p:grpSpPr>
          <p:sp>
            <p:nvSpPr>
              <p:cNvPr id="110" name="Oval 109">
                <a:extLst>
                  <a:ext uri="{FF2B5EF4-FFF2-40B4-BE49-F238E27FC236}">
                    <a16:creationId xmlns:a16="http://schemas.microsoft.com/office/drawing/2014/main" id="{1976349E-7178-2E45-A141-A454DB45AF5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1" name="Rectangle 110">
                <a:extLst>
                  <a:ext uri="{FF2B5EF4-FFF2-40B4-BE49-F238E27FC236}">
                    <a16:creationId xmlns:a16="http://schemas.microsoft.com/office/drawing/2014/main" id="{1CD782C7-EEC9-BC4D-97C1-BCE7AF692DC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2" name="TextBox 111">
              <a:extLst>
                <a:ext uri="{FF2B5EF4-FFF2-40B4-BE49-F238E27FC236}">
                  <a16:creationId xmlns:a16="http://schemas.microsoft.com/office/drawing/2014/main" id="{A4746927-D992-5F46-A0AF-C806005547A5}"/>
                </a:ext>
              </a:extLst>
            </p:cNvPr>
            <p:cNvSpPr txBox="1"/>
            <p:nvPr/>
          </p:nvSpPr>
          <p:spPr>
            <a:xfrm>
              <a:off x="10768166" y="2595582"/>
              <a:ext cx="379163" cy="307777"/>
            </a:xfrm>
            <a:prstGeom prst="rect">
              <a:avLst/>
            </a:prstGeom>
            <a:noFill/>
          </p:spPr>
          <p:txBody>
            <a:bodyPr wrap="square" rtlCol="0">
              <a:spAutoFit/>
            </a:bodyPr>
            <a:lstStyle/>
            <a:p>
              <a:r>
                <a:rPr lang="en-US" sz="1400" dirty="0"/>
                <a:t>R</a:t>
              </a:r>
              <a:r>
                <a:rPr lang="en-US" sz="1400" baseline="-25000" dirty="0"/>
                <a:t>2</a:t>
              </a:r>
            </a:p>
          </p:txBody>
        </p:sp>
      </p:grpSp>
      <p:grpSp>
        <p:nvGrpSpPr>
          <p:cNvPr id="163" name="Group 162">
            <a:extLst>
              <a:ext uri="{FF2B5EF4-FFF2-40B4-BE49-F238E27FC236}">
                <a16:creationId xmlns:a16="http://schemas.microsoft.com/office/drawing/2014/main" id="{DBBCE552-1544-C04E-8D6C-D3AFD9FC7912}"/>
              </a:ext>
            </a:extLst>
          </p:cNvPr>
          <p:cNvGrpSpPr/>
          <p:nvPr/>
        </p:nvGrpSpPr>
        <p:grpSpPr>
          <a:xfrm>
            <a:off x="9563109" y="4334902"/>
            <a:ext cx="2223877" cy="1495008"/>
            <a:chOff x="9469836" y="4293000"/>
            <a:chExt cx="2223877" cy="1495008"/>
          </a:xfrm>
        </p:grpSpPr>
        <p:cxnSp>
          <p:nvCxnSpPr>
            <p:cNvPr id="25" name="Straight Connector 24">
              <a:extLst>
                <a:ext uri="{FF2B5EF4-FFF2-40B4-BE49-F238E27FC236}">
                  <a16:creationId xmlns:a16="http://schemas.microsoft.com/office/drawing/2014/main" id="{84638085-1E83-BD49-9119-4E4EAEB82590}"/>
                </a:ext>
              </a:extLst>
            </p:cNvPr>
            <p:cNvCxnSpPr>
              <a:cxnSpLocks/>
            </p:cNvCxnSpPr>
            <p:nvPr/>
          </p:nvCxnSpPr>
          <p:spPr>
            <a:xfrm>
              <a:off x="11275375" y="4711245"/>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3" name="Freeform 12">
              <a:extLst>
                <a:ext uri="{FF2B5EF4-FFF2-40B4-BE49-F238E27FC236}">
                  <a16:creationId xmlns:a16="http://schemas.microsoft.com/office/drawing/2014/main" id="{8F059260-F74B-784F-979F-24FF2761F2D8}"/>
                </a:ext>
              </a:extLst>
            </p:cNvPr>
            <p:cNvSpPr>
              <a:spLocks noChangeAspect="1"/>
            </p:cNvSpPr>
            <p:nvPr/>
          </p:nvSpPr>
          <p:spPr bwMode="auto">
            <a:xfrm rot="5400000">
              <a:off x="10999476" y="4442983"/>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114" name="Group 356">
              <a:extLst>
                <a:ext uri="{FF2B5EF4-FFF2-40B4-BE49-F238E27FC236}">
                  <a16:creationId xmlns:a16="http://schemas.microsoft.com/office/drawing/2014/main" id="{8F7A11A9-3A6D-4743-9327-67186F8F4E40}"/>
                </a:ext>
              </a:extLst>
            </p:cNvPr>
            <p:cNvGrpSpPr>
              <a:grpSpLocks/>
            </p:cNvGrpSpPr>
            <p:nvPr/>
          </p:nvGrpSpPr>
          <p:grpSpPr bwMode="auto">
            <a:xfrm>
              <a:off x="9902519" y="4706651"/>
              <a:ext cx="613477" cy="996758"/>
              <a:chOff x="2944" y="3306"/>
              <a:chExt cx="198" cy="524"/>
            </a:xfrm>
          </p:grpSpPr>
          <p:grpSp>
            <p:nvGrpSpPr>
              <p:cNvPr id="115" name="Group 298">
                <a:extLst>
                  <a:ext uri="{FF2B5EF4-FFF2-40B4-BE49-F238E27FC236}">
                    <a16:creationId xmlns:a16="http://schemas.microsoft.com/office/drawing/2014/main" id="{3A9E8376-E9E9-A84F-903B-BC3413136BB9}"/>
                  </a:ext>
                </a:extLst>
              </p:cNvPr>
              <p:cNvGrpSpPr>
                <a:grpSpLocks/>
              </p:cNvGrpSpPr>
              <p:nvPr/>
            </p:nvGrpSpPr>
            <p:grpSpPr bwMode="auto">
              <a:xfrm>
                <a:off x="2944" y="3306"/>
                <a:ext cx="198" cy="518"/>
                <a:chOff x="3058" y="3370"/>
                <a:chExt cx="198" cy="518"/>
              </a:xfrm>
            </p:grpSpPr>
            <p:grpSp>
              <p:nvGrpSpPr>
                <p:cNvPr id="117" name="Group 294">
                  <a:extLst>
                    <a:ext uri="{FF2B5EF4-FFF2-40B4-BE49-F238E27FC236}">
                      <a16:creationId xmlns:a16="http://schemas.microsoft.com/office/drawing/2014/main" id="{8C6C4E32-4B1A-6442-81C4-493A57C0C451}"/>
                    </a:ext>
                  </a:extLst>
                </p:cNvPr>
                <p:cNvGrpSpPr>
                  <a:grpSpLocks/>
                </p:cNvGrpSpPr>
                <p:nvPr/>
              </p:nvGrpSpPr>
              <p:grpSpPr bwMode="auto">
                <a:xfrm>
                  <a:off x="3083" y="3370"/>
                  <a:ext cx="173" cy="518"/>
                  <a:chOff x="3083" y="3370"/>
                  <a:chExt cx="173" cy="518"/>
                </a:xfrm>
              </p:grpSpPr>
              <p:grpSp>
                <p:nvGrpSpPr>
                  <p:cNvPr id="120" name="Group 292">
                    <a:extLst>
                      <a:ext uri="{FF2B5EF4-FFF2-40B4-BE49-F238E27FC236}">
                        <a16:creationId xmlns:a16="http://schemas.microsoft.com/office/drawing/2014/main" id="{157B852E-14B7-F14B-A7FC-F47EF42A8016}"/>
                      </a:ext>
                    </a:extLst>
                  </p:cNvPr>
                  <p:cNvGrpSpPr>
                    <a:grpSpLocks/>
                  </p:cNvGrpSpPr>
                  <p:nvPr/>
                </p:nvGrpSpPr>
                <p:grpSpPr bwMode="auto">
                  <a:xfrm>
                    <a:off x="3083" y="3542"/>
                    <a:ext cx="173" cy="169"/>
                    <a:chOff x="3092" y="3427"/>
                    <a:chExt cx="173" cy="284"/>
                  </a:xfrm>
                </p:grpSpPr>
                <p:grpSp>
                  <p:nvGrpSpPr>
                    <p:cNvPr id="123" name="Group 286">
                      <a:extLst>
                        <a:ext uri="{FF2B5EF4-FFF2-40B4-BE49-F238E27FC236}">
                          <a16:creationId xmlns:a16="http://schemas.microsoft.com/office/drawing/2014/main" id="{29360C2C-1770-B745-8672-1137D16FCCCA}"/>
                        </a:ext>
                      </a:extLst>
                    </p:cNvPr>
                    <p:cNvGrpSpPr>
                      <a:grpSpLocks/>
                    </p:cNvGrpSpPr>
                    <p:nvPr/>
                  </p:nvGrpSpPr>
                  <p:grpSpPr bwMode="auto">
                    <a:xfrm>
                      <a:off x="3092" y="3427"/>
                      <a:ext cx="173" cy="230"/>
                      <a:chOff x="3168" y="3485"/>
                      <a:chExt cx="173" cy="230"/>
                    </a:xfrm>
                  </p:grpSpPr>
                  <p:sp>
                    <p:nvSpPr>
                      <p:cNvPr id="128" name="Line 283">
                        <a:extLst>
                          <a:ext uri="{FF2B5EF4-FFF2-40B4-BE49-F238E27FC236}">
                            <a16:creationId xmlns:a16="http://schemas.microsoft.com/office/drawing/2014/main" id="{AF1DDBCE-89A0-A647-875D-A08C52BFAA12}"/>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9" name="Line 284">
                        <a:extLst>
                          <a:ext uri="{FF2B5EF4-FFF2-40B4-BE49-F238E27FC236}">
                            <a16:creationId xmlns:a16="http://schemas.microsoft.com/office/drawing/2014/main" id="{E8ECEEAE-28A6-F54B-8822-BC09364B2D95}"/>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0" name="Line 285">
                        <a:extLst>
                          <a:ext uri="{FF2B5EF4-FFF2-40B4-BE49-F238E27FC236}">
                            <a16:creationId xmlns:a16="http://schemas.microsoft.com/office/drawing/2014/main" id="{0C1C547A-4C7D-2D4F-88C0-33B3D3E0EF3C}"/>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24" name="Group 287">
                      <a:extLst>
                        <a:ext uri="{FF2B5EF4-FFF2-40B4-BE49-F238E27FC236}">
                          <a16:creationId xmlns:a16="http://schemas.microsoft.com/office/drawing/2014/main" id="{C8A11C9E-F9BA-1E4A-A159-4102AD7B4FDE}"/>
                        </a:ext>
                      </a:extLst>
                    </p:cNvPr>
                    <p:cNvGrpSpPr>
                      <a:grpSpLocks/>
                    </p:cNvGrpSpPr>
                    <p:nvPr/>
                  </p:nvGrpSpPr>
                  <p:grpSpPr bwMode="auto">
                    <a:xfrm>
                      <a:off x="3128" y="3481"/>
                      <a:ext cx="91" cy="230"/>
                      <a:chOff x="3168" y="3485"/>
                      <a:chExt cx="173" cy="230"/>
                    </a:xfrm>
                  </p:grpSpPr>
                  <p:sp>
                    <p:nvSpPr>
                      <p:cNvPr id="125" name="Line 288">
                        <a:extLst>
                          <a:ext uri="{FF2B5EF4-FFF2-40B4-BE49-F238E27FC236}">
                            <a16:creationId xmlns:a16="http://schemas.microsoft.com/office/drawing/2014/main" id="{63A695FF-8EAD-8946-801C-8CB1F57464F2}"/>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6" name="Line 289">
                        <a:extLst>
                          <a:ext uri="{FF2B5EF4-FFF2-40B4-BE49-F238E27FC236}">
                            <a16:creationId xmlns:a16="http://schemas.microsoft.com/office/drawing/2014/main" id="{F19DB2BD-EA5C-1645-AD20-3C313C417BDE}"/>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7" name="Line 290">
                        <a:extLst>
                          <a:ext uri="{FF2B5EF4-FFF2-40B4-BE49-F238E27FC236}">
                            <a16:creationId xmlns:a16="http://schemas.microsoft.com/office/drawing/2014/main" id="{0A5C9CF9-6D18-9547-BDD1-91B200029D77}"/>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121" name="Line 291">
                    <a:extLst>
                      <a:ext uri="{FF2B5EF4-FFF2-40B4-BE49-F238E27FC236}">
                        <a16:creationId xmlns:a16="http://schemas.microsoft.com/office/drawing/2014/main" id="{AE5166CC-0379-6844-9BB6-94C241AE722F}"/>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2" name="Line 293">
                    <a:extLst>
                      <a:ext uri="{FF2B5EF4-FFF2-40B4-BE49-F238E27FC236}">
                        <a16:creationId xmlns:a16="http://schemas.microsoft.com/office/drawing/2014/main" id="{2B8BB0F0-42A8-B347-AABE-1C777EB8A638}"/>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18" name="Text Box 296">
                  <a:extLst>
                    <a:ext uri="{FF2B5EF4-FFF2-40B4-BE49-F238E27FC236}">
                      <a16:creationId xmlns:a16="http://schemas.microsoft.com/office/drawing/2014/main" id="{2C87C528-3E03-D541-BDA2-D09951F9138E}"/>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119" name="Text Box 297">
                  <a:extLst>
                    <a:ext uri="{FF2B5EF4-FFF2-40B4-BE49-F238E27FC236}">
                      <a16:creationId xmlns:a16="http://schemas.microsoft.com/office/drawing/2014/main" id="{D2F66A08-86EA-3949-89D5-29E3F71B0713}"/>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116" name="Freeform 355">
                <a:extLst>
                  <a:ext uri="{FF2B5EF4-FFF2-40B4-BE49-F238E27FC236}">
                    <a16:creationId xmlns:a16="http://schemas.microsoft.com/office/drawing/2014/main" id="{E969AEFA-671A-F94F-ABDC-8DABE7E88995}"/>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31" name="Straight Connector 130">
              <a:extLst>
                <a:ext uri="{FF2B5EF4-FFF2-40B4-BE49-F238E27FC236}">
                  <a16:creationId xmlns:a16="http://schemas.microsoft.com/office/drawing/2014/main" id="{0935C8D3-037A-3C48-B05F-6E0C23F916CE}"/>
                </a:ext>
              </a:extLst>
            </p:cNvPr>
            <p:cNvCxnSpPr>
              <a:cxnSpLocks/>
            </p:cNvCxnSpPr>
            <p:nvPr/>
          </p:nvCxnSpPr>
          <p:spPr>
            <a:xfrm>
              <a:off x="10784409" y="5225131"/>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2" name="TextBox 131">
              <a:extLst>
                <a:ext uri="{FF2B5EF4-FFF2-40B4-BE49-F238E27FC236}">
                  <a16:creationId xmlns:a16="http://schemas.microsoft.com/office/drawing/2014/main" id="{7290DB24-C4BF-BB4F-ADD3-B26C88438574}"/>
                </a:ext>
              </a:extLst>
            </p:cNvPr>
            <p:cNvSpPr txBox="1"/>
            <p:nvPr/>
          </p:nvSpPr>
          <p:spPr>
            <a:xfrm>
              <a:off x="9469836" y="4979994"/>
              <a:ext cx="379163" cy="382920"/>
            </a:xfrm>
            <a:prstGeom prst="rect">
              <a:avLst/>
            </a:prstGeom>
            <a:noFill/>
          </p:spPr>
          <p:txBody>
            <a:bodyPr wrap="square" rtlCol="0">
              <a:spAutoFit/>
            </a:bodyPr>
            <a:lstStyle/>
            <a:p>
              <a:r>
                <a:rPr lang="en-US" sz="1400" dirty="0"/>
                <a:t>V</a:t>
              </a:r>
              <a:r>
                <a:rPr lang="en-US" sz="1400" baseline="-25000" dirty="0"/>
                <a:t>0</a:t>
              </a:r>
            </a:p>
          </p:txBody>
        </p:sp>
        <p:sp>
          <p:nvSpPr>
            <p:cNvPr id="133" name="Freeform 12">
              <a:extLst>
                <a:ext uri="{FF2B5EF4-FFF2-40B4-BE49-F238E27FC236}">
                  <a16:creationId xmlns:a16="http://schemas.microsoft.com/office/drawing/2014/main" id="{6C517E2C-489E-1F47-98DC-974680E437F7}"/>
                </a:ext>
              </a:extLst>
            </p:cNvPr>
            <p:cNvSpPr>
              <a:spLocks noChangeAspect="1"/>
            </p:cNvSpPr>
            <p:nvPr/>
          </p:nvSpPr>
          <p:spPr bwMode="auto">
            <a:xfrm>
              <a:off x="10731457" y="4721515"/>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134" name="Straight Connector 133">
              <a:extLst>
                <a:ext uri="{FF2B5EF4-FFF2-40B4-BE49-F238E27FC236}">
                  <a16:creationId xmlns:a16="http://schemas.microsoft.com/office/drawing/2014/main" id="{935B7C11-9AE6-6F44-9236-602BAB793168}"/>
                </a:ext>
              </a:extLst>
            </p:cNvPr>
            <p:cNvCxnSpPr>
              <a:cxnSpLocks/>
              <a:endCxn id="146" idx="2"/>
            </p:cNvCxnSpPr>
            <p:nvPr/>
          </p:nvCxnSpPr>
          <p:spPr>
            <a:xfrm>
              <a:off x="10243339" y="5691996"/>
              <a:ext cx="133943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5" name="TextBox 134">
              <a:extLst>
                <a:ext uri="{FF2B5EF4-FFF2-40B4-BE49-F238E27FC236}">
                  <a16:creationId xmlns:a16="http://schemas.microsoft.com/office/drawing/2014/main" id="{750FE33E-4FF7-C74B-BA05-432B1B63DE9A}"/>
                </a:ext>
              </a:extLst>
            </p:cNvPr>
            <p:cNvSpPr txBox="1"/>
            <p:nvPr/>
          </p:nvSpPr>
          <p:spPr>
            <a:xfrm>
              <a:off x="10454070" y="4833253"/>
              <a:ext cx="379163" cy="307777"/>
            </a:xfrm>
            <a:prstGeom prst="rect">
              <a:avLst/>
            </a:prstGeom>
            <a:noFill/>
          </p:spPr>
          <p:txBody>
            <a:bodyPr wrap="square" rtlCol="0">
              <a:spAutoFit/>
            </a:bodyPr>
            <a:lstStyle/>
            <a:p>
              <a:r>
                <a:rPr lang="en-US" sz="1400" dirty="0"/>
                <a:t>R</a:t>
              </a:r>
              <a:r>
                <a:rPr lang="en-US" sz="1400" baseline="-25000" dirty="0"/>
                <a:t>1</a:t>
              </a:r>
            </a:p>
          </p:txBody>
        </p:sp>
        <p:sp>
          <p:nvSpPr>
            <p:cNvPr id="136" name="TextBox 135">
              <a:extLst>
                <a:ext uri="{FF2B5EF4-FFF2-40B4-BE49-F238E27FC236}">
                  <a16:creationId xmlns:a16="http://schemas.microsoft.com/office/drawing/2014/main" id="{013B0EF4-7B9A-2E41-A4F9-BF48360F6C68}"/>
                </a:ext>
              </a:extLst>
            </p:cNvPr>
            <p:cNvSpPr txBox="1"/>
            <p:nvPr/>
          </p:nvSpPr>
          <p:spPr>
            <a:xfrm>
              <a:off x="11249593" y="4889532"/>
              <a:ext cx="379163" cy="307777"/>
            </a:xfrm>
            <a:prstGeom prst="rect">
              <a:avLst/>
            </a:prstGeom>
            <a:noFill/>
          </p:spPr>
          <p:txBody>
            <a:bodyPr wrap="square" rtlCol="0">
              <a:spAutoFit/>
            </a:bodyPr>
            <a:lstStyle/>
            <a:p>
              <a:r>
                <a:rPr lang="en-US" sz="1400" dirty="0"/>
                <a:t>R</a:t>
              </a:r>
              <a:r>
                <a:rPr lang="en-US" sz="1400" baseline="-25000" dirty="0"/>
                <a:t>3</a:t>
              </a:r>
            </a:p>
          </p:txBody>
        </p:sp>
        <p:grpSp>
          <p:nvGrpSpPr>
            <p:cNvPr id="138" name="Group 137">
              <a:extLst>
                <a:ext uri="{FF2B5EF4-FFF2-40B4-BE49-F238E27FC236}">
                  <a16:creationId xmlns:a16="http://schemas.microsoft.com/office/drawing/2014/main" id="{07B3E51A-90FA-0F4D-AA68-2BFC88D0ADC7}"/>
                </a:ext>
              </a:extLst>
            </p:cNvPr>
            <p:cNvGrpSpPr>
              <a:grpSpLocks/>
            </p:cNvGrpSpPr>
            <p:nvPr/>
          </p:nvGrpSpPr>
          <p:grpSpPr bwMode="auto">
            <a:xfrm>
              <a:off x="10693130" y="4621291"/>
              <a:ext cx="192024" cy="192024"/>
              <a:chOff x="1344" y="2064"/>
              <a:chExt cx="192" cy="192"/>
            </a:xfrm>
          </p:grpSpPr>
          <p:sp>
            <p:nvSpPr>
              <p:cNvPr id="139" name="Oval 138">
                <a:extLst>
                  <a:ext uri="{FF2B5EF4-FFF2-40B4-BE49-F238E27FC236}">
                    <a16:creationId xmlns:a16="http://schemas.microsoft.com/office/drawing/2014/main" id="{62994297-8A03-424C-931C-B143C93811A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0" name="Rectangle 139">
                <a:extLst>
                  <a:ext uri="{FF2B5EF4-FFF2-40B4-BE49-F238E27FC236}">
                    <a16:creationId xmlns:a16="http://schemas.microsoft.com/office/drawing/2014/main" id="{776CEEC8-AF2E-D44A-B28A-C3143D6AE9D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1" name="Group 140">
              <a:extLst>
                <a:ext uri="{FF2B5EF4-FFF2-40B4-BE49-F238E27FC236}">
                  <a16:creationId xmlns:a16="http://schemas.microsoft.com/office/drawing/2014/main" id="{B6756719-5EB1-F94A-B42E-03DA98006E66}"/>
                </a:ext>
              </a:extLst>
            </p:cNvPr>
            <p:cNvGrpSpPr>
              <a:grpSpLocks/>
            </p:cNvGrpSpPr>
            <p:nvPr/>
          </p:nvGrpSpPr>
          <p:grpSpPr bwMode="auto">
            <a:xfrm>
              <a:off x="11501689" y="4615233"/>
              <a:ext cx="192024" cy="192024"/>
              <a:chOff x="1344" y="2064"/>
              <a:chExt cx="192" cy="192"/>
            </a:xfrm>
          </p:grpSpPr>
          <p:sp>
            <p:nvSpPr>
              <p:cNvPr id="142" name="Oval 141">
                <a:extLst>
                  <a:ext uri="{FF2B5EF4-FFF2-40B4-BE49-F238E27FC236}">
                    <a16:creationId xmlns:a16="http://schemas.microsoft.com/office/drawing/2014/main" id="{562AC2BF-8D54-2C4F-B48E-150B4020239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3" name="Rectangle 142">
                <a:extLst>
                  <a:ext uri="{FF2B5EF4-FFF2-40B4-BE49-F238E27FC236}">
                    <a16:creationId xmlns:a16="http://schemas.microsoft.com/office/drawing/2014/main" id="{57A4E972-A8E0-B140-B14B-33555D98364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4" name="Group 143">
              <a:extLst>
                <a:ext uri="{FF2B5EF4-FFF2-40B4-BE49-F238E27FC236}">
                  <a16:creationId xmlns:a16="http://schemas.microsoft.com/office/drawing/2014/main" id="{82F913C8-E2B6-9142-A1BF-D7C9F676E801}"/>
                </a:ext>
              </a:extLst>
            </p:cNvPr>
            <p:cNvGrpSpPr>
              <a:grpSpLocks/>
            </p:cNvGrpSpPr>
            <p:nvPr/>
          </p:nvGrpSpPr>
          <p:grpSpPr bwMode="auto">
            <a:xfrm>
              <a:off x="11486763" y="5595984"/>
              <a:ext cx="192024" cy="192024"/>
              <a:chOff x="1344" y="2064"/>
              <a:chExt cx="192" cy="192"/>
            </a:xfrm>
          </p:grpSpPr>
          <p:sp>
            <p:nvSpPr>
              <p:cNvPr id="145" name="Oval 144">
                <a:extLst>
                  <a:ext uri="{FF2B5EF4-FFF2-40B4-BE49-F238E27FC236}">
                    <a16:creationId xmlns:a16="http://schemas.microsoft.com/office/drawing/2014/main" id="{ABDB5073-A98C-9643-8807-C30FAFD0C22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6" name="Rectangle 145">
                <a:extLst>
                  <a:ext uri="{FF2B5EF4-FFF2-40B4-BE49-F238E27FC236}">
                    <a16:creationId xmlns:a16="http://schemas.microsoft.com/office/drawing/2014/main" id="{6B30C5B3-85CA-E545-98B7-B48E5B3CC73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7" name="Group 146">
              <a:extLst>
                <a:ext uri="{FF2B5EF4-FFF2-40B4-BE49-F238E27FC236}">
                  <a16:creationId xmlns:a16="http://schemas.microsoft.com/office/drawing/2014/main" id="{20F0B5DA-D1B9-9D45-AB55-8436323DDFCB}"/>
                </a:ext>
              </a:extLst>
            </p:cNvPr>
            <p:cNvGrpSpPr>
              <a:grpSpLocks/>
            </p:cNvGrpSpPr>
            <p:nvPr/>
          </p:nvGrpSpPr>
          <p:grpSpPr bwMode="auto">
            <a:xfrm>
              <a:off x="10693235" y="5590731"/>
              <a:ext cx="192024" cy="192024"/>
              <a:chOff x="1344" y="2064"/>
              <a:chExt cx="192" cy="192"/>
            </a:xfrm>
          </p:grpSpPr>
          <p:sp>
            <p:nvSpPr>
              <p:cNvPr id="148" name="Oval 147">
                <a:extLst>
                  <a:ext uri="{FF2B5EF4-FFF2-40B4-BE49-F238E27FC236}">
                    <a16:creationId xmlns:a16="http://schemas.microsoft.com/office/drawing/2014/main" id="{D8664440-CBE3-3347-BA54-E90E462CA90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9" name="Rectangle 148">
                <a:extLst>
                  <a:ext uri="{FF2B5EF4-FFF2-40B4-BE49-F238E27FC236}">
                    <a16:creationId xmlns:a16="http://schemas.microsoft.com/office/drawing/2014/main" id="{1E2DA13D-8CC7-874D-A0C5-BBD1EA7C4BB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50" name="TextBox 149">
              <a:extLst>
                <a:ext uri="{FF2B5EF4-FFF2-40B4-BE49-F238E27FC236}">
                  <a16:creationId xmlns:a16="http://schemas.microsoft.com/office/drawing/2014/main" id="{CCCEC56D-4275-FC4D-B88C-F2B0B1B5A6B7}"/>
                </a:ext>
              </a:extLst>
            </p:cNvPr>
            <p:cNvSpPr txBox="1"/>
            <p:nvPr/>
          </p:nvSpPr>
          <p:spPr>
            <a:xfrm>
              <a:off x="10920566" y="4293000"/>
              <a:ext cx="379163" cy="307777"/>
            </a:xfrm>
            <a:prstGeom prst="rect">
              <a:avLst/>
            </a:prstGeom>
            <a:noFill/>
          </p:spPr>
          <p:txBody>
            <a:bodyPr wrap="square" rtlCol="0">
              <a:spAutoFit/>
            </a:bodyPr>
            <a:lstStyle/>
            <a:p>
              <a:r>
                <a:rPr lang="en-US" sz="1400" dirty="0"/>
                <a:t>R</a:t>
              </a:r>
              <a:r>
                <a:rPr lang="en-US" sz="1400" baseline="-25000" dirty="0"/>
                <a:t>2</a:t>
              </a:r>
            </a:p>
          </p:txBody>
        </p:sp>
        <p:cxnSp>
          <p:nvCxnSpPr>
            <p:cNvPr id="151" name="Straight Connector 150">
              <a:extLst>
                <a:ext uri="{FF2B5EF4-FFF2-40B4-BE49-F238E27FC236}">
                  <a16:creationId xmlns:a16="http://schemas.microsoft.com/office/drawing/2014/main" id="{0D77D937-FB3A-1B40-8421-E72B368E0937}"/>
                </a:ext>
              </a:extLst>
            </p:cNvPr>
            <p:cNvCxnSpPr>
              <a:cxnSpLocks/>
              <a:endCxn id="139" idx="2"/>
            </p:cNvCxnSpPr>
            <p:nvPr/>
          </p:nvCxnSpPr>
          <p:spPr>
            <a:xfrm flipV="1">
              <a:off x="10235623" y="4717303"/>
              <a:ext cx="505513" cy="76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486763CC-472B-BE45-BCA7-45C4787AF518}"/>
                </a:ext>
              </a:extLst>
            </p:cNvPr>
            <p:cNvCxnSpPr>
              <a:cxnSpLocks/>
            </p:cNvCxnSpPr>
            <p:nvPr/>
          </p:nvCxnSpPr>
          <p:spPr>
            <a:xfrm>
              <a:off x="11252116" y="5220351"/>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56" name="Freeform 12">
              <a:extLst>
                <a:ext uri="{FF2B5EF4-FFF2-40B4-BE49-F238E27FC236}">
                  <a16:creationId xmlns:a16="http://schemas.microsoft.com/office/drawing/2014/main" id="{CCAF0623-07D4-1B49-9133-9FD81378ACD2}"/>
                </a:ext>
              </a:extLst>
            </p:cNvPr>
            <p:cNvSpPr>
              <a:spLocks noChangeAspect="1"/>
            </p:cNvSpPr>
            <p:nvPr/>
          </p:nvSpPr>
          <p:spPr bwMode="auto">
            <a:xfrm>
              <a:off x="11199164" y="4716735"/>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159" name="Group 158">
              <a:extLst>
                <a:ext uri="{FF2B5EF4-FFF2-40B4-BE49-F238E27FC236}">
                  <a16:creationId xmlns:a16="http://schemas.microsoft.com/office/drawing/2014/main" id="{08D6707C-989C-4E4F-9447-1019E308D7BB}"/>
                </a:ext>
              </a:extLst>
            </p:cNvPr>
            <p:cNvGrpSpPr>
              <a:grpSpLocks/>
            </p:cNvGrpSpPr>
            <p:nvPr/>
          </p:nvGrpSpPr>
          <p:grpSpPr bwMode="auto">
            <a:xfrm>
              <a:off x="11191757" y="4613523"/>
              <a:ext cx="192024" cy="192024"/>
              <a:chOff x="1344" y="2064"/>
              <a:chExt cx="192" cy="192"/>
            </a:xfrm>
          </p:grpSpPr>
          <p:sp>
            <p:nvSpPr>
              <p:cNvPr id="160" name="Oval 159">
                <a:extLst>
                  <a:ext uri="{FF2B5EF4-FFF2-40B4-BE49-F238E27FC236}">
                    <a16:creationId xmlns:a16="http://schemas.microsoft.com/office/drawing/2014/main" id="{4F3AD539-AA4A-4540-A24A-EF046E535CE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1" name="Rectangle 160">
                <a:extLst>
                  <a:ext uri="{FF2B5EF4-FFF2-40B4-BE49-F238E27FC236}">
                    <a16:creationId xmlns:a16="http://schemas.microsoft.com/office/drawing/2014/main" id="{63A5C892-94BB-354A-89FB-175769483A4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sp>
        <p:nvSpPr>
          <p:cNvPr id="4" name="TextBox 3">
            <a:extLst>
              <a:ext uri="{FF2B5EF4-FFF2-40B4-BE49-F238E27FC236}">
                <a16:creationId xmlns:a16="http://schemas.microsoft.com/office/drawing/2014/main" id="{C3F69FC5-75AD-2B45-AD3D-EB8B6FAB26C9}"/>
              </a:ext>
            </a:extLst>
          </p:cNvPr>
          <p:cNvSpPr txBox="1"/>
          <p:nvPr/>
        </p:nvSpPr>
        <p:spPr>
          <a:xfrm>
            <a:off x="11713558" y="1110618"/>
            <a:ext cx="453950" cy="369332"/>
          </a:xfrm>
          <a:prstGeom prst="rect">
            <a:avLst/>
          </a:prstGeom>
          <a:noFill/>
        </p:spPr>
        <p:txBody>
          <a:bodyPr wrap="square" rtlCol="0">
            <a:spAutoFit/>
          </a:bodyPr>
          <a:lstStyle/>
          <a:p>
            <a:r>
              <a:rPr lang="en-US" dirty="0"/>
              <a:t>A</a:t>
            </a:r>
          </a:p>
        </p:txBody>
      </p:sp>
      <p:sp>
        <p:nvSpPr>
          <p:cNvPr id="137" name="TextBox 136">
            <a:extLst>
              <a:ext uri="{FF2B5EF4-FFF2-40B4-BE49-F238E27FC236}">
                <a16:creationId xmlns:a16="http://schemas.microsoft.com/office/drawing/2014/main" id="{CE021BCA-2312-0846-A89B-027EEB265EF6}"/>
              </a:ext>
            </a:extLst>
          </p:cNvPr>
          <p:cNvSpPr txBox="1"/>
          <p:nvPr/>
        </p:nvSpPr>
        <p:spPr>
          <a:xfrm>
            <a:off x="11646951" y="2968404"/>
            <a:ext cx="453950" cy="369332"/>
          </a:xfrm>
          <a:prstGeom prst="rect">
            <a:avLst/>
          </a:prstGeom>
          <a:noFill/>
        </p:spPr>
        <p:txBody>
          <a:bodyPr wrap="square" rtlCol="0">
            <a:spAutoFit/>
          </a:bodyPr>
          <a:lstStyle/>
          <a:p>
            <a:r>
              <a:rPr lang="en-US" dirty="0"/>
              <a:t>B</a:t>
            </a:r>
          </a:p>
        </p:txBody>
      </p:sp>
      <p:sp>
        <p:nvSpPr>
          <p:cNvPr id="152" name="TextBox 151">
            <a:extLst>
              <a:ext uri="{FF2B5EF4-FFF2-40B4-BE49-F238E27FC236}">
                <a16:creationId xmlns:a16="http://schemas.microsoft.com/office/drawing/2014/main" id="{722CB698-C02A-EF40-894F-798C386BD022}"/>
              </a:ext>
            </a:extLst>
          </p:cNvPr>
          <p:cNvSpPr txBox="1"/>
          <p:nvPr/>
        </p:nvSpPr>
        <p:spPr>
          <a:xfrm>
            <a:off x="11697749" y="5036688"/>
            <a:ext cx="453950" cy="369332"/>
          </a:xfrm>
          <a:prstGeom prst="rect">
            <a:avLst/>
          </a:prstGeom>
          <a:noFill/>
        </p:spPr>
        <p:txBody>
          <a:bodyPr wrap="square" rtlCol="0">
            <a:spAutoFit/>
          </a:bodyPr>
          <a:lstStyle/>
          <a:p>
            <a:r>
              <a:rPr lang="en-US" dirty="0"/>
              <a:t>C</a:t>
            </a:r>
          </a:p>
        </p:txBody>
      </p:sp>
      <p:grpSp>
        <p:nvGrpSpPr>
          <p:cNvPr id="6" name="Group 5">
            <a:extLst>
              <a:ext uri="{FF2B5EF4-FFF2-40B4-BE49-F238E27FC236}">
                <a16:creationId xmlns:a16="http://schemas.microsoft.com/office/drawing/2014/main" id="{A3F4F8E0-4525-C941-AE2B-938518AD7FC7}"/>
              </a:ext>
            </a:extLst>
          </p:cNvPr>
          <p:cNvGrpSpPr/>
          <p:nvPr/>
        </p:nvGrpSpPr>
        <p:grpSpPr>
          <a:xfrm>
            <a:off x="10016667" y="427015"/>
            <a:ext cx="1666326" cy="1534360"/>
            <a:chOff x="10016667" y="427015"/>
            <a:chExt cx="1666326" cy="1534360"/>
          </a:xfrm>
        </p:grpSpPr>
        <p:sp>
          <p:nvSpPr>
            <p:cNvPr id="16" name="Freeform 12">
              <a:extLst>
                <a:ext uri="{FF2B5EF4-FFF2-40B4-BE49-F238E27FC236}">
                  <a16:creationId xmlns:a16="http://schemas.microsoft.com/office/drawing/2014/main" id="{3263983D-6B57-7941-8293-7C485DEC2011}"/>
                </a:ext>
              </a:extLst>
            </p:cNvPr>
            <p:cNvSpPr>
              <a:spLocks noChangeAspect="1"/>
            </p:cNvSpPr>
            <p:nvPr/>
          </p:nvSpPr>
          <p:spPr bwMode="auto">
            <a:xfrm>
              <a:off x="10582902" y="427015"/>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20" name="Group 356">
              <a:extLst>
                <a:ext uri="{FF2B5EF4-FFF2-40B4-BE49-F238E27FC236}">
                  <a16:creationId xmlns:a16="http://schemas.microsoft.com/office/drawing/2014/main" id="{031B4551-3F55-D341-86D3-E2CC572F0F1C}"/>
                </a:ext>
              </a:extLst>
            </p:cNvPr>
            <p:cNvGrpSpPr>
              <a:grpSpLocks/>
            </p:cNvGrpSpPr>
            <p:nvPr/>
          </p:nvGrpSpPr>
          <p:grpSpPr bwMode="auto">
            <a:xfrm>
              <a:off x="10295240" y="963949"/>
              <a:ext cx="613477" cy="996758"/>
              <a:chOff x="2944" y="3306"/>
              <a:chExt cx="198" cy="524"/>
            </a:xfrm>
          </p:grpSpPr>
          <p:grpSp>
            <p:nvGrpSpPr>
              <p:cNvPr id="27" name="Group 298">
                <a:extLst>
                  <a:ext uri="{FF2B5EF4-FFF2-40B4-BE49-F238E27FC236}">
                    <a16:creationId xmlns:a16="http://schemas.microsoft.com/office/drawing/2014/main" id="{5F4EC2A3-A8D8-2C4B-9B16-B7D830FB0759}"/>
                  </a:ext>
                </a:extLst>
              </p:cNvPr>
              <p:cNvGrpSpPr>
                <a:grpSpLocks/>
              </p:cNvGrpSpPr>
              <p:nvPr/>
            </p:nvGrpSpPr>
            <p:grpSpPr bwMode="auto">
              <a:xfrm>
                <a:off x="2944" y="3306"/>
                <a:ext cx="198" cy="518"/>
                <a:chOff x="3058" y="3370"/>
                <a:chExt cx="198" cy="518"/>
              </a:xfrm>
            </p:grpSpPr>
            <p:grpSp>
              <p:nvGrpSpPr>
                <p:cNvPr id="29" name="Group 294">
                  <a:extLst>
                    <a:ext uri="{FF2B5EF4-FFF2-40B4-BE49-F238E27FC236}">
                      <a16:creationId xmlns:a16="http://schemas.microsoft.com/office/drawing/2014/main" id="{3B9C9614-2E27-9240-B974-E79CC855DAB9}"/>
                    </a:ext>
                  </a:extLst>
                </p:cNvPr>
                <p:cNvGrpSpPr>
                  <a:grpSpLocks/>
                </p:cNvGrpSpPr>
                <p:nvPr/>
              </p:nvGrpSpPr>
              <p:grpSpPr bwMode="auto">
                <a:xfrm>
                  <a:off x="3083" y="3370"/>
                  <a:ext cx="173" cy="518"/>
                  <a:chOff x="3083" y="3370"/>
                  <a:chExt cx="173" cy="518"/>
                </a:xfrm>
              </p:grpSpPr>
              <p:grpSp>
                <p:nvGrpSpPr>
                  <p:cNvPr id="32" name="Group 292">
                    <a:extLst>
                      <a:ext uri="{FF2B5EF4-FFF2-40B4-BE49-F238E27FC236}">
                        <a16:creationId xmlns:a16="http://schemas.microsoft.com/office/drawing/2014/main" id="{0729F801-8585-4D4C-A03B-96EAE79B4002}"/>
                      </a:ext>
                    </a:extLst>
                  </p:cNvPr>
                  <p:cNvGrpSpPr>
                    <a:grpSpLocks/>
                  </p:cNvGrpSpPr>
                  <p:nvPr/>
                </p:nvGrpSpPr>
                <p:grpSpPr bwMode="auto">
                  <a:xfrm>
                    <a:off x="3083" y="3542"/>
                    <a:ext cx="173" cy="169"/>
                    <a:chOff x="3092" y="3427"/>
                    <a:chExt cx="173" cy="284"/>
                  </a:xfrm>
                </p:grpSpPr>
                <p:grpSp>
                  <p:nvGrpSpPr>
                    <p:cNvPr id="35" name="Group 286">
                      <a:extLst>
                        <a:ext uri="{FF2B5EF4-FFF2-40B4-BE49-F238E27FC236}">
                          <a16:creationId xmlns:a16="http://schemas.microsoft.com/office/drawing/2014/main" id="{FCD195CE-391D-8641-BB7B-C7BB250E35A5}"/>
                        </a:ext>
                      </a:extLst>
                    </p:cNvPr>
                    <p:cNvGrpSpPr>
                      <a:grpSpLocks/>
                    </p:cNvGrpSpPr>
                    <p:nvPr/>
                  </p:nvGrpSpPr>
                  <p:grpSpPr bwMode="auto">
                    <a:xfrm>
                      <a:off x="3092" y="3427"/>
                      <a:ext cx="173" cy="230"/>
                      <a:chOff x="3168" y="3485"/>
                      <a:chExt cx="173" cy="230"/>
                    </a:xfrm>
                  </p:grpSpPr>
                  <p:sp>
                    <p:nvSpPr>
                      <p:cNvPr id="40" name="Line 283">
                        <a:extLst>
                          <a:ext uri="{FF2B5EF4-FFF2-40B4-BE49-F238E27FC236}">
                            <a16:creationId xmlns:a16="http://schemas.microsoft.com/office/drawing/2014/main" id="{0A90C064-D839-134E-98D1-83080FAF151E}"/>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1" name="Line 284">
                        <a:extLst>
                          <a:ext uri="{FF2B5EF4-FFF2-40B4-BE49-F238E27FC236}">
                            <a16:creationId xmlns:a16="http://schemas.microsoft.com/office/drawing/2014/main" id="{4D517E64-6646-EC43-8130-C4BF61279A1F}"/>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2" name="Line 285">
                        <a:extLst>
                          <a:ext uri="{FF2B5EF4-FFF2-40B4-BE49-F238E27FC236}">
                            <a16:creationId xmlns:a16="http://schemas.microsoft.com/office/drawing/2014/main" id="{420A328D-804E-D44A-A51E-E11A52952DD2}"/>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6" name="Group 287">
                      <a:extLst>
                        <a:ext uri="{FF2B5EF4-FFF2-40B4-BE49-F238E27FC236}">
                          <a16:creationId xmlns:a16="http://schemas.microsoft.com/office/drawing/2014/main" id="{1502DF5E-2F1F-B54A-916B-386D55817E76}"/>
                        </a:ext>
                      </a:extLst>
                    </p:cNvPr>
                    <p:cNvGrpSpPr>
                      <a:grpSpLocks/>
                    </p:cNvGrpSpPr>
                    <p:nvPr/>
                  </p:nvGrpSpPr>
                  <p:grpSpPr bwMode="auto">
                    <a:xfrm>
                      <a:off x="3128" y="3481"/>
                      <a:ext cx="91" cy="230"/>
                      <a:chOff x="3168" y="3485"/>
                      <a:chExt cx="173" cy="230"/>
                    </a:xfrm>
                  </p:grpSpPr>
                  <p:sp>
                    <p:nvSpPr>
                      <p:cNvPr id="37" name="Line 288">
                        <a:extLst>
                          <a:ext uri="{FF2B5EF4-FFF2-40B4-BE49-F238E27FC236}">
                            <a16:creationId xmlns:a16="http://schemas.microsoft.com/office/drawing/2014/main" id="{7D2E7A79-8DFE-4640-A32A-74D613533933}"/>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 name="Line 289">
                        <a:extLst>
                          <a:ext uri="{FF2B5EF4-FFF2-40B4-BE49-F238E27FC236}">
                            <a16:creationId xmlns:a16="http://schemas.microsoft.com/office/drawing/2014/main" id="{4E0D9CD7-B15D-0943-B018-20E84AB8E702}"/>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 name="Line 290">
                        <a:extLst>
                          <a:ext uri="{FF2B5EF4-FFF2-40B4-BE49-F238E27FC236}">
                            <a16:creationId xmlns:a16="http://schemas.microsoft.com/office/drawing/2014/main" id="{8A70D443-9756-4B44-862C-F44D12C16E49}"/>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33" name="Line 291">
                    <a:extLst>
                      <a:ext uri="{FF2B5EF4-FFF2-40B4-BE49-F238E27FC236}">
                        <a16:creationId xmlns:a16="http://schemas.microsoft.com/office/drawing/2014/main" id="{E1D0179A-CDE0-4948-8D8B-0A16B4F23753}"/>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4" name="Line 293">
                    <a:extLst>
                      <a:ext uri="{FF2B5EF4-FFF2-40B4-BE49-F238E27FC236}">
                        <a16:creationId xmlns:a16="http://schemas.microsoft.com/office/drawing/2014/main" id="{C66732CA-839F-BB42-8750-469978703237}"/>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30" name="Text Box 296">
                  <a:extLst>
                    <a:ext uri="{FF2B5EF4-FFF2-40B4-BE49-F238E27FC236}">
                      <a16:creationId xmlns:a16="http://schemas.microsoft.com/office/drawing/2014/main" id="{2BF0EB36-8EB8-3E4B-8B68-9967DA4EA0F5}"/>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31" name="Text Box 297">
                  <a:extLst>
                    <a:ext uri="{FF2B5EF4-FFF2-40B4-BE49-F238E27FC236}">
                      <a16:creationId xmlns:a16="http://schemas.microsoft.com/office/drawing/2014/main" id="{347CC389-9045-CE48-8AE7-697EAD2643A6}"/>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28" name="Freeform 355">
                <a:extLst>
                  <a:ext uri="{FF2B5EF4-FFF2-40B4-BE49-F238E27FC236}">
                    <a16:creationId xmlns:a16="http://schemas.microsoft.com/office/drawing/2014/main" id="{052F578F-892F-9F47-8791-6B32B77FE114}"/>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21" name="Straight Connector 20">
              <a:extLst>
                <a:ext uri="{FF2B5EF4-FFF2-40B4-BE49-F238E27FC236}">
                  <a16:creationId xmlns:a16="http://schemas.microsoft.com/office/drawing/2014/main" id="{6DDADA7F-3132-E244-A1A1-9AA377D13255}"/>
                </a:ext>
              </a:extLst>
            </p:cNvPr>
            <p:cNvCxnSpPr>
              <a:cxnSpLocks/>
            </p:cNvCxnSpPr>
            <p:nvPr/>
          </p:nvCxnSpPr>
          <p:spPr>
            <a:xfrm>
              <a:off x="11211124" y="427015"/>
              <a:ext cx="0" cy="9144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EF79D7A9-C267-2447-97D3-B33A214F01F5}"/>
                </a:ext>
              </a:extLst>
            </p:cNvPr>
            <p:cNvSpPr txBox="1"/>
            <p:nvPr/>
          </p:nvSpPr>
          <p:spPr>
            <a:xfrm>
              <a:off x="10016667" y="1237292"/>
              <a:ext cx="379163" cy="338554"/>
            </a:xfrm>
            <a:prstGeom prst="rect">
              <a:avLst/>
            </a:prstGeom>
            <a:noFill/>
          </p:spPr>
          <p:txBody>
            <a:bodyPr wrap="square" rtlCol="0">
              <a:spAutoFit/>
            </a:bodyPr>
            <a:lstStyle/>
            <a:p>
              <a:r>
                <a:rPr lang="en-US" sz="1600" dirty="0"/>
                <a:t>V</a:t>
              </a:r>
              <a:r>
                <a:rPr lang="en-US" sz="1600" baseline="-25000" dirty="0"/>
                <a:t>0</a:t>
              </a:r>
            </a:p>
          </p:txBody>
        </p:sp>
        <p:sp>
          <p:nvSpPr>
            <p:cNvPr id="65" name="Freeform 12">
              <a:extLst>
                <a:ext uri="{FF2B5EF4-FFF2-40B4-BE49-F238E27FC236}">
                  <a16:creationId xmlns:a16="http://schemas.microsoft.com/office/drawing/2014/main" id="{8483F05F-546F-DF4B-9264-4257648F9D56}"/>
                </a:ext>
              </a:extLst>
            </p:cNvPr>
            <p:cNvSpPr>
              <a:spLocks noChangeAspect="1"/>
            </p:cNvSpPr>
            <p:nvPr/>
          </p:nvSpPr>
          <p:spPr bwMode="auto">
            <a:xfrm>
              <a:off x="11155710" y="1266283"/>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66" name="Straight Connector 65">
              <a:extLst>
                <a:ext uri="{FF2B5EF4-FFF2-40B4-BE49-F238E27FC236}">
                  <a16:creationId xmlns:a16="http://schemas.microsoft.com/office/drawing/2014/main" id="{4345B25A-44CF-4241-AA59-E15C6E66C284}"/>
                </a:ext>
              </a:extLst>
            </p:cNvPr>
            <p:cNvCxnSpPr>
              <a:cxnSpLocks/>
            </p:cNvCxnSpPr>
            <p:nvPr/>
          </p:nvCxnSpPr>
          <p:spPr>
            <a:xfrm>
              <a:off x="10636060" y="436898"/>
              <a:ext cx="5750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E92A6757-DE20-9D4A-A740-94E659D2FA3F}"/>
                </a:ext>
              </a:extLst>
            </p:cNvPr>
            <p:cNvCxnSpPr>
              <a:cxnSpLocks/>
            </p:cNvCxnSpPr>
            <p:nvPr/>
          </p:nvCxnSpPr>
          <p:spPr>
            <a:xfrm>
              <a:off x="10636060" y="1949294"/>
              <a:ext cx="5750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4E0BC420-81CF-3C45-952A-C9E1F02029FC}"/>
                </a:ext>
              </a:extLst>
            </p:cNvPr>
            <p:cNvSpPr txBox="1"/>
            <p:nvPr/>
          </p:nvSpPr>
          <p:spPr>
            <a:xfrm>
              <a:off x="10099297" y="575323"/>
              <a:ext cx="379163" cy="338554"/>
            </a:xfrm>
            <a:prstGeom prst="rect">
              <a:avLst/>
            </a:prstGeom>
            <a:noFill/>
          </p:spPr>
          <p:txBody>
            <a:bodyPr wrap="square" rtlCol="0">
              <a:spAutoFit/>
            </a:bodyPr>
            <a:lstStyle/>
            <a:p>
              <a:r>
                <a:rPr lang="en-US" sz="1600" dirty="0"/>
                <a:t>R</a:t>
              </a:r>
              <a:r>
                <a:rPr lang="en-US" sz="1600" baseline="-25000" dirty="0"/>
                <a:t>s</a:t>
              </a:r>
            </a:p>
          </p:txBody>
        </p:sp>
        <p:sp>
          <p:nvSpPr>
            <p:cNvPr id="69" name="TextBox 68">
              <a:extLst>
                <a:ext uri="{FF2B5EF4-FFF2-40B4-BE49-F238E27FC236}">
                  <a16:creationId xmlns:a16="http://schemas.microsoft.com/office/drawing/2014/main" id="{5A7D77CA-06BC-FB4F-8964-95E0FC56A9EF}"/>
                </a:ext>
              </a:extLst>
            </p:cNvPr>
            <p:cNvSpPr txBox="1"/>
            <p:nvPr/>
          </p:nvSpPr>
          <p:spPr>
            <a:xfrm>
              <a:off x="11251629" y="1444863"/>
              <a:ext cx="379163" cy="338554"/>
            </a:xfrm>
            <a:prstGeom prst="rect">
              <a:avLst/>
            </a:prstGeom>
            <a:noFill/>
          </p:spPr>
          <p:txBody>
            <a:bodyPr wrap="square" rtlCol="0">
              <a:spAutoFit/>
            </a:bodyPr>
            <a:lstStyle/>
            <a:p>
              <a:r>
                <a:rPr lang="en-US" sz="1600" dirty="0" err="1"/>
                <a:t>R</a:t>
              </a:r>
              <a:r>
                <a:rPr lang="en-US" sz="1600" baseline="-25000" dirty="0" err="1"/>
                <a:t>l</a:t>
              </a:r>
              <a:endParaRPr lang="en-US" sz="1600" baseline="-25000" dirty="0"/>
            </a:p>
          </p:txBody>
        </p:sp>
        <p:sp>
          <p:nvSpPr>
            <p:cNvPr id="153" name="Oval 152">
              <a:extLst>
                <a:ext uri="{FF2B5EF4-FFF2-40B4-BE49-F238E27FC236}">
                  <a16:creationId xmlns:a16="http://schemas.microsoft.com/office/drawing/2014/main" id="{DF85D1E3-2254-064C-9037-023B7E1F717B}"/>
                </a:ext>
              </a:extLst>
            </p:cNvPr>
            <p:cNvSpPr>
              <a:spLocks noChangeAspect="1" noChangeArrowheads="1"/>
            </p:cNvSpPr>
            <p:nvPr/>
          </p:nvSpPr>
          <p:spPr bwMode="auto">
            <a:xfrm>
              <a:off x="11157426" y="920983"/>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4" name="TextBox 153">
              <a:extLst>
                <a:ext uri="{FF2B5EF4-FFF2-40B4-BE49-F238E27FC236}">
                  <a16:creationId xmlns:a16="http://schemas.microsoft.com/office/drawing/2014/main" id="{E4AA0208-F7E4-4A48-A4E9-E61C7A91BA79}"/>
                </a:ext>
              </a:extLst>
            </p:cNvPr>
            <p:cNvSpPr txBox="1"/>
            <p:nvPr/>
          </p:nvSpPr>
          <p:spPr>
            <a:xfrm>
              <a:off x="11303830" y="823643"/>
              <a:ext cx="379163" cy="338554"/>
            </a:xfrm>
            <a:prstGeom prst="rect">
              <a:avLst/>
            </a:prstGeom>
            <a:noFill/>
          </p:spPr>
          <p:txBody>
            <a:bodyPr wrap="square" rtlCol="0">
              <a:spAutoFit/>
            </a:bodyPr>
            <a:lstStyle/>
            <a:p>
              <a:r>
                <a:rPr lang="en-US" sz="1600" dirty="0" err="1"/>
                <a:t>V</a:t>
              </a:r>
              <a:r>
                <a:rPr lang="en-US" sz="1600" baseline="-25000" dirty="0" err="1"/>
                <a:t>l</a:t>
              </a:r>
              <a:endParaRPr lang="en-US" sz="1600" baseline="-25000" dirty="0"/>
            </a:p>
          </p:txBody>
        </p:sp>
      </p:grpSp>
    </p:spTree>
    <p:extLst>
      <p:ext uri="{BB962C8B-B14F-4D97-AF65-F5344CB8AC3E}">
        <p14:creationId xmlns:p14="http://schemas.microsoft.com/office/powerpoint/2010/main" val="35606576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3: Capacitors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397767" y="1283549"/>
                <a:ext cx="8606089" cy="5044138"/>
              </a:xfrm>
            </p:spPr>
            <p:txBody>
              <a:bodyPr>
                <a:normAutofit/>
              </a:bodyPr>
              <a:lstStyle/>
              <a:p>
                <a:pPr marL="457200" indent="-457200">
                  <a:buFont typeface="+mj-lt"/>
                  <a:buAutoNum type="arabicPeriod"/>
                </a:pPr>
                <a:r>
                  <a:rPr lang="en-US" sz="2000" dirty="0"/>
                  <a:t>In the circuit on the right,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oMath>
                </a14:m>
                <a:r>
                  <a:rPr lang="en-US" sz="2000" dirty="0"/>
                  <a:t> is a 2 volt pp ideal square wave source of frequency 20Hz,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𝑆</m:t>
                        </m:r>
                      </m:sub>
                    </m:sSub>
                    <m:r>
                      <a:rPr lang="en-US" sz="2000" b="0" i="1" smtClean="0">
                        <a:latin typeface="Cambria Math" panose="02040503050406030204" pitchFamily="18" charset="0"/>
                      </a:rPr>
                      <m:t>=50</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 </a:t>
                </a:r>
                <a14:m>
                  <m:oMath xmlns:m="http://schemas.openxmlformats.org/officeDocument/2006/math">
                    <m:r>
                      <a:rPr lang="en-US" sz="2000" b="0" i="1" smtClean="0">
                        <a:latin typeface="Cambria Math" panose="02040503050406030204" pitchFamily="18" charset="0"/>
                      </a:rPr>
                      <m:t>𝑅</m:t>
                    </m:r>
                    <m:r>
                      <a:rPr lang="en-US" sz="2000" b="0" i="1" smtClean="0">
                        <a:latin typeface="Cambria Math" panose="02040503050406030204" pitchFamily="18" charset="0"/>
                      </a:rPr>
                      <m:t>=300</m:t>
                    </m:r>
                    <m:r>
                      <a:rPr lang="en-US" sz="2000" b="0" i="1" smtClean="0">
                        <a:latin typeface="Cambria Math" panose="02040503050406030204" pitchFamily="18" charset="0"/>
                      </a:rPr>
                      <m:t>𝑘</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 and </a:t>
                </a:r>
                <a14:m>
                  <m:oMath xmlns:m="http://schemas.openxmlformats.org/officeDocument/2006/math">
                    <m:r>
                      <a:rPr lang="en-US" sz="2000" b="0" i="1" smtClean="0">
                        <a:latin typeface="Cambria Math" panose="02040503050406030204" pitchFamily="18" charset="0"/>
                      </a:rPr>
                      <m:t>𝐶</m:t>
                    </m:r>
                    <m:r>
                      <a:rPr lang="en-US" sz="2000" b="0" i="1" smtClean="0">
                        <a:latin typeface="Cambria Math" panose="02040503050406030204" pitchFamily="18" charset="0"/>
                      </a:rPr>
                      <m:t>=10 </m:t>
                    </m:r>
                    <m:r>
                      <a:rPr lang="en-US" sz="2000" b="0" i="1" smtClean="0">
                        <a:latin typeface="Cambria Math" panose="02040503050406030204" pitchFamily="18" charset="0"/>
                      </a:rPr>
                      <m:t>𝑛𝐹</m:t>
                    </m:r>
                    <m:r>
                      <a:rPr lang="en-US" sz="2000" b="0" i="1" smtClean="0">
                        <a:latin typeface="Cambria Math" panose="02040503050406030204" pitchFamily="18" charset="0"/>
                      </a:rPr>
                      <m:t>.</m:t>
                    </m:r>
                  </m:oMath>
                </a14:m>
                <a:r>
                  <a:rPr lang="en-US" sz="2000" dirty="0"/>
                  <a:t>  Period is </a:t>
                </a:r>
                <a14:m>
                  <m:oMath xmlns:m="http://schemas.openxmlformats.org/officeDocument/2006/math">
                    <m:r>
                      <a:rPr lang="en-US" sz="2000" b="0" i="1" smtClean="0">
                        <a:latin typeface="Cambria Math" panose="02040503050406030204" pitchFamily="18" charset="0"/>
                      </a:rPr>
                      <m:t>50 </m:t>
                    </m:r>
                    <m:r>
                      <a:rPr lang="en-US" sz="2000" b="0" i="1" smtClean="0">
                        <a:latin typeface="Cambria Math" panose="02040503050406030204" pitchFamily="18" charset="0"/>
                      </a:rPr>
                      <m:t>𝑚𝑖𝑙𝑙𝑖𝑠𝑒𝑐</m:t>
                    </m:r>
                  </m:oMath>
                </a14:m>
                <a:endParaRPr lang="en-US" sz="2000" dirty="0"/>
              </a:p>
              <a:p>
                <a:pPr marL="457200" indent="-457200">
                  <a:buFont typeface="+mj-lt"/>
                  <a:buAutoNum type="arabicPeriod"/>
                </a:pPr>
                <a:r>
                  <a:rPr lang="en-US" sz="2000" dirty="0"/>
                  <a:t>What is the voltage, </a:t>
                </a:r>
                <a14:m>
                  <m:oMath xmlns:m="http://schemas.openxmlformats.org/officeDocument/2006/math">
                    <m:r>
                      <a:rPr lang="en-US" sz="2000" b="0" i="1" smtClean="0">
                        <a:latin typeface="Cambria Math" panose="02040503050406030204" pitchFamily="18" charset="0"/>
                      </a:rPr>
                      <m:t>𝑉</m:t>
                    </m:r>
                  </m:oMath>
                </a14:m>
                <a:r>
                  <a:rPr lang="en-US" sz="2000" dirty="0"/>
                  <a:t>, at the output?  The scope has an input resistance of </a:t>
                </a:r>
                <a14:m>
                  <m:oMath xmlns:m="http://schemas.openxmlformats.org/officeDocument/2006/math">
                    <m:r>
                      <a:rPr lang="en-US" sz="2000" b="0" i="1" smtClean="0">
                        <a:latin typeface="Cambria Math" panose="02040503050406030204" pitchFamily="18" charset="0"/>
                      </a:rPr>
                      <m:t>1</m:t>
                    </m:r>
                    <m:r>
                      <a:rPr lang="en-US" sz="2000" b="0" i="1" smtClean="0">
                        <a:latin typeface="Cambria Math" panose="02040503050406030204" pitchFamily="18" charset="0"/>
                      </a:rPr>
                      <m:t>𝑀</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a:t>
                </a:r>
              </a:p>
              <a:p>
                <a:pPr lvl="1"/>
                <a:r>
                  <a:rPr lang="en-US" sz="1800" dirty="0"/>
                  <a:t>About a volt at peak</a:t>
                </a:r>
              </a:p>
              <a:p>
                <a:pPr marL="457200" indent="-457200">
                  <a:buFont typeface="+mj-lt"/>
                  <a:buAutoNum type="arabicPeriod"/>
                </a:pPr>
                <a:r>
                  <a:rPr lang="en-US" sz="2000" dirty="0"/>
                  <a:t>Let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𝑡</m:t>
                        </m:r>
                      </m:e>
                      <m:sub>
                        <m:r>
                          <a:rPr lang="en-US" sz="2000" b="0" i="1" smtClean="0">
                            <a:latin typeface="Cambria Math" panose="02040503050406030204" pitchFamily="18" charset="0"/>
                          </a:rPr>
                          <m:t>2</m:t>
                        </m:r>
                      </m:sub>
                    </m:sSub>
                  </m:oMath>
                </a14:m>
                <a:r>
                  <a:rPr lang="en-US" sz="2000" dirty="0"/>
                  <a:t>, the time to discharge to 0V.  Calculate </a:t>
                </a:r>
                <a14:m>
                  <m:oMath xmlns:m="http://schemas.openxmlformats.org/officeDocument/2006/math">
                    <m:r>
                      <a:rPr lang="en-US" sz="2000" i="1" smtClean="0">
                        <a:latin typeface="Cambria Math" panose="02040503050406030204" pitchFamily="18" charset="0"/>
                        <a:ea typeface="Cambria Math" panose="02040503050406030204" pitchFamily="18" charset="0"/>
                      </a:rPr>
                      <m:t>𝜏</m:t>
                    </m:r>
                  </m:oMath>
                </a14:m>
                <a:r>
                  <a:rPr lang="en-US" sz="2000" dirty="0"/>
                  <a:t> 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2</m:t>
                        </m:r>
                      </m:sub>
                    </m:sSub>
                  </m:oMath>
                </a14:m>
                <a:r>
                  <a:rPr lang="en-US" sz="2000" dirty="0"/>
                  <a:t>.</a:t>
                </a:r>
              </a:p>
              <a:p>
                <a:pPr lvl="1"/>
                <a14:m>
                  <m:oMath xmlns:m="http://schemas.openxmlformats.org/officeDocument/2006/math">
                    <m:r>
                      <a:rPr lang="en-US" sz="1800" i="1" smtClean="0">
                        <a:latin typeface="Cambria Math" panose="02040503050406030204" pitchFamily="18" charset="0"/>
                        <a:ea typeface="Cambria Math" panose="02040503050406030204" pitchFamily="18" charset="0"/>
                      </a:rPr>
                      <m:t>𝜏</m:t>
                    </m:r>
                    <m:r>
                      <a:rPr lang="en-US" sz="1800" b="0" i="1" smtClean="0">
                        <a:latin typeface="Cambria Math" panose="02040503050406030204" pitchFamily="18" charset="0"/>
                        <a:ea typeface="Cambria Math" panose="02040503050406030204" pitchFamily="18" charset="0"/>
                      </a:rPr>
                      <m:t>=3×</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5</m:t>
                        </m:r>
                      </m:sup>
                    </m:sSup>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−8</m:t>
                        </m:r>
                      </m:sup>
                    </m:sSup>
                    <m:r>
                      <a:rPr lang="en-US" sz="1800" b="0" i="1" smtClean="0">
                        <a:latin typeface="Cambria Math" panose="02040503050406030204" pitchFamily="18" charset="0"/>
                        <a:ea typeface="Cambria Math" panose="02040503050406030204" pitchFamily="18" charset="0"/>
                      </a:rPr>
                      <m:t> </m:t>
                    </m:r>
                    <m:r>
                      <a:rPr lang="en-US" sz="1800" b="0" i="1" smtClean="0">
                        <a:latin typeface="Cambria Math" panose="02040503050406030204" pitchFamily="18" charset="0"/>
                        <a:ea typeface="Cambria Math" panose="02040503050406030204" pitchFamily="18" charset="0"/>
                      </a:rPr>
                      <m:t>𝑠𝑒𝑐</m:t>
                    </m:r>
                    <m:r>
                      <a:rPr lang="en-US" sz="1800" b="0" i="1" smtClean="0">
                        <a:latin typeface="Cambria Math" panose="02040503050406030204" pitchFamily="18" charset="0"/>
                        <a:ea typeface="Cambria Math" panose="02040503050406030204" pitchFamily="18" charset="0"/>
                      </a:rPr>
                      <m:t>=3 </m:t>
                    </m:r>
                    <m:r>
                      <a:rPr lang="en-US" sz="1800" b="0" i="1" smtClean="0">
                        <a:latin typeface="Cambria Math" panose="02040503050406030204" pitchFamily="18" charset="0"/>
                        <a:ea typeface="Cambria Math" panose="02040503050406030204" pitchFamily="18" charset="0"/>
                      </a:rPr>
                      <m:t>𝑚𝑖𝑙𝑙𝑖𝑠𝑒𝑐</m:t>
                    </m:r>
                  </m:oMath>
                </a14:m>
                <a:endParaRPr lang="en-US" sz="1800" dirty="0"/>
              </a:p>
              <a:p>
                <a:pPr lvl="1"/>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12</m:t>
                        </m:r>
                      </m:sub>
                    </m:sSub>
                    <m:r>
                      <a:rPr lang="en-US" sz="1800" i="1">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1.5</m:t>
                    </m:r>
                    <m:r>
                      <a:rPr lang="en-US" sz="1800" b="0" i="1" smtClean="0">
                        <a:latin typeface="Cambria Math" panose="02040503050406030204" pitchFamily="18" charset="0"/>
                        <a:ea typeface="Cambria Math" panose="02040503050406030204" pitchFamily="18" charset="0"/>
                      </a:rPr>
                      <m:t>𝑚𝑠</m:t>
                    </m:r>
                  </m:oMath>
                </a14:m>
                <a:endParaRPr lang="en-US" sz="1800" dirty="0"/>
              </a:p>
              <a:p>
                <a:pPr marL="457200" indent="-457200">
                  <a:buFont typeface="+mj-lt"/>
                  <a:buAutoNum type="arabicPeriod"/>
                </a:pPr>
                <a:r>
                  <a:rPr lang="en-US" sz="2000" dirty="0"/>
                  <a:t>Capacitance on the scope prevents the delay from being 0.  Measure the new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𝑡</m:t>
                        </m:r>
                      </m:e>
                      <m:sub>
                        <m:r>
                          <a:rPr lang="en-US" sz="2000" b="0" i="1" smtClean="0">
                            <a:latin typeface="Cambria Math" panose="02040503050406030204" pitchFamily="18" charset="0"/>
                          </a:rPr>
                          <m:t>2</m:t>
                        </m:r>
                      </m:sub>
                    </m:sSub>
                  </m:oMath>
                </a14:m>
                <a:r>
                  <a:rPr lang="en-US" sz="2000" dirty="0"/>
                  <a:t> with these changes.</a:t>
                </a:r>
              </a:p>
              <a:p>
                <a:pPr marL="457200" indent="-457200">
                  <a:buFont typeface="+mj-lt"/>
                  <a:buAutoNum type="arabicPeriod"/>
                </a:pPr>
                <a:r>
                  <a:rPr lang="en-US" sz="2000" dirty="0"/>
                  <a:t>Given C</a:t>
                </a:r>
                <a:r>
                  <a:rPr lang="en-US" sz="2000" baseline="-25000" dirty="0"/>
                  <a:t>0</a:t>
                </a:r>
                <a:r>
                  <a:rPr lang="en-US" sz="2000" dirty="0"/>
                  <a:t> and C</a:t>
                </a:r>
                <a:r>
                  <a:rPr lang="en-US" sz="2000" baseline="-25000" dirty="0"/>
                  <a:t>p</a:t>
                </a:r>
                <a:r>
                  <a:rPr lang="en-US" sz="2000" dirty="0"/>
                  <a:t> and R</a:t>
                </a:r>
                <a:r>
                  <a:rPr lang="en-US" sz="2000" baseline="-25000" dirty="0"/>
                  <a:t>p.</a:t>
                </a:r>
              </a:p>
              <a:p>
                <a:pPr lvl="1"/>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=100</m:t>
                    </m:r>
                    <m:r>
                      <a:rPr lang="en-US" sz="1800" b="0" i="1" smtClean="0">
                        <a:latin typeface="Cambria Math" panose="02040503050406030204" pitchFamily="18" charset="0"/>
                      </a:rPr>
                      <m:t>𝑝𝑓</m:t>
                    </m:r>
                    <m:r>
                      <a:rPr lang="en-US" sz="1800" b="0" i="1" smtClean="0">
                        <a:latin typeface="Cambria Math" panose="02040503050406030204" pitchFamily="18" charset="0"/>
                      </a:rPr>
                      <m:t>/</m:t>
                    </m:r>
                    <m:r>
                      <a:rPr lang="en-US" sz="1800" b="0" i="1" smtClean="0">
                        <a:latin typeface="Cambria Math" panose="02040503050406030204" pitchFamily="18" charset="0"/>
                      </a:rPr>
                      <m:t>𝑚</m:t>
                    </m:r>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𝑜</m:t>
                        </m:r>
                      </m:sub>
                    </m:sSub>
                    <m:r>
                      <a:rPr lang="en-US" sz="1800" b="0" i="1" smtClean="0">
                        <a:latin typeface="Cambria Math" panose="02040503050406030204" pitchFamily="18" charset="0"/>
                      </a:rPr>
                      <m:t>=50</m:t>
                    </m:r>
                    <m:r>
                      <a:rPr lang="en-US" sz="1800" b="0" i="1" smtClean="0">
                        <a:latin typeface="Cambria Math" panose="02040503050406030204" pitchFamily="18" charset="0"/>
                      </a:rPr>
                      <m:t>𝑝𝐹</m:t>
                    </m:r>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𝑝</m:t>
                        </m:r>
                      </m:sub>
                    </m:sSub>
                    <m:r>
                      <a:rPr lang="en-US" sz="1800" b="0" i="1" smtClean="0">
                        <a:latin typeface="Cambria Math" panose="02040503050406030204" pitchFamily="18" charset="0"/>
                      </a:rPr>
                      <m:t>=10</m:t>
                    </m:r>
                    <m:r>
                      <a:rPr lang="en-US" sz="1800" b="0" i="1" smtClean="0">
                        <a:latin typeface="Cambria Math" panose="02040503050406030204" pitchFamily="18" charset="0"/>
                      </a:rPr>
                      <m:t>𝑝𝐹</m:t>
                    </m:r>
                  </m:oMath>
                </a14:m>
                <a:endParaRPr lang="en-US" sz="1800" dirty="0"/>
              </a:p>
              <a:p>
                <a:pPr marL="457200" indent="-457200">
                  <a:buFont typeface="+mj-lt"/>
                  <a:buAutoNum type="arabicPeriod"/>
                </a:pPr>
                <a:r>
                  <a:rPr lang="en-US" sz="2000" dirty="0"/>
                  <a:t>Now calculate the new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b="0" i="1" smtClean="0">
                            <a:latin typeface="Cambria Math" panose="02040503050406030204" pitchFamily="18" charset="0"/>
                          </a:rPr>
                          <m:t>1</m:t>
                        </m:r>
                        <m:r>
                          <a:rPr lang="en-US" sz="2000" i="1">
                            <a:latin typeface="Cambria Math" panose="02040503050406030204" pitchFamily="18" charset="0"/>
                          </a:rPr>
                          <m:t>2</m:t>
                        </m:r>
                      </m:sub>
                    </m:sSub>
                    <m:r>
                      <a:rPr lang="en-US" sz="2000" b="0" i="0" smtClean="0">
                        <a:latin typeface="Cambria Math" panose="02040503050406030204" pitchFamily="18" charset="0"/>
                      </a:rPr>
                      <m:t>.</m:t>
                    </m:r>
                  </m:oMath>
                </a14:m>
                <a:endParaRPr lang="en-US" sz="2000" b="0" dirty="0"/>
              </a:p>
              <a:p>
                <a:pPr lvl="1"/>
                <a14:m>
                  <m:oMath xmlns:m="http://schemas.openxmlformats.org/officeDocument/2006/math">
                    <m:r>
                      <a:rPr lang="en-US" sz="1800" i="1" smtClean="0">
                        <a:latin typeface="Cambria Math" panose="02040503050406030204" pitchFamily="18" charset="0"/>
                        <a:ea typeface="Cambria Math" panose="02040503050406030204" pitchFamily="18" charset="0"/>
                      </a:rPr>
                      <m:t>𝜏</m:t>
                    </m:r>
                    <m:r>
                      <a:rPr lang="en-US" sz="1800" b="0" i="1" smtClean="0">
                        <a:latin typeface="Cambria Math" panose="02040503050406030204" pitchFamily="18" charset="0"/>
                        <a:ea typeface="Cambria Math" panose="02040503050406030204" pitchFamily="18" charset="0"/>
                      </a:rPr>
                      <m:t>=6</m:t>
                    </m:r>
                    <m:r>
                      <a:rPr lang="en-US" sz="1800" b="0" i="1" smtClean="0">
                        <a:latin typeface="Cambria Math" panose="02040503050406030204" pitchFamily="18" charset="0"/>
                        <a:ea typeface="Cambria Math" panose="02040503050406030204" pitchFamily="18" charset="0"/>
                      </a:rPr>
                      <m:t>𝜇</m:t>
                    </m:r>
                  </m:oMath>
                </a14:m>
                <a:r>
                  <a:rPr lang="en-US" sz="1800" dirty="0"/>
                  <a:t>-sec</a:t>
                </a:r>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397767" y="1283549"/>
                <a:ext cx="8606089" cy="5044138"/>
              </a:xfrm>
              <a:blipFill>
                <a:blip r:embed="rId2"/>
                <a:stretch>
                  <a:fillRect l="-737" t="-1508" b="-1759"/>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17</a:t>
            </a:fld>
            <a:endParaRPr lang="en-US"/>
          </a:p>
        </p:txBody>
      </p:sp>
      <p:grpSp>
        <p:nvGrpSpPr>
          <p:cNvPr id="18" name="Group 17">
            <a:extLst>
              <a:ext uri="{FF2B5EF4-FFF2-40B4-BE49-F238E27FC236}">
                <a16:creationId xmlns:a16="http://schemas.microsoft.com/office/drawing/2014/main" id="{3CA1B679-CCA5-FD4A-BEE2-BD6F07F9C880}"/>
              </a:ext>
            </a:extLst>
          </p:cNvPr>
          <p:cNvGrpSpPr/>
          <p:nvPr/>
        </p:nvGrpSpPr>
        <p:grpSpPr>
          <a:xfrm>
            <a:off x="8528073" y="4132828"/>
            <a:ext cx="3663927" cy="1699197"/>
            <a:chOff x="8477167" y="3520440"/>
            <a:chExt cx="3663927" cy="1699197"/>
          </a:xfrm>
        </p:grpSpPr>
        <p:cxnSp>
          <p:nvCxnSpPr>
            <p:cNvPr id="44" name="Straight Connector 43">
              <a:extLst>
                <a:ext uri="{FF2B5EF4-FFF2-40B4-BE49-F238E27FC236}">
                  <a16:creationId xmlns:a16="http://schemas.microsoft.com/office/drawing/2014/main" id="{98D87C04-3278-D74E-B21D-9D9CBBBC4E09}"/>
                </a:ext>
              </a:extLst>
            </p:cNvPr>
            <p:cNvCxnSpPr>
              <a:cxnSpLocks/>
            </p:cNvCxnSpPr>
            <p:nvPr/>
          </p:nvCxnSpPr>
          <p:spPr>
            <a:xfrm>
              <a:off x="9545807" y="4439491"/>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C427130C-9B87-CC45-BBEB-9720FB7C1A0D}"/>
                </a:ext>
              </a:extLst>
            </p:cNvPr>
            <p:cNvSpPr txBox="1"/>
            <p:nvPr/>
          </p:nvSpPr>
          <p:spPr>
            <a:xfrm>
              <a:off x="8477167" y="4601883"/>
              <a:ext cx="379163" cy="338554"/>
            </a:xfrm>
            <a:prstGeom prst="rect">
              <a:avLst/>
            </a:prstGeom>
            <a:noFill/>
          </p:spPr>
          <p:txBody>
            <a:bodyPr wrap="square" rtlCol="0">
              <a:spAutoFit/>
            </a:bodyPr>
            <a:lstStyle/>
            <a:p>
              <a:r>
                <a:rPr lang="en-US" sz="1600" dirty="0"/>
                <a:t>V</a:t>
              </a:r>
              <a:r>
                <a:rPr lang="en-US" sz="1600" baseline="-25000" dirty="0"/>
                <a:t>i</a:t>
              </a:r>
            </a:p>
          </p:txBody>
        </p:sp>
        <p:cxnSp>
          <p:nvCxnSpPr>
            <p:cNvPr id="47" name="Straight Connector 46">
              <a:extLst>
                <a:ext uri="{FF2B5EF4-FFF2-40B4-BE49-F238E27FC236}">
                  <a16:creationId xmlns:a16="http://schemas.microsoft.com/office/drawing/2014/main" id="{EB1520FC-3F42-5A4E-A010-3875A68012F3}"/>
                </a:ext>
              </a:extLst>
            </p:cNvPr>
            <p:cNvCxnSpPr>
              <a:cxnSpLocks/>
            </p:cNvCxnSpPr>
            <p:nvPr/>
          </p:nvCxnSpPr>
          <p:spPr>
            <a:xfrm>
              <a:off x="8697511" y="5023819"/>
              <a:ext cx="119576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2F4CB616-A582-B942-92BD-3EBA470541BD}"/>
                </a:ext>
              </a:extLst>
            </p:cNvPr>
            <p:cNvSpPr txBox="1"/>
            <p:nvPr/>
          </p:nvSpPr>
          <p:spPr>
            <a:xfrm>
              <a:off x="9131271" y="4664331"/>
              <a:ext cx="379163" cy="338554"/>
            </a:xfrm>
            <a:prstGeom prst="rect">
              <a:avLst/>
            </a:prstGeom>
            <a:noFill/>
          </p:spPr>
          <p:txBody>
            <a:bodyPr wrap="square" rtlCol="0">
              <a:spAutoFit/>
            </a:bodyPr>
            <a:lstStyle/>
            <a:p>
              <a:r>
                <a:rPr lang="en-US" sz="1600" dirty="0"/>
                <a:t>C</a:t>
              </a:r>
              <a:r>
                <a:rPr lang="en-US" sz="1600" baseline="-25000" dirty="0"/>
                <a:t>p</a:t>
              </a:r>
              <a:endParaRPr lang="en-US" sz="1400" baseline="-25000" dirty="0"/>
            </a:p>
          </p:txBody>
        </p:sp>
        <p:grpSp>
          <p:nvGrpSpPr>
            <p:cNvPr id="49" name="Group 48">
              <a:extLst>
                <a:ext uri="{FF2B5EF4-FFF2-40B4-BE49-F238E27FC236}">
                  <a16:creationId xmlns:a16="http://schemas.microsoft.com/office/drawing/2014/main" id="{524D7182-1B88-8843-9543-91D5F1FC8588}"/>
                </a:ext>
              </a:extLst>
            </p:cNvPr>
            <p:cNvGrpSpPr>
              <a:grpSpLocks/>
            </p:cNvGrpSpPr>
            <p:nvPr/>
          </p:nvGrpSpPr>
          <p:grpSpPr bwMode="auto">
            <a:xfrm>
              <a:off x="8632722" y="4343666"/>
              <a:ext cx="192024" cy="192024"/>
              <a:chOff x="1344" y="2064"/>
              <a:chExt cx="192" cy="192"/>
            </a:xfrm>
          </p:grpSpPr>
          <p:sp>
            <p:nvSpPr>
              <p:cNvPr id="116" name="Oval 115">
                <a:extLst>
                  <a:ext uri="{FF2B5EF4-FFF2-40B4-BE49-F238E27FC236}">
                    <a16:creationId xmlns:a16="http://schemas.microsoft.com/office/drawing/2014/main" id="{61F668B6-EF31-A946-B544-C9567E073BA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8" name="Rectangle 117">
                <a:extLst>
                  <a:ext uri="{FF2B5EF4-FFF2-40B4-BE49-F238E27FC236}">
                    <a16:creationId xmlns:a16="http://schemas.microsoft.com/office/drawing/2014/main" id="{75BA2264-5CC7-E04E-A69A-E0D1675CD9B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0" name="Group 49">
              <a:extLst>
                <a:ext uri="{FF2B5EF4-FFF2-40B4-BE49-F238E27FC236}">
                  <a16:creationId xmlns:a16="http://schemas.microsoft.com/office/drawing/2014/main" id="{AB6B600D-2702-C64A-8724-D15E04483B0B}"/>
                </a:ext>
              </a:extLst>
            </p:cNvPr>
            <p:cNvGrpSpPr>
              <a:grpSpLocks/>
            </p:cNvGrpSpPr>
            <p:nvPr/>
          </p:nvGrpSpPr>
          <p:grpSpPr bwMode="auto">
            <a:xfrm>
              <a:off x="9772121" y="4343479"/>
              <a:ext cx="192024" cy="192024"/>
              <a:chOff x="1344" y="2064"/>
              <a:chExt cx="192" cy="192"/>
            </a:xfrm>
          </p:grpSpPr>
          <p:sp>
            <p:nvSpPr>
              <p:cNvPr id="111" name="Oval 110">
                <a:extLst>
                  <a:ext uri="{FF2B5EF4-FFF2-40B4-BE49-F238E27FC236}">
                    <a16:creationId xmlns:a16="http://schemas.microsoft.com/office/drawing/2014/main" id="{932AD231-FA71-4B47-B168-0DBD21C393A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5" name="Rectangle 114">
                <a:extLst>
                  <a:ext uri="{FF2B5EF4-FFF2-40B4-BE49-F238E27FC236}">
                    <a16:creationId xmlns:a16="http://schemas.microsoft.com/office/drawing/2014/main" id="{2040D9A1-7BAC-1141-A301-F43A56DCCD6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1" name="Group 50">
              <a:extLst>
                <a:ext uri="{FF2B5EF4-FFF2-40B4-BE49-F238E27FC236}">
                  <a16:creationId xmlns:a16="http://schemas.microsoft.com/office/drawing/2014/main" id="{EFD8929A-6D98-A348-B865-B23A6A302D14}"/>
                </a:ext>
              </a:extLst>
            </p:cNvPr>
            <p:cNvGrpSpPr>
              <a:grpSpLocks/>
            </p:cNvGrpSpPr>
            <p:nvPr/>
          </p:nvGrpSpPr>
          <p:grpSpPr bwMode="auto">
            <a:xfrm>
              <a:off x="9791485" y="4937284"/>
              <a:ext cx="192024" cy="192024"/>
              <a:chOff x="1344" y="2064"/>
              <a:chExt cx="192" cy="192"/>
            </a:xfrm>
          </p:grpSpPr>
          <p:sp>
            <p:nvSpPr>
              <p:cNvPr id="94" name="Oval 93">
                <a:extLst>
                  <a:ext uri="{FF2B5EF4-FFF2-40B4-BE49-F238E27FC236}">
                    <a16:creationId xmlns:a16="http://schemas.microsoft.com/office/drawing/2014/main" id="{9330C2C1-35C9-4947-96FF-8468A686157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5" name="Rectangle 94">
                <a:extLst>
                  <a:ext uri="{FF2B5EF4-FFF2-40B4-BE49-F238E27FC236}">
                    <a16:creationId xmlns:a16="http://schemas.microsoft.com/office/drawing/2014/main" id="{097EDEF8-1068-A644-97A9-EBB51E5CAF0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55" name="Straight Connector 54">
              <a:extLst>
                <a:ext uri="{FF2B5EF4-FFF2-40B4-BE49-F238E27FC236}">
                  <a16:creationId xmlns:a16="http://schemas.microsoft.com/office/drawing/2014/main" id="{95BE0FE9-E4C7-AC42-9944-D9313F3BF728}"/>
                </a:ext>
              </a:extLst>
            </p:cNvPr>
            <p:cNvCxnSpPr>
              <a:cxnSpLocks/>
            </p:cNvCxnSpPr>
            <p:nvPr/>
          </p:nvCxnSpPr>
          <p:spPr>
            <a:xfrm>
              <a:off x="9013306" y="4265153"/>
              <a:ext cx="0" cy="33481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9" name="Group 210">
              <a:extLst>
                <a:ext uri="{FF2B5EF4-FFF2-40B4-BE49-F238E27FC236}">
                  <a16:creationId xmlns:a16="http://schemas.microsoft.com/office/drawing/2014/main" id="{C4DAAB26-7AAB-7648-A39C-CB68A6FF0A00}"/>
                </a:ext>
              </a:extLst>
            </p:cNvPr>
            <p:cNvGrpSpPr>
              <a:grpSpLocks/>
            </p:cNvGrpSpPr>
            <p:nvPr/>
          </p:nvGrpSpPr>
          <p:grpSpPr bwMode="auto">
            <a:xfrm rot="5400000">
              <a:off x="9171965" y="4318151"/>
              <a:ext cx="239730" cy="564222"/>
              <a:chOff x="3216" y="1728"/>
              <a:chExt cx="192" cy="480"/>
            </a:xfrm>
          </p:grpSpPr>
          <p:sp>
            <p:nvSpPr>
              <p:cNvPr id="88" name="Line 8">
                <a:extLst>
                  <a:ext uri="{FF2B5EF4-FFF2-40B4-BE49-F238E27FC236}">
                    <a16:creationId xmlns:a16="http://schemas.microsoft.com/office/drawing/2014/main" id="{D6473B1E-D2D1-8E49-98A1-58FEEE5AD03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9">
                <a:extLst>
                  <a:ext uri="{FF2B5EF4-FFF2-40B4-BE49-F238E27FC236}">
                    <a16:creationId xmlns:a16="http://schemas.microsoft.com/office/drawing/2014/main" id="{FB23FFE5-2F01-714B-A1D8-767FE69B790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10">
                <a:extLst>
                  <a:ext uri="{FF2B5EF4-FFF2-40B4-BE49-F238E27FC236}">
                    <a16:creationId xmlns:a16="http://schemas.microsoft.com/office/drawing/2014/main" id="{3163EF0B-0B23-E04C-8F19-6F3FF6BD64E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1">
                <a:extLst>
                  <a:ext uri="{FF2B5EF4-FFF2-40B4-BE49-F238E27FC236}">
                    <a16:creationId xmlns:a16="http://schemas.microsoft.com/office/drawing/2014/main" id="{C0E5191A-7B57-7541-AD7C-585B85C04D8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6" name="TextBox 65">
              <a:extLst>
                <a:ext uri="{FF2B5EF4-FFF2-40B4-BE49-F238E27FC236}">
                  <a16:creationId xmlns:a16="http://schemas.microsoft.com/office/drawing/2014/main" id="{F44D101F-AEA0-6E41-B170-FFA958C16D59}"/>
                </a:ext>
              </a:extLst>
            </p:cNvPr>
            <p:cNvSpPr txBox="1"/>
            <p:nvPr/>
          </p:nvSpPr>
          <p:spPr>
            <a:xfrm flipH="1">
              <a:off x="9136276" y="3879269"/>
              <a:ext cx="548633" cy="307777"/>
            </a:xfrm>
            <a:prstGeom prst="rect">
              <a:avLst/>
            </a:prstGeom>
            <a:noFill/>
          </p:spPr>
          <p:txBody>
            <a:bodyPr wrap="square" rtlCol="0">
              <a:spAutoFit/>
            </a:bodyPr>
            <a:lstStyle/>
            <a:p>
              <a:r>
                <a:rPr lang="en-US" sz="1400" dirty="0"/>
                <a:t>R</a:t>
              </a:r>
              <a:r>
                <a:rPr lang="en-US" sz="1400" baseline="-25000" dirty="0"/>
                <a:t>p</a:t>
              </a:r>
            </a:p>
          </p:txBody>
        </p:sp>
        <p:sp>
          <p:nvSpPr>
            <p:cNvPr id="68" name="Freeform 12">
              <a:extLst>
                <a:ext uri="{FF2B5EF4-FFF2-40B4-BE49-F238E27FC236}">
                  <a16:creationId xmlns:a16="http://schemas.microsoft.com/office/drawing/2014/main" id="{36DDC8EB-A7DE-834F-B5E5-B54E35E39610}"/>
                </a:ext>
              </a:extLst>
            </p:cNvPr>
            <p:cNvSpPr>
              <a:spLocks noChangeAspect="1"/>
            </p:cNvSpPr>
            <p:nvPr/>
          </p:nvSpPr>
          <p:spPr bwMode="auto">
            <a:xfrm rot="5400000">
              <a:off x="9234172" y="3990833"/>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19" name="Freeform 12">
              <a:extLst>
                <a:ext uri="{FF2B5EF4-FFF2-40B4-BE49-F238E27FC236}">
                  <a16:creationId xmlns:a16="http://schemas.microsoft.com/office/drawing/2014/main" id="{6444F1F8-10C8-4349-B1F2-ABEE5A352229}"/>
                </a:ext>
              </a:extLst>
            </p:cNvPr>
            <p:cNvSpPr>
              <a:spLocks noChangeAspect="1"/>
            </p:cNvSpPr>
            <p:nvPr/>
          </p:nvSpPr>
          <p:spPr bwMode="auto">
            <a:xfrm>
              <a:off x="11878067" y="4437466"/>
              <a:ext cx="98606" cy="585216"/>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120" name="Straight Connector 119">
              <a:extLst>
                <a:ext uri="{FF2B5EF4-FFF2-40B4-BE49-F238E27FC236}">
                  <a16:creationId xmlns:a16="http://schemas.microsoft.com/office/drawing/2014/main" id="{458CA553-04FD-CD48-B318-7DE74DAFDCC0}"/>
                </a:ext>
              </a:extLst>
            </p:cNvPr>
            <p:cNvCxnSpPr>
              <a:cxnSpLocks/>
            </p:cNvCxnSpPr>
            <p:nvPr/>
          </p:nvCxnSpPr>
          <p:spPr>
            <a:xfrm>
              <a:off x="9554326" y="4257533"/>
              <a:ext cx="0" cy="33481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5B59BFC3-DEA5-9041-A7F4-371C21EF406C}"/>
                </a:ext>
              </a:extLst>
            </p:cNvPr>
            <p:cNvCxnSpPr>
              <a:cxnSpLocks/>
            </p:cNvCxnSpPr>
            <p:nvPr/>
          </p:nvCxnSpPr>
          <p:spPr>
            <a:xfrm>
              <a:off x="8738986" y="4432560"/>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2" name="Can 121">
              <a:extLst>
                <a:ext uri="{FF2B5EF4-FFF2-40B4-BE49-F238E27FC236}">
                  <a16:creationId xmlns:a16="http://schemas.microsoft.com/office/drawing/2014/main" id="{DB46E09A-669B-444F-B346-8C894FA64D20}"/>
                </a:ext>
              </a:extLst>
            </p:cNvPr>
            <p:cNvSpPr/>
            <p:nvPr/>
          </p:nvSpPr>
          <p:spPr>
            <a:xfrm rot="5400000">
              <a:off x="10267438" y="4054164"/>
              <a:ext cx="382708" cy="841742"/>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CA138BA-091C-6244-A402-7D7FC272450C}"/>
                </a:ext>
              </a:extLst>
            </p:cNvPr>
            <p:cNvSpPr/>
            <p:nvPr/>
          </p:nvSpPr>
          <p:spPr>
            <a:xfrm>
              <a:off x="8753879" y="3890699"/>
              <a:ext cx="1139395" cy="1328938"/>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A746758C-BC63-A64C-94DB-E88EB4AECF3A}"/>
                </a:ext>
              </a:extLst>
            </p:cNvPr>
            <p:cNvSpPr txBox="1"/>
            <p:nvPr/>
          </p:nvSpPr>
          <p:spPr>
            <a:xfrm>
              <a:off x="8965336" y="3520440"/>
              <a:ext cx="738792" cy="369332"/>
            </a:xfrm>
            <a:prstGeom prst="rect">
              <a:avLst/>
            </a:prstGeom>
            <a:noFill/>
          </p:spPr>
          <p:txBody>
            <a:bodyPr wrap="none" rtlCol="0">
              <a:spAutoFit/>
            </a:bodyPr>
            <a:lstStyle/>
            <a:p>
              <a:r>
                <a:rPr lang="en-US" dirty="0"/>
                <a:t>Probe</a:t>
              </a:r>
            </a:p>
          </p:txBody>
        </p:sp>
        <p:grpSp>
          <p:nvGrpSpPr>
            <p:cNvPr id="126" name="Group 125">
              <a:extLst>
                <a:ext uri="{FF2B5EF4-FFF2-40B4-BE49-F238E27FC236}">
                  <a16:creationId xmlns:a16="http://schemas.microsoft.com/office/drawing/2014/main" id="{58801543-3897-7241-8E6C-6A4274E73F1F}"/>
                </a:ext>
              </a:extLst>
            </p:cNvPr>
            <p:cNvGrpSpPr>
              <a:grpSpLocks/>
            </p:cNvGrpSpPr>
            <p:nvPr/>
          </p:nvGrpSpPr>
          <p:grpSpPr bwMode="auto">
            <a:xfrm>
              <a:off x="8609679" y="4920763"/>
              <a:ext cx="192024" cy="192024"/>
              <a:chOff x="1344" y="2064"/>
              <a:chExt cx="192" cy="192"/>
            </a:xfrm>
          </p:grpSpPr>
          <p:sp>
            <p:nvSpPr>
              <p:cNvPr id="127" name="Oval 126">
                <a:extLst>
                  <a:ext uri="{FF2B5EF4-FFF2-40B4-BE49-F238E27FC236}">
                    <a16:creationId xmlns:a16="http://schemas.microsoft.com/office/drawing/2014/main" id="{6E1F1E2F-8778-7242-9445-DE824FF1F4A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28" name="Rectangle 127">
                <a:extLst>
                  <a:ext uri="{FF2B5EF4-FFF2-40B4-BE49-F238E27FC236}">
                    <a16:creationId xmlns:a16="http://schemas.microsoft.com/office/drawing/2014/main" id="{85CE2219-0A27-4746-A8BE-A8890FE2658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29" name="Straight Connector 128">
              <a:extLst>
                <a:ext uri="{FF2B5EF4-FFF2-40B4-BE49-F238E27FC236}">
                  <a16:creationId xmlns:a16="http://schemas.microsoft.com/office/drawing/2014/main" id="{48FC9D53-44B1-064C-B9C0-EA608209F3F1}"/>
                </a:ext>
              </a:extLst>
            </p:cNvPr>
            <p:cNvCxnSpPr>
              <a:cxnSpLocks/>
            </p:cNvCxnSpPr>
            <p:nvPr/>
          </p:nvCxnSpPr>
          <p:spPr>
            <a:xfrm>
              <a:off x="9876772" y="4432560"/>
              <a:ext cx="2046452" cy="169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324B70BE-B7C7-8B43-8388-EF3650C2C02A}"/>
                </a:ext>
              </a:extLst>
            </p:cNvPr>
            <p:cNvCxnSpPr>
              <a:cxnSpLocks/>
            </p:cNvCxnSpPr>
            <p:nvPr/>
          </p:nvCxnSpPr>
          <p:spPr>
            <a:xfrm>
              <a:off x="10075950" y="4648763"/>
              <a:ext cx="0" cy="3934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FC8081FF-E568-854B-AF95-8A8A9C528667}"/>
                </a:ext>
              </a:extLst>
            </p:cNvPr>
            <p:cNvCxnSpPr>
              <a:cxnSpLocks/>
            </p:cNvCxnSpPr>
            <p:nvPr/>
          </p:nvCxnSpPr>
          <p:spPr>
            <a:xfrm>
              <a:off x="10822198" y="4645668"/>
              <a:ext cx="0" cy="3934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B2A022BA-C570-9A40-979B-9ACE04354532}"/>
                </a:ext>
              </a:extLst>
            </p:cNvPr>
            <p:cNvCxnSpPr>
              <a:cxnSpLocks/>
            </p:cNvCxnSpPr>
            <p:nvPr/>
          </p:nvCxnSpPr>
          <p:spPr>
            <a:xfrm flipH="1">
              <a:off x="9879422" y="5031441"/>
              <a:ext cx="1906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3" name="Group 210">
              <a:extLst>
                <a:ext uri="{FF2B5EF4-FFF2-40B4-BE49-F238E27FC236}">
                  <a16:creationId xmlns:a16="http://schemas.microsoft.com/office/drawing/2014/main" id="{7F03246C-F463-C543-95D7-41F1E2D0542F}"/>
                </a:ext>
              </a:extLst>
            </p:cNvPr>
            <p:cNvGrpSpPr>
              <a:grpSpLocks/>
            </p:cNvGrpSpPr>
            <p:nvPr/>
          </p:nvGrpSpPr>
          <p:grpSpPr bwMode="auto">
            <a:xfrm>
              <a:off x="11269684" y="4460844"/>
              <a:ext cx="239730" cy="564222"/>
              <a:chOff x="3216" y="1728"/>
              <a:chExt cx="192" cy="480"/>
            </a:xfrm>
          </p:grpSpPr>
          <p:sp>
            <p:nvSpPr>
              <p:cNvPr id="134" name="Line 8">
                <a:extLst>
                  <a:ext uri="{FF2B5EF4-FFF2-40B4-BE49-F238E27FC236}">
                    <a16:creationId xmlns:a16="http://schemas.microsoft.com/office/drawing/2014/main" id="{48F77588-EF10-D149-A851-5720E622C38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9">
                <a:extLst>
                  <a:ext uri="{FF2B5EF4-FFF2-40B4-BE49-F238E27FC236}">
                    <a16:creationId xmlns:a16="http://schemas.microsoft.com/office/drawing/2014/main" id="{27E28B00-75B1-D042-B575-D6186DD9FA4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
                <a:extLst>
                  <a:ext uri="{FF2B5EF4-FFF2-40B4-BE49-F238E27FC236}">
                    <a16:creationId xmlns:a16="http://schemas.microsoft.com/office/drawing/2014/main" id="{EBE4673D-AECB-B040-86CF-283F460ED65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1">
                <a:extLst>
                  <a:ext uri="{FF2B5EF4-FFF2-40B4-BE49-F238E27FC236}">
                    <a16:creationId xmlns:a16="http://schemas.microsoft.com/office/drawing/2014/main" id="{9F3560DD-1197-AF4B-800D-4FC272F4ED7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8" name="TextBox 137">
              <a:extLst>
                <a:ext uri="{FF2B5EF4-FFF2-40B4-BE49-F238E27FC236}">
                  <a16:creationId xmlns:a16="http://schemas.microsoft.com/office/drawing/2014/main" id="{67FCA242-1AC2-6045-8519-563DA905F307}"/>
                </a:ext>
              </a:extLst>
            </p:cNvPr>
            <p:cNvSpPr txBox="1"/>
            <p:nvPr/>
          </p:nvSpPr>
          <p:spPr>
            <a:xfrm>
              <a:off x="10876055" y="4449480"/>
              <a:ext cx="379163" cy="338554"/>
            </a:xfrm>
            <a:prstGeom prst="rect">
              <a:avLst/>
            </a:prstGeom>
            <a:noFill/>
          </p:spPr>
          <p:txBody>
            <a:bodyPr wrap="square" rtlCol="0">
              <a:spAutoFit/>
            </a:bodyPr>
            <a:lstStyle/>
            <a:p>
              <a:r>
                <a:rPr lang="en-US" sz="1600" dirty="0"/>
                <a:t>V</a:t>
              </a:r>
              <a:endParaRPr lang="en-US" sz="1600" baseline="-25000" dirty="0"/>
            </a:p>
          </p:txBody>
        </p:sp>
        <p:cxnSp>
          <p:nvCxnSpPr>
            <p:cNvPr id="139" name="Straight Connector 138">
              <a:extLst>
                <a:ext uri="{FF2B5EF4-FFF2-40B4-BE49-F238E27FC236}">
                  <a16:creationId xmlns:a16="http://schemas.microsoft.com/office/drawing/2014/main" id="{DAE3DBD9-E089-B841-AD43-528165FF7AEE}"/>
                </a:ext>
              </a:extLst>
            </p:cNvPr>
            <p:cNvCxnSpPr>
              <a:cxnSpLocks/>
            </p:cNvCxnSpPr>
            <p:nvPr/>
          </p:nvCxnSpPr>
          <p:spPr>
            <a:xfrm>
              <a:off x="10814245" y="5016775"/>
              <a:ext cx="110897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0" name="TextBox 139">
              <a:extLst>
                <a:ext uri="{FF2B5EF4-FFF2-40B4-BE49-F238E27FC236}">
                  <a16:creationId xmlns:a16="http://schemas.microsoft.com/office/drawing/2014/main" id="{DEBD7C39-06E7-A944-82E2-22F0D04E1745}"/>
                </a:ext>
              </a:extLst>
            </p:cNvPr>
            <p:cNvSpPr txBox="1"/>
            <p:nvPr/>
          </p:nvSpPr>
          <p:spPr>
            <a:xfrm>
              <a:off x="10306023" y="3846895"/>
              <a:ext cx="379163" cy="338554"/>
            </a:xfrm>
            <a:prstGeom prst="rect">
              <a:avLst/>
            </a:prstGeom>
            <a:noFill/>
          </p:spPr>
          <p:txBody>
            <a:bodyPr wrap="square" rtlCol="0">
              <a:spAutoFit/>
            </a:bodyPr>
            <a:lstStyle/>
            <a:p>
              <a:r>
                <a:rPr lang="en-US" sz="1600" dirty="0"/>
                <a:t>C</a:t>
              </a:r>
              <a:r>
                <a:rPr lang="en-US" sz="1600" baseline="-25000" dirty="0"/>
                <a:t>c</a:t>
              </a:r>
              <a:endParaRPr lang="en-US" sz="1400" baseline="-25000" dirty="0"/>
            </a:p>
          </p:txBody>
        </p:sp>
        <p:sp>
          <p:nvSpPr>
            <p:cNvPr id="141" name="TextBox 140">
              <a:extLst>
                <a:ext uri="{FF2B5EF4-FFF2-40B4-BE49-F238E27FC236}">
                  <a16:creationId xmlns:a16="http://schemas.microsoft.com/office/drawing/2014/main" id="{A8853F83-D8CF-5340-B9DA-FAE69D7C8E9D}"/>
                </a:ext>
              </a:extLst>
            </p:cNvPr>
            <p:cNvSpPr txBox="1"/>
            <p:nvPr/>
          </p:nvSpPr>
          <p:spPr>
            <a:xfrm>
              <a:off x="10999528" y="4624114"/>
              <a:ext cx="379163" cy="338554"/>
            </a:xfrm>
            <a:prstGeom prst="rect">
              <a:avLst/>
            </a:prstGeom>
            <a:noFill/>
          </p:spPr>
          <p:txBody>
            <a:bodyPr wrap="square" rtlCol="0">
              <a:spAutoFit/>
            </a:bodyPr>
            <a:lstStyle/>
            <a:p>
              <a:r>
                <a:rPr lang="en-US" sz="1600" dirty="0"/>
                <a:t>C</a:t>
              </a:r>
              <a:r>
                <a:rPr lang="en-US" sz="1600" baseline="-25000" dirty="0"/>
                <a:t>o</a:t>
              </a:r>
              <a:endParaRPr lang="en-US" sz="1400" baseline="-25000" dirty="0"/>
            </a:p>
          </p:txBody>
        </p:sp>
        <p:sp>
          <p:nvSpPr>
            <p:cNvPr id="142" name="TextBox 141">
              <a:extLst>
                <a:ext uri="{FF2B5EF4-FFF2-40B4-BE49-F238E27FC236}">
                  <a16:creationId xmlns:a16="http://schemas.microsoft.com/office/drawing/2014/main" id="{A8636257-AFA3-A44A-87D7-83376996A78D}"/>
                </a:ext>
              </a:extLst>
            </p:cNvPr>
            <p:cNvSpPr txBox="1"/>
            <p:nvPr/>
          </p:nvSpPr>
          <p:spPr>
            <a:xfrm flipH="1">
              <a:off x="11592461" y="4597235"/>
              <a:ext cx="548633" cy="307777"/>
            </a:xfrm>
            <a:prstGeom prst="rect">
              <a:avLst/>
            </a:prstGeom>
            <a:noFill/>
          </p:spPr>
          <p:txBody>
            <a:bodyPr wrap="square" rtlCol="0">
              <a:spAutoFit/>
            </a:bodyPr>
            <a:lstStyle/>
            <a:p>
              <a:r>
                <a:rPr lang="en-US" sz="1400" dirty="0"/>
                <a:t>R</a:t>
              </a:r>
              <a:r>
                <a:rPr lang="en-US" sz="1400" baseline="-25000" dirty="0"/>
                <a:t>0</a:t>
              </a:r>
            </a:p>
          </p:txBody>
        </p:sp>
      </p:grpSp>
      <p:grpSp>
        <p:nvGrpSpPr>
          <p:cNvPr id="7" name="Group 6">
            <a:extLst>
              <a:ext uri="{FF2B5EF4-FFF2-40B4-BE49-F238E27FC236}">
                <a16:creationId xmlns:a16="http://schemas.microsoft.com/office/drawing/2014/main" id="{F2E3DD51-89AD-0946-B06C-D1958E1575CD}"/>
              </a:ext>
            </a:extLst>
          </p:cNvPr>
          <p:cNvGrpSpPr/>
          <p:nvPr/>
        </p:nvGrpSpPr>
        <p:grpSpPr>
          <a:xfrm>
            <a:off x="9439473" y="1500632"/>
            <a:ext cx="2119087" cy="1455920"/>
            <a:chOff x="9439473" y="1500632"/>
            <a:chExt cx="2119087" cy="1455920"/>
          </a:xfrm>
        </p:grpSpPr>
        <p:cxnSp>
          <p:nvCxnSpPr>
            <p:cNvPr id="52" name="Straight Connector 51">
              <a:extLst>
                <a:ext uri="{FF2B5EF4-FFF2-40B4-BE49-F238E27FC236}">
                  <a16:creationId xmlns:a16="http://schemas.microsoft.com/office/drawing/2014/main" id="{9A86F175-D069-0446-A3BC-00FB15257568}"/>
                </a:ext>
              </a:extLst>
            </p:cNvPr>
            <p:cNvCxnSpPr>
              <a:cxnSpLocks/>
            </p:cNvCxnSpPr>
            <p:nvPr/>
          </p:nvCxnSpPr>
          <p:spPr>
            <a:xfrm>
              <a:off x="10999603" y="1879789"/>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Freeform 12">
              <a:extLst>
                <a:ext uri="{FF2B5EF4-FFF2-40B4-BE49-F238E27FC236}">
                  <a16:creationId xmlns:a16="http://schemas.microsoft.com/office/drawing/2014/main" id="{6F1F57FF-CA97-3341-AFE0-DD17405F1082}"/>
                </a:ext>
              </a:extLst>
            </p:cNvPr>
            <p:cNvSpPr>
              <a:spLocks noChangeAspect="1"/>
            </p:cNvSpPr>
            <p:nvPr/>
          </p:nvSpPr>
          <p:spPr bwMode="auto">
            <a:xfrm rot="5400000">
              <a:off x="10723704" y="1611527"/>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56" name="TextBox 55">
              <a:extLst>
                <a:ext uri="{FF2B5EF4-FFF2-40B4-BE49-F238E27FC236}">
                  <a16:creationId xmlns:a16="http://schemas.microsoft.com/office/drawing/2014/main" id="{1B7152FF-523B-F14D-B57E-6FE94CB708E1}"/>
                </a:ext>
              </a:extLst>
            </p:cNvPr>
            <p:cNvSpPr txBox="1"/>
            <p:nvPr/>
          </p:nvSpPr>
          <p:spPr>
            <a:xfrm>
              <a:off x="9439473" y="2371836"/>
              <a:ext cx="379163" cy="382920"/>
            </a:xfrm>
            <a:prstGeom prst="rect">
              <a:avLst/>
            </a:prstGeom>
            <a:noFill/>
          </p:spPr>
          <p:txBody>
            <a:bodyPr wrap="square" rtlCol="0">
              <a:spAutoFit/>
            </a:bodyPr>
            <a:lstStyle/>
            <a:p>
              <a:r>
                <a:rPr lang="en-US" sz="1400" dirty="0"/>
                <a:t>V</a:t>
              </a:r>
              <a:r>
                <a:rPr lang="en-US" sz="1400" baseline="-25000" dirty="0"/>
                <a:t>0</a:t>
              </a:r>
            </a:p>
          </p:txBody>
        </p:sp>
        <p:cxnSp>
          <p:nvCxnSpPr>
            <p:cNvPr id="58" name="Straight Connector 57">
              <a:extLst>
                <a:ext uri="{FF2B5EF4-FFF2-40B4-BE49-F238E27FC236}">
                  <a16:creationId xmlns:a16="http://schemas.microsoft.com/office/drawing/2014/main" id="{C79FA2A4-74DE-0047-B19F-0164BB25D77E}"/>
                </a:ext>
              </a:extLst>
            </p:cNvPr>
            <p:cNvCxnSpPr>
              <a:cxnSpLocks/>
              <a:endCxn id="75" idx="2"/>
            </p:cNvCxnSpPr>
            <p:nvPr/>
          </p:nvCxnSpPr>
          <p:spPr>
            <a:xfrm>
              <a:off x="9967567" y="2860540"/>
              <a:ext cx="133943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259BA97A-483C-8949-B004-77CC3EB1C020}"/>
                </a:ext>
              </a:extLst>
            </p:cNvPr>
            <p:cNvSpPr txBox="1"/>
            <p:nvPr/>
          </p:nvSpPr>
          <p:spPr>
            <a:xfrm>
              <a:off x="10600277" y="2107965"/>
              <a:ext cx="379163" cy="307777"/>
            </a:xfrm>
            <a:prstGeom prst="rect">
              <a:avLst/>
            </a:prstGeom>
            <a:noFill/>
          </p:spPr>
          <p:txBody>
            <a:bodyPr wrap="square" rtlCol="0">
              <a:spAutoFit/>
            </a:bodyPr>
            <a:lstStyle/>
            <a:p>
              <a:r>
                <a:rPr lang="en-US" sz="1400" dirty="0"/>
                <a:t>C</a:t>
              </a:r>
              <a:endParaRPr lang="en-US" sz="1400" baseline="-25000" dirty="0"/>
            </a:p>
          </p:txBody>
        </p:sp>
        <p:grpSp>
          <p:nvGrpSpPr>
            <p:cNvPr id="61" name="Group 60">
              <a:extLst>
                <a:ext uri="{FF2B5EF4-FFF2-40B4-BE49-F238E27FC236}">
                  <a16:creationId xmlns:a16="http://schemas.microsoft.com/office/drawing/2014/main" id="{1E5FE7B5-8A35-E84F-B615-9CA93B6A39AE}"/>
                </a:ext>
              </a:extLst>
            </p:cNvPr>
            <p:cNvGrpSpPr>
              <a:grpSpLocks/>
            </p:cNvGrpSpPr>
            <p:nvPr/>
          </p:nvGrpSpPr>
          <p:grpSpPr bwMode="auto">
            <a:xfrm>
              <a:off x="10417358" y="1789835"/>
              <a:ext cx="192024" cy="192024"/>
              <a:chOff x="1344" y="2064"/>
              <a:chExt cx="192" cy="192"/>
            </a:xfrm>
          </p:grpSpPr>
          <p:sp>
            <p:nvSpPr>
              <p:cNvPr id="78" name="Oval 77">
                <a:extLst>
                  <a:ext uri="{FF2B5EF4-FFF2-40B4-BE49-F238E27FC236}">
                    <a16:creationId xmlns:a16="http://schemas.microsoft.com/office/drawing/2014/main" id="{D7C6C86C-15B7-424A-AB98-CAD07E15CDA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9" name="Rectangle 78">
                <a:extLst>
                  <a:ext uri="{FF2B5EF4-FFF2-40B4-BE49-F238E27FC236}">
                    <a16:creationId xmlns:a16="http://schemas.microsoft.com/office/drawing/2014/main" id="{EA294984-72F3-DC48-A279-8B7020F60D7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2" name="Group 61">
              <a:extLst>
                <a:ext uri="{FF2B5EF4-FFF2-40B4-BE49-F238E27FC236}">
                  <a16:creationId xmlns:a16="http://schemas.microsoft.com/office/drawing/2014/main" id="{25C2B907-4BB1-7742-9FFC-72015875D244}"/>
                </a:ext>
              </a:extLst>
            </p:cNvPr>
            <p:cNvGrpSpPr>
              <a:grpSpLocks/>
            </p:cNvGrpSpPr>
            <p:nvPr/>
          </p:nvGrpSpPr>
          <p:grpSpPr bwMode="auto">
            <a:xfrm>
              <a:off x="11225917" y="1783777"/>
              <a:ext cx="192024" cy="192024"/>
              <a:chOff x="1344" y="2064"/>
              <a:chExt cx="192" cy="192"/>
            </a:xfrm>
          </p:grpSpPr>
          <p:sp>
            <p:nvSpPr>
              <p:cNvPr id="76" name="Oval 75">
                <a:extLst>
                  <a:ext uri="{FF2B5EF4-FFF2-40B4-BE49-F238E27FC236}">
                    <a16:creationId xmlns:a16="http://schemas.microsoft.com/office/drawing/2014/main" id="{2F573583-239C-FC49-A2C7-1ADC27AB82F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7" name="Rectangle 76">
                <a:extLst>
                  <a:ext uri="{FF2B5EF4-FFF2-40B4-BE49-F238E27FC236}">
                    <a16:creationId xmlns:a16="http://schemas.microsoft.com/office/drawing/2014/main" id="{06FEE5C2-E86C-9145-8E47-7E24839C190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3" name="Group 62">
              <a:extLst>
                <a:ext uri="{FF2B5EF4-FFF2-40B4-BE49-F238E27FC236}">
                  <a16:creationId xmlns:a16="http://schemas.microsoft.com/office/drawing/2014/main" id="{C72525CE-321E-4E47-9752-D598AB189422}"/>
                </a:ext>
              </a:extLst>
            </p:cNvPr>
            <p:cNvGrpSpPr>
              <a:grpSpLocks/>
            </p:cNvGrpSpPr>
            <p:nvPr/>
          </p:nvGrpSpPr>
          <p:grpSpPr bwMode="auto">
            <a:xfrm>
              <a:off x="11210991" y="2764528"/>
              <a:ext cx="192024" cy="192024"/>
              <a:chOff x="1344" y="2064"/>
              <a:chExt cx="192" cy="192"/>
            </a:xfrm>
          </p:grpSpPr>
          <p:sp>
            <p:nvSpPr>
              <p:cNvPr id="74" name="Oval 73">
                <a:extLst>
                  <a:ext uri="{FF2B5EF4-FFF2-40B4-BE49-F238E27FC236}">
                    <a16:creationId xmlns:a16="http://schemas.microsoft.com/office/drawing/2014/main" id="{E09CC816-72F5-9B48-8B9B-07682F66996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5" name="Rectangle 74">
                <a:extLst>
                  <a:ext uri="{FF2B5EF4-FFF2-40B4-BE49-F238E27FC236}">
                    <a16:creationId xmlns:a16="http://schemas.microsoft.com/office/drawing/2014/main" id="{E8F1FE68-15D7-F546-B890-189D67B83DB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65" name="TextBox 64">
              <a:extLst>
                <a:ext uri="{FF2B5EF4-FFF2-40B4-BE49-F238E27FC236}">
                  <a16:creationId xmlns:a16="http://schemas.microsoft.com/office/drawing/2014/main" id="{62BDEE02-E19B-154E-912A-1E74EDB64EB6}"/>
                </a:ext>
              </a:extLst>
            </p:cNvPr>
            <p:cNvSpPr txBox="1"/>
            <p:nvPr/>
          </p:nvSpPr>
          <p:spPr>
            <a:xfrm>
              <a:off x="10644794" y="1510972"/>
              <a:ext cx="379163" cy="307777"/>
            </a:xfrm>
            <a:prstGeom prst="rect">
              <a:avLst/>
            </a:prstGeom>
            <a:noFill/>
          </p:spPr>
          <p:txBody>
            <a:bodyPr wrap="square" rtlCol="0">
              <a:spAutoFit/>
            </a:bodyPr>
            <a:lstStyle/>
            <a:p>
              <a:r>
                <a:rPr lang="en-US" sz="1400" dirty="0"/>
                <a:t>R</a:t>
              </a:r>
              <a:endParaRPr lang="en-US" sz="1400" baseline="-25000" dirty="0"/>
            </a:p>
          </p:txBody>
        </p:sp>
        <p:cxnSp>
          <p:nvCxnSpPr>
            <p:cNvPr id="67" name="Straight Connector 66">
              <a:extLst>
                <a:ext uri="{FF2B5EF4-FFF2-40B4-BE49-F238E27FC236}">
                  <a16:creationId xmlns:a16="http://schemas.microsoft.com/office/drawing/2014/main" id="{80F6BE5D-E813-3743-935A-08028129A742}"/>
                </a:ext>
              </a:extLst>
            </p:cNvPr>
            <p:cNvCxnSpPr>
              <a:cxnSpLocks/>
            </p:cNvCxnSpPr>
            <p:nvPr/>
          </p:nvCxnSpPr>
          <p:spPr>
            <a:xfrm>
              <a:off x="11001246" y="2374381"/>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68">
              <a:extLst>
                <a:ext uri="{FF2B5EF4-FFF2-40B4-BE49-F238E27FC236}">
                  <a16:creationId xmlns:a16="http://schemas.microsoft.com/office/drawing/2014/main" id="{34AEB32E-589B-254F-AAD9-3A7C5CEDEEA9}"/>
                </a:ext>
              </a:extLst>
            </p:cNvPr>
            <p:cNvGrpSpPr>
              <a:grpSpLocks/>
            </p:cNvGrpSpPr>
            <p:nvPr/>
          </p:nvGrpSpPr>
          <p:grpSpPr bwMode="auto">
            <a:xfrm>
              <a:off x="10915985" y="1782067"/>
              <a:ext cx="192024" cy="192024"/>
              <a:chOff x="1344" y="2064"/>
              <a:chExt cx="192" cy="192"/>
            </a:xfrm>
          </p:grpSpPr>
          <p:sp>
            <p:nvSpPr>
              <p:cNvPr id="70" name="Oval 69">
                <a:extLst>
                  <a:ext uri="{FF2B5EF4-FFF2-40B4-BE49-F238E27FC236}">
                    <a16:creationId xmlns:a16="http://schemas.microsoft.com/office/drawing/2014/main" id="{E486D069-EC11-484F-931F-927B69D5C7D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1" name="Rectangle 70">
                <a:extLst>
                  <a:ext uri="{FF2B5EF4-FFF2-40B4-BE49-F238E27FC236}">
                    <a16:creationId xmlns:a16="http://schemas.microsoft.com/office/drawing/2014/main" id="{577731BB-F03A-F740-96EB-5C9EF1C95F7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6" name="Group 210">
              <a:extLst>
                <a:ext uri="{FF2B5EF4-FFF2-40B4-BE49-F238E27FC236}">
                  <a16:creationId xmlns:a16="http://schemas.microsoft.com/office/drawing/2014/main" id="{2FB9E155-D8F6-0148-A110-7304BEDFBC41}"/>
                </a:ext>
              </a:extLst>
            </p:cNvPr>
            <p:cNvGrpSpPr>
              <a:grpSpLocks/>
            </p:cNvGrpSpPr>
            <p:nvPr/>
          </p:nvGrpSpPr>
          <p:grpSpPr bwMode="auto">
            <a:xfrm>
              <a:off x="10879738" y="1874104"/>
              <a:ext cx="239730" cy="564222"/>
              <a:chOff x="3216" y="1728"/>
              <a:chExt cx="192" cy="480"/>
            </a:xfrm>
          </p:grpSpPr>
          <p:sp>
            <p:nvSpPr>
              <p:cNvPr id="97" name="Line 8">
                <a:extLst>
                  <a:ext uri="{FF2B5EF4-FFF2-40B4-BE49-F238E27FC236}">
                    <a16:creationId xmlns:a16="http://schemas.microsoft.com/office/drawing/2014/main" id="{D63AC3AD-4CFE-1348-808F-B5ED5296CA2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9">
                <a:extLst>
                  <a:ext uri="{FF2B5EF4-FFF2-40B4-BE49-F238E27FC236}">
                    <a16:creationId xmlns:a16="http://schemas.microsoft.com/office/drawing/2014/main" id="{BABEE6E6-C809-374D-A4AC-F3FF13B1616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10">
                <a:extLst>
                  <a:ext uri="{FF2B5EF4-FFF2-40B4-BE49-F238E27FC236}">
                    <a16:creationId xmlns:a16="http://schemas.microsoft.com/office/drawing/2014/main" id="{3568191C-EF02-8D44-98FF-B5707BF1522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11">
                <a:extLst>
                  <a:ext uri="{FF2B5EF4-FFF2-40B4-BE49-F238E27FC236}">
                    <a16:creationId xmlns:a16="http://schemas.microsoft.com/office/drawing/2014/main" id="{4BB8B0ED-8BEA-934D-83CA-73B4C3F6641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1" name="Group 207">
              <a:extLst>
                <a:ext uri="{FF2B5EF4-FFF2-40B4-BE49-F238E27FC236}">
                  <a16:creationId xmlns:a16="http://schemas.microsoft.com/office/drawing/2014/main" id="{C43F0C17-0853-984F-899C-A3D620C43756}"/>
                </a:ext>
              </a:extLst>
            </p:cNvPr>
            <p:cNvGrpSpPr>
              <a:grpSpLocks/>
            </p:cNvGrpSpPr>
            <p:nvPr/>
          </p:nvGrpSpPr>
          <p:grpSpPr bwMode="auto">
            <a:xfrm>
              <a:off x="9821346" y="2115572"/>
              <a:ext cx="304800" cy="762000"/>
              <a:chOff x="4560" y="2400"/>
              <a:chExt cx="192" cy="480"/>
            </a:xfrm>
          </p:grpSpPr>
          <p:sp>
            <p:nvSpPr>
              <p:cNvPr id="102" name="Oval 111">
                <a:extLst>
                  <a:ext uri="{FF2B5EF4-FFF2-40B4-BE49-F238E27FC236}">
                    <a16:creationId xmlns:a16="http://schemas.microsoft.com/office/drawing/2014/main" id="{A0A49BB5-6D62-2547-B97B-B6EEF91D4EE6}"/>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03" name="Line 112">
                <a:extLst>
                  <a:ext uri="{FF2B5EF4-FFF2-40B4-BE49-F238E27FC236}">
                    <a16:creationId xmlns:a16="http://schemas.microsoft.com/office/drawing/2014/main" id="{B9B5BDA9-EA57-014B-A384-960A5D33B6B3}"/>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13">
                <a:extLst>
                  <a:ext uri="{FF2B5EF4-FFF2-40B4-BE49-F238E27FC236}">
                    <a16:creationId xmlns:a16="http://schemas.microsoft.com/office/drawing/2014/main" id="{2F123869-4A97-FA42-B42E-B611230EF75B}"/>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114">
                <a:extLst>
                  <a:ext uri="{FF2B5EF4-FFF2-40B4-BE49-F238E27FC236}">
                    <a16:creationId xmlns:a16="http://schemas.microsoft.com/office/drawing/2014/main" id="{C7DB59F8-F394-9546-AAC0-C6993B736D94}"/>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Line 115">
                <a:extLst>
                  <a:ext uri="{FF2B5EF4-FFF2-40B4-BE49-F238E27FC236}">
                    <a16:creationId xmlns:a16="http://schemas.microsoft.com/office/drawing/2014/main" id="{F6DC5735-4255-B742-A228-48502D68DF53}"/>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16">
                <a:extLst>
                  <a:ext uri="{FF2B5EF4-FFF2-40B4-BE49-F238E27FC236}">
                    <a16:creationId xmlns:a16="http://schemas.microsoft.com/office/drawing/2014/main" id="{77C4A6E4-56B1-804A-8496-0E9182EF4335}"/>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08" name="Group 117">
                <a:extLst>
                  <a:ext uri="{FF2B5EF4-FFF2-40B4-BE49-F238E27FC236}">
                    <a16:creationId xmlns:a16="http://schemas.microsoft.com/office/drawing/2014/main" id="{FD66F6CF-357F-F24C-9BBD-EAE4E55B8FA6}"/>
                  </a:ext>
                </a:extLst>
              </p:cNvPr>
              <p:cNvGrpSpPr>
                <a:grpSpLocks noChangeAspect="1"/>
              </p:cNvGrpSpPr>
              <p:nvPr/>
            </p:nvGrpSpPr>
            <p:grpSpPr bwMode="auto">
              <a:xfrm>
                <a:off x="4608" y="2592"/>
                <a:ext cx="96" cy="96"/>
                <a:chOff x="2929" y="3217"/>
                <a:chExt cx="383" cy="191"/>
              </a:xfrm>
            </p:grpSpPr>
            <p:sp>
              <p:nvSpPr>
                <p:cNvPr id="109" name="Arc 118">
                  <a:extLst>
                    <a:ext uri="{FF2B5EF4-FFF2-40B4-BE49-F238E27FC236}">
                      <a16:creationId xmlns:a16="http://schemas.microsoft.com/office/drawing/2014/main" id="{5C6AA300-9991-564A-B2FC-85F101765BC3}"/>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119">
                  <a:extLst>
                    <a:ext uri="{FF2B5EF4-FFF2-40B4-BE49-F238E27FC236}">
                      <a16:creationId xmlns:a16="http://schemas.microsoft.com/office/drawing/2014/main" id="{217C123A-ECC3-8E47-A7C5-874EF9E07CF5}"/>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12" name="TextBox 111">
              <a:extLst>
                <a:ext uri="{FF2B5EF4-FFF2-40B4-BE49-F238E27FC236}">
                  <a16:creationId xmlns:a16="http://schemas.microsoft.com/office/drawing/2014/main" id="{DDD3B260-87D1-3540-9ACF-5C7446BE9EF0}"/>
                </a:ext>
              </a:extLst>
            </p:cNvPr>
            <p:cNvSpPr txBox="1"/>
            <p:nvPr/>
          </p:nvSpPr>
          <p:spPr>
            <a:xfrm flipH="1">
              <a:off x="10132872" y="1500632"/>
              <a:ext cx="548633" cy="307777"/>
            </a:xfrm>
            <a:prstGeom prst="rect">
              <a:avLst/>
            </a:prstGeom>
            <a:noFill/>
          </p:spPr>
          <p:txBody>
            <a:bodyPr wrap="square" rtlCol="0">
              <a:spAutoFit/>
            </a:bodyPr>
            <a:lstStyle/>
            <a:p>
              <a:r>
                <a:rPr lang="en-US" sz="1400" dirty="0"/>
                <a:t>R</a:t>
              </a:r>
              <a:r>
                <a:rPr lang="en-US" sz="1400" baseline="-25000" dirty="0"/>
                <a:t>s</a:t>
              </a:r>
            </a:p>
          </p:txBody>
        </p:sp>
        <p:sp>
          <p:nvSpPr>
            <p:cNvPr id="113" name="Freeform 12">
              <a:extLst>
                <a:ext uri="{FF2B5EF4-FFF2-40B4-BE49-F238E27FC236}">
                  <a16:creationId xmlns:a16="http://schemas.microsoft.com/office/drawing/2014/main" id="{9203FB5F-8366-6748-855E-9C6318954487}"/>
                </a:ext>
              </a:extLst>
            </p:cNvPr>
            <p:cNvSpPr>
              <a:spLocks noChangeAspect="1"/>
            </p:cNvSpPr>
            <p:nvPr/>
          </p:nvSpPr>
          <p:spPr bwMode="auto">
            <a:xfrm rot="5400000">
              <a:off x="10196478" y="1615643"/>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114" name="Straight Connector 113">
              <a:extLst>
                <a:ext uri="{FF2B5EF4-FFF2-40B4-BE49-F238E27FC236}">
                  <a16:creationId xmlns:a16="http://schemas.microsoft.com/office/drawing/2014/main" id="{DD1ADCF4-E69B-D24D-8215-8F68627B2F50}"/>
                </a:ext>
              </a:extLst>
            </p:cNvPr>
            <p:cNvCxnSpPr>
              <a:cxnSpLocks/>
            </p:cNvCxnSpPr>
            <p:nvPr/>
          </p:nvCxnSpPr>
          <p:spPr>
            <a:xfrm>
              <a:off x="9974854" y="1892891"/>
              <a:ext cx="0" cy="2286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2" name="TextBox 91">
              <a:extLst>
                <a:ext uri="{FF2B5EF4-FFF2-40B4-BE49-F238E27FC236}">
                  <a16:creationId xmlns:a16="http://schemas.microsoft.com/office/drawing/2014/main" id="{43DD7828-9BAB-974B-88D6-AEC2A3AE2855}"/>
                </a:ext>
              </a:extLst>
            </p:cNvPr>
            <p:cNvSpPr txBox="1"/>
            <p:nvPr/>
          </p:nvSpPr>
          <p:spPr>
            <a:xfrm>
              <a:off x="11179397" y="2229885"/>
              <a:ext cx="379163" cy="307777"/>
            </a:xfrm>
            <a:prstGeom prst="rect">
              <a:avLst/>
            </a:prstGeom>
            <a:noFill/>
          </p:spPr>
          <p:txBody>
            <a:bodyPr wrap="square" rtlCol="0">
              <a:spAutoFit/>
            </a:bodyPr>
            <a:lstStyle/>
            <a:p>
              <a:r>
                <a:rPr lang="en-US" sz="1400" dirty="0"/>
                <a:t>V</a:t>
              </a:r>
              <a:endParaRPr lang="en-US" sz="1400" baseline="-25000" dirty="0"/>
            </a:p>
          </p:txBody>
        </p:sp>
        <p:cxnSp>
          <p:nvCxnSpPr>
            <p:cNvPr id="6" name="Straight Connector 5">
              <a:extLst>
                <a:ext uri="{FF2B5EF4-FFF2-40B4-BE49-F238E27FC236}">
                  <a16:creationId xmlns:a16="http://schemas.microsoft.com/office/drawing/2014/main" id="{F5E117AE-D977-9A43-A97C-58FCA65256CF}"/>
                </a:ext>
              </a:extLst>
            </p:cNvPr>
            <p:cNvCxnSpPr/>
            <p:nvPr/>
          </p:nvCxnSpPr>
          <p:spPr>
            <a:xfrm>
              <a:off x="11314925" y="2471292"/>
              <a:ext cx="0" cy="28346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2357CFAB-1830-4A4C-AA4E-DDE81F558E98}"/>
                </a:ext>
              </a:extLst>
            </p:cNvPr>
            <p:cNvCxnSpPr/>
            <p:nvPr/>
          </p:nvCxnSpPr>
          <p:spPr>
            <a:xfrm>
              <a:off x="11320590" y="1966233"/>
              <a:ext cx="0" cy="283464"/>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794876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4: Diode detectors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73677" y="1638185"/>
                <a:ext cx="10716301" cy="4351338"/>
              </a:xfrm>
            </p:spPr>
            <p:txBody>
              <a:bodyPr/>
              <a:lstStyle/>
              <a:p>
                <a:pPr>
                  <a:spcBef>
                    <a:spcPts val="400"/>
                  </a:spcBef>
                </a:pPr>
                <a:r>
                  <a:rPr lang="en-US" sz="2000" b="0" dirty="0"/>
                  <a:t>For AM,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𝑐</m:t>
                        </m:r>
                      </m:sub>
                    </m:sSub>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𝑡</m:t>
                            </m:r>
                          </m:e>
                        </m:d>
                      </m:e>
                    </m:func>
                    <m:r>
                      <a:rPr lang="en-US" sz="2000" b="0" i="1" smtClean="0">
                        <a:latin typeface="Cambria Math" panose="02040503050406030204" pitchFamily="18" charset="0"/>
                      </a:rPr>
                      <m:t>+</m:t>
                    </m:r>
                    <m:r>
                      <a:rPr lang="en-US" sz="2000" b="0" i="1" smtClean="0">
                        <a:latin typeface="Cambria Math" panose="02040503050406030204" pitchFamily="18" charset="0"/>
                      </a:rPr>
                      <m:t>𝑎</m:t>
                    </m:r>
                    <m:r>
                      <a:rPr lang="en-US" sz="2000" b="0" i="1" smtClean="0">
                        <a:latin typeface="Cambria Math" panose="02040503050406030204" pitchFamily="18" charset="0"/>
                      </a:rPr>
                      <m:t>(</m:t>
                    </m:r>
                    <m:r>
                      <a:rPr lang="en-US" sz="2000" b="0" i="1" smtClean="0">
                        <a:latin typeface="Cambria Math" panose="02040503050406030204" pitchFamily="18" charset="0"/>
                      </a:rPr>
                      <m:t>𝑡</m:t>
                    </m:r>
                    <m:r>
                      <a:rPr lang="en-US" sz="2000" b="0" i="1" smtClean="0">
                        <a:latin typeface="Cambria Math" panose="02040503050406030204" pitchFamily="18" charset="0"/>
                      </a:rPr>
                      <m:t>)</m:t>
                    </m:r>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cos</m:t>
                        </m:r>
                      </m:fName>
                      <m:e>
                        <m:d>
                          <m:dPr>
                            <m:ctrlPr>
                              <a:rPr lang="en-US" sz="2000" i="1">
                                <a:latin typeface="Cambria Math" panose="02040503050406030204" pitchFamily="18" charset="0"/>
                              </a:rPr>
                            </m:ctrlPr>
                          </m:dPr>
                          <m:e>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𝑡</m:t>
                            </m:r>
                          </m:e>
                        </m:d>
                      </m:e>
                    </m:func>
                  </m:oMath>
                </a14:m>
                <a:r>
                  <a:rPr lang="en-US" sz="2000" dirty="0"/>
                  <a:t>, Define the modulation depth </a:t>
                </a:r>
                <a14:m>
                  <m:oMath xmlns:m="http://schemas.openxmlformats.org/officeDocument/2006/math">
                    <m:r>
                      <a:rPr lang="en-US" sz="2000" b="0" i="1" smtClean="0">
                        <a:latin typeface="Cambria Math" panose="02040503050406030204" pitchFamily="18" charset="0"/>
                      </a:rPr>
                      <m:t>𝑚</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𝑎</m:t>
                            </m:r>
                          </m:e>
                          <m:sub>
                            <m:r>
                              <a:rPr lang="en-US" sz="2000" b="0" i="1" smtClean="0">
                                <a:latin typeface="Cambria Math" panose="02040503050406030204" pitchFamily="18" charset="0"/>
                              </a:rPr>
                              <m:t>𝑝</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𝑐</m:t>
                            </m:r>
                          </m:sub>
                        </m:sSub>
                      </m:den>
                    </m:f>
                  </m:oMath>
                </a14:m>
                <a:endParaRPr lang="en-US" sz="2000" dirty="0"/>
              </a:p>
              <a:p>
                <a:pPr>
                  <a:spcBef>
                    <a:spcPts val="400"/>
                  </a:spcBef>
                </a:pPr>
                <a:r>
                  <a:rPr lang="en-US" sz="2000" dirty="0"/>
                  <a:t>In circuit on the right, </a:t>
                </a:r>
                <a14:m>
                  <m:oMath xmlns:m="http://schemas.openxmlformats.org/officeDocument/2006/math">
                    <m:r>
                      <a:rPr lang="en-US" sz="2000" b="0" i="1" smtClean="0">
                        <a:latin typeface="Cambria Math" panose="02040503050406030204" pitchFamily="18" charset="0"/>
                      </a:rPr>
                      <m:t>𝑅</m:t>
                    </m:r>
                    <m:r>
                      <a:rPr lang="en-US" sz="2000" b="0" i="1" smtClean="0">
                        <a:latin typeface="Cambria Math" panose="02040503050406030204" pitchFamily="18" charset="0"/>
                      </a:rPr>
                      <m:t>=10</m:t>
                    </m:r>
                    <m:r>
                      <a:rPr lang="en-US" sz="2000" b="0" i="1" smtClean="0">
                        <a:latin typeface="Cambria Math" panose="02040503050406030204" pitchFamily="18" charset="0"/>
                      </a:rPr>
                      <m:t>𝑘</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 </a:t>
                </a:r>
                <a14:m>
                  <m:oMath xmlns:m="http://schemas.openxmlformats.org/officeDocument/2006/math">
                    <m:r>
                      <a:rPr lang="en-US" sz="2000" b="0" i="1" smtClean="0">
                        <a:latin typeface="Cambria Math" panose="02040503050406030204" pitchFamily="18" charset="0"/>
                      </a:rPr>
                      <m:t>𝐶</m:t>
                    </m:r>
                    <m:r>
                      <a:rPr lang="en-US" sz="2000" b="0" i="1" smtClean="0">
                        <a:latin typeface="Cambria Math" panose="02040503050406030204" pitchFamily="18" charset="0"/>
                      </a:rPr>
                      <m:t>=10 </m:t>
                    </m:r>
                    <m:r>
                      <a:rPr lang="en-US" sz="2000" b="0" i="1" smtClean="0">
                        <a:latin typeface="Cambria Math" panose="02040503050406030204" pitchFamily="18" charset="0"/>
                      </a:rPr>
                      <m:t>𝑛𝐹</m:t>
                    </m:r>
                  </m:oMath>
                </a14:m>
                <a:endParaRPr lang="en-US" sz="2000" dirty="0"/>
              </a:p>
              <a:p>
                <a:pPr>
                  <a:spcBef>
                    <a:spcPts val="400"/>
                  </a:spcBef>
                </a:pPr>
                <a:r>
                  <a:rPr lang="en-US" sz="2000" dirty="0"/>
                  <a:t>Set function generator for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𝑓</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=1</m:t>
                    </m:r>
                    <m:r>
                      <a:rPr lang="en-US" sz="2000" b="0" i="1" smtClean="0">
                        <a:latin typeface="Cambria Math" panose="02040503050406030204" pitchFamily="18" charset="0"/>
                      </a:rPr>
                      <m:t>𝑀𝐻𝑧</m:t>
                    </m:r>
                  </m:oMath>
                </a14:m>
                <a:r>
                  <a:rPr lang="en-US" sz="2000" dirty="0"/>
                  <a: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𝑐</m:t>
                        </m:r>
                        <m:r>
                          <a:rPr lang="en-US" sz="2000" b="0" i="1" smtClean="0">
                            <a:latin typeface="Cambria Math" panose="02040503050406030204" pitchFamily="18" charset="0"/>
                          </a:rPr>
                          <m:t>,</m:t>
                        </m:r>
                        <m:r>
                          <a:rPr lang="en-US" sz="2000" b="0" i="1" smtClean="0">
                            <a:latin typeface="Cambria Math" panose="02040503050406030204" pitchFamily="18" charset="0"/>
                          </a:rPr>
                          <m:t>𝑝𝑝</m:t>
                        </m:r>
                      </m:sub>
                    </m:sSub>
                    <m:r>
                      <a:rPr lang="en-US" sz="2000" b="0" i="1" smtClean="0">
                        <a:latin typeface="Cambria Math" panose="02040503050406030204" pitchFamily="18" charset="0"/>
                      </a:rPr>
                      <m:t>=5</m:t>
                    </m:r>
                    <m:r>
                      <a:rPr lang="en-US" sz="2000" b="0" i="1" smtClean="0">
                        <a:latin typeface="Cambria Math" panose="02040503050406030204" pitchFamily="18" charset="0"/>
                      </a:rPr>
                      <m:t>𝑉</m:t>
                    </m:r>
                  </m:oMath>
                </a14:m>
                <a:r>
                  <a:rPr lang="en-US" sz="2000" dirty="0"/>
                  <a: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𝑓</m:t>
                        </m:r>
                      </m:e>
                      <m:sub>
                        <m:r>
                          <a:rPr lang="en-US" sz="2000" b="0" i="1" smtClean="0">
                            <a:latin typeface="Cambria Math" panose="02040503050406030204" pitchFamily="18" charset="0"/>
                          </a:rPr>
                          <m:t>𝑚</m:t>
                        </m:r>
                      </m:sub>
                    </m:sSub>
                    <m:r>
                      <a:rPr lang="en-US" sz="2000" b="0" i="1" smtClean="0">
                        <a:latin typeface="Cambria Math" panose="02040503050406030204" pitchFamily="18" charset="0"/>
                      </a:rPr>
                      <m:t>=1</m:t>
                    </m:r>
                    <m:r>
                      <a:rPr lang="en-US" sz="2000" b="0" i="1" smtClean="0">
                        <a:latin typeface="Cambria Math" panose="02040503050406030204" pitchFamily="18" charset="0"/>
                      </a:rPr>
                      <m:t>𝑘𝐻𝑧</m:t>
                    </m:r>
                  </m:oMath>
                </a14:m>
                <a:r>
                  <a:rPr lang="en-US" sz="2000" dirty="0"/>
                  <a:t>, </a:t>
                </a:r>
                <a14:m>
                  <m:oMath xmlns:m="http://schemas.openxmlformats.org/officeDocument/2006/math">
                    <m:r>
                      <a:rPr lang="en-US" sz="2000" b="0" i="1" smtClean="0">
                        <a:latin typeface="Cambria Math" panose="02040503050406030204" pitchFamily="18" charset="0"/>
                      </a:rPr>
                      <m:t>𝑚</m:t>
                    </m:r>
                    <m:r>
                      <a:rPr lang="en-US" sz="2000" b="0" i="1" smtClean="0">
                        <a:latin typeface="Cambria Math" panose="02040503050406030204" pitchFamily="18" charset="0"/>
                      </a:rPr>
                      <m:t>=.7</m:t>
                    </m:r>
                  </m:oMath>
                </a14:m>
                <a:endParaRPr lang="en-US" sz="2000" b="0" dirty="0"/>
              </a:p>
              <a:p>
                <a:pPr marL="800100" lvl="1" indent="-342900">
                  <a:spcBef>
                    <a:spcPts val="400"/>
                  </a:spcBef>
                  <a:buFont typeface="+mj-lt"/>
                  <a:buAutoNum type="arabicPeriod"/>
                </a:pPr>
                <a:r>
                  <a:rPr lang="en-US" sz="2000" dirty="0"/>
                  <a:t>Calculate </a:t>
                </a:r>
                <a14:m>
                  <m:oMath xmlns:m="http://schemas.openxmlformats.org/officeDocument/2006/math">
                    <m:r>
                      <a:rPr lang="en-US" sz="2000" i="1" smtClean="0">
                        <a:latin typeface="Cambria Math" panose="02040503050406030204" pitchFamily="18" charset="0"/>
                        <a:ea typeface="Cambria Math" panose="02040503050406030204" pitchFamily="18" charset="0"/>
                      </a:rPr>
                      <m:t>𝜏</m:t>
                    </m:r>
                  </m:oMath>
                </a14:m>
                <a:r>
                  <a:rPr lang="en-US" sz="2000" dirty="0"/>
                  <a:t> for the RC circuit. </a:t>
                </a:r>
                <a14:m>
                  <m:oMath xmlns:m="http://schemas.openxmlformats.org/officeDocument/2006/math">
                    <m:r>
                      <a:rPr lang="en-US" sz="2000" i="1" dirty="0" smtClean="0">
                        <a:latin typeface="Cambria Math" panose="02040503050406030204" pitchFamily="18" charset="0"/>
                        <a:ea typeface="Cambria Math" panose="02040503050406030204" pitchFamily="18" charset="0"/>
                      </a:rPr>
                      <m:t>𝜏</m:t>
                    </m:r>
                    <m:r>
                      <a:rPr lang="en-US" sz="2000" b="0" i="0" dirty="0" smtClean="0">
                        <a:latin typeface="Cambria Math" panose="02040503050406030204" pitchFamily="18" charset="0"/>
                        <a:ea typeface="Cambria Math" panose="02040503050406030204" pitchFamily="18" charset="0"/>
                      </a:rPr>
                      <m:t>=</m:t>
                    </m:r>
                    <m:sSup>
                      <m:sSupPr>
                        <m:ctrlPr>
                          <a:rPr lang="en-US" sz="2000" b="0" i="1" dirty="0" smtClean="0">
                            <a:latin typeface="Cambria Math" panose="02040503050406030204" pitchFamily="18" charset="0"/>
                            <a:ea typeface="Cambria Math" panose="02040503050406030204" pitchFamily="18" charset="0"/>
                          </a:rPr>
                        </m:ctrlPr>
                      </m:sSupPr>
                      <m:e>
                        <m:r>
                          <a:rPr lang="en-US" sz="2000" b="0" i="1" dirty="0" smtClean="0">
                            <a:latin typeface="Cambria Math" panose="02040503050406030204" pitchFamily="18" charset="0"/>
                            <a:ea typeface="Cambria Math" panose="02040503050406030204" pitchFamily="18" charset="0"/>
                          </a:rPr>
                          <m:t>10</m:t>
                        </m:r>
                      </m:e>
                      <m:sup>
                        <m:r>
                          <a:rPr lang="en-US" sz="2000" b="0" i="1" dirty="0" smtClean="0">
                            <a:latin typeface="Cambria Math" panose="02040503050406030204" pitchFamily="18" charset="0"/>
                            <a:ea typeface="Cambria Math" panose="02040503050406030204" pitchFamily="18" charset="0"/>
                          </a:rPr>
                          <m:t>4</m:t>
                        </m:r>
                      </m:sup>
                    </m:sSup>
                    <m:r>
                      <a:rPr lang="en-US" sz="2000" b="0" i="1" dirty="0" smtClean="0">
                        <a:latin typeface="Cambria Math" panose="02040503050406030204" pitchFamily="18" charset="0"/>
                        <a:ea typeface="Cambria Math" panose="02040503050406030204" pitchFamily="18" charset="0"/>
                      </a:rPr>
                      <m:t>×</m:t>
                    </m:r>
                    <m:sSup>
                      <m:sSupPr>
                        <m:ctrlPr>
                          <a:rPr lang="en-US" sz="2000" b="0" i="1" dirty="0" smtClean="0">
                            <a:latin typeface="Cambria Math" panose="02040503050406030204" pitchFamily="18" charset="0"/>
                            <a:ea typeface="Cambria Math" panose="02040503050406030204" pitchFamily="18" charset="0"/>
                          </a:rPr>
                        </m:ctrlPr>
                      </m:sSupPr>
                      <m:e>
                        <m:r>
                          <a:rPr lang="en-US" sz="2000" b="0" i="1" dirty="0" smtClean="0">
                            <a:latin typeface="Cambria Math" panose="02040503050406030204" pitchFamily="18" charset="0"/>
                            <a:ea typeface="Cambria Math" panose="02040503050406030204" pitchFamily="18" charset="0"/>
                          </a:rPr>
                          <m:t>10</m:t>
                        </m:r>
                      </m:e>
                      <m:sup>
                        <m:r>
                          <a:rPr lang="en-US" sz="2000" b="0" i="1" dirty="0" smtClean="0">
                            <a:latin typeface="Cambria Math" panose="02040503050406030204" pitchFamily="18" charset="0"/>
                            <a:ea typeface="Cambria Math" panose="02040503050406030204" pitchFamily="18" charset="0"/>
                          </a:rPr>
                          <m:t>−8</m:t>
                        </m:r>
                      </m:sup>
                    </m:sSup>
                    <m:func>
                      <m:funcPr>
                        <m:ctrlPr>
                          <a:rPr lang="en-US" sz="2000" b="0" i="1" dirty="0" smtClean="0">
                            <a:latin typeface="Cambria Math" panose="02040503050406030204" pitchFamily="18" charset="0"/>
                            <a:ea typeface="Cambria Math" panose="02040503050406030204" pitchFamily="18" charset="0"/>
                          </a:rPr>
                        </m:ctrlPr>
                      </m:funcPr>
                      <m:fName>
                        <m:r>
                          <m:rPr>
                            <m:sty m:val="p"/>
                          </m:rPr>
                          <a:rPr lang="en-US" sz="2000" b="0" i="0" dirty="0" smtClean="0">
                            <a:latin typeface="Cambria Math" panose="02040503050406030204" pitchFamily="18" charset="0"/>
                            <a:ea typeface="Cambria Math" panose="02040503050406030204" pitchFamily="18" charset="0"/>
                          </a:rPr>
                          <m:t>sec</m:t>
                        </m:r>
                      </m:fName>
                      <m:e>
                        <m:r>
                          <a:rPr lang="en-US" sz="2000" b="0" i="1" dirty="0" smtClean="0">
                            <a:latin typeface="Cambria Math" panose="02040503050406030204" pitchFamily="18" charset="0"/>
                            <a:ea typeface="Cambria Math" panose="02040503050406030204" pitchFamily="18" charset="0"/>
                          </a:rPr>
                          <m:t>=.1</m:t>
                        </m:r>
                        <m:r>
                          <a:rPr lang="en-US" sz="2000" b="0" i="1" dirty="0" smtClean="0">
                            <a:latin typeface="Cambria Math" panose="02040503050406030204" pitchFamily="18" charset="0"/>
                            <a:ea typeface="Cambria Math" panose="02040503050406030204" pitchFamily="18" charset="0"/>
                          </a:rPr>
                          <m:t>𝑚𝑠</m:t>
                        </m:r>
                      </m:e>
                    </m:func>
                  </m:oMath>
                </a14:m>
                <a:r>
                  <a:rPr lang="en-US" sz="2000" dirty="0"/>
                  <a:t>. </a:t>
                </a:r>
              </a:p>
              <a:p>
                <a:pPr lvl="2">
                  <a:spcBef>
                    <a:spcPts val="400"/>
                  </a:spcBef>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𝑚</m:t>
                        </m:r>
                      </m:sub>
                    </m:sSub>
                  </m:oMath>
                </a14:m>
                <a:r>
                  <a:rPr lang="en-US" dirty="0"/>
                  <a:t> is period of modulating signal.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𝑚</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−3</m:t>
                        </m:r>
                      </m:sup>
                    </m:sSup>
                    <m:r>
                      <a:rPr lang="en-US" b="0" i="1" smtClean="0">
                        <a:latin typeface="Cambria Math" panose="02040503050406030204" pitchFamily="18" charset="0"/>
                      </a:rPr>
                      <m:t>𝑠𝑒𝑐</m:t>
                    </m:r>
                    <m:r>
                      <a:rPr lang="en-US" b="0" i="1" smtClean="0">
                        <a:latin typeface="Cambria Math" panose="02040503050406030204" pitchFamily="18" charset="0"/>
                      </a:rPr>
                      <m:t>=1</m:t>
                    </m:r>
                    <m:r>
                      <a:rPr lang="en-US" b="0" i="1" smtClean="0">
                        <a:latin typeface="Cambria Math" panose="02040503050406030204" pitchFamily="18" charset="0"/>
                      </a:rPr>
                      <m:t>𝑚𝑠</m:t>
                    </m:r>
                    <m:r>
                      <a:rPr lang="en-US" b="0" i="0" smtClean="0">
                        <a:latin typeface="Cambria Math" panose="02040503050406030204" pitchFamily="18" charset="0"/>
                      </a:rPr>
                      <m:t>.</m:t>
                    </m:r>
                  </m:oMath>
                </a14:m>
                <a:r>
                  <a:rPr lang="en-US" dirty="0"/>
                  <a:t>  So </a:t>
                </a:r>
                <a14:m>
                  <m:oMath xmlns:m="http://schemas.openxmlformats.org/officeDocument/2006/math">
                    <m:r>
                      <a:rPr lang="en-US" i="1">
                        <a:latin typeface="Cambria Math" panose="02040503050406030204" pitchFamily="18" charset="0"/>
                        <a:ea typeface="Cambria Math" panose="02040503050406030204" pitchFamily="18" charset="0"/>
                      </a:rPr>
                      <m:t>𝜏</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𝑚</m:t>
                        </m:r>
                      </m:sub>
                    </m:sSub>
                  </m:oMath>
                </a14:m>
                <a:endParaRPr lang="en-US" dirty="0"/>
              </a:p>
              <a:p>
                <a:pPr lvl="2">
                  <a:spcBef>
                    <a:spcPts val="400"/>
                  </a:spcBef>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b="0" i="1" smtClean="0">
                            <a:latin typeface="Cambria Math" panose="02040503050406030204" pitchFamily="18" charset="0"/>
                          </a:rPr>
                          <m:t>𝑐</m:t>
                        </m:r>
                      </m:sub>
                    </m:sSub>
                  </m:oMath>
                </a14:m>
                <a:r>
                  <a:rPr lang="en-US" dirty="0"/>
                  <a:t> is period of modulating signal.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b="0" i="1" smtClean="0">
                            <a:latin typeface="Cambria Math" panose="02040503050406030204" pitchFamily="18" charset="0"/>
                          </a:rPr>
                          <m:t>𝑐</m:t>
                        </m:r>
                      </m:sub>
                    </m:sSub>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10</m:t>
                        </m:r>
                      </m:e>
                      <m:sup>
                        <m:r>
                          <a:rPr lang="en-US" i="1">
                            <a:latin typeface="Cambria Math" panose="02040503050406030204" pitchFamily="18" charset="0"/>
                          </a:rPr>
                          <m:t>−</m:t>
                        </m:r>
                        <m:r>
                          <a:rPr lang="en-US" b="0" i="1" smtClean="0">
                            <a:latin typeface="Cambria Math" panose="02040503050406030204" pitchFamily="18" charset="0"/>
                          </a:rPr>
                          <m:t>6</m:t>
                        </m:r>
                      </m:sup>
                    </m:sSup>
                    <m:r>
                      <a:rPr lang="en-US" i="1">
                        <a:latin typeface="Cambria Math" panose="02040503050406030204" pitchFamily="18" charset="0"/>
                      </a:rPr>
                      <m:t>𝑠𝑒𝑐</m:t>
                    </m:r>
                    <m:r>
                      <a:rPr lang="en-US" i="1">
                        <a:latin typeface="Cambria Math" panose="02040503050406030204" pitchFamily="18" charset="0"/>
                      </a:rPr>
                      <m:t>=1</m:t>
                    </m:r>
                    <m:r>
                      <a:rPr lang="en-US" i="1" smtClean="0">
                        <a:latin typeface="Cambria Math" panose="02040503050406030204" pitchFamily="18" charset="0"/>
                        <a:ea typeface="Cambria Math" panose="02040503050406030204" pitchFamily="18" charset="0"/>
                      </a:rPr>
                      <m:t>𝜇</m:t>
                    </m:r>
                    <m:r>
                      <a:rPr lang="en-US" i="1">
                        <a:latin typeface="Cambria Math" panose="02040503050406030204" pitchFamily="18" charset="0"/>
                      </a:rPr>
                      <m:t>𝑠</m:t>
                    </m:r>
                    <m:r>
                      <a:rPr lang="en-US">
                        <a:latin typeface="Cambria Math" panose="02040503050406030204" pitchFamily="18" charset="0"/>
                      </a:rPr>
                      <m:t>.</m:t>
                    </m:r>
                  </m:oMath>
                </a14:m>
                <a:r>
                  <a:rPr lang="en-US" dirty="0"/>
                  <a:t>  </a:t>
                </a:r>
                <a14:m>
                  <m:oMath xmlns:m="http://schemas.openxmlformats.org/officeDocument/2006/math">
                    <m:r>
                      <a:rPr lang="en-US" i="1" dirty="0" smtClean="0">
                        <a:latin typeface="Cambria Math" panose="02040503050406030204" pitchFamily="18" charset="0"/>
                        <a:ea typeface="Cambria Math" panose="02040503050406030204" pitchFamily="18" charset="0"/>
                      </a:rPr>
                      <m:t>𝜏</m:t>
                    </m:r>
                    <m:r>
                      <a:rPr lang="en-US" b="0" i="1" dirty="0"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𝑐</m:t>
                        </m:r>
                      </m:sub>
                    </m:sSub>
                  </m:oMath>
                </a14:m>
                <a:endParaRPr lang="en-US" dirty="0"/>
              </a:p>
              <a:p>
                <a:pPr lvl="2">
                  <a:spcBef>
                    <a:spcPts val="400"/>
                  </a:spcBef>
                </a:pPr>
                <a:r>
                  <a:rPr lang="en-US" dirty="0"/>
                  <a:t>As you change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𝑚</m:t>
                        </m:r>
                      </m:sub>
                    </m:sSub>
                  </m:oMath>
                </a14:m>
                <a:r>
                  <a:rPr lang="en-US" dirty="0"/>
                  <a:t> does the frequency of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𝑜</m:t>
                        </m:r>
                      </m:sub>
                    </m:sSub>
                  </m:oMath>
                </a14:m>
                <a:r>
                  <a:rPr lang="en-US" dirty="0"/>
                  <a:t> </a:t>
                </a:r>
                <a:r>
                  <a:rPr lang="en-US"/>
                  <a:t>track it? </a:t>
                </a:r>
                <a:r>
                  <a:rPr lang="en-US" dirty="0"/>
                  <a:t>(It better)</a:t>
                </a:r>
              </a:p>
              <a:p>
                <a:pPr marL="800100" lvl="1" indent="-342900">
                  <a:spcBef>
                    <a:spcPts val="400"/>
                  </a:spcBef>
                  <a:buFont typeface="+mj-lt"/>
                  <a:buAutoNum type="arabicPeriod"/>
                </a:pPr>
                <a:r>
                  <a:rPr lang="en-US" sz="2000" dirty="0"/>
                  <a:t>Compare the max voltage of the AM signal to the max of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oMath>
                </a14:m>
                <a:r>
                  <a:rPr lang="en-US" sz="2000" dirty="0"/>
                  <a:t>. </a:t>
                </a:r>
              </a:p>
              <a:p>
                <a:pPr lvl="2">
                  <a:spcBef>
                    <a:spcPts val="400"/>
                  </a:spcBef>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0</m:t>
                        </m:r>
                      </m:sub>
                    </m:sSub>
                    <m:r>
                      <a:rPr lang="en-US" b="0" i="1" smtClean="0">
                        <a:latin typeface="Cambria Math" panose="02040503050406030204" pitchFamily="18" charset="0"/>
                      </a:rPr>
                      <m:t>,</m:t>
                    </m:r>
                    <m:r>
                      <a:rPr lang="en-US" b="0" i="1" smtClean="0">
                        <a:latin typeface="Cambria Math" panose="02040503050406030204" pitchFamily="18" charset="0"/>
                      </a:rPr>
                      <m:t>𝑝</m:t>
                    </m:r>
                    <m:r>
                      <a:rPr lang="en-US" b="0" i="1" smtClean="0">
                        <a:latin typeface="Cambria Math" panose="02040503050406030204" pitchFamily="18" charset="0"/>
                        <a:ea typeface="Cambria Math" panose="02040503050406030204" pitchFamily="18" charset="0"/>
                      </a:rPr>
                      <m:t>≈.8</m:t>
                    </m:r>
                    <m:r>
                      <a:rPr lang="en-US" b="0" i="1" smtClean="0">
                        <a:latin typeface="Cambria Math" panose="02040503050406030204" pitchFamily="18" charset="0"/>
                        <a:ea typeface="Cambria Math" panose="02040503050406030204" pitchFamily="18" charset="0"/>
                      </a:rPr>
                      <m:t>𝑉</m:t>
                    </m:r>
                    <m:r>
                      <a:rPr lang="en-US" b="0" i="1" smtClean="0">
                        <a:latin typeface="Cambria Math" panose="02040503050406030204" pitchFamily="18" charset="0"/>
                        <a:ea typeface="Cambria Math" panose="02040503050406030204" pitchFamily="18" charset="0"/>
                      </a:rPr>
                      <m:t>, </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𝑉</m:t>
                        </m:r>
                      </m:e>
                      <m:sub>
                        <m: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𝑝</m:t>
                        </m:r>
                      </m:sub>
                    </m:sSub>
                    <m:r>
                      <a:rPr lang="en-US" b="0" i="1" smtClean="0">
                        <a:latin typeface="Cambria Math" panose="02040503050406030204" pitchFamily="18" charset="0"/>
                        <a:ea typeface="Cambria Math" panose="02040503050406030204" pitchFamily="18" charset="0"/>
                      </a:rPr>
                      <m:t>≈1.4</m:t>
                    </m:r>
                    <m:r>
                      <a:rPr lang="en-US" b="0" i="1" smtClean="0">
                        <a:latin typeface="Cambria Math" panose="02040503050406030204" pitchFamily="18" charset="0"/>
                        <a:ea typeface="Cambria Math" panose="02040503050406030204" pitchFamily="18" charset="0"/>
                      </a:rPr>
                      <m:t>𝑉</m:t>
                    </m:r>
                  </m:oMath>
                </a14:m>
                <a:endParaRPr lang="en-US" dirty="0"/>
              </a:p>
              <a:p>
                <a:pPr marL="800100" lvl="1" indent="-342900">
                  <a:spcBef>
                    <a:spcPts val="400"/>
                  </a:spcBef>
                  <a:buFont typeface="+mj-lt"/>
                  <a:buAutoNum type="arabicPeriod"/>
                </a:pPr>
                <a:r>
                  <a:rPr lang="en-US" sz="2000" dirty="0"/>
                  <a:t>What happens when we make </a:t>
                </a:r>
                <a14:m>
                  <m:oMath xmlns:m="http://schemas.openxmlformats.org/officeDocument/2006/math">
                    <m:r>
                      <a:rPr lang="en-US" sz="2000" b="0" i="1" smtClean="0">
                        <a:latin typeface="Cambria Math" panose="02040503050406030204" pitchFamily="18" charset="0"/>
                      </a:rPr>
                      <m:t>𝑚</m:t>
                    </m:r>
                    <m:r>
                      <a:rPr lang="en-US" sz="2000" b="0" i="1" smtClean="0">
                        <a:latin typeface="Cambria Math" panose="02040503050406030204" pitchFamily="18" charset="0"/>
                      </a:rPr>
                      <m:t>=1.0</m:t>
                    </m:r>
                  </m:oMath>
                </a14:m>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73677" y="1638185"/>
                <a:ext cx="10716301" cy="4351338"/>
              </a:xfrm>
              <a:blipFill>
                <a:blip r:embed="rId2"/>
                <a:stretch>
                  <a:fillRect l="-473" t="-58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8588022" y="6356350"/>
            <a:ext cx="2743200" cy="365125"/>
          </a:xfrm>
        </p:spPr>
        <p:txBody>
          <a:bodyPr/>
          <a:lstStyle/>
          <a:p>
            <a:fld id="{6B76BA51-8322-1A4D-B259-B74706370693}" type="slidenum">
              <a:rPr lang="en-US" smtClean="0"/>
              <a:t>18</a:t>
            </a:fld>
            <a:endParaRPr lang="en-US"/>
          </a:p>
        </p:txBody>
      </p:sp>
      <p:grpSp>
        <p:nvGrpSpPr>
          <p:cNvPr id="72" name="Group 71">
            <a:extLst>
              <a:ext uri="{FF2B5EF4-FFF2-40B4-BE49-F238E27FC236}">
                <a16:creationId xmlns:a16="http://schemas.microsoft.com/office/drawing/2014/main" id="{E413428A-E982-A64F-AF60-0E85789784F9}"/>
              </a:ext>
            </a:extLst>
          </p:cNvPr>
          <p:cNvGrpSpPr/>
          <p:nvPr/>
        </p:nvGrpSpPr>
        <p:grpSpPr>
          <a:xfrm>
            <a:off x="9707127" y="1010555"/>
            <a:ext cx="2377547" cy="755896"/>
            <a:chOff x="7725533" y="4004667"/>
            <a:chExt cx="2377547" cy="755896"/>
          </a:xfrm>
        </p:grpSpPr>
        <p:sp>
          <p:nvSpPr>
            <p:cNvPr id="8" name="TextBox 7">
              <a:extLst>
                <a:ext uri="{FF2B5EF4-FFF2-40B4-BE49-F238E27FC236}">
                  <a16:creationId xmlns:a16="http://schemas.microsoft.com/office/drawing/2014/main" id="{0CEEABAC-496A-394B-A381-476DB148185F}"/>
                </a:ext>
              </a:extLst>
            </p:cNvPr>
            <p:cNvSpPr txBox="1"/>
            <p:nvPr/>
          </p:nvSpPr>
          <p:spPr>
            <a:xfrm>
              <a:off x="7725533" y="4198882"/>
              <a:ext cx="379163" cy="338554"/>
            </a:xfrm>
            <a:prstGeom prst="rect">
              <a:avLst/>
            </a:prstGeom>
            <a:noFill/>
          </p:spPr>
          <p:txBody>
            <a:bodyPr wrap="square" rtlCol="0">
              <a:spAutoFit/>
            </a:bodyPr>
            <a:lstStyle/>
            <a:p>
              <a:r>
                <a:rPr lang="en-US" sz="1600" dirty="0"/>
                <a:t>V</a:t>
              </a:r>
              <a:r>
                <a:rPr lang="en-US" sz="1600" baseline="-25000" dirty="0"/>
                <a:t>i</a:t>
              </a:r>
            </a:p>
          </p:txBody>
        </p:sp>
        <p:cxnSp>
          <p:nvCxnSpPr>
            <p:cNvPr id="9" name="Straight Connector 8">
              <a:extLst>
                <a:ext uri="{FF2B5EF4-FFF2-40B4-BE49-F238E27FC236}">
                  <a16:creationId xmlns:a16="http://schemas.microsoft.com/office/drawing/2014/main" id="{7214CDFB-B340-2D41-8184-69B6FE339A3D}"/>
                </a:ext>
              </a:extLst>
            </p:cNvPr>
            <p:cNvCxnSpPr>
              <a:cxnSpLocks/>
            </p:cNvCxnSpPr>
            <p:nvPr/>
          </p:nvCxnSpPr>
          <p:spPr>
            <a:xfrm>
              <a:off x="8028753" y="4641822"/>
              <a:ext cx="1700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3BCF789E-20FF-7445-A6D8-00C071772466}"/>
                </a:ext>
              </a:extLst>
            </p:cNvPr>
            <p:cNvGrpSpPr>
              <a:grpSpLocks/>
            </p:cNvGrpSpPr>
            <p:nvPr/>
          </p:nvGrpSpPr>
          <p:grpSpPr bwMode="auto">
            <a:xfrm>
              <a:off x="9627905" y="4568539"/>
              <a:ext cx="192024" cy="192024"/>
              <a:chOff x="1344" y="2064"/>
              <a:chExt cx="192" cy="192"/>
            </a:xfrm>
          </p:grpSpPr>
          <p:sp>
            <p:nvSpPr>
              <p:cNvPr id="45" name="Oval 44">
                <a:extLst>
                  <a:ext uri="{FF2B5EF4-FFF2-40B4-BE49-F238E27FC236}">
                    <a16:creationId xmlns:a16="http://schemas.microsoft.com/office/drawing/2014/main" id="{6BD675E5-0351-D647-9E34-476B5FDEE9F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6" name="Rectangle 45">
                <a:extLst>
                  <a:ext uri="{FF2B5EF4-FFF2-40B4-BE49-F238E27FC236}">
                    <a16:creationId xmlns:a16="http://schemas.microsoft.com/office/drawing/2014/main" id="{EF8CA241-A7BE-BA42-A4BA-DFA68329F16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8" name="Freeform 12">
              <a:extLst>
                <a:ext uri="{FF2B5EF4-FFF2-40B4-BE49-F238E27FC236}">
                  <a16:creationId xmlns:a16="http://schemas.microsoft.com/office/drawing/2014/main" id="{54608C1A-D108-2945-BFB3-4C698BF7A577}"/>
                </a:ext>
              </a:extLst>
            </p:cNvPr>
            <p:cNvSpPr>
              <a:spLocks noChangeAspect="1"/>
            </p:cNvSpPr>
            <p:nvPr/>
          </p:nvSpPr>
          <p:spPr bwMode="auto">
            <a:xfrm>
              <a:off x="8835354" y="4107970"/>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24" name="Group 23">
              <a:extLst>
                <a:ext uri="{FF2B5EF4-FFF2-40B4-BE49-F238E27FC236}">
                  <a16:creationId xmlns:a16="http://schemas.microsoft.com/office/drawing/2014/main" id="{89738199-A7E6-4F4B-8373-2F1EDA680E8F}"/>
                </a:ext>
              </a:extLst>
            </p:cNvPr>
            <p:cNvGrpSpPr>
              <a:grpSpLocks/>
            </p:cNvGrpSpPr>
            <p:nvPr/>
          </p:nvGrpSpPr>
          <p:grpSpPr bwMode="auto">
            <a:xfrm>
              <a:off x="7951722" y="4560456"/>
              <a:ext cx="192024" cy="192024"/>
              <a:chOff x="1344" y="2064"/>
              <a:chExt cx="192" cy="192"/>
            </a:xfrm>
          </p:grpSpPr>
          <p:sp>
            <p:nvSpPr>
              <p:cNvPr id="39" name="Oval 38">
                <a:extLst>
                  <a:ext uri="{FF2B5EF4-FFF2-40B4-BE49-F238E27FC236}">
                    <a16:creationId xmlns:a16="http://schemas.microsoft.com/office/drawing/2014/main" id="{8C37EBD9-D89E-9E48-9ADE-15B9B7DE9B5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0" name="Rectangle 39">
                <a:extLst>
                  <a:ext uri="{FF2B5EF4-FFF2-40B4-BE49-F238E27FC236}">
                    <a16:creationId xmlns:a16="http://schemas.microsoft.com/office/drawing/2014/main" id="{572BC459-AB5D-9B4B-8909-C7ED0B4814F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9" name="Group 210">
              <a:extLst>
                <a:ext uri="{FF2B5EF4-FFF2-40B4-BE49-F238E27FC236}">
                  <a16:creationId xmlns:a16="http://schemas.microsoft.com/office/drawing/2014/main" id="{0FA57200-342F-B942-B906-5CE004DA0361}"/>
                </a:ext>
              </a:extLst>
            </p:cNvPr>
            <p:cNvGrpSpPr>
              <a:grpSpLocks/>
            </p:cNvGrpSpPr>
            <p:nvPr/>
          </p:nvGrpSpPr>
          <p:grpSpPr bwMode="auto">
            <a:xfrm>
              <a:off x="9198279" y="4103385"/>
              <a:ext cx="239730" cy="564222"/>
              <a:chOff x="3216" y="1728"/>
              <a:chExt cx="192" cy="480"/>
            </a:xfrm>
          </p:grpSpPr>
          <p:sp>
            <p:nvSpPr>
              <p:cNvPr id="35" name="Line 8">
                <a:extLst>
                  <a:ext uri="{FF2B5EF4-FFF2-40B4-BE49-F238E27FC236}">
                    <a16:creationId xmlns:a16="http://schemas.microsoft.com/office/drawing/2014/main" id="{8CAFE783-71CC-2648-AA6D-763E9E0E913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F7870B32-6B6D-534C-A304-B1114D4EE75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E77A2517-0B3B-314F-84DA-DD85A23A00B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52503804-A52E-7B41-8F5F-5B18BA64E73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3" name="TextBox 32">
              <a:extLst>
                <a:ext uri="{FF2B5EF4-FFF2-40B4-BE49-F238E27FC236}">
                  <a16:creationId xmlns:a16="http://schemas.microsoft.com/office/drawing/2014/main" id="{DB43F321-241C-9845-9406-AC02A6292FD5}"/>
                </a:ext>
              </a:extLst>
            </p:cNvPr>
            <p:cNvSpPr txBox="1"/>
            <p:nvPr/>
          </p:nvSpPr>
          <p:spPr>
            <a:xfrm>
              <a:off x="9395645" y="4218724"/>
              <a:ext cx="379163" cy="338554"/>
            </a:xfrm>
            <a:prstGeom prst="rect">
              <a:avLst/>
            </a:prstGeom>
            <a:noFill/>
          </p:spPr>
          <p:txBody>
            <a:bodyPr wrap="square" rtlCol="0">
              <a:spAutoFit/>
            </a:bodyPr>
            <a:lstStyle/>
            <a:p>
              <a:r>
                <a:rPr lang="en-US" sz="1600" dirty="0"/>
                <a:t>C</a:t>
              </a:r>
              <a:endParaRPr lang="en-US" sz="1400" baseline="-25000" dirty="0"/>
            </a:p>
          </p:txBody>
        </p:sp>
        <p:sp>
          <p:nvSpPr>
            <p:cNvPr id="34" name="TextBox 33">
              <a:extLst>
                <a:ext uri="{FF2B5EF4-FFF2-40B4-BE49-F238E27FC236}">
                  <a16:creationId xmlns:a16="http://schemas.microsoft.com/office/drawing/2014/main" id="{25B9268B-2A87-F944-B665-23DD565648D7}"/>
                </a:ext>
              </a:extLst>
            </p:cNvPr>
            <p:cNvSpPr txBox="1"/>
            <p:nvPr/>
          </p:nvSpPr>
          <p:spPr>
            <a:xfrm flipH="1">
              <a:off x="8580078" y="4216790"/>
              <a:ext cx="548633" cy="307777"/>
            </a:xfrm>
            <a:prstGeom prst="rect">
              <a:avLst/>
            </a:prstGeom>
            <a:noFill/>
          </p:spPr>
          <p:txBody>
            <a:bodyPr wrap="square" rtlCol="0">
              <a:spAutoFit/>
            </a:bodyPr>
            <a:lstStyle/>
            <a:p>
              <a:r>
                <a:rPr lang="en-US" sz="1400" dirty="0"/>
                <a:t>R</a:t>
              </a:r>
              <a:endParaRPr lang="en-US" sz="1400" baseline="-25000" dirty="0"/>
            </a:p>
          </p:txBody>
        </p:sp>
        <p:cxnSp>
          <p:nvCxnSpPr>
            <p:cNvPr id="51" name="Straight Connector 50">
              <a:extLst>
                <a:ext uri="{FF2B5EF4-FFF2-40B4-BE49-F238E27FC236}">
                  <a16:creationId xmlns:a16="http://schemas.microsoft.com/office/drawing/2014/main" id="{3865E766-28A9-0B48-995C-5AE20848A266}"/>
                </a:ext>
              </a:extLst>
            </p:cNvPr>
            <p:cNvCxnSpPr>
              <a:cxnSpLocks/>
            </p:cNvCxnSpPr>
            <p:nvPr/>
          </p:nvCxnSpPr>
          <p:spPr>
            <a:xfrm>
              <a:off x="8516996" y="4096274"/>
              <a:ext cx="119576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2" name="Group 51">
              <a:extLst>
                <a:ext uri="{FF2B5EF4-FFF2-40B4-BE49-F238E27FC236}">
                  <a16:creationId xmlns:a16="http://schemas.microsoft.com/office/drawing/2014/main" id="{4908D359-859B-0540-95D6-4198B8D93350}"/>
                </a:ext>
              </a:extLst>
            </p:cNvPr>
            <p:cNvGrpSpPr>
              <a:grpSpLocks/>
            </p:cNvGrpSpPr>
            <p:nvPr/>
          </p:nvGrpSpPr>
          <p:grpSpPr bwMode="auto">
            <a:xfrm>
              <a:off x="9610970" y="4009739"/>
              <a:ext cx="192024" cy="192024"/>
              <a:chOff x="1344" y="2064"/>
              <a:chExt cx="192" cy="192"/>
            </a:xfrm>
          </p:grpSpPr>
          <p:sp>
            <p:nvSpPr>
              <p:cNvPr id="53" name="Oval 52">
                <a:extLst>
                  <a:ext uri="{FF2B5EF4-FFF2-40B4-BE49-F238E27FC236}">
                    <a16:creationId xmlns:a16="http://schemas.microsoft.com/office/drawing/2014/main" id="{E1C97714-415D-4543-ACCF-878EEA8B8C7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D4F6CE9E-0B42-C541-BC8F-2647FC245FA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5" name="Group 54">
              <a:extLst>
                <a:ext uri="{FF2B5EF4-FFF2-40B4-BE49-F238E27FC236}">
                  <a16:creationId xmlns:a16="http://schemas.microsoft.com/office/drawing/2014/main" id="{2730B737-74A7-0549-B9D1-8D48C7F06743}"/>
                </a:ext>
              </a:extLst>
            </p:cNvPr>
            <p:cNvGrpSpPr>
              <a:grpSpLocks/>
            </p:cNvGrpSpPr>
            <p:nvPr/>
          </p:nvGrpSpPr>
          <p:grpSpPr bwMode="auto">
            <a:xfrm>
              <a:off x="7955032" y="4012391"/>
              <a:ext cx="192024" cy="192024"/>
              <a:chOff x="1344" y="2064"/>
              <a:chExt cx="192" cy="192"/>
            </a:xfrm>
          </p:grpSpPr>
          <p:sp>
            <p:nvSpPr>
              <p:cNvPr id="56" name="Oval 55">
                <a:extLst>
                  <a:ext uri="{FF2B5EF4-FFF2-40B4-BE49-F238E27FC236}">
                    <a16:creationId xmlns:a16="http://schemas.microsoft.com/office/drawing/2014/main" id="{6A560F89-E046-D943-A7B6-4FAE40C3B94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7" name="Rectangle 56">
                <a:extLst>
                  <a:ext uri="{FF2B5EF4-FFF2-40B4-BE49-F238E27FC236}">
                    <a16:creationId xmlns:a16="http://schemas.microsoft.com/office/drawing/2014/main" id="{CCC8481B-9009-8D4B-80B3-1D82311553F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 name="Group 3">
              <a:extLst>
                <a:ext uri="{FF2B5EF4-FFF2-40B4-BE49-F238E27FC236}">
                  <a16:creationId xmlns:a16="http://schemas.microsoft.com/office/drawing/2014/main" id="{941A4A47-B9D4-2B4F-8797-C4B9C80087EA}"/>
                </a:ext>
              </a:extLst>
            </p:cNvPr>
            <p:cNvGrpSpPr/>
            <p:nvPr/>
          </p:nvGrpSpPr>
          <p:grpSpPr>
            <a:xfrm rot="16200000">
              <a:off x="8290842" y="3890367"/>
              <a:ext cx="182880" cy="411480"/>
              <a:chOff x="3200400" y="5257800"/>
              <a:chExt cx="365125" cy="914400"/>
            </a:xfrm>
          </p:grpSpPr>
          <p:grpSp>
            <p:nvGrpSpPr>
              <p:cNvPr id="61" name="Group 293">
                <a:extLst>
                  <a:ext uri="{FF2B5EF4-FFF2-40B4-BE49-F238E27FC236}">
                    <a16:creationId xmlns:a16="http://schemas.microsoft.com/office/drawing/2014/main" id="{B1D35D83-236D-F84E-899D-1D98EEADBDBD}"/>
                  </a:ext>
                </a:extLst>
              </p:cNvPr>
              <p:cNvGrpSpPr>
                <a:grpSpLocks/>
              </p:cNvGrpSpPr>
              <p:nvPr/>
            </p:nvGrpSpPr>
            <p:grpSpPr bwMode="auto">
              <a:xfrm>
                <a:off x="3200400" y="5257800"/>
                <a:ext cx="365125" cy="914400"/>
                <a:chOff x="3341" y="1584"/>
                <a:chExt cx="230" cy="576"/>
              </a:xfrm>
            </p:grpSpPr>
            <p:sp>
              <p:nvSpPr>
                <p:cNvPr id="63" name="AutoShape 294">
                  <a:extLst>
                    <a:ext uri="{FF2B5EF4-FFF2-40B4-BE49-F238E27FC236}">
                      <a16:creationId xmlns:a16="http://schemas.microsoft.com/office/drawing/2014/main" id="{7BF1A0A6-4FD3-454D-943B-457703C32B61}"/>
                    </a:ext>
                  </a:extLst>
                </p:cNvPr>
                <p:cNvSpPr>
                  <a:spLocks noChangeArrowheads="1"/>
                </p:cNvSpPr>
                <p:nvPr/>
              </p:nvSpPr>
              <p:spPr bwMode="auto">
                <a:xfrm flipV="1">
                  <a:off x="3341" y="1757"/>
                  <a:ext cx="230" cy="230"/>
                </a:xfrm>
                <a:prstGeom prst="triangle">
                  <a:avLst>
                    <a:gd name="adj" fmla="val 50000"/>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4" name="Line 295">
                  <a:extLst>
                    <a:ext uri="{FF2B5EF4-FFF2-40B4-BE49-F238E27FC236}">
                      <a16:creationId xmlns:a16="http://schemas.microsoft.com/office/drawing/2014/main" id="{B648C303-A1A5-AA41-ABB7-AE4B9F9C91E6}"/>
                    </a:ext>
                  </a:extLst>
                </p:cNvPr>
                <p:cNvSpPr>
                  <a:spLocks noChangeShapeType="1"/>
                </p:cNvSpPr>
                <p:nvPr/>
              </p:nvSpPr>
              <p:spPr bwMode="auto">
                <a:xfrm>
                  <a:off x="3456" y="1987"/>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296">
                  <a:extLst>
                    <a:ext uri="{FF2B5EF4-FFF2-40B4-BE49-F238E27FC236}">
                      <a16:creationId xmlns:a16="http://schemas.microsoft.com/office/drawing/2014/main" id="{B164A446-9AFA-7646-9657-4832E73BEED6}"/>
                    </a:ext>
                  </a:extLst>
                </p:cNvPr>
                <p:cNvSpPr>
                  <a:spLocks noChangeShapeType="1"/>
                </p:cNvSpPr>
                <p:nvPr/>
              </p:nvSpPr>
              <p:spPr bwMode="auto">
                <a:xfrm flipV="1">
                  <a:off x="3456" y="1584"/>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297">
                  <a:extLst>
                    <a:ext uri="{FF2B5EF4-FFF2-40B4-BE49-F238E27FC236}">
                      <a16:creationId xmlns:a16="http://schemas.microsoft.com/office/drawing/2014/main" id="{44670223-3197-E145-BD81-7B54CA7DF292}"/>
                    </a:ext>
                  </a:extLst>
                </p:cNvPr>
                <p:cNvSpPr>
                  <a:spLocks noChangeShapeType="1"/>
                </p:cNvSpPr>
                <p:nvPr/>
              </p:nvSpPr>
              <p:spPr bwMode="auto">
                <a:xfrm>
                  <a:off x="3341" y="1987"/>
                  <a:ext cx="23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436">
                <a:extLst>
                  <a:ext uri="{FF2B5EF4-FFF2-40B4-BE49-F238E27FC236}">
                    <a16:creationId xmlns:a16="http://schemas.microsoft.com/office/drawing/2014/main" id="{190540AB-893F-004C-8902-9572D24D8C98}"/>
                  </a:ext>
                </a:extLst>
              </p:cNvPr>
              <p:cNvSpPr>
                <a:spLocks/>
              </p:cNvSpPr>
              <p:nvPr/>
            </p:nvSpPr>
            <p:spPr bwMode="auto">
              <a:xfrm>
                <a:off x="3200400" y="5257800"/>
                <a:ext cx="365125" cy="914400"/>
              </a:xfrm>
              <a:custGeom>
                <a:avLst/>
                <a:gdLst>
                  <a:gd name="T0" fmla="*/ 115 w 230"/>
                  <a:gd name="T1" fmla="*/ 0 h 576"/>
                  <a:gd name="T2" fmla="*/ 0 w 230"/>
                  <a:gd name="T3" fmla="*/ 173 h 576"/>
                  <a:gd name="T4" fmla="*/ 115 w 230"/>
                  <a:gd name="T5" fmla="*/ 576 h 576"/>
                  <a:gd name="T6" fmla="*/ 230 w 230"/>
                  <a:gd name="T7" fmla="*/ 173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173"/>
                    </a:lnTo>
                    <a:lnTo>
                      <a:pt x="115" y="576"/>
                    </a:lnTo>
                    <a:lnTo>
                      <a:pt x="230" y="173"/>
                    </a:lnTo>
                    <a:lnTo>
                      <a:pt x="115" y="0"/>
                    </a:lnTo>
                    <a:close/>
                  </a:path>
                </a:pathLst>
              </a:custGeom>
              <a:noFill/>
              <a:ln w="19050">
                <a:no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69" name="Straight Connector 68">
              <a:extLst>
                <a:ext uri="{FF2B5EF4-FFF2-40B4-BE49-F238E27FC236}">
                  <a16:creationId xmlns:a16="http://schemas.microsoft.com/office/drawing/2014/main" id="{75B43456-4ACC-0B40-B6BD-945656F0D269}"/>
                </a:ext>
              </a:extLst>
            </p:cNvPr>
            <p:cNvCxnSpPr>
              <a:cxnSpLocks/>
            </p:cNvCxnSpPr>
            <p:nvPr/>
          </p:nvCxnSpPr>
          <p:spPr>
            <a:xfrm>
              <a:off x="8028753" y="4096107"/>
              <a:ext cx="232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F67C28BF-6768-5744-B59B-504B48F508D6}"/>
                </a:ext>
              </a:extLst>
            </p:cNvPr>
            <p:cNvSpPr txBox="1"/>
            <p:nvPr/>
          </p:nvSpPr>
          <p:spPr>
            <a:xfrm>
              <a:off x="9723917" y="4181488"/>
              <a:ext cx="379163" cy="338554"/>
            </a:xfrm>
            <a:prstGeom prst="rect">
              <a:avLst/>
            </a:prstGeom>
            <a:noFill/>
          </p:spPr>
          <p:txBody>
            <a:bodyPr wrap="square" rtlCol="0">
              <a:spAutoFit/>
            </a:bodyPr>
            <a:lstStyle/>
            <a:p>
              <a:r>
                <a:rPr lang="en-US" sz="1600" dirty="0"/>
                <a:t>V</a:t>
              </a:r>
              <a:r>
                <a:rPr lang="en-US" sz="1600" baseline="-25000" dirty="0"/>
                <a:t>o</a:t>
              </a:r>
            </a:p>
          </p:txBody>
        </p:sp>
      </p:grpSp>
    </p:spTree>
    <p:extLst>
      <p:ext uri="{BB962C8B-B14F-4D97-AF65-F5344CB8AC3E}">
        <p14:creationId xmlns:p14="http://schemas.microsoft.com/office/powerpoint/2010/main" val="40348287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AM Modulator for previous exercise</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8601274" y="6396106"/>
            <a:ext cx="2743200" cy="365125"/>
          </a:xfrm>
        </p:spPr>
        <p:txBody>
          <a:bodyPr/>
          <a:lstStyle/>
          <a:p>
            <a:fld id="{6B76BA51-8322-1A4D-B259-B74706370693}" type="slidenum">
              <a:rPr lang="en-US" smtClean="0"/>
              <a:t>19</a:t>
            </a:fld>
            <a:endParaRPr lang="en-US"/>
          </a:p>
        </p:txBody>
      </p:sp>
      <p:grpSp>
        <p:nvGrpSpPr>
          <p:cNvPr id="4" name="Group 3">
            <a:extLst>
              <a:ext uri="{FF2B5EF4-FFF2-40B4-BE49-F238E27FC236}">
                <a16:creationId xmlns:a16="http://schemas.microsoft.com/office/drawing/2014/main" id="{B6E501A9-84A8-4A42-BB2A-F862FACE5641}"/>
              </a:ext>
            </a:extLst>
          </p:cNvPr>
          <p:cNvGrpSpPr/>
          <p:nvPr/>
        </p:nvGrpSpPr>
        <p:grpSpPr>
          <a:xfrm>
            <a:off x="6463262" y="1578882"/>
            <a:ext cx="5552091" cy="3700236"/>
            <a:chOff x="6463262" y="1578882"/>
            <a:chExt cx="5552091" cy="3700236"/>
          </a:xfrm>
        </p:grpSpPr>
        <p:grpSp>
          <p:nvGrpSpPr>
            <p:cNvPr id="41" name="Group 222">
              <a:extLst>
                <a:ext uri="{FF2B5EF4-FFF2-40B4-BE49-F238E27FC236}">
                  <a16:creationId xmlns:a16="http://schemas.microsoft.com/office/drawing/2014/main" id="{23F80953-507E-B14A-AFB5-6595B4F055D1}"/>
                </a:ext>
              </a:extLst>
            </p:cNvPr>
            <p:cNvGrpSpPr>
              <a:grpSpLocks/>
            </p:cNvGrpSpPr>
            <p:nvPr/>
          </p:nvGrpSpPr>
          <p:grpSpPr bwMode="auto">
            <a:xfrm>
              <a:off x="8699810" y="3961961"/>
              <a:ext cx="304800" cy="381000"/>
              <a:chOff x="4272" y="3072"/>
              <a:chExt cx="192" cy="240"/>
            </a:xfrm>
          </p:grpSpPr>
          <p:sp>
            <p:nvSpPr>
              <p:cNvPr id="42" name="Line 99">
                <a:extLst>
                  <a:ext uri="{FF2B5EF4-FFF2-40B4-BE49-F238E27FC236}">
                    <a16:creationId xmlns:a16="http://schemas.microsoft.com/office/drawing/2014/main" id="{4537E754-22FB-FF4A-9A4D-352524CF0AB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751A3158-4809-ED42-A682-8BCAE51E8ABB}"/>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5B736696-1565-8B48-B2F1-0AB12E6029A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2">
                <a:extLst>
                  <a:ext uri="{FF2B5EF4-FFF2-40B4-BE49-F238E27FC236}">
                    <a16:creationId xmlns:a16="http://schemas.microsoft.com/office/drawing/2014/main" id="{44641A3E-940C-8145-A36E-4CD24BA1426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3">
                <a:extLst>
                  <a:ext uri="{FF2B5EF4-FFF2-40B4-BE49-F238E27FC236}">
                    <a16:creationId xmlns:a16="http://schemas.microsoft.com/office/drawing/2014/main" id="{2B59F3D2-CD8D-BE4F-86F5-5135F216570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4">
                <a:extLst>
                  <a:ext uri="{FF2B5EF4-FFF2-40B4-BE49-F238E27FC236}">
                    <a16:creationId xmlns:a16="http://schemas.microsoft.com/office/drawing/2014/main" id="{139CFD03-42DE-9549-9D4C-188B5E8DAA1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50" name="Freeform 12">
              <a:extLst>
                <a:ext uri="{FF2B5EF4-FFF2-40B4-BE49-F238E27FC236}">
                  <a16:creationId xmlns:a16="http://schemas.microsoft.com/office/drawing/2014/main" id="{41F51C5E-6998-BD4F-A39D-2945BAEDA51B}"/>
                </a:ext>
              </a:extLst>
            </p:cNvPr>
            <p:cNvSpPr>
              <a:spLocks noChangeAspect="1"/>
            </p:cNvSpPr>
            <p:nvPr/>
          </p:nvSpPr>
          <p:spPr bwMode="auto">
            <a:xfrm>
              <a:off x="8773401" y="326290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58" name="Group 210">
              <a:extLst>
                <a:ext uri="{FF2B5EF4-FFF2-40B4-BE49-F238E27FC236}">
                  <a16:creationId xmlns:a16="http://schemas.microsoft.com/office/drawing/2014/main" id="{F68536B3-C45B-B34C-A38E-B0146A4EC0FE}"/>
                </a:ext>
              </a:extLst>
            </p:cNvPr>
            <p:cNvGrpSpPr>
              <a:grpSpLocks/>
            </p:cNvGrpSpPr>
            <p:nvPr/>
          </p:nvGrpSpPr>
          <p:grpSpPr bwMode="auto">
            <a:xfrm rot="5400000">
              <a:off x="10270435" y="2680713"/>
              <a:ext cx="304800" cy="762000"/>
              <a:chOff x="3216" y="1728"/>
              <a:chExt cx="192" cy="480"/>
            </a:xfrm>
          </p:grpSpPr>
          <p:sp>
            <p:nvSpPr>
              <p:cNvPr id="59" name="Line 8">
                <a:extLst>
                  <a:ext uri="{FF2B5EF4-FFF2-40B4-BE49-F238E27FC236}">
                    <a16:creationId xmlns:a16="http://schemas.microsoft.com/office/drawing/2014/main" id="{1A0803AF-FA12-B442-8C8E-262F7BA7C59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9">
                <a:extLst>
                  <a:ext uri="{FF2B5EF4-FFF2-40B4-BE49-F238E27FC236}">
                    <a16:creationId xmlns:a16="http://schemas.microsoft.com/office/drawing/2014/main" id="{D3EE590D-1847-D34B-9EAB-9776AC574BC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
                <a:extLst>
                  <a:ext uri="{FF2B5EF4-FFF2-40B4-BE49-F238E27FC236}">
                    <a16:creationId xmlns:a16="http://schemas.microsoft.com/office/drawing/2014/main" id="{A3AD3FFD-A786-C840-89D8-79E4F701088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1">
                <a:extLst>
                  <a:ext uri="{FF2B5EF4-FFF2-40B4-BE49-F238E27FC236}">
                    <a16:creationId xmlns:a16="http://schemas.microsoft.com/office/drawing/2014/main" id="{639F6EAA-C454-BC48-A803-874B8E80D44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9" name="Group 207">
              <a:extLst>
                <a:ext uri="{FF2B5EF4-FFF2-40B4-BE49-F238E27FC236}">
                  <a16:creationId xmlns:a16="http://schemas.microsoft.com/office/drawing/2014/main" id="{E229CDF3-8C04-124B-8C78-E2883F420D4F}"/>
                </a:ext>
              </a:extLst>
            </p:cNvPr>
            <p:cNvGrpSpPr>
              <a:grpSpLocks/>
            </p:cNvGrpSpPr>
            <p:nvPr/>
          </p:nvGrpSpPr>
          <p:grpSpPr bwMode="auto">
            <a:xfrm>
              <a:off x="7919596" y="3298082"/>
              <a:ext cx="304800" cy="762000"/>
              <a:chOff x="4560" y="2400"/>
              <a:chExt cx="192" cy="480"/>
            </a:xfrm>
          </p:grpSpPr>
          <p:sp>
            <p:nvSpPr>
              <p:cNvPr id="90" name="Oval 111">
                <a:extLst>
                  <a:ext uri="{FF2B5EF4-FFF2-40B4-BE49-F238E27FC236}">
                    <a16:creationId xmlns:a16="http://schemas.microsoft.com/office/drawing/2014/main" id="{274B50CB-86B0-A048-B7B0-AB38EC6A486F}"/>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91" name="Line 112">
                <a:extLst>
                  <a:ext uri="{FF2B5EF4-FFF2-40B4-BE49-F238E27FC236}">
                    <a16:creationId xmlns:a16="http://schemas.microsoft.com/office/drawing/2014/main" id="{DEBB9964-330D-8F4F-9E34-1162B8CD7F64}"/>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13">
                <a:extLst>
                  <a:ext uri="{FF2B5EF4-FFF2-40B4-BE49-F238E27FC236}">
                    <a16:creationId xmlns:a16="http://schemas.microsoft.com/office/drawing/2014/main" id="{96044BCE-4896-8C41-BE48-BE9561774D38}"/>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96" name="Group 117">
                <a:extLst>
                  <a:ext uri="{FF2B5EF4-FFF2-40B4-BE49-F238E27FC236}">
                    <a16:creationId xmlns:a16="http://schemas.microsoft.com/office/drawing/2014/main" id="{0FD6BA91-9D8D-B047-A924-063A3DC22439}"/>
                  </a:ext>
                </a:extLst>
              </p:cNvPr>
              <p:cNvGrpSpPr>
                <a:grpSpLocks noChangeAspect="1"/>
              </p:cNvGrpSpPr>
              <p:nvPr/>
            </p:nvGrpSpPr>
            <p:grpSpPr bwMode="auto">
              <a:xfrm>
                <a:off x="4608" y="2592"/>
                <a:ext cx="96" cy="96"/>
                <a:chOff x="2929" y="3217"/>
                <a:chExt cx="383" cy="191"/>
              </a:xfrm>
            </p:grpSpPr>
            <p:sp>
              <p:nvSpPr>
                <p:cNvPr id="97" name="Arc 118">
                  <a:extLst>
                    <a:ext uri="{FF2B5EF4-FFF2-40B4-BE49-F238E27FC236}">
                      <a16:creationId xmlns:a16="http://schemas.microsoft.com/office/drawing/2014/main" id="{D31111D3-A24B-CC42-8439-B85F61E7C5F0}"/>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8" name="Arc 119">
                  <a:extLst>
                    <a:ext uri="{FF2B5EF4-FFF2-40B4-BE49-F238E27FC236}">
                      <a16:creationId xmlns:a16="http://schemas.microsoft.com/office/drawing/2014/main" id="{6366073D-4023-874E-A7B0-84F5C9C7B8F7}"/>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99" name="Group 478">
              <a:extLst>
                <a:ext uri="{FF2B5EF4-FFF2-40B4-BE49-F238E27FC236}">
                  <a16:creationId xmlns:a16="http://schemas.microsoft.com/office/drawing/2014/main" id="{7879420E-3A48-EB4E-92A7-605F86DAC643}"/>
                </a:ext>
              </a:extLst>
            </p:cNvPr>
            <p:cNvGrpSpPr>
              <a:grpSpLocks/>
            </p:cNvGrpSpPr>
            <p:nvPr/>
          </p:nvGrpSpPr>
          <p:grpSpPr bwMode="auto">
            <a:xfrm flipH="1">
              <a:off x="9629929" y="3002076"/>
              <a:ext cx="401622" cy="609600"/>
              <a:chOff x="4656" y="1344"/>
              <a:chExt cx="192" cy="384"/>
            </a:xfrm>
          </p:grpSpPr>
          <p:sp>
            <p:nvSpPr>
              <p:cNvPr id="100" name="Freeform 99">
                <a:extLst>
                  <a:ext uri="{FF2B5EF4-FFF2-40B4-BE49-F238E27FC236}">
                    <a16:creationId xmlns:a16="http://schemas.microsoft.com/office/drawing/2014/main" id="{C0CA8046-8983-C04B-BC27-482FE98DC6DC}"/>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01" name="Line 36">
                <a:extLst>
                  <a:ext uri="{FF2B5EF4-FFF2-40B4-BE49-F238E27FC236}">
                    <a16:creationId xmlns:a16="http://schemas.microsoft.com/office/drawing/2014/main" id="{FF8FCB9C-8CCC-4C4B-B8B5-2923D4390801}"/>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2" name="Line 37">
                <a:extLst>
                  <a:ext uri="{FF2B5EF4-FFF2-40B4-BE49-F238E27FC236}">
                    <a16:creationId xmlns:a16="http://schemas.microsoft.com/office/drawing/2014/main" id="{0A9A2EC9-23FF-3A43-ADCC-FEDB369319EE}"/>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3" name="Freeform 102">
                <a:extLst>
                  <a:ext uri="{FF2B5EF4-FFF2-40B4-BE49-F238E27FC236}">
                    <a16:creationId xmlns:a16="http://schemas.microsoft.com/office/drawing/2014/main" id="{D4753DA6-129B-CD4D-91E1-035C2B00CF30}"/>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cxnSp>
          <p:nvCxnSpPr>
            <p:cNvPr id="104" name="Straight Connector 103">
              <a:extLst>
                <a:ext uri="{FF2B5EF4-FFF2-40B4-BE49-F238E27FC236}">
                  <a16:creationId xmlns:a16="http://schemas.microsoft.com/office/drawing/2014/main" id="{C64D008C-CB12-1C4C-ABB6-A5B8580BDA7B}"/>
                </a:ext>
              </a:extLst>
            </p:cNvPr>
            <p:cNvCxnSpPr>
              <a:cxnSpLocks/>
            </p:cNvCxnSpPr>
            <p:nvPr/>
          </p:nvCxnSpPr>
          <p:spPr>
            <a:xfrm>
              <a:off x="9566715" y="3611676"/>
              <a:ext cx="4762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5" name="Oval 104">
              <a:extLst>
                <a:ext uri="{FF2B5EF4-FFF2-40B4-BE49-F238E27FC236}">
                  <a16:creationId xmlns:a16="http://schemas.microsoft.com/office/drawing/2014/main" id="{FADA0539-86AF-9644-8CBE-53E966668614}"/>
                </a:ext>
              </a:extLst>
            </p:cNvPr>
            <p:cNvSpPr>
              <a:spLocks noChangeAspect="1" noChangeArrowheads="1"/>
            </p:cNvSpPr>
            <p:nvPr/>
          </p:nvSpPr>
          <p:spPr bwMode="auto">
            <a:xfrm>
              <a:off x="9356070" y="1895747"/>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106" name="Straight Connector 105">
              <a:extLst>
                <a:ext uri="{FF2B5EF4-FFF2-40B4-BE49-F238E27FC236}">
                  <a16:creationId xmlns:a16="http://schemas.microsoft.com/office/drawing/2014/main" id="{EFFE7287-3341-F147-A3C2-EDE88E1D3EB8}"/>
                </a:ext>
              </a:extLst>
            </p:cNvPr>
            <p:cNvCxnSpPr>
              <a:cxnSpLocks/>
            </p:cNvCxnSpPr>
            <p:nvPr/>
          </p:nvCxnSpPr>
          <p:spPr>
            <a:xfrm>
              <a:off x="8847523" y="2359803"/>
              <a:ext cx="119735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6FE50B8A-E8D3-1444-9483-FCA6074D171B}"/>
                </a:ext>
              </a:extLst>
            </p:cNvPr>
            <p:cNvCxnSpPr>
              <a:cxnSpLocks/>
            </p:cNvCxnSpPr>
            <p:nvPr/>
          </p:nvCxnSpPr>
          <p:spPr>
            <a:xfrm>
              <a:off x="9399562" y="1948755"/>
              <a:ext cx="0" cy="39997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8" name="Freeform 12">
              <a:extLst>
                <a:ext uri="{FF2B5EF4-FFF2-40B4-BE49-F238E27FC236}">
                  <a16:creationId xmlns:a16="http://schemas.microsoft.com/office/drawing/2014/main" id="{F11336DE-AEED-4C44-A4F0-209A84469D8E}"/>
                </a:ext>
              </a:extLst>
            </p:cNvPr>
            <p:cNvSpPr>
              <a:spLocks noChangeAspect="1"/>
            </p:cNvSpPr>
            <p:nvPr/>
          </p:nvSpPr>
          <p:spPr bwMode="auto">
            <a:xfrm>
              <a:off x="9951032" y="234933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09" name="Freeform 12">
              <a:extLst>
                <a:ext uri="{FF2B5EF4-FFF2-40B4-BE49-F238E27FC236}">
                  <a16:creationId xmlns:a16="http://schemas.microsoft.com/office/drawing/2014/main" id="{3BEEACCE-14D4-3B43-BFA4-3D8718A5F156}"/>
                </a:ext>
              </a:extLst>
            </p:cNvPr>
            <p:cNvSpPr>
              <a:spLocks noChangeAspect="1"/>
            </p:cNvSpPr>
            <p:nvPr/>
          </p:nvSpPr>
          <p:spPr bwMode="auto">
            <a:xfrm>
              <a:off x="8775535" y="235867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0" name="Group 210">
              <a:extLst>
                <a:ext uri="{FF2B5EF4-FFF2-40B4-BE49-F238E27FC236}">
                  <a16:creationId xmlns:a16="http://schemas.microsoft.com/office/drawing/2014/main" id="{DC204BA1-6507-EF4C-8EE4-967454B1515A}"/>
                </a:ext>
              </a:extLst>
            </p:cNvPr>
            <p:cNvGrpSpPr>
              <a:grpSpLocks/>
            </p:cNvGrpSpPr>
            <p:nvPr/>
          </p:nvGrpSpPr>
          <p:grpSpPr bwMode="auto">
            <a:xfrm rot="5400000">
              <a:off x="8299634" y="2926270"/>
              <a:ext cx="304800" cy="762000"/>
              <a:chOff x="3216" y="1728"/>
              <a:chExt cx="192" cy="480"/>
            </a:xfrm>
          </p:grpSpPr>
          <p:sp>
            <p:nvSpPr>
              <p:cNvPr id="111" name="Line 8">
                <a:extLst>
                  <a:ext uri="{FF2B5EF4-FFF2-40B4-BE49-F238E27FC236}">
                    <a16:creationId xmlns:a16="http://schemas.microsoft.com/office/drawing/2014/main" id="{D7313861-244C-1C44-B35B-5D69675C6D3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2" name="Line 9">
                <a:extLst>
                  <a:ext uri="{FF2B5EF4-FFF2-40B4-BE49-F238E27FC236}">
                    <a16:creationId xmlns:a16="http://schemas.microsoft.com/office/drawing/2014/main" id="{BF76E31E-DBC3-3444-89F1-293465D4425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10">
                <a:extLst>
                  <a:ext uri="{FF2B5EF4-FFF2-40B4-BE49-F238E27FC236}">
                    <a16:creationId xmlns:a16="http://schemas.microsoft.com/office/drawing/2014/main" id="{7823CC3B-EDF6-3E45-BF06-5B8C539DE42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1">
                <a:extLst>
                  <a:ext uri="{FF2B5EF4-FFF2-40B4-BE49-F238E27FC236}">
                    <a16:creationId xmlns:a16="http://schemas.microsoft.com/office/drawing/2014/main" id="{D61FEF90-099E-B442-BAB0-9A93C0F46F0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5" name="Oval 114">
              <a:extLst>
                <a:ext uri="{FF2B5EF4-FFF2-40B4-BE49-F238E27FC236}">
                  <a16:creationId xmlns:a16="http://schemas.microsoft.com/office/drawing/2014/main" id="{5E4F18DE-21F0-D24F-A7B2-D9E2377A21C4}"/>
                </a:ext>
              </a:extLst>
            </p:cNvPr>
            <p:cNvSpPr>
              <a:spLocks noChangeAspect="1" noChangeArrowheads="1"/>
            </p:cNvSpPr>
            <p:nvPr/>
          </p:nvSpPr>
          <p:spPr bwMode="auto">
            <a:xfrm>
              <a:off x="8801886" y="3262603"/>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16" name="Group 210">
              <a:extLst>
                <a:ext uri="{FF2B5EF4-FFF2-40B4-BE49-F238E27FC236}">
                  <a16:creationId xmlns:a16="http://schemas.microsoft.com/office/drawing/2014/main" id="{0C1F167F-6303-C247-A908-52E6DC92DAEB}"/>
                </a:ext>
              </a:extLst>
            </p:cNvPr>
            <p:cNvGrpSpPr>
              <a:grpSpLocks/>
            </p:cNvGrpSpPr>
            <p:nvPr/>
          </p:nvGrpSpPr>
          <p:grpSpPr bwMode="auto">
            <a:xfrm>
              <a:off x="9426841" y="3606331"/>
              <a:ext cx="304800" cy="762000"/>
              <a:chOff x="3216" y="1728"/>
              <a:chExt cx="192" cy="480"/>
            </a:xfrm>
          </p:grpSpPr>
          <p:sp>
            <p:nvSpPr>
              <p:cNvPr id="117" name="Line 8">
                <a:extLst>
                  <a:ext uri="{FF2B5EF4-FFF2-40B4-BE49-F238E27FC236}">
                    <a16:creationId xmlns:a16="http://schemas.microsoft.com/office/drawing/2014/main" id="{EC5820BD-6506-A646-AEFD-0515963D65A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Line 9">
                <a:extLst>
                  <a:ext uri="{FF2B5EF4-FFF2-40B4-BE49-F238E27FC236}">
                    <a16:creationId xmlns:a16="http://schemas.microsoft.com/office/drawing/2014/main" id="{607D828F-D67C-EB43-BE32-B8310047DF1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9" name="Line 10">
                <a:extLst>
                  <a:ext uri="{FF2B5EF4-FFF2-40B4-BE49-F238E27FC236}">
                    <a16:creationId xmlns:a16="http://schemas.microsoft.com/office/drawing/2014/main" id="{BC66556E-CF06-E347-BCDD-9015306C10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11">
                <a:extLst>
                  <a:ext uri="{FF2B5EF4-FFF2-40B4-BE49-F238E27FC236}">
                    <a16:creationId xmlns:a16="http://schemas.microsoft.com/office/drawing/2014/main" id="{D7A87ABC-2A29-CF40-81DD-FE5B081349A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1" name="Freeform 12">
              <a:extLst>
                <a:ext uri="{FF2B5EF4-FFF2-40B4-BE49-F238E27FC236}">
                  <a16:creationId xmlns:a16="http://schemas.microsoft.com/office/drawing/2014/main" id="{09987688-AF3E-3641-9B3E-F33BBCB430A7}"/>
                </a:ext>
              </a:extLst>
            </p:cNvPr>
            <p:cNvSpPr>
              <a:spLocks noChangeAspect="1"/>
            </p:cNvSpPr>
            <p:nvPr/>
          </p:nvSpPr>
          <p:spPr bwMode="auto">
            <a:xfrm>
              <a:off x="9954503" y="353089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2" name="Group 207">
              <a:extLst>
                <a:ext uri="{FF2B5EF4-FFF2-40B4-BE49-F238E27FC236}">
                  <a16:creationId xmlns:a16="http://schemas.microsoft.com/office/drawing/2014/main" id="{62391672-B1FA-7F42-A05D-EB5FA8CB9703}"/>
                </a:ext>
              </a:extLst>
            </p:cNvPr>
            <p:cNvGrpSpPr>
              <a:grpSpLocks/>
            </p:cNvGrpSpPr>
            <p:nvPr/>
          </p:nvGrpSpPr>
          <p:grpSpPr bwMode="auto">
            <a:xfrm>
              <a:off x="9874832" y="4233166"/>
              <a:ext cx="304800" cy="762000"/>
              <a:chOff x="4560" y="2400"/>
              <a:chExt cx="192" cy="480"/>
            </a:xfrm>
          </p:grpSpPr>
          <p:sp>
            <p:nvSpPr>
              <p:cNvPr id="123" name="Oval 111">
                <a:extLst>
                  <a:ext uri="{FF2B5EF4-FFF2-40B4-BE49-F238E27FC236}">
                    <a16:creationId xmlns:a16="http://schemas.microsoft.com/office/drawing/2014/main" id="{BC230030-5C24-1445-A67C-9E3E63DDCA40}"/>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24" name="Line 112">
                <a:extLst>
                  <a:ext uri="{FF2B5EF4-FFF2-40B4-BE49-F238E27FC236}">
                    <a16:creationId xmlns:a16="http://schemas.microsoft.com/office/drawing/2014/main" id="{599121B9-8288-9E4E-83FC-41E0E56A8FA2}"/>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113">
                <a:extLst>
                  <a:ext uri="{FF2B5EF4-FFF2-40B4-BE49-F238E27FC236}">
                    <a16:creationId xmlns:a16="http://schemas.microsoft.com/office/drawing/2014/main" id="{6A0B8573-2B7B-AB44-BCA3-08F0A005BC1A}"/>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26" name="Group 117">
                <a:extLst>
                  <a:ext uri="{FF2B5EF4-FFF2-40B4-BE49-F238E27FC236}">
                    <a16:creationId xmlns:a16="http://schemas.microsoft.com/office/drawing/2014/main" id="{9E645693-2334-774F-8492-9BCBD1582036}"/>
                  </a:ext>
                </a:extLst>
              </p:cNvPr>
              <p:cNvGrpSpPr>
                <a:grpSpLocks noChangeAspect="1"/>
              </p:cNvGrpSpPr>
              <p:nvPr/>
            </p:nvGrpSpPr>
            <p:grpSpPr bwMode="auto">
              <a:xfrm>
                <a:off x="4608" y="2592"/>
                <a:ext cx="96" cy="96"/>
                <a:chOff x="2929" y="3217"/>
                <a:chExt cx="383" cy="191"/>
              </a:xfrm>
            </p:grpSpPr>
            <p:sp>
              <p:nvSpPr>
                <p:cNvPr id="127" name="Arc 118">
                  <a:extLst>
                    <a:ext uri="{FF2B5EF4-FFF2-40B4-BE49-F238E27FC236}">
                      <a16:creationId xmlns:a16="http://schemas.microsoft.com/office/drawing/2014/main" id="{35280FAB-E64D-F64B-BD9C-4A1D1CEF9F8C}"/>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 name="Arc 119">
                  <a:extLst>
                    <a:ext uri="{FF2B5EF4-FFF2-40B4-BE49-F238E27FC236}">
                      <a16:creationId xmlns:a16="http://schemas.microsoft.com/office/drawing/2014/main" id="{70B271D2-56A6-6A40-B428-27677EFB7389}"/>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129" name="Straight Connector 128">
              <a:extLst>
                <a:ext uri="{FF2B5EF4-FFF2-40B4-BE49-F238E27FC236}">
                  <a16:creationId xmlns:a16="http://schemas.microsoft.com/office/drawing/2014/main" id="{222F187A-E741-DD4B-BF53-2F137F78D6CB}"/>
                </a:ext>
              </a:extLst>
            </p:cNvPr>
            <p:cNvCxnSpPr>
              <a:cxnSpLocks/>
            </p:cNvCxnSpPr>
            <p:nvPr/>
          </p:nvCxnSpPr>
          <p:spPr>
            <a:xfrm>
              <a:off x="8821948" y="3306876"/>
              <a:ext cx="10058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46A72ED1-3798-B34B-A86F-4A5FF134BD7D}"/>
                </a:ext>
              </a:extLst>
            </p:cNvPr>
            <p:cNvCxnSpPr>
              <a:cxnSpLocks/>
            </p:cNvCxnSpPr>
            <p:nvPr/>
          </p:nvCxnSpPr>
          <p:spPr>
            <a:xfrm>
              <a:off x="8852708" y="3075219"/>
              <a:ext cx="0" cy="24065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1" name="Freeform 12">
              <a:extLst>
                <a:ext uri="{FF2B5EF4-FFF2-40B4-BE49-F238E27FC236}">
                  <a16:creationId xmlns:a16="http://schemas.microsoft.com/office/drawing/2014/main" id="{BAAC415E-6334-DD44-8B6B-D5B6E4E47EB3}"/>
                </a:ext>
              </a:extLst>
            </p:cNvPr>
            <p:cNvSpPr>
              <a:spLocks noChangeAspect="1"/>
            </p:cNvSpPr>
            <p:nvPr/>
          </p:nvSpPr>
          <p:spPr bwMode="auto">
            <a:xfrm>
              <a:off x="10595417" y="305699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32" name="Oval 131">
              <a:extLst>
                <a:ext uri="{FF2B5EF4-FFF2-40B4-BE49-F238E27FC236}">
                  <a16:creationId xmlns:a16="http://schemas.microsoft.com/office/drawing/2014/main" id="{3869BC9F-EA3E-B44D-93DC-24E346F1B2FA}"/>
                </a:ext>
              </a:extLst>
            </p:cNvPr>
            <p:cNvSpPr>
              <a:spLocks noChangeAspect="1" noChangeArrowheads="1"/>
            </p:cNvSpPr>
            <p:nvPr/>
          </p:nvSpPr>
          <p:spPr bwMode="auto">
            <a:xfrm>
              <a:off x="10761070" y="3012649"/>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33" name="Group 222">
              <a:extLst>
                <a:ext uri="{FF2B5EF4-FFF2-40B4-BE49-F238E27FC236}">
                  <a16:creationId xmlns:a16="http://schemas.microsoft.com/office/drawing/2014/main" id="{C79EDAE1-C26F-A945-B4C9-53CB2702370D}"/>
                </a:ext>
              </a:extLst>
            </p:cNvPr>
            <p:cNvGrpSpPr>
              <a:grpSpLocks/>
            </p:cNvGrpSpPr>
            <p:nvPr/>
          </p:nvGrpSpPr>
          <p:grpSpPr bwMode="auto">
            <a:xfrm>
              <a:off x="7924242" y="4000061"/>
              <a:ext cx="304800" cy="381000"/>
              <a:chOff x="4272" y="3072"/>
              <a:chExt cx="192" cy="240"/>
            </a:xfrm>
          </p:grpSpPr>
          <p:sp>
            <p:nvSpPr>
              <p:cNvPr id="134" name="Line 99">
                <a:extLst>
                  <a:ext uri="{FF2B5EF4-FFF2-40B4-BE49-F238E27FC236}">
                    <a16:creationId xmlns:a16="http://schemas.microsoft.com/office/drawing/2014/main" id="{791100F5-AA66-4A4D-BD42-3E05C4F3502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0">
                <a:extLst>
                  <a:ext uri="{FF2B5EF4-FFF2-40B4-BE49-F238E27FC236}">
                    <a16:creationId xmlns:a16="http://schemas.microsoft.com/office/drawing/2014/main" id="{7C382AC0-8A36-C349-A596-6D89AAF7BD7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1">
                <a:extLst>
                  <a:ext uri="{FF2B5EF4-FFF2-40B4-BE49-F238E27FC236}">
                    <a16:creationId xmlns:a16="http://schemas.microsoft.com/office/drawing/2014/main" id="{9EE1E229-F493-7A4B-904B-F442E1C58403}"/>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02">
                <a:extLst>
                  <a:ext uri="{FF2B5EF4-FFF2-40B4-BE49-F238E27FC236}">
                    <a16:creationId xmlns:a16="http://schemas.microsoft.com/office/drawing/2014/main" id="{2B1CA89A-A6F1-F44F-B758-12C858A0CAE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8" name="Line 103">
                <a:extLst>
                  <a:ext uri="{FF2B5EF4-FFF2-40B4-BE49-F238E27FC236}">
                    <a16:creationId xmlns:a16="http://schemas.microsoft.com/office/drawing/2014/main" id="{13588440-B3E0-6E44-87B7-9B3386FC3D7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9" name="Line 104">
                <a:extLst>
                  <a:ext uri="{FF2B5EF4-FFF2-40B4-BE49-F238E27FC236}">
                    <a16:creationId xmlns:a16="http://schemas.microsoft.com/office/drawing/2014/main" id="{3E8E18E6-77AE-2C42-B75A-3154AF880A3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0" name="Group 222">
              <a:extLst>
                <a:ext uri="{FF2B5EF4-FFF2-40B4-BE49-F238E27FC236}">
                  <a16:creationId xmlns:a16="http://schemas.microsoft.com/office/drawing/2014/main" id="{CBDE738E-FE1D-9A42-ACCC-13D1227AAA87}"/>
                </a:ext>
              </a:extLst>
            </p:cNvPr>
            <p:cNvGrpSpPr>
              <a:grpSpLocks/>
            </p:cNvGrpSpPr>
            <p:nvPr/>
          </p:nvGrpSpPr>
          <p:grpSpPr bwMode="auto">
            <a:xfrm>
              <a:off x="9874774" y="4898118"/>
              <a:ext cx="304800" cy="381000"/>
              <a:chOff x="4272" y="3072"/>
              <a:chExt cx="192" cy="240"/>
            </a:xfrm>
          </p:grpSpPr>
          <p:sp>
            <p:nvSpPr>
              <p:cNvPr id="141" name="Line 99">
                <a:extLst>
                  <a:ext uri="{FF2B5EF4-FFF2-40B4-BE49-F238E27FC236}">
                    <a16:creationId xmlns:a16="http://schemas.microsoft.com/office/drawing/2014/main" id="{5187B8F2-9985-6042-B0AA-9481C4DDEC5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0">
                <a:extLst>
                  <a:ext uri="{FF2B5EF4-FFF2-40B4-BE49-F238E27FC236}">
                    <a16:creationId xmlns:a16="http://schemas.microsoft.com/office/drawing/2014/main" id="{FE4376D3-7A28-6B4B-9E4D-59C4734F04B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1">
                <a:extLst>
                  <a:ext uri="{FF2B5EF4-FFF2-40B4-BE49-F238E27FC236}">
                    <a16:creationId xmlns:a16="http://schemas.microsoft.com/office/drawing/2014/main" id="{E87392F5-1A65-E149-BCB7-36E59B21FB4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2">
                <a:extLst>
                  <a:ext uri="{FF2B5EF4-FFF2-40B4-BE49-F238E27FC236}">
                    <a16:creationId xmlns:a16="http://schemas.microsoft.com/office/drawing/2014/main" id="{995E39BF-4D44-8745-887B-C6459CCF74A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03">
                <a:extLst>
                  <a:ext uri="{FF2B5EF4-FFF2-40B4-BE49-F238E27FC236}">
                    <a16:creationId xmlns:a16="http://schemas.microsoft.com/office/drawing/2014/main" id="{BDA5052B-90DA-814D-BFDC-5B567208BA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04">
                <a:extLst>
                  <a:ext uri="{FF2B5EF4-FFF2-40B4-BE49-F238E27FC236}">
                    <a16:creationId xmlns:a16="http://schemas.microsoft.com/office/drawing/2014/main" id="{DC4EA336-8348-7242-8075-BF58C1D55EF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7" name="Group 222">
              <a:extLst>
                <a:ext uri="{FF2B5EF4-FFF2-40B4-BE49-F238E27FC236}">
                  <a16:creationId xmlns:a16="http://schemas.microsoft.com/office/drawing/2014/main" id="{DC11DD8D-16BE-D148-8407-916983ED0EE5}"/>
                </a:ext>
              </a:extLst>
            </p:cNvPr>
            <p:cNvGrpSpPr>
              <a:grpSpLocks/>
            </p:cNvGrpSpPr>
            <p:nvPr/>
          </p:nvGrpSpPr>
          <p:grpSpPr bwMode="auto">
            <a:xfrm>
              <a:off x="10519217" y="3745183"/>
              <a:ext cx="304800" cy="381000"/>
              <a:chOff x="4272" y="3072"/>
              <a:chExt cx="192" cy="240"/>
            </a:xfrm>
          </p:grpSpPr>
          <p:sp>
            <p:nvSpPr>
              <p:cNvPr id="148" name="Line 99">
                <a:extLst>
                  <a:ext uri="{FF2B5EF4-FFF2-40B4-BE49-F238E27FC236}">
                    <a16:creationId xmlns:a16="http://schemas.microsoft.com/office/drawing/2014/main" id="{C7501345-99B5-8F43-9966-9A00546D902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100">
                <a:extLst>
                  <a:ext uri="{FF2B5EF4-FFF2-40B4-BE49-F238E27FC236}">
                    <a16:creationId xmlns:a16="http://schemas.microsoft.com/office/drawing/2014/main" id="{B7B7809B-6E18-6D4B-809F-06B0A03DAD2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1">
                <a:extLst>
                  <a:ext uri="{FF2B5EF4-FFF2-40B4-BE49-F238E27FC236}">
                    <a16:creationId xmlns:a16="http://schemas.microsoft.com/office/drawing/2014/main" id="{9F57CF6A-FF20-3442-9BB8-1E0F6C60A1E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2">
                <a:extLst>
                  <a:ext uri="{FF2B5EF4-FFF2-40B4-BE49-F238E27FC236}">
                    <a16:creationId xmlns:a16="http://schemas.microsoft.com/office/drawing/2014/main" id="{38CD5BF7-26D2-C240-8483-A7CD3FBDB67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3">
                <a:extLst>
                  <a:ext uri="{FF2B5EF4-FFF2-40B4-BE49-F238E27FC236}">
                    <a16:creationId xmlns:a16="http://schemas.microsoft.com/office/drawing/2014/main" id="{B6E560BA-6586-3849-9E03-08B38FF06CD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 name="Line 104">
                <a:extLst>
                  <a:ext uri="{FF2B5EF4-FFF2-40B4-BE49-F238E27FC236}">
                    <a16:creationId xmlns:a16="http://schemas.microsoft.com/office/drawing/2014/main" id="{47B8B0DB-CBA7-B343-9AFD-7D7FEB21B7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54" name="Group 222">
              <a:extLst>
                <a:ext uri="{FF2B5EF4-FFF2-40B4-BE49-F238E27FC236}">
                  <a16:creationId xmlns:a16="http://schemas.microsoft.com/office/drawing/2014/main" id="{47B57A12-464A-0144-AB92-8DE60593AE6E}"/>
                </a:ext>
              </a:extLst>
            </p:cNvPr>
            <p:cNvGrpSpPr>
              <a:grpSpLocks/>
            </p:cNvGrpSpPr>
            <p:nvPr/>
          </p:nvGrpSpPr>
          <p:grpSpPr bwMode="auto">
            <a:xfrm>
              <a:off x="9429994" y="4232767"/>
              <a:ext cx="304800" cy="381000"/>
              <a:chOff x="4272" y="3072"/>
              <a:chExt cx="192" cy="240"/>
            </a:xfrm>
          </p:grpSpPr>
          <p:sp>
            <p:nvSpPr>
              <p:cNvPr id="155" name="Line 99">
                <a:extLst>
                  <a:ext uri="{FF2B5EF4-FFF2-40B4-BE49-F238E27FC236}">
                    <a16:creationId xmlns:a16="http://schemas.microsoft.com/office/drawing/2014/main" id="{3F277910-4E12-1042-8B32-B340D0761E3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Line 100">
                <a:extLst>
                  <a:ext uri="{FF2B5EF4-FFF2-40B4-BE49-F238E27FC236}">
                    <a16:creationId xmlns:a16="http://schemas.microsoft.com/office/drawing/2014/main" id="{B9CF599E-0365-D24A-BCBA-97B984DBEF9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7" name="Line 101">
                <a:extLst>
                  <a:ext uri="{FF2B5EF4-FFF2-40B4-BE49-F238E27FC236}">
                    <a16:creationId xmlns:a16="http://schemas.microsoft.com/office/drawing/2014/main" id="{D762C6B8-3A01-7D4A-AE97-83ED7FA7540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Line 102">
                <a:extLst>
                  <a:ext uri="{FF2B5EF4-FFF2-40B4-BE49-F238E27FC236}">
                    <a16:creationId xmlns:a16="http://schemas.microsoft.com/office/drawing/2014/main" id="{33278F2E-D310-6E47-8421-1920E4BECEF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9" name="Line 103">
                <a:extLst>
                  <a:ext uri="{FF2B5EF4-FFF2-40B4-BE49-F238E27FC236}">
                    <a16:creationId xmlns:a16="http://schemas.microsoft.com/office/drawing/2014/main" id="{31D2419F-DD68-FE4B-93FA-406C0369337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0" name="Line 104">
                <a:extLst>
                  <a:ext uri="{FF2B5EF4-FFF2-40B4-BE49-F238E27FC236}">
                    <a16:creationId xmlns:a16="http://schemas.microsoft.com/office/drawing/2014/main" id="{E17EB6FD-A6CC-FA4C-A82F-E8B0D93FC10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7" name="TextBox 16">
              <a:extLst>
                <a:ext uri="{FF2B5EF4-FFF2-40B4-BE49-F238E27FC236}">
                  <a16:creationId xmlns:a16="http://schemas.microsoft.com/office/drawing/2014/main" id="{16BD1BDE-99FF-F241-8E30-82181FCD6AE4}"/>
                </a:ext>
              </a:extLst>
            </p:cNvPr>
            <p:cNvSpPr txBox="1"/>
            <p:nvPr/>
          </p:nvSpPr>
          <p:spPr>
            <a:xfrm>
              <a:off x="10857082" y="3315873"/>
              <a:ext cx="718688" cy="338554"/>
            </a:xfrm>
            <a:prstGeom prst="rect">
              <a:avLst/>
            </a:prstGeom>
            <a:noFill/>
          </p:spPr>
          <p:txBody>
            <a:bodyPr wrap="square" rtlCol="0">
              <a:spAutoFit/>
            </a:bodyPr>
            <a:lstStyle/>
            <a:p>
              <a:r>
                <a:rPr lang="en-US" sz="1600" dirty="0"/>
                <a:t>2.2k</a:t>
              </a:r>
            </a:p>
          </p:txBody>
        </p:sp>
        <p:sp>
          <p:nvSpPr>
            <p:cNvPr id="175" name="TextBox 174">
              <a:extLst>
                <a:ext uri="{FF2B5EF4-FFF2-40B4-BE49-F238E27FC236}">
                  <a16:creationId xmlns:a16="http://schemas.microsoft.com/office/drawing/2014/main" id="{5EB598E8-A67C-9B41-986D-7F86CA019535}"/>
                </a:ext>
              </a:extLst>
            </p:cNvPr>
            <p:cNvSpPr txBox="1"/>
            <p:nvPr/>
          </p:nvSpPr>
          <p:spPr>
            <a:xfrm>
              <a:off x="10236073" y="2553884"/>
              <a:ext cx="718688" cy="338554"/>
            </a:xfrm>
            <a:prstGeom prst="rect">
              <a:avLst/>
            </a:prstGeom>
            <a:noFill/>
          </p:spPr>
          <p:txBody>
            <a:bodyPr wrap="square" rtlCol="0">
              <a:spAutoFit/>
            </a:bodyPr>
            <a:lstStyle/>
            <a:p>
              <a:r>
                <a:rPr lang="en-US" sz="1600" dirty="0"/>
                <a:t>.1uF</a:t>
              </a:r>
            </a:p>
          </p:txBody>
        </p:sp>
        <p:sp>
          <p:nvSpPr>
            <p:cNvPr id="176" name="TextBox 175">
              <a:extLst>
                <a:ext uri="{FF2B5EF4-FFF2-40B4-BE49-F238E27FC236}">
                  <a16:creationId xmlns:a16="http://schemas.microsoft.com/office/drawing/2014/main" id="{62EE46F4-DB0D-8C44-A66F-02272DFECB55}"/>
                </a:ext>
              </a:extLst>
            </p:cNvPr>
            <p:cNvSpPr txBox="1"/>
            <p:nvPr/>
          </p:nvSpPr>
          <p:spPr>
            <a:xfrm>
              <a:off x="8880068" y="2573022"/>
              <a:ext cx="718688" cy="338554"/>
            </a:xfrm>
            <a:prstGeom prst="rect">
              <a:avLst/>
            </a:prstGeom>
            <a:noFill/>
          </p:spPr>
          <p:txBody>
            <a:bodyPr wrap="square" rtlCol="0">
              <a:spAutoFit/>
            </a:bodyPr>
            <a:lstStyle/>
            <a:p>
              <a:r>
                <a:rPr lang="en-US" sz="1600" dirty="0"/>
                <a:t>47k</a:t>
              </a:r>
            </a:p>
          </p:txBody>
        </p:sp>
        <p:sp>
          <p:nvSpPr>
            <p:cNvPr id="177" name="TextBox 176">
              <a:extLst>
                <a:ext uri="{FF2B5EF4-FFF2-40B4-BE49-F238E27FC236}">
                  <a16:creationId xmlns:a16="http://schemas.microsoft.com/office/drawing/2014/main" id="{3D0219DF-6679-7849-857A-D9A4AECCECA0}"/>
                </a:ext>
              </a:extLst>
            </p:cNvPr>
            <p:cNvSpPr txBox="1"/>
            <p:nvPr/>
          </p:nvSpPr>
          <p:spPr>
            <a:xfrm>
              <a:off x="9507837" y="2538308"/>
              <a:ext cx="718688" cy="338554"/>
            </a:xfrm>
            <a:prstGeom prst="rect">
              <a:avLst/>
            </a:prstGeom>
            <a:noFill/>
          </p:spPr>
          <p:txBody>
            <a:bodyPr wrap="square" rtlCol="0">
              <a:spAutoFit/>
            </a:bodyPr>
            <a:lstStyle/>
            <a:p>
              <a:r>
                <a:rPr lang="en-US" sz="1600" dirty="0"/>
                <a:t>10k</a:t>
              </a:r>
            </a:p>
          </p:txBody>
        </p:sp>
        <p:sp>
          <p:nvSpPr>
            <p:cNvPr id="178" name="TextBox 177">
              <a:extLst>
                <a:ext uri="{FF2B5EF4-FFF2-40B4-BE49-F238E27FC236}">
                  <a16:creationId xmlns:a16="http://schemas.microsoft.com/office/drawing/2014/main" id="{F247669E-71A2-5A4E-AF83-2482413F4C94}"/>
                </a:ext>
              </a:extLst>
            </p:cNvPr>
            <p:cNvSpPr txBox="1"/>
            <p:nvPr/>
          </p:nvSpPr>
          <p:spPr>
            <a:xfrm>
              <a:off x="8314450" y="3535743"/>
              <a:ext cx="718688" cy="338554"/>
            </a:xfrm>
            <a:prstGeom prst="rect">
              <a:avLst/>
            </a:prstGeom>
            <a:noFill/>
          </p:spPr>
          <p:txBody>
            <a:bodyPr wrap="square" rtlCol="0">
              <a:spAutoFit/>
            </a:bodyPr>
            <a:lstStyle/>
            <a:p>
              <a:r>
                <a:rPr lang="en-US" sz="1600" dirty="0"/>
                <a:t>10k</a:t>
              </a:r>
            </a:p>
          </p:txBody>
        </p:sp>
        <p:sp>
          <p:nvSpPr>
            <p:cNvPr id="179" name="TextBox 178">
              <a:extLst>
                <a:ext uri="{FF2B5EF4-FFF2-40B4-BE49-F238E27FC236}">
                  <a16:creationId xmlns:a16="http://schemas.microsoft.com/office/drawing/2014/main" id="{813B6EF3-A143-8E44-B43B-1F54D48A2D0B}"/>
                </a:ext>
              </a:extLst>
            </p:cNvPr>
            <p:cNvSpPr txBox="1"/>
            <p:nvPr/>
          </p:nvSpPr>
          <p:spPr>
            <a:xfrm>
              <a:off x="9005715" y="3780945"/>
              <a:ext cx="718688" cy="338554"/>
            </a:xfrm>
            <a:prstGeom prst="rect">
              <a:avLst/>
            </a:prstGeom>
            <a:noFill/>
          </p:spPr>
          <p:txBody>
            <a:bodyPr wrap="square" rtlCol="0">
              <a:spAutoFit/>
            </a:bodyPr>
            <a:lstStyle/>
            <a:p>
              <a:r>
                <a:rPr lang="en-US" sz="1600" dirty="0"/>
                <a:t>1nF</a:t>
              </a:r>
            </a:p>
          </p:txBody>
        </p:sp>
        <p:sp>
          <p:nvSpPr>
            <p:cNvPr id="180" name="TextBox 179">
              <a:extLst>
                <a:ext uri="{FF2B5EF4-FFF2-40B4-BE49-F238E27FC236}">
                  <a16:creationId xmlns:a16="http://schemas.microsoft.com/office/drawing/2014/main" id="{A83DC063-7302-0C49-8E32-0BE660F1E878}"/>
                </a:ext>
              </a:extLst>
            </p:cNvPr>
            <p:cNvSpPr txBox="1"/>
            <p:nvPr/>
          </p:nvSpPr>
          <p:spPr>
            <a:xfrm>
              <a:off x="10075707" y="3635228"/>
              <a:ext cx="718688" cy="338554"/>
            </a:xfrm>
            <a:prstGeom prst="rect">
              <a:avLst/>
            </a:prstGeom>
            <a:noFill/>
          </p:spPr>
          <p:txBody>
            <a:bodyPr wrap="square" rtlCol="0">
              <a:spAutoFit/>
            </a:bodyPr>
            <a:lstStyle/>
            <a:p>
              <a:r>
                <a:rPr lang="en-US" sz="1600" dirty="0"/>
                <a:t>680</a:t>
              </a:r>
            </a:p>
          </p:txBody>
        </p:sp>
        <p:sp>
          <p:nvSpPr>
            <p:cNvPr id="181" name="TextBox 180">
              <a:extLst>
                <a:ext uri="{FF2B5EF4-FFF2-40B4-BE49-F238E27FC236}">
                  <a16:creationId xmlns:a16="http://schemas.microsoft.com/office/drawing/2014/main" id="{5C536D0A-41D2-484C-B475-4E5996081CE6}"/>
                </a:ext>
              </a:extLst>
            </p:cNvPr>
            <p:cNvSpPr txBox="1"/>
            <p:nvPr/>
          </p:nvSpPr>
          <p:spPr>
            <a:xfrm>
              <a:off x="10290454" y="4406390"/>
              <a:ext cx="1724899" cy="584775"/>
            </a:xfrm>
            <a:prstGeom prst="rect">
              <a:avLst/>
            </a:prstGeom>
            <a:noFill/>
          </p:spPr>
          <p:txBody>
            <a:bodyPr wrap="square" rtlCol="0">
              <a:spAutoFit/>
            </a:bodyPr>
            <a:lstStyle/>
            <a:p>
              <a:r>
                <a:rPr lang="en-US" sz="1600" dirty="0"/>
                <a:t>Modulation signal</a:t>
              </a:r>
            </a:p>
            <a:p>
              <a:r>
                <a:rPr lang="en-US" sz="1600" dirty="0"/>
                <a:t>4.2 </a:t>
              </a:r>
              <a:r>
                <a:rPr lang="en-US" sz="1600" dirty="0" err="1"/>
                <a:t>Vpp</a:t>
              </a:r>
              <a:r>
                <a:rPr lang="en-US" sz="1600" dirty="0"/>
                <a:t>, 1kHz</a:t>
              </a:r>
            </a:p>
          </p:txBody>
        </p:sp>
        <p:sp>
          <p:nvSpPr>
            <p:cNvPr id="182" name="TextBox 181">
              <a:extLst>
                <a:ext uri="{FF2B5EF4-FFF2-40B4-BE49-F238E27FC236}">
                  <a16:creationId xmlns:a16="http://schemas.microsoft.com/office/drawing/2014/main" id="{0C98C427-5057-6A48-92C1-2E25EDA54B4A}"/>
                </a:ext>
              </a:extLst>
            </p:cNvPr>
            <p:cNvSpPr txBox="1"/>
            <p:nvPr/>
          </p:nvSpPr>
          <p:spPr>
            <a:xfrm>
              <a:off x="6463262" y="3411593"/>
              <a:ext cx="1724899" cy="584775"/>
            </a:xfrm>
            <a:prstGeom prst="rect">
              <a:avLst/>
            </a:prstGeom>
            <a:noFill/>
          </p:spPr>
          <p:txBody>
            <a:bodyPr wrap="square" rtlCol="0">
              <a:spAutoFit/>
            </a:bodyPr>
            <a:lstStyle/>
            <a:p>
              <a:r>
                <a:rPr lang="en-US" sz="1600" dirty="0"/>
                <a:t>Carrier signal</a:t>
              </a:r>
            </a:p>
            <a:p>
              <a:r>
                <a:rPr lang="en-US" sz="1600" dirty="0"/>
                <a:t>.8 </a:t>
              </a:r>
              <a:r>
                <a:rPr lang="en-US" sz="1600" dirty="0" err="1"/>
                <a:t>Vpp</a:t>
              </a:r>
              <a:r>
                <a:rPr lang="en-US" sz="1600" dirty="0"/>
                <a:t>, 1MHz</a:t>
              </a:r>
            </a:p>
          </p:txBody>
        </p:sp>
        <p:sp>
          <p:nvSpPr>
            <p:cNvPr id="183" name="TextBox 182">
              <a:extLst>
                <a:ext uri="{FF2B5EF4-FFF2-40B4-BE49-F238E27FC236}">
                  <a16:creationId xmlns:a16="http://schemas.microsoft.com/office/drawing/2014/main" id="{FCB942C9-41CB-564D-8F3D-2A246D09BD33}"/>
                </a:ext>
              </a:extLst>
            </p:cNvPr>
            <p:cNvSpPr txBox="1"/>
            <p:nvPr/>
          </p:nvSpPr>
          <p:spPr>
            <a:xfrm>
              <a:off x="9182251" y="1578882"/>
              <a:ext cx="718688" cy="338554"/>
            </a:xfrm>
            <a:prstGeom prst="rect">
              <a:avLst/>
            </a:prstGeom>
            <a:noFill/>
          </p:spPr>
          <p:txBody>
            <a:bodyPr wrap="square" rtlCol="0">
              <a:spAutoFit/>
            </a:bodyPr>
            <a:lstStyle/>
            <a:p>
              <a:r>
                <a:rPr lang="en-US" sz="1600" dirty="0"/>
                <a:t>12V</a:t>
              </a:r>
            </a:p>
          </p:txBody>
        </p:sp>
        <p:sp>
          <p:nvSpPr>
            <p:cNvPr id="184" name="TextBox 183">
              <a:extLst>
                <a:ext uri="{FF2B5EF4-FFF2-40B4-BE49-F238E27FC236}">
                  <a16:creationId xmlns:a16="http://schemas.microsoft.com/office/drawing/2014/main" id="{16BE2407-8B88-3A44-B7DA-A490A15BFFDE}"/>
                </a:ext>
              </a:extLst>
            </p:cNvPr>
            <p:cNvSpPr txBox="1"/>
            <p:nvPr/>
          </p:nvSpPr>
          <p:spPr>
            <a:xfrm>
              <a:off x="8193218" y="2811671"/>
              <a:ext cx="718688" cy="338554"/>
            </a:xfrm>
            <a:prstGeom prst="rect">
              <a:avLst/>
            </a:prstGeom>
            <a:noFill/>
          </p:spPr>
          <p:txBody>
            <a:bodyPr wrap="square" rtlCol="0">
              <a:spAutoFit/>
            </a:bodyPr>
            <a:lstStyle/>
            <a:p>
              <a:r>
                <a:rPr lang="en-US" sz="1600" dirty="0"/>
                <a:t>.1uF</a:t>
              </a:r>
            </a:p>
          </p:txBody>
        </p:sp>
      </p:grpSp>
      <p:sp>
        <p:nvSpPr>
          <p:cNvPr id="20" name="TextBox 19">
            <a:extLst>
              <a:ext uri="{FF2B5EF4-FFF2-40B4-BE49-F238E27FC236}">
                <a16:creationId xmlns:a16="http://schemas.microsoft.com/office/drawing/2014/main" id="{E7C0FEC7-6438-0741-8457-A2C6C75649F8}"/>
              </a:ext>
            </a:extLst>
          </p:cNvPr>
          <p:cNvSpPr txBox="1"/>
          <p:nvPr/>
        </p:nvSpPr>
        <p:spPr>
          <a:xfrm>
            <a:off x="519544" y="2087772"/>
            <a:ext cx="5704469" cy="3386096"/>
          </a:xfrm>
          <a:prstGeom prst="rect">
            <a:avLst/>
          </a:prstGeom>
          <a:noFill/>
        </p:spPr>
        <p:txBody>
          <a:bodyPr wrap="square" rtlCol="0">
            <a:noAutofit/>
          </a:bodyPr>
          <a:lstStyle/>
          <a:p>
            <a:pPr marL="285750" indent="-285750">
              <a:buFont typeface="Arial" panose="020B0604020202020204" pitchFamily="34" charset="0"/>
              <a:buChar char="•"/>
            </a:pPr>
            <a:r>
              <a:rPr lang="en-US" sz="2000" dirty="0"/>
              <a:t>I didn’t have a signal generator that produced an AM signal, so I used the modulator on the right with the indicated inputs to produce the AM needed for the detector in the previous exercise.</a:t>
            </a:r>
          </a:p>
        </p:txBody>
      </p:sp>
    </p:spTree>
    <p:extLst>
      <p:ext uri="{BB962C8B-B14F-4D97-AF65-F5344CB8AC3E}">
        <p14:creationId xmlns:p14="http://schemas.microsoft.com/office/powerpoint/2010/main" val="41523865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latin typeface="+mn-lt"/>
              </a:rPr>
              <a:t>Basic concepts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540175" y="1312544"/>
                <a:ext cx="11387220" cy="2897079"/>
              </a:xfrm>
            </p:spPr>
            <p:txBody>
              <a:bodyPr>
                <a:normAutofit lnSpcReduction="10000"/>
              </a:bodyPr>
              <a:lstStyle/>
              <a:p>
                <a:r>
                  <a:rPr lang="en-US" sz="2000" dirty="0"/>
                  <a:t>Potential difference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𝜙</m:t>
                    </m:r>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𝜙</m:t>
                    </m:r>
                    <m:r>
                      <a:rPr lang="en-US" sz="2000" b="0" i="1" smtClean="0">
                        <a:latin typeface="Cambria Math" panose="02040503050406030204" pitchFamily="18" charset="0"/>
                        <a:ea typeface="Cambria Math" panose="02040503050406030204" pitchFamily="18" charset="0"/>
                      </a:rPr>
                      <m:t>=</m:t>
                    </m:r>
                    <m:nary>
                      <m:naryPr>
                        <m:ctrlPr>
                          <a:rPr lang="en-US" sz="2000" b="0" i="1" smtClean="0">
                            <a:latin typeface="Cambria Math" panose="02040503050406030204" pitchFamily="18" charset="0"/>
                            <a:ea typeface="Cambria Math" panose="02040503050406030204" pitchFamily="18" charset="0"/>
                          </a:rPr>
                        </m:ctrlPr>
                      </m:naryPr>
                      <m:sub>
                        <m:r>
                          <m:rPr>
                            <m:brk m:alnAt="23"/>
                          </m:rPr>
                          <a:rPr lang="en-US" sz="2000" b="0" i="1" smtClean="0">
                            <a:latin typeface="Cambria Math" panose="02040503050406030204" pitchFamily="18" charset="0"/>
                            <a:ea typeface="Cambria Math" panose="02040503050406030204" pitchFamily="18" charset="0"/>
                          </a:rPr>
                          <m:t>𝑎</m:t>
                        </m:r>
                      </m:sub>
                      <m:sup>
                        <m:r>
                          <a:rPr lang="en-US" sz="2000" b="0" i="1" smtClean="0">
                            <a:latin typeface="Cambria Math" panose="02040503050406030204" pitchFamily="18" charset="0"/>
                            <a:ea typeface="Cambria Math" panose="02040503050406030204" pitchFamily="18" charset="0"/>
                          </a:rPr>
                          <m:t>𝑟</m:t>
                        </m:r>
                      </m:sup>
                      <m:e>
                        <m:r>
                          <a:rPr lang="en-US" sz="2000" b="0" i="1" smtClean="0">
                            <a:latin typeface="Cambria Math" panose="02040503050406030204" pitchFamily="18" charset="0"/>
                            <a:ea typeface="Cambria Math" panose="02040503050406030204" pitchFamily="18" charset="0"/>
                          </a:rPr>
                          <m:t>𝐸</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𝑑𝑠</m:t>
                        </m:r>
                      </m:e>
                    </m:nary>
                  </m:oMath>
                </a14:m>
                <a:r>
                  <a:rPr lang="en-US" sz="2000" dirty="0"/>
                  <a:t>, energy per charge, 1V = 1 J/s</a:t>
                </a:r>
              </a:p>
              <a:p>
                <a:r>
                  <a:rPr lang="en-US" sz="2000" dirty="0"/>
                  <a:t>Kirkoff 1: </a:t>
                </a:r>
                <a14:m>
                  <m:oMath xmlns:m="http://schemas.openxmlformats.org/officeDocument/2006/math">
                    <m:nary>
                      <m:naryPr>
                        <m:chr m:val="∑"/>
                        <m:supHide m:val="on"/>
                        <m:ctrlPr>
                          <a:rPr lang="en-US" sz="2000" i="1" smtClean="0">
                            <a:latin typeface="Cambria Math" panose="02040503050406030204" pitchFamily="18" charset="0"/>
                          </a:rPr>
                        </m:ctrlPr>
                      </m:naryPr>
                      <m:sub>
                        <m:r>
                          <m:rPr>
                            <m:brk m:alnAt="7"/>
                          </m:rPr>
                          <a:rPr lang="en-US" sz="2000" b="0" i="1" smtClean="0">
                            <a:latin typeface="Cambria Math" panose="02040503050406030204" pitchFamily="18" charset="0"/>
                          </a:rPr>
                          <m:t>𝑙</m:t>
                        </m:r>
                        <m:r>
                          <a:rPr lang="en-US" sz="2000" b="0" i="1" smtClean="0">
                            <a:latin typeface="Cambria Math" panose="02040503050406030204" pitchFamily="18" charset="0"/>
                          </a:rPr>
                          <m:t>𝑜𝑜𝑝</m:t>
                        </m:r>
                      </m:sub>
                      <m:sup/>
                      <m:e>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=0</m:t>
                        </m:r>
                      </m:e>
                    </m:nary>
                  </m:oMath>
                </a14:m>
                <a:r>
                  <a:rPr lang="en-US" sz="2000" dirty="0"/>
                  <a:t> (Conservation of energy)</a:t>
                </a:r>
              </a:p>
              <a:p>
                <a:r>
                  <a:rPr lang="en-US" sz="2000" dirty="0"/>
                  <a:t>Kirkoff node: </a:t>
                </a:r>
                <a14:m>
                  <m:oMath xmlns:m="http://schemas.openxmlformats.org/officeDocument/2006/math">
                    <m:nary>
                      <m:naryPr>
                        <m:chr m:val="∑"/>
                        <m:supHide m:val="on"/>
                        <m:ctrlPr>
                          <a:rPr lang="en-US" sz="2000" i="1">
                            <a:latin typeface="Cambria Math" panose="02040503050406030204" pitchFamily="18" charset="0"/>
                          </a:rPr>
                        </m:ctrlPr>
                      </m:naryPr>
                      <m:sub>
                        <m:r>
                          <a:rPr lang="en-US" sz="2000" b="0" i="1" smtClean="0">
                            <a:latin typeface="Cambria Math" panose="02040503050406030204" pitchFamily="18" charset="0"/>
                          </a:rPr>
                          <m:t>𝑛𝑜𝑑𝑒</m:t>
                        </m:r>
                      </m:sub>
                      <m:sup/>
                      <m:e>
                        <m:sSub>
                          <m:sSubPr>
                            <m:ctrlPr>
                              <a:rPr lang="en-US" sz="2000" i="1">
                                <a:latin typeface="Cambria Math" panose="02040503050406030204" pitchFamily="18" charset="0"/>
                              </a:rPr>
                            </m:ctrlPr>
                          </m:sSubPr>
                          <m:e>
                            <m:r>
                              <a:rPr lang="en-US" sz="2000" b="0" i="1" smtClean="0">
                                <a:latin typeface="Cambria Math" panose="02040503050406030204" pitchFamily="18" charset="0"/>
                              </a:rPr>
                              <m:t>𝐼</m:t>
                            </m:r>
                          </m:e>
                          <m:sub>
                            <m:r>
                              <a:rPr lang="en-US" sz="2000" i="1">
                                <a:latin typeface="Cambria Math" panose="02040503050406030204" pitchFamily="18" charset="0"/>
                              </a:rPr>
                              <m:t>𝑖</m:t>
                            </m:r>
                          </m:sub>
                        </m:sSub>
                        <m:r>
                          <a:rPr lang="en-US" sz="2000" i="1">
                            <a:latin typeface="Cambria Math" panose="02040503050406030204" pitchFamily="18" charset="0"/>
                          </a:rPr>
                          <m:t>=0</m:t>
                        </m:r>
                      </m:e>
                    </m:nary>
                  </m:oMath>
                </a14:m>
                <a:r>
                  <a:rPr lang="en-US" sz="2000" dirty="0"/>
                  <a:t> (Conservation of charge)</a:t>
                </a:r>
              </a:p>
              <a:p>
                <a:r>
                  <a:rPr lang="en-US" sz="2000" b="0" dirty="0"/>
                  <a:t>V</a:t>
                </a:r>
                <a14:m>
                  <m:oMath xmlns:m="http://schemas.openxmlformats.org/officeDocument/2006/math">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𝑝</m:t>
                        </m:r>
                      </m:sub>
                    </m:sSub>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e>
                        </m:d>
                      </m:e>
                    </m:func>
                    <m:r>
                      <a:rPr lang="en-US" sz="2000" b="0" i="1" smtClean="0">
                        <a:latin typeface="Cambria Math" panose="02040503050406030204" pitchFamily="18" charset="0"/>
                        <a:ea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=2</m:t>
                    </m:r>
                    <m:r>
                      <a:rPr lang="en-US" sz="2000" b="0" i="1" smtClean="0">
                        <a:latin typeface="Cambria Math" panose="02040503050406030204" pitchFamily="18" charset="0"/>
                        <a:ea typeface="Cambria Math" panose="02040503050406030204" pitchFamily="18" charset="0"/>
                      </a:rPr>
                      <m:t>𝜋</m:t>
                    </m:r>
                    <m:r>
                      <a:rPr lang="en-US" sz="2000" b="0" i="1" smtClean="0">
                        <a:latin typeface="Cambria Math" panose="02040503050406030204" pitchFamily="18" charset="0"/>
                        <a:ea typeface="Cambria Math" panose="02040503050406030204" pitchFamily="18" charset="0"/>
                      </a:rPr>
                      <m:t>𝑓</m:t>
                    </m:r>
                  </m:oMath>
                </a14:m>
                <a:r>
                  <a:rPr lang="en-US" sz="2000" dirty="0"/>
                  <a:t>, I</a:t>
                </a:r>
                <a14:m>
                  <m:oMath xmlns:m="http://schemas.openxmlformats.org/officeDocument/2006/math">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b="0" i="1" smtClean="0">
                            <a:latin typeface="Cambria Math" panose="02040503050406030204" pitchFamily="18" charset="0"/>
                          </a:rPr>
                          <m:t>𝐼</m:t>
                        </m:r>
                      </m:e>
                      <m:sub>
                        <m:r>
                          <a:rPr lang="en-US" sz="2000" i="1">
                            <a:latin typeface="Cambria Math" panose="02040503050406030204" pitchFamily="18" charset="0"/>
                          </a:rPr>
                          <m:t>𝑝</m:t>
                        </m:r>
                      </m:sub>
                    </m:sSub>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cos</m:t>
                        </m:r>
                      </m:fName>
                      <m:e>
                        <m:d>
                          <m:dPr>
                            <m:ctrlPr>
                              <a:rPr lang="en-US" sz="2000" i="1">
                                <a:latin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e>
                        </m:d>
                      </m:e>
                    </m:func>
                    <m:r>
                      <a:rPr lang="en-US" sz="2000" i="1">
                        <a:latin typeface="Cambria Math" panose="02040503050406030204" pitchFamily="18" charset="0"/>
                        <a:ea typeface="Cambria Math" panose="02040503050406030204" pitchFamily="18" charset="0"/>
                      </a:rPr>
                      <m:t>, </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=2</m:t>
                    </m:r>
                    <m:r>
                      <a:rPr lang="en-US" sz="2000" i="1">
                        <a:latin typeface="Cambria Math" panose="02040503050406030204" pitchFamily="18" charset="0"/>
                        <a:ea typeface="Cambria Math" panose="02040503050406030204" pitchFamily="18" charset="0"/>
                      </a:rPr>
                      <m:t>𝜋</m:t>
                    </m:r>
                    <m:r>
                      <a:rPr lang="en-US" sz="2000" i="1">
                        <a:latin typeface="Cambria Math" panose="02040503050406030204" pitchFamily="18" charset="0"/>
                        <a:ea typeface="Cambria Math" panose="02040503050406030204" pitchFamily="18" charset="0"/>
                      </a:rPr>
                      <m:t>𝑓</m:t>
                    </m:r>
                  </m:oMath>
                </a14:m>
                <a:endParaRPr lang="en-US" sz="2000" dirty="0"/>
              </a:p>
              <a:p>
                <a:r>
                  <a:rPr lang="en-US" sz="2000" dirty="0"/>
                  <a:t>Instantaneous power: </a:t>
                </a:r>
                <a14:m>
                  <m:oMath xmlns:m="http://schemas.openxmlformats.org/officeDocument/2006/math">
                    <m:r>
                      <a:rPr lang="en-US" sz="2000" b="0" i="1" smtClean="0">
                        <a:latin typeface="Cambria Math" panose="02040503050406030204" pitchFamily="18" charset="0"/>
                      </a:rPr>
                      <m:t>𝑃</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𝑝</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𝐼</m:t>
                        </m:r>
                      </m:e>
                      <m:sub>
                        <m:r>
                          <a:rPr lang="en-US" sz="2000" b="0" i="1" smtClean="0">
                            <a:latin typeface="Cambria Math" panose="02040503050406030204" pitchFamily="18" charset="0"/>
                          </a:rPr>
                          <m:t>𝑝</m:t>
                        </m:r>
                      </m:sub>
                    </m:sSub>
                    <m:r>
                      <a:rPr lang="en-US" sz="2000" b="0" i="1" smtClean="0">
                        <a:latin typeface="Cambria Math" panose="02040503050406030204" pitchFamily="18" charset="0"/>
                      </a:rPr>
                      <m:t> </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𝑐𝑜𝑠</m:t>
                        </m:r>
                      </m:e>
                      <m:sup>
                        <m:r>
                          <a:rPr lang="en-US" sz="2000" b="0" i="1" smtClean="0">
                            <a:latin typeface="Cambria Math" panose="02040503050406030204" pitchFamily="18" charset="0"/>
                          </a:rPr>
                          <m:t>2</m:t>
                        </m:r>
                      </m:sup>
                    </m:sSup>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oMath>
                </a14:m>
                <a:r>
                  <a:rPr lang="en-US" sz="2000" dirty="0"/>
                  <a:t> </a:t>
                </a:r>
              </a:p>
              <a:p>
                <a:r>
                  <a:rPr lang="en-US" sz="2000" dirty="0"/>
                  <a:t>Average power: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m:t>
                        </m:r>
                      </m:sub>
                    </m:sSub>
                    <m:r>
                      <a:rPr lang="en-US" sz="2000" i="1">
                        <a:latin typeface="Cambria Math" panose="02040503050406030204" pitchFamily="18" charset="0"/>
                      </a:rPr>
                      <m:t>=</m:t>
                    </m:r>
                    <m:nary>
                      <m:naryPr>
                        <m:ctrlPr>
                          <a:rPr lang="en-US" sz="2000" i="1" smtClean="0">
                            <a:latin typeface="Cambria Math" panose="02040503050406030204" pitchFamily="18" charset="0"/>
                          </a:rPr>
                        </m:ctrlPr>
                      </m:naryPr>
                      <m:sub>
                        <m:r>
                          <m:rPr>
                            <m:brk m:alnAt="23"/>
                          </m:rPr>
                          <a:rPr lang="en-US" sz="2000" b="0" i="1" smtClean="0">
                            <a:latin typeface="Cambria Math" panose="02040503050406030204" pitchFamily="18" charset="0"/>
                          </a:rPr>
                          <m:t>0</m:t>
                        </m:r>
                      </m:sub>
                      <m:sup>
                        <m:r>
                          <a:rPr lang="en-US" sz="2000" b="0" i="1" smtClean="0">
                            <a:latin typeface="Cambria Math" panose="02040503050406030204" pitchFamily="18" charset="0"/>
                          </a:rPr>
                          <m:t>1/</m:t>
                        </m:r>
                        <m:r>
                          <a:rPr lang="en-US" sz="2000" b="0" i="1" smtClean="0">
                            <a:latin typeface="Cambria Math" panose="02040503050406030204" pitchFamily="18" charset="0"/>
                          </a:rPr>
                          <m:t>𝑓</m:t>
                        </m:r>
                      </m:sup>
                      <m:e>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𝑑𝑡</m:t>
                        </m:r>
                        <m:r>
                          <a:rPr lang="en-US" sz="2000" b="0" i="1" smtClean="0">
                            <a:latin typeface="Cambria Math" panose="02040503050406030204" pitchFamily="18" charset="0"/>
                          </a:rPr>
                          <m:t>=</m:t>
                        </m:r>
                      </m:e>
                    </m:nary>
                    <m:r>
                      <a:rPr lang="en-US" sz="2000" i="1">
                        <a:latin typeface="Cambria Math" panose="02040503050406030204" pitchFamily="18" charset="0"/>
                      </a:rPr>
                      <m:t>𝑉</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𝐼</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nary>
                      <m:naryPr>
                        <m:ctrlPr>
                          <a:rPr lang="en-US" sz="2000" i="1" smtClean="0">
                            <a:latin typeface="Cambria Math" panose="02040503050406030204" pitchFamily="18" charset="0"/>
                          </a:rPr>
                        </m:ctrlPr>
                      </m:naryPr>
                      <m:sub>
                        <m:r>
                          <m:rPr>
                            <m:brk m:alnAt="23"/>
                          </m:rPr>
                          <a:rPr lang="en-US" sz="2000" b="0" i="1" smtClean="0">
                            <a:latin typeface="Cambria Math" panose="02040503050406030204" pitchFamily="18" charset="0"/>
                          </a:rPr>
                          <m:t>0</m:t>
                        </m:r>
                      </m:sub>
                      <m:sup>
                        <m:r>
                          <a:rPr lang="en-US" sz="2000" b="0" i="1" smtClean="0">
                            <a:latin typeface="Cambria Math" panose="02040503050406030204" pitchFamily="18" charset="0"/>
                          </a:rPr>
                          <m:t>2</m:t>
                        </m:r>
                        <m:r>
                          <a:rPr lang="en-US" sz="2000" b="0" i="1" smtClean="0">
                            <a:latin typeface="Cambria Math" panose="02040503050406030204" pitchFamily="18" charset="0"/>
                            <a:ea typeface="Cambria Math" panose="02040503050406030204" pitchFamily="18" charset="0"/>
                          </a:rPr>
                          <m:t>𝜋</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sup>
                      <m:e>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𝑝</m:t>
                            </m:r>
                          </m:sub>
                        </m:sSub>
                        <m:sSub>
                          <m:sSubPr>
                            <m:ctrlPr>
                              <a:rPr lang="en-US" sz="2000" i="1">
                                <a:latin typeface="Cambria Math" panose="02040503050406030204" pitchFamily="18" charset="0"/>
                              </a:rPr>
                            </m:ctrlPr>
                          </m:sSubPr>
                          <m:e>
                            <m:r>
                              <a:rPr lang="en-US" sz="2000" i="1">
                                <a:latin typeface="Cambria Math" panose="02040503050406030204" pitchFamily="18" charset="0"/>
                              </a:rPr>
                              <m:t>𝐼</m:t>
                            </m:r>
                          </m:e>
                          <m:sub>
                            <m:r>
                              <a:rPr lang="en-US" sz="2000" i="1">
                                <a:latin typeface="Cambria Math" panose="02040503050406030204" pitchFamily="18" charset="0"/>
                              </a:rPr>
                              <m:t>𝑝</m:t>
                            </m:r>
                          </m:sub>
                        </m:sSub>
                        <m:r>
                          <a:rPr lang="en-US" sz="2000" i="1">
                            <a:latin typeface="Cambria Math" panose="02040503050406030204" pitchFamily="18" charset="0"/>
                          </a:rPr>
                          <m:t> </m:t>
                        </m:r>
                        <m:sSup>
                          <m:sSupPr>
                            <m:ctrlPr>
                              <a:rPr lang="en-US" sz="2000" i="1">
                                <a:latin typeface="Cambria Math" panose="02040503050406030204" pitchFamily="18" charset="0"/>
                              </a:rPr>
                            </m:ctrlPr>
                          </m:sSupPr>
                          <m:e>
                            <m:r>
                              <a:rPr lang="en-US" sz="2000" i="1">
                                <a:latin typeface="Cambria Math" panose="02040503050406030204" pitchFamily="18" charset="0"/>
                              </a:rPr>
                              <m:t>𝑐𝑜𝑠</m:t>
                            </m:r>
                          </m:e>
                          <m:sup>
                            <m:r>
                              <a:rPr lang="en-US" sz="2000" i="1">
                                <a:latin typeface="Cambria Math" panose="02040503050406030204" pitchFamily="18" charset="0"/>
                              </a:rPr>
                              <m:t>2</m:t>
                            </m:r>
                          </m:sup>
                        </m:sSup>
                        <m:d>
                          <m:dPr>
                            <m:ctrlPr>
                              <a:rPr lang="en-US" sz="2000" i="1">
                                <a:latin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e>
                        </m:d>
                        <m:r>
                          <a:rPr lang="en-US" sz="2000" b="0" i="1" smtClean="0">
                            <a:latin typeface="Cambria Math" panose="02040503050406030204" pitchFamily="18" charset="0"/>
                            <a:ea typeface="Cambria Math" panose="02040503050406030204" pitchFamily="18" charset="0"/>
                          </a:rPr>
                          <m:t>𝑑𝑡</m:t>
                        </m:r>
                      </m:e>
                    </m:nary>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𝑝</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𝐼</m:t>
                            </m:r>
                          </m:e>
                          <m:sub>
                            <m:r>
                              <a:rPr lang="en-US" sz="2000" b="0" i="1" smtClean="0">
                                <a:latin typeface="Cambria Math" panose="02040503050406030204" pitchFamily="18" charset="0"/>
                              </a:rPr>
                              <m:t>𝑝</m:t>
                            </m:r>
                          </m:sub>
                        </m:sSub>
                      </m:num>
                      <m:den>
                        <m:r>
                          <a:rPr lang="en-US" sz="2000" b="0" i="1" smtClean="0">
                            <a:latin typeface="Cambria Math" panose="02040503050406030204" pitchFamily="18" charset="0"/>
                          </a:rPr>
                          <m:t>2</m:t>
                        </m:r>
                      </m:den>
                    </m:f>
                  </m:oMath>
                </a14:m>
                <a:endParaRPr lang="en-US" sz="2000" dirty="0"/>
              </a:p>
              <a:p>
                <a:r>
                  <a:rPr lang="en-US" sz="2000" dirty="0"/>
                  <a:t>Band names:</a:t>
                </a:r>
              </a:p>
              <a:p>
                <a:pPr marL="0" indent="0">
                  <a:buNone/>
                </a:pPr>
                <a:endParaRPr lang="en-US" sz="2000" dirty="0"/>
              </a:p>
              <a:p>
                <a:pPr marL="0" indent="0">
                  <a:buNone/>
                </a:pPr>
                <a:endParaRPr lang="en-US" sz="2000" dirty="0"/>
              </a:p>
              <a:p>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540175" y="1312544"/>
                <a:ext cx="11387220" cy="2897079"/>
              </a:xfrm>
              <a:blipFill>
                <a:blip r:embed="rId2"/>
                <a:stretch>
                  <a:fillRect l="-445" t="-22271" b="-15284"/>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a:t>
            </a:fld>
            <a:endParaRPr lang="en-US"/>
          </a:p>
        </p:txBody>
      </p:sp>
      <p:graphicFrame>
        <p:nvGraphicFramePr>
          <p:cNvPr id="6" name="Table 6">
            <a:extLst>
              <a:ext uri="{FF2B5EF4-FFF2-40B4-BE49-F238E27FC236}">
                <a16:creationId xmlns:a16="http://schemas.microsoft.com/office/drawing/2014/main" id="{922695AD-CF76-C944-BF07-29F5439C649F}"/>
              </a:ext>
            </a:extLst>
          </p:cNvPr>
          <p:cNvGraphicFramePr>
            <a:graphicFrameLocks noGrp="1"/>
          </p:cNvGraphicFramePr>
          <p:nvPr>
            <p:extLst>
              <p:ext uri="{D42A27DB-BD31-4B8C-83A1-F6EECF244321}">
                <p14:modId xmlns:p14="http://schemas.microsoft.com/office/powerpoint/2010/main" val="2411222250"/>
              </p:ext>
            </p:extLst>
          </p:nvPr>
        </p:nvGraphicFramePr>
        <p:xfrm>
          <a:off x="1408877" y="4365954"/>
          <a:ext cx="2961244" cy="2219960"/>
        </p:xfrm>
        <a:graphic>
          <a:graphicData uri="http://schemas.openxmlformats.org/drawingml/2006/table">
            <a:tbl>
              <a:tblPr firstRow="1" bandRow="1">
                <a:tableStyleId>{5C22544A-7EE6-4342-B048-85BDC9FD1C3A}</a:tableStyleId>
              </a:tblPr>
              <a:tblGrid>
                <a:gridCol w="1068852">
                  <a:extLst>
                    <a:ext uri="{9D8B030D-6E8A-4147-A177-3AD203B41FA5}">
                      <a16:colId xmlns:a16="http://schemas.microsoft.com/office/drawing/2014/main" val="4020275437"/>
                    </a:ext>
                  </a:extLst>
                </a:gridCol>
                <a:gridCol w="1892392">
                  <a:extLst>
                    <a:ext uri="{9D8B030D-6E8A-4147-A177-3AD203B41FA5}">
                      <a16:colId xmlns:a16="http://schemas.microsoft.com/office/drawing/2014/main" val="443436203"/>
                    </a:ext>
                  </a:extLst>
                </a:gridCol>
              </a:tblGrid>
              <a:tr h="0">
                <a:tc>
                  <a:txBody>
                    <a:bodyPr/>
                    <a:lstStyle/>
                    <a:p>
                      <a:pPr algn="r"/>
                      <a:r>
                        <a:rPr lang="en-US" dirty="0"/>
                        <a:t>Name</a:t>
                      </a:r>
                    </a:p>
                  </a:txBody>
                  <a:tcPr/>
                </a:tc>
                <a:tc>
                  <a:txBody>
                    <a:bodyPr/>
                    <a:lstStyle/>
                    <a:p>
                      <a:pPr algn="r"/>
                      <a:r>
                        <a:rPr lang="en-US" dirty="0"/>
                        <a:t>Frequency</a:t>
                      </a:r>
                    </a:p>
                  </a:txBody>
                  <a:tcPr/>
                </a:tc>
                <a:extLst>
                  <a:ext uri="{0D108BD9-81ED-4DB2-BD59-A6C34878D82A}">
                    <a16:rowId xmlns:a16="http://schemas.microsoft.com/office/drawing/2014/main" val="83208170"/>
                  </a:ext>
                </a:extLst>
              </a:tr>
              <a:tr h="370840">
                <a:tc>
                  <a:txBody>
                    <a:bodyPr/>
                    <a:lstStyle/>
                    <a:p>
                      <a:pPr algn="r"/>
                      <a:r>
                        <a:rPr lang="en-US" dirty="0"/>
                        <a:t>VLF</a:t>
                      </a:r>
                    </a:p>
                  </a:txBody>
                  <a:tcPr/>
                </a:tc>
                <a:tc>
                  <a:txBody>
                    <a:bodyPr/>
                    <a:lstStyle/>
                    <a:p>
                      <a:pPr algn="r"/>
                      <a:r>
                        <a:rPr lang="en-US" dirty="0"/>
                        <a:t>3-30kHz</a:t>
                      </a:r>
                    </a:p>
                  </a:txBody>
                  <a:tcPr/>
                </a:tc>
                <a:extLst>
                  <a:ext uri="{0D108BD9-81ED-4DB2-BD59-A6C34878D82A}">
                    <a16:rowId xmlns:a16="http://schemas.microsoft.com/office/drawing/2014/main" val="3071613747"/>
                  </a:ext>
                </a:extLst>
              </a:tr>
              <a:tr h="370840">
                <a:tc>
                  <a:txBody>
                    <a:bodyPr/>
                    <a:lstStyle/>
                    <a:p>
                      <a:pPr algn="r"/>
                      <a:r>
                        <a:rPr lang="en-US" dirty="0"/>
                        <a:t>LW</a:t>
                      </a:r>
                    </a:p>
                  </a:txBody>
                  <a:tcPr/>
                </a:tc>
                <a:tc>
                  <a:txBody>
                    <a:bodyPr/>
                    <a:lstStyle/>
                    <a:p>
                      <a:pPr algn="r"/>
                      <a:r>
                        <a:rPr lang="en-US" dirty="0"/>
                        <a:t>20-300kHz</a:t>
                      </a:r>
                    </a:p>
                  </a:txBody>
                  <a:tcPr/>
                </a:tc>
                <a:extLst>
                  <a:ext uri="{0D108BD9-81ED-4DB2-BD59-A6C34878D82A}">
                    <a16:rowId xmlns:a16="http://schemas.microsoft.com/office/drawing/2014/main" val="520370260"/>
                  </a:ext>
                </a:extLst>
              </a:tr>
              <a:tr h="370840">
                <a:tc>
                  <a:txBody>
                    <a:bodyPr/>
                    <a:lstStyle/>
                    <a:p>
                      <a:pPr algn="r"/>
                      <a:r>
                        <a:rPr lang="en-US" dirty="0"/>
                        <a:t>MW</a:t>
                      </a:r>
                    </a:p>
                  </a:txBody>
                  <a:tcPr/>
                </a:tc>
                <a:tc>
                  <a:txBody>
                    <a:bodyPr/>
                    <a:lstStyle/>
                    <a:p>
                      <a:pPr algn="r"/>
                      <a:r>
                        <a:rPr lang="en-US" dirty="0"/>
                        <a:t>300kHz-3MHz</a:t>
                      </a:r>
                    </a:p>
                  </a:txBody>
                  <a:tcPr/>
                </a:tc>
                <a:extLst>
                  <a:ext uri="{0D108BD9-81ED-4DB2-BD59-A6C34878D82A}">
                    <a16:rowId xmlns:a16="http://schemas.microsoft.com/office/drawing/2014/main" val="2945054112"/>
                  </a:ext>
                </a:extLst>
              </a:tr>
              <a:tr h="370840">
                <a:tc>
                  <a:txBody>
                    <a:bodyPr/>
                    <a:lstStyle/>
                    <a:p>
                      <a:pPr algn="r"/>
                      <a:r>
                        <a:rPr lang="en-US" dirty="0"/>
                        <a:t>HF</a:t>
                      </a:r>
                    </a:p>
                  </a:txBody>
                  <a:tcPr/>
                </a:tc>
                <a:tc>
                  <a:txBody>
                    <a:bodyPr/>
                    <a:lstStyle/>
                    <a:p>
                      <a:pPr algn="r"/>
                      <a:r>
                        <a:rPr lang="en-US" dirty="0"/>
                        <a:t>3MHz-30MHz</a:t>
                      </a:r>
                    </a:p>
                  </a:txBody>
                  <a:tcPr/>
                </a:tc>
                <a:extLst>
                  <a:ext uri="{0D108BD9-81ED-4DB2-BD59-A6C34878D82A}">
                    <a16:rowId xmlns:a16="http://schemas.microsoft.com/office/drawing/2014/main" val="2862388236"/>
                  </a:ext>
                </a:extLst>
              </a:tr>
              <a:tr h="370840">
                <a:tc>
                  <a:txBody>
                    <a:bodyPr/>
                    <a:lstStyle/>
                    <a:p>
                      <a:pPr algn="r"/>
                      <a:r>
                        <a:rPr lang="en-US" dirty="0"/>
                        <a:t>VHF</a:t>
                      </a:r>
                    </a:p>
                  </a:txBody>
                  <a:tcPr/>
                </a:tc>
                <a:tc>
                  <a:txBody>
                    <a:bodyPr/>
                    <a:lstStyle/>
                    <a:p>
                      <a:pPr algn="r"/>
                      <a:r>
                        <a:rPr lang="en-US" dirty="0"/>
                        <a:t>30-300MHz</a:t>
                      </a:r>
                    </a:p>
                  </a:txBody>
                  <a:tcPr/>
                </a:tc>
                <a:extLst>
                  <a:ext uri="{0D108BD9-81ED-4DB2-BD59-A6C34878D82A}">
                    <a16:rowId xmlns:a16="http://schemas.microsoft.com/office/drawing/2014/main" val="4000183123"/>
                  </a:ext>
                </a:extLst>
              </a:tr>
            </a:tbl>
          </a:graphicData>
        </a:graphic>
      </p:graphicFrame>
      <p:graphicFrame>
        <p:nvGraphicFramePr>
          <p:cNvPr id="8" name="Table 6">
            <a:extLst>
              <a:ext uri="{FF2B5EF4-FFF2-40B4-BE49-F238E27FC236}">
                <a16:creationId xmlns:a16="http://schemas.microsoft.com/office/drawing/2014/main" id="{06C2B85F-3A30-8B46-A509-BE68776FDC98}"/>
              </a:ext>
            </a:extLst>
          </p:cNvPr>
          <p:cNvGraphicFramePr>
            <a:graphicFrameLocks noGrp="1"/>
          </p:cNvGraphicFramePr>
          <p:nvPr>
            <p:extLst>
              <p:ext uri="{D42A27DB-BD31-4B8C-83A1-F6EECF244321}">
                <p14:modId xmlns:p14="http://schemas.microsoft.com/office/powerpoint/2010/main" val="15437207"/>
              </p:ext>
            </p:extLst>
          </p:nvPr>
        </p:nvGraphicFramePr>
        <p:xfrm>
          <a:off x="6679538" y="4515733"/>
          <a:ext cx="2961244" cy="1849120"/>
        </p:xfrm>
        <a:graphic>
          <a:graphicData uri="http://schemas.openxmlformats.org/drawingml/2006/table">
            <a:tbl>
              <a:tblPr firstRow="1" bandRow="1">
                <a:tableStyleId>{5C22544A-7EE6-4342-B048-85BDC9FD1C3A}</a:tableStyleId>
              </a:tblPr>
              <a:tblGrid>
                <a:gridCol w="1068852">
                  <a:extLst>
                    <a:ext uri="{9D8B030D-6E8A-4147-A177-3AD203B41FA5}">
                      <a16:colId xmlns:a16="http://schemas.microsoft.com/office/drawing/2014/main" val="4020275437"/>
                    </a:ext>
                  </a:extLst>
                </a:gridCol>
                <a:gridCol w="1892392">
                  <a:extLst>
                    <a:ext uri="{9D8B030D-6E8A-4147-A177-3AD203B41FA5}">
                      <a16:colId xmlns:a16="http://schemas.microsoft.com/office/drawing/2014/main" val="443436203"/>
                    </a:ext>
                  </a:extLst>
                </a:gridCol>
              </a:tblGrid>
              <a:tr h="0">
                <a:tc>
                  <a:txBody>
                    <a:bodyPr/>
                    <a:lstStyle/>
                    <a:p>
                      <a:pPr algn="r"/>
                      <a:r>
                        <a:rPr lang="en-US" dirty="0"/>
                        <a:t>Name</a:t>
                      </a:r>
                    </a:p>
                  </a:txBody>
                  <a:tcPr/>
                </a:tc>
                <a:tc>
                  <a:txBody>
                    <a:bodyPr/>
                    <a:lstStyle/>
                    <a:p>
                      <a:pPr algn="r"/>
                      <a:r>
                        <a:rPr lang="en-US" dirty="0"/>
                        <a:t>Frequency</a:t>
                      </a:r>
                    </a:p>
                  </a:txBody>
                  <a:tcPr/>
                </a:tc>
                <a:extLst>
                  <a:ext uri="{0D108BD9-81ED-4DB2-BD59-A6C34878D82A}">
                    <a16:rowId xmlns:a16="http://schemas.microsoft.com/office/drawing/2014/main" val="83208170"/>
                  </a:ext>
                </a:extLst>
              </a:tr>
              <a:tr h="370840">
                <a:tc>
                  <a:txBody>
                    <a:bodyPr/>
                    <a:lstStyle/>
                    <a:p>
                      <a:pPr algn="r"/>
                      <a:r>
                        <a:rPr lang="en-US" dirty="0"/>
                        <a:t>UHF</a:t>
                      </a:r>
                    </a:p>
                  </a:txBody>
                  <a:tcPr/>
                </a:tc>
                <a:tc>
                  <a:txBody>
                    <a:bodyPr/>
                    <a:lstStyle/>
                    <a:p>
                      <a:pPr algn="r"/>
                      <a:r>
                        <a:rPr lang="en-US" dirty="0"/>
                        <a:t>300MHz-1GHz</a:t>
                      </a:r>
                    </a:p>
                  </a:txBody>
                  <a:tcPr/>
                </a:tc>
                <a:extLst>
                  <a:ext uri="{0D108BD9-81ED-4DB2-BD59-A6C34878D82A}">
                    <a16:rowId xmlns:a16="http://schemas.microsoft.com/office/drawing/2014/main" val="3071613747"/>
                  </a:ext>
                </a:extLst>
              </a:tr>
              <a:tr h="370840">
                <a:tc>
                  <a:txBody>
                    <a:bodyPr/>
                    <a:lstStyle/>
                    <a:p>
                      <a:pPr algn="r"/>
                      <a:r>
                        <a:rPr lang="en-US" dirty="0" err="1"/>
                        <a:t>uW</a:t>
                      </a:r>
                      <a:endParaRPr lang="en-US" dirty="0"/>
                    </a:p>
                  </a:txBody>
                  <a:tcPr/>
                </a:tc>
                <a:tc>
                  <a:txBody>
                    <a:bodyPr/>
                    <a:lstStyle/>
                    <a:p>
                      <a:pPr algn="r"/>
                      <a:r>
                        <a:rPr lang="en-US" dirty="0"/>
                        <a:t>1-30GHz</a:t>
                      </a:r>
                    </a:p>
                  </a:txBody>
                  <a:tcPr/>
                </a:tc>
                <a:extLst>
                  <a:ext uri="{0D108BD9-81ED-4DB2-BD59-A6C34878D82A}">
                    <a16:rowId xmlns:a16="http://schemas.microsoft.com/office/drawing/2014/main" val="520370260"/>
                  </a:ext>
                </a:extLst>
              </a:tr>
              <a:tr h="370840">
                <a:tc>
                  <a:txBody>
                    <a:bodyPr/>
                    <a:lstStyle/>
                    <a:p>
                      <a:pPr algn="r"/>
                      <a:r>
                        <a:rPr lang="en-US" dirty="0" err="1"/>
                        <a:t>milliW</a:t>
                      </a:r>
                      <a:endParaRPr lang="en-US" dirty="0"/>
                    </a:p>
                  </a:txBody>
                  <a:tcPr/>
                </a:tc>
                <a:tc>
                  <a:txBody>
                    <a:bodyPr/>
                    <a:lstStyle/>
                    <a:p>
                      <a:pPr algn="r"/>
                      <a:r>
                        <a:rPr lang="en-US" dirty="0"/>
                        <a:t>30-300GHz</a:t>
                      </a:r>
                    </a:p>
                  </a:txBody>
                  <a:tcPr/>
                </a:tc>
                <a:extLst>
                  <a:ext uri="{0D108BD9-81ED-4DB2-BD59-A6C34878D82A}">
                    <a16:rowId xmlns:a16="http://schemas.microsoft.com/office/drawing/2014/main" val="2945054112"/>
                  </a:ext>
                </a:extLst>
              </a:tr>
              <a:tr h="370840">
                <a:tc>
                  <a:txBody>
                    <a:bodyPr/>
                    <a:lstStyle/>
                    <a:p>
                      <a:pPr algn="r"/>
                      <a:r>
                        <a:rPr lang="en-US" dirty="0" err="1"/>
                        <a:t>submilliF</a:t>
                      </a:r>
                      <a:endParaRPr lang="en-US" dirty="0"/>
                    </a:p>
                  </a:txBody>
                  <a:tcPr/>
                </a:tc>
                <a:tc>
                  <a:txBody>
                    <a:bodyPr/>
                    <a:lstStyle/>
                    <a:p>
                      <a:pPr algn="r"/>
                      <a:r>
                        <a:rPr lang="en-US" dirty="0"/>
                        <a:t>&gt;300GHz</a:t>
                      </a:r>
                    </a:p>
                  </a:txBody>
                  <a:tcPr/>
                </a:tc>
                <a:extLst>
                  <a:ext uri="{0D108BD9-81ED-4DB2-BD59-A6C34878D82A}">
                    <a16:rowId xmlns:a16="http://schemas.microsoft.com/office/drawing/2014/main" val="2862388236"/>
                  </a:ext>
                </a:extLst>
              </a:tr>
            </a:tbl>
          </a:graphicData>
        </a:graphic>
      </p:graphicFrame>
    </p:spTree>
    <p:extLst>
      <p:ext uri="{BB962C8B-B14F-4D97-AF65-F5344CB8AC3E}">
        <p14:creationId xmlns:p14="http://schemas.microsoft.com/office/powerpoint/2010/main" val="13355264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5: Inductors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23408" y="1457708"/>
                <a:ext cx="9718512" cy="4810695"/>
              </a:xfrm>
            </p:spPr>
            <p:txBody>
              <a:bodyPr>
                <a:normAutofit lnSpcReduction="10000"/>
              </a:bodyPr>
              <a:lstStyle/>
              <a:p>
                <a:pPr>
                  <a:spcBef>
                    <a:spcPts val="400"/>
                  </a:spcBef>
                </a:pPr>
                <a:r>
                  <a:rPr lang="en-US" sz="1800" dirty="0"/>
                  <a:t>Set function generator for square wave with 5V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𝑝𝑝</m:t>
                        </m:r>
                      </m:sub>
                    </m:sSub>
                  </m:oMath>
                </a14:m>
                <a:r>
                  <a:rPr lang="en-US" sz="1800" dirty="0"/>
                  <a:t>, a Thevenin equivalent source resistance of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𝑇h</m:t>
                        </m:r>
                      </m:sub>
                    </m:sSub>
                    <m:r>
                      <a:rPr lang="en-US" sz="1800" b="0" i="1" smtClean="0">
                        <a:latin typeface="Cambria Math" panose="02040503050406030204" pitchFamily="18" charset="0"/>
                      </a:rPr>
                      <m:t>=50</m:t>
                    </m:r>
                    <m:r>
                      <m:rPr>
                        <m:sty m:val="p"/>
                      </m:rPr>
                      <a:rPr lang="el-GR" sz="1800" b="0" i="1" smtClean="0">
                        <a:latin typeface="Cambria Math" panose="02040503050406030204" pitchFamily="18" charset="0"/>
                        <a:ea typeface="Cambria Math" panose="02040503050406030204" pitchFamily="18" charset="0"/>
                      </a:rPr>
                      <m:t>Ω</m:t>
                    </m:r>
                  </m:oMath>
                </a14:m>
                <a:r>
                  <a:rPr lang="en-US" sz="1800" dirty="0"/>
                  <a:t> and frequency </a:t>
                </a:r>
                <a14:m>
                  <m:oMath xmlns:m="http://schemas.openxmlformats.org/officeDocument/2006/math">
                    <m:r>
                      <a:rPr lang="en-US" sz="1800" b="0" i="1" smtClean="0">
                        <a:latin typeface="Cambria Math" panose="02040503050406030204" pitchFamily="18" charset="0"/>
                      </a:rPr>
                      <m:t>1</m:t>
                    </m:r>
                    <m:r>
                      <a:rPr lang="en-US" sz="1800" b="0" i="1" smtClean="0">
                        <a:latin typeface="Cambria Math" panose="02040503050406030204" pitchFamily="18" charset="0"/>
                      </a:rPr>
                      <m:t>𝑘𝐻𝑧</m:t>
                    </m:r>
                    <m:r>
                      <a:rPr lang="en-US" sz="1800" b="0" i="1" smtClean="0">
                        <a:latin typeface="Cambria Math" panose="02040503050406030204" pitchFamily="18" charset="0"/>
                      </a:rPr>
                      <m:t>.</m:t>
                    </m:r>
                  </m:oMath>
                </a14:m>
                <a:r>
                  <a:rPr lang="en-US" sz="1800" dirty="0"/>
                  <a:t> Connect a load,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𝐿</m:t>
                        </m:r>
                      </m:sub>
                    </m:sSub>
                    <m:r>
                      <a:rPr lang="en-US" sz="1800" b="0" i="1" smtClean="0">
                        <a:latin typeface="Cambria Math" panose="02040503050406030204" pitchFamily="18" charset="0"/>
                      </a:rPr>
                      <m:t>=100</m:t>
                    </m:r>
                    <m:r>
                      <m:rPr>
                        <m:sty m:val="p"/>
                      </m:rPr>
                      <a:rPr lang="el-GR" sz="1800" b="0" i="1" smtClean="0">
                        <a:latin typeface="Cambria Math" panose="02040503050406030204" pitchFamily="18" charset="0"/>
                        <a:ea typeface="Cambria Math" panose="02040503050406030204" pitchFamily="18" charset="0"/>
                      </a:rPr>
                      <m:t>Ω</m:t>
                    </m:r>
                  </m:oMath>
                </a14:m>
                <a:r>
                  <a:rPr lang="en-US" sz="1800" dirty="0"/>
                  <a:t> load, L=1mH</a:t>
                </a:r>
              </a:p>
              <a:p>
                <a:pPr marL="914400" lvl="1" indent="-457200">
                  <a:spcBef>
                    <a:spcPts val="400"/>
                  </a:spcBef>
                  <a:buFont typeface="+mj-lt"/>
                  <a:buAutoNum type="arabicPeriod"/>
                </a:pPr>
                <a:r>
                  <a:rPr lang="en-US" sz="1800" dirty="0"/>
                  <a:t>Observe square wave with rounded corners, measure the time,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2</m:t>
                        </m:r>
                      </m:sub>
                    </m:sSub>
                  </m:oMath>
                </a14:m>
                <a:r>
                  <a:rPr lang="en-US" sz="1800" dirty="0"/>
                  <a:t> to decay to 0</a:t>
                </a:r>
              </a:p>
              <a:p>
                <a:pPr lvl="2">
                  <a:spcBef>
                    <a:spcPts val="400"/>
                  </a:spcBef>
                </a:pPr>
                <a:r>
                  <a:rPr lang="en-US" sz="1800" dirty="0"/>
                  <a:t>About </a:t>
                </a:r>
                <a14:m>
                  <m:oMath xmlns:m="http://schemas.openxmlformats.org/officeDocument/2006/math">
                    <m:r>
                      <a:rPr lang="en-US" sz="1800" b="0" i="1" smtClean="0">
                        <a:latin typeface="Cambria Math" panose="02040503050406030204" pitchFamily="18" charset="0"/>
                      </a:rPr>
                      <m:t>20</m:t>
                    </m:r>
                    <m:r>
                      <a:rPr lang="en-US" sz="1800" b="0" i="1" smtClean="0">
                        <a:latin typeface="Cambria Math" panose="02040503050406030204" pitchFamily="18" charset="0"/>
                        <a:ea typeface="Cambria Math" panose="02040503050406030204" pitchFamily="18" charset="0"/>
                      </a:rPr>
                      <m:t>𝜇</m:t>
                    </m:r>
                    <m:r>
                      <a:rPr lang="en-US" sz="1800" b="0" i="1" smtClean="0">
                        <a:latin typeface="Cambria Math" panose="02040503050406030204" pitchFamily="18" charset="0"/>
                        <a:ea typeface="Cambria Math" panose="02040503050406030204" pitchFamily="18" charset="0"/>
                      </a:rPr>
                      <m:t>𝑠𝑒𝑐</m:t>
                    </m:r>
                  </m:oMath>
                </a14:m>
                <a:endParaRPr lang="en-US" sz="1800" dirty="0"/>
              </a:p>
              <a:p>
                <a:pPr marL="914400" lvl="1" indent="-457200">
                  <a:spcBef>
                    <a:spcPts val="400"/>
                  </a:spcBef>
                  <a:buFont typeface="+mj-lt"/>
                  <a:buAutoNum type="arabicPeriod"/>
                </a:pPr>
                <a:r>
                  <a:rPr lang="en-US" sz="1800" dirty="0"/>
                  <a:t>In the top circuit, calculate inductor current and the expected delay,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𝑡</m:t>
                        </m:r>
                      </m:e>
                      <m:sub>
                        <m:r>
                          <a:rPr lang="en-US" sz="1800" i="1">
                            <a:latin typeface="Cambria Math" panose="02040503050406030204" pitchFamily="18" charset="0"/>
                          </a:rPr>
                          <m:t>2</m:t>
                        </m:r>
                      </m:sub>
                    </m:sSub>
                  </m:oMath>
                </a14:m>
                <a:r>
                  <a:rPr lang="en-US" sz="1800" dirty="0"/>
                  <a:t> </a:t>
                </a:r>
              </a:p>
              <a:p>
                <a:pPr lvl="2">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=150+</m:t>
                    </m:r>
                    <m:r>
                      <a:rPr lang="en-US" sz="1800" b="0" i="1" smtClean="0">
                        <a:latin typeface="Cambria Math" panose="02040503050406030204" pitchFamily="18" charset="0"/>
                      </a:rPr>
                      <m:t>𝑗𝐿</m:t>
                    </m:r>
                    <m:r>
                      <a:rPr lang="en-US" sz="1800" b="0" i="1" smtClean="0">
                        <a:latin typeface="Cambria Math" panose="02040503050406030204" pitchFamily="18" charset="0"/>
                        <a:ea typeface="Cambria Math" panose="02040503050406030204" pitchFamily="18" charset="0"/>
                      </a:rPr>
                      <m:t>𝜔</m:t>
                    </m:r>
                  </m:oMath>
                </a14:m>
                <a:r>
                  <a:rPr lang="en-US" sz="1800" dirty="0"/>
                  <a:t>, </a:t>
                </a:r>
                <a14:m>
                  <m:oMath xmlns:m="http://schemas.openxmlformats.org/officeDocument/2006/math">
                    <m:r>
                      <a:rPr lang="en-US" sz="180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=2</m:t>
                    </m:r>
                    <m:r>
                      <a:rPr lang="en-US" sz="1800" b="0" i="1" smtClean="0">
                        <a:latin typeface="Cambria Math" panose="02040503050406030204" pitchFamily="18" charset="0"/>
                        <a:ea typeface="Cambria Math" panose="02040503050406030204" pitchFamily="18" charset="0"/>
                      </a:rPr>
                      <m:t>𝜋</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3</m:t>
                        </m:r>
                      </m:sup>
                    </m:sSup>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𝑖</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𝑅𝑒</m:t>
                        </m:r>
                        <m:r>
                          <a:rPr lang="en-US" sz="1800" i="1">
                            <a:latin typeface="Cambria Math" panose="02040503050406030204" pitchFamily="18" charset="0"/>
                          </a:rPr>
                          <m:t>(</m:t>
                        </m:r>
                        <m:r>
                          <a:rPr lang="en-US" sz="1800" i="1">
                            <a:latin typeface="Cambria Math" panose="02040503050406030204" pitchFamily="18" charset="0"/>
                          </a:rPr>
                          <m:t>𝑉</m:t>
                        </m:r>
                      </m:e>
                      <m:sub>
                        <m:r>
                          <a:rPr lang="en-US" sz="1800" b="0" i="1" smtClean="0">
                            <a:latin typeface="Cambria Math" panose="02040503050406030204" pitchFamily="18" charset="0"/>
                          </a:rPr>
                          <m:t>𝑖</m:t>
                        </m:r>
                        <m:r>
                          <a:rPr lang="en-US" sz="1800" i="1">
                            <a:latin typeface="Cambria Math" panose="02040503050406030204" pitchFamily="18" charset="0"/>
                          </a:rPr>
                          <m:t>,</m:t>
                        </m:r>
                        <m:r>
                          <a:rPr lang="en-US" sz="1800" i="1">
                            <a:latin typeface="Cambria Math" panose="02040503050406030204" pitchFamily="18" charset="0"/>
                          </a:rPr>
                          <m:t>𝑝</m:t>
                        </m:r>
                      </m:sub>
                    </m:sSub>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𝑒</m:t>
                        </m:r>
                      </m:e>
                      <m:sup>
                        <m:r>
                          <a:rPr lang="en-US" sz="1800" b="0" i="1" smtClean="0">
                            <a:latin typeface="Cambria Math" panose="02040503050406030204" pitchFamily="18" charset="0"/>
                          </a:rPr>
                          <m:t>𝑗</m:t>
                        </m:r>
                        <m:r>
                          <a:rPr lang="en-US" sz="1800" b="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𝑡</m:t>
                        </m:r>
                      </m:sup>
                    </m:sSup>
                    <m:r>
                      <a:rPr lang="en-US" sz="1800" b="0" i="1" smtClean="0">
                        <a:latin typeface="Cambria Math" panose="02040503050406030204" pitchFamily="18" charset="0"/>
                      </a:rPr>
                      <m:t>)</m:t>
                    </m:r>
                  </m:oMath>
                </a14:m>
                <a:endParaRPr lang="en-US" sz="1800" dirty="0"/>
              </a:p>
              <a:p>
                <a:pPr lvl="2">
                  <a:spcBef>
                    <a:spcPts val="400"/>
                  </a:spcBef>
                  <a:tabLst>
                    <a:tab pos="2570163" algn="l"/>
                  </a:tabLst>
                </a:pPr>
                <a:r>
                  <a:rPr lang="en-US" sz="1800" dirty="0"/>
                  <a:t>As phasors, </a:t>
                </a:r>
                <a14:m>
                  <m:oMath xmlns:m="http://schemas.openxmlformats.org/officeDocument/2006/math">
                    <m:r>
                      <a:rPr lang="en-US" sz="1800" b="0" i="1" smtClean="0">
                        <a:latin typeface="Cambria Math" panose="02040503050406030204" pitchFamily="18" charset="0"/>
                      </a:rPr>
                      <m:t>𝑖</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m:t>
                    </m:r>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𝑖</m:t>
                        </m:r>
                      </m:sub>
                    </m:sSub>
                  </m:oMath>
                </a14:m>
                <a:r>
                  <a:rPr lang="en-US" sz="1800" dirty="0"/>
                  <a:t>, </a:t>
                </a:r>
                <a14:m>
                  <m:oMath xmlns:m="http://schemas.openxmlformats.org/officeDocument/2006/math">
                    <m:d>
                      <m:dPr>
                        <m:begChr m:val="|"/>
                        <m:endChr m:val="|"/>
                        <m:ctrlPr>
                          <a:rPr lang="en-US" sz="1800" b="0" i="1" smtClean="0">
                            <a:latin typeface="Cambria Math" panose="02040503050406030204" pitchFamily="18" charset="0"/>
                          </a:rPr>
                        </m:ctrlPr>
                      </m:dPr>
                      <m:e>
                        <m:r>
                          <a:rPr lang="en-US" sz="1800" b="0" i="1" smtClean="0">
                            <a:latin typeface="Cambria Math" panose="02040503050406030204" pitchFamily="18" charset="0"/>
                          </a:rPr>
                          <m:t>𝑖</m:t>
                        </m:r>
                      </m:e>
                    </m:d>
                    <m:rad>
                      <m:radPr>
                        <m:degHide m:val="on"/>
                        <m:ctrlPr>
                          <a:rPr lang="en-US" sz="1800" b="0" i="1" smtClean="0">
                            <a:latin typeface="Cambria Math" panose="02040503050406030204" pitchFamily="18" charset="0"/>
                          </a:rPr>
                        </m:ctrlPr>
                      </m:radPr>
                      <m:deg/>
                      <m:e>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150</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m:t>
                        </m:r>
                        <m:sSup>
                          <m:sSupPr>
                            <m:ctrlPr>
                              <a:rPr lang="en-US" sz="1800" b="0" i="1" smtClean="0">
                                <a:latin typeface="Cambria Math" panose="02040503050406030204" pitchFamily="18" charset="0"/>
                              </a:rPr>
                            </m:ctrlPr>
                          </m:sSupPr>
                          <m:e>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𝐿</m:t>
                                </m:r>
                              </m:e>
                            </m:d>
                          </m:e>
                          <m:sup>
                            <m:r>
                              <a:rPr lang="en-US" sz="1800" b="0" i="1" smtClean="0">
                                <a:latin typeface="Cambria Math" panose="02040503050406030204" pitchFamily="18" charset="0"/>
                              </a:rPr>
                              <m:t>2</m:t>
                            </m:r>
                          </m:sup>
                        </m:sSup>
                      </m:e>
                    </m:rad>
                    <m:r>
                      <a:rPr lang="en-US" sz="1800" b="0" i="0"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𝑖</m:t>
                        </m:r>
                        <m:r>
                          <a:rPr lang="en-US" sz="1800" b="0" i="1" smtClean="0">
                            <a:latin typeface="Cambria Math" panose="02040503050406030204" pitchFamily="18" charset="0"/>
                          </a:rPr>
                          <m:t>,</m:t>
                        </m:r>
                        <m:r>
                          <a:rPr lang="en-US" sz="1800" b="0" i="1" smtClean="0">
                            <a:latin typeface="Cambria Math" panose="02040503050406030204" pitchFamily="18" charset="0"/>
                          </a:rPr>
                          <m:t>𝑝</m:t>
                        </m:r>
                      </m:sub>
                    </m:sSub>
                    <m:r>
                      <a:rPr lang="en-US" sz="1800" b="0" i="0" smtClean="0">
                        <a:latin typeface="Cambria Math" panose="02040503050406030204" pitchFamily="18" charset="0"/>
                      </a:rPr>
                      <m:t>,</m:t>
                    </m:r>
                  </m:oMath>
                </a14:m>
                <a:r>
                  <a:rPr lang="en-US" sz="1800" dirty="0"/>
                  <a:t> </a:t>
                </a:r>
                <a14:m>
                  <m:oMath xmlns:m="http://schemas.openxmlformats.org/officeDocument/2006/math">
                    <m:d>
                      <m:dPr>
                        <m:begChr m:val="|"/>
                        <m:endChr m:val="|"/>
                        <m:ctrlPr>
                          <a:rPr lang="en-US" sz="1800" b="0" i="1" dirty="0" smtClean="0">
                            <a:latin typeface="Cambria Math" panose="02040503050406030204" pitchFamily="18" charset="0"/>
                          </a:rPr>
                        </m:ctrlPr>
                      </m:dPr>
                      <m:e>
                        <m:r>
                          <a:rPr lang="en-US" sz="1800" b="0" i="1" dirty="0" smtClean="0">
                            <a:latin typeface="Cambria Math" panose="02040503050406030204" pitchFamily="18" charset="0"/>
                          </a:rPr>
                          <m:t>𝑖</m:t>
                        </m:r>
                      </m:e>
                    </m:d>
                    <m:r>
                      <a:rPr lang="en-US" sz="1800" b="0" i="1" dirty="0" smtClean="0">
                        <a:latin typeface="Cambria Math" panose="02040503050406030204" pitchFamily="18" charset="0"/>
                      </a:rPr>
                      <m:t>=</m:t>
                    </m:r>
                    <m:f>
                      <m:fPr>
                        <m:ctrlPr>
                          <a:rPr lang="en-US" sz="1800" b="0" i="1" dirty="0" smtClean="0">
                            <a:latin typeface="Cambria Math" panose="02040503050406030204" pitchFamily="18" charset="0"/>
                          </a:rPr>
                        </m:ctrlPr>
                      </m:fPr>
                      <m:num>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𝑖</m:t>
                            </m:r>
                            <m:r>
                              <a:rPr lang="en-US" sz="1800" b="0" i="1" dirty="0" smtClean="0">
                                <a:latin typeface="Cambria Math" panose="02040503050406030204" pitchFamily="18" charset="0"/>
                              </a:rPr>
                              <m:t>,</m:t>
                            </m:r>
                            <m:r>
                              <a:rPr lang="en-US" sz="1800" b="0" i="1" dirty="0" smtClean="0">
                                <a:latin typeface="Cambria Math" panose="02040503050406030204" pitchFamily="18" charset="0"/>
                              </a:rPr>
                              <m:t>𝑝</m:t>
                            </m:r>
                          </m:sub>
                        </m:sSub>
                      </m:num>
                      <m:den>
                        <m:rad>
                          <m:radPr>
                            <m:degHide m:val="on"/>
                            <m:ctrlPr>
                              <a:rPr lang="en-US" sz="1800" b="0" i="1" dirty="0" smtClean="0">
                                <a:latin typeface="Cambria Math" panose="02040503050406030204" pitchFamily="18" charset="0"/>
                              </a:rPr>
                            </m:ctrlPr>
                          </m:radPr>
                          <m:deg/>
                          <m:e>
                            <m:sSup>
                              <m:sSupPr>
                                <m:ctrlPr>
                                  <a:rPr lang="en-US" sz="1800" b="0" i="1" dirty="0" smtClean="0">
                                    <a:latin typeface="Cambria Math" panose="02040503050406030204" pitchFamily="18" charset="0"/>
                                  </a:rPr>
                                </m:ctrlPr>
                              </m:sSupPr>
                              <m:e>
                                <m:r>
                                  <a:rPr lang="en-US" sz="1800" b="0" i="1" dirty="0" smtClean="0">
                                    <a:latin typeface="Cambria Math" panose="02040503050406030204" pitchFamily="18" charset="0"/>
                                  </a:rPr>
                                  <m:t>150</m:t>
                                </m:r>
                              </m:e>
                              <m:sup>
                                <m:r>
                                  <a:rPr lang="en-US" sz="1800" b="0" i="1" dirty="0" smtClean="0">
                                    <a:latin typeface="Cambria Math" panose="02040503050406030204" pitchFamily="18" charset="0"/>
                                  </a:rPr>
                                  <m:t>2</m:t>
                                </m:r>
                              </m:sup>
                            </m:sSup>
                            <m:r>
                              <a:rPr lang="en-US" sz="1800" b="0" i="1" dirty="0" smtClean="0">
                                <a:latin typeface="Cambria Math" panose="02040503050406030204" pitchFamily="18" charset="0"/>
                              </a:rPr>
                              <m:t>+</m:t>
                            </m:r>
                            <m:sSup>
                              <m:sSupPr>
                                <m:ctrlPr>
                                  <a:rPr lang="en-US" sz="1800" b="0" i="1" dirty="0" smtClean="0">
                                    <a:latin typeface="Cambria Math" panose="02040503050406030204" pitchFamily="18" charset="0"/>
                                  </a:rPr>
                                </m:ctrlPr>
                              </m:sSupPr>
                              <m:e>
                                <m:r>
                                  <a:rPr lang="en-US" sz="1800" b="0" i="1" dirty="0" smtClean="0">
                                    <a:latin typeface="Cambria Math" panose="02040503050406030204" pitchFamily="18" charset="0"/>
                                  </a:rPr>
                                  <m:t>(2</m:t>
                                </m:r>
                                <m:r>
                                  <a:rPr lang="en-US" sz="1800" b="0" i="1" dirty="0" smtClean="0">
                                    <a:latin typeface="Cambria Math" panose="02040503050406030204" pitchFamily="18" charset="0"/>
                                    <a:ea typeface="Cambria Math" panose="02040503050406030204" pitchFamily="18" charset="0"/>
                                  </a:rPr>
                                  <m:t>𝜋</m:t>
                                </m:r>
                                <m:r>
                                  <a:rPr lang="en-US" sz="1800" b="0" i="1" dirty="0" smtClean="0">
                                    <a:latin typeface="Cambria Math" panose="02040503050406030204" pitchFamily="18" charset="0"/>
                                    <a:ea typeface="Cambria Math" panose="02040503050406030204" pitchFamily="18" charset="0"/>
                                  </a:rPr>
                                  <m:t>)</m:t>
                                </m:r>
                              </m:e>
                              <m:sup>
                                <m:r>
                                  <a:rPr lang="en-US" sz="1800" b="0" i="1" dirty="0" smtClean="0">
                                    <a:latin typeface="Cambria Math" panose="02040503050406030204" pitchFamily="18" charset="0"/>
                                  </a:rPr>
                                  <m:t>2</m:t>
                                </m:r>
                              </m:sup>
                            </m:sSup>
                          </m:e>
                        </m:rad>
                      </m:den>
                    </m:f>
                  </m:oMath>
                </a14:m>
                <a:r>
                  <a:rPr lang="en-US" sz="1800" dirty="0"/>
                  <a:t>, </a:t>
                </a:r>
                <a14:m>
                  <m:oMath xmlns:m="http://schemas.openxmlformats.org/officeDocument/2006/math">
                    <m:r>
                      <a:rPr lang="el-GR" sz="1800" i="1" smtClean="0">
                        <a:latin typeface="Cambria Math" panose="02040503050406030204" pitchFamily="18" charset="0"/>
                        <a:ea typeface="Cambria Math" panose="02040503050406030204" pitchFamily="18" charset="0"/>
                      </a:rPr>
                      <m:t>𝜃</m:t>
                    </m:r>
                    <m:r>
                      <a:rPr lang="en-US" sz="1800" b="0" i="1" smtClean="0">
                        <a:latin typeface="Cambria Math" panose="02040503050406030204" pitchFamily="18" charset="0"/>
                        <a:ea typeface="Cambria Math" panose="02040503050406030204" pitchFamily="18" charset="0"/>
                      </a:rPr>
                      <m:t>=</m:t>
                    </m:r>
                    <m:r>
                      <a:rPr lang="en-US" sz="180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𝑖</m:t>
                    </m:r>
                    <m:r>
                      <a:rPr lang="en-US" sz="1800" b="0" i="1" smtClean="0">
                        <a:latin typeface="Cambria Math" panose="02040503050406030204" pitchFamily="18" charset="0"/>
                        <a:ea typeface="Cambria Math" panose="02040503050406030204" pitchFamily="18" charset="0"/>
                      </a:rPr>
                      <m:t>=</m:t>
                    </m:r>
                    <m:r>
                      <m:rPr>
                        <m:sty m:val="p"/>
                      </m:rPr>
                      <a:rPr lang="en-US" sz="1800" b="0" i="0" smtClean="0">
                        <a:latin typeface="Cambria Math" panose="02040503050406030204" pitchFamily="18" charset="0"/>
                        <a:ea typeface="Cambria Math" panose="02040503050406030204" pitchFamily="18" charset="0"/>
                      </a:rPr>
                      <m:t>arctan</m:t>
                    </m:r>
                    <m:r>
                      <a:rPr lang="en-US" sz="1800" b="0" i="1" smtClean="0">
                        <a:latin typeface="Cambria Math" panose="02040503050406030204" pitchFamily="18" charset="0"/>
                        <a:ea typeface="Cambria Math" panose="02040503050406030204" pitchFamily="18" charset="0"/>
                      </a:rPr>
                      <m:t>⁡(−</m:t>
                    </m:r>
                    <m:f>
                      <m:fPr>
                        <m:ctrlPr>
                          <a:rPr lang="en-US" sz="1800" b="0" i="1" smtClean="0">
                            <a:latin typeface="Cambria Math" panose="02040503050406030204" pitchFamily="18" charset="0"/>
                            <a:ea typeface="Cambria Math" panose="02040503050406030204" pitchFamily="18" charset="0"/>
                          </a:rPr>
                        </m:ctrlPr>
                      </m:fPr>
                      <m:num>
                        <m:r>
                          <a:rPr lang="en-US" sz="1800" b="0" i="1" smtClean="0">
                            <a:latin typeface="Cambria Math" panose="02040503050406030204" pitchFamily="18" charset="0"/>
                            <a:ea typeface="Cambria Math" panose="02040503050406030204" pitchFamily="18" charset="0"/>
                          </a:rPr>
                          <m:t>2</m:t>
                        </m:r>
                        <m:r>
                          <a:rPr lang="en-US" sz="1800" b="0" i="1" smtClean="0">
                            <a:latin typeface="Cambria Math" panose="02040503050406030204" pitchFamily="18" charset="0"/>
                            <a:ea typeface="Cambria Math" panose="02040503050406030204" pitchFamily="18" charset="0"/>
                          </a:rPr>
                          <m:t>𝜋</m:t>
                        </m:r>
                      </m:num>
                      <m:den>
                        <m:r>
                          <a:rPr lang="en-US" sz="1800" b="0" i="1" smtClean="0">
                            <a:latin typeface="Cambria Math" panose="02040503050406030204" pitchFamily="18" charset="0"/>
                            <a:ea typeface="Cambria Math" panose="02040503050406030204" pitchFamily="18" charset="0"/>
                          </a:rPr>
                          <m:t>150</m:t>
                        </m:r>
                      </m:den>
                    </m:f>
                    <m:r>
                      <a:rPr lang="en-US" sz="1800" b="0" i="1" smtClean="0">
                        <a:latin typeface="Cambria Math" panose="02040503050406030204" pitchFamily="18" charset="0"/>
                        <a:ea typeface="Cambria Math" panose="02040503050406030204" pitchFamily="18" charset="0"/>
                      </a:rPr>
                      <m:t>)</m:t>
                    </m:r>
                  </m:oMath>
                </a14:m>
                <a:r>
                  <a:rPr lang="en-US" sz="1800" dirty="0"/>
                  <a:t>, </a:t>
                </a:r>
                <a14:m>
                  <m:oMath xmlns:m="http://schemas.openxmlformats.org/officeDocument/2006/math">
                    <m:r>
                      <a:rPr lang="en-US" sz="1800" i="1" dirty="0">
                        <a:latin typeface="Cambria Math" panose="02040503050406030204" pitchFamily="18" charset="0"/>
                        <a:ea typeface="Cambria Math" panose="02040503050406030204" pitchFamily="18" charset="0"/>
                      </a:rPr>
                      <m:t>𝜃</m:t>
                    </m:r>
                    <m:r>
                      <a:rPr lang="en-US" sz="1800" i="1" dirty="0">
                        <a:latin typeface="Cambria Math" panose="02040503050406030204" pitchFamily="18" charset="0"/>
                        <a:ea typeface="Cambria Math" panose="02040503050406030204" pitchFamily="18" charset="0"/>
                      </a:rPr>
                      <m:t>≈−2.4 </m:t>
                    </m:r>
                    <m:r>
                      <a:rPr lang="en-US" sz="1800" i="1" dirty="0">
                        <a:latin typeface="Cambria Math" panose="02040503050406030204" pitchFamily="18" charset="0"/>
                        <a:ea typeface="Cambria Math" panose="02040503050406030204" pitchFamily="18" charset="0"/>
                      </a:rPr>
                      <m:t>𝑟𝑎𝑑</m:t>
                    </m:r>
                    <m:r>
                      <a:rPr lang="en-US" sz="1800" i="1" dirty="0">
                        <a:latin typeface="Cambria Math" panose="02040503050406030204" pitchFamily="18" charset="0"/>
                        <a:ea typeface="Cambria Math" panose="02040503050406030204" pitchFamily="18" charset="0"/>
                      </a:rPr>
                      <m:t>=−15°</m:t>
                    </m:r>
                  </m:oMath>
                </a14:m>
                <a:endParaRPr lang="en-US" sz="1800" dirty="0"/>
              </a:p>
              <a:p>
                <a:pPr lvl="2">
                  <a:spcBef>
                    <a:spcPts val="400"/>
                  </a:spcBef>
                  <a:tabLst>
                    <a:tab pos="2570163" algn="l"/>
                  </a:tabLst>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𝑜</m:t>
                        </m:r>
                      </m:sub>
                    </m:sSub>
                    <m:r>
                      <a:rPr lang="en-US" sz="1800" b="0" i="1" smtClean="0">
                        <a:latin typeface="Cambria Math" panose="02040503050406030204" pitchFamily="18" charset="0"/>
                      </a:rPr>
                      <m:t>=</m:t>
                    </m:r>
                    <m:r>
                      <a:rPr lang="en-US" sz="1800" b="0" i="1" smtClean="0">
                        <a:latin typeface="Cambria Math" panose="02040503050406030204" pitchFamily="18" charset="0"/>
                      </a:rPr>
                      <m:t>𝑅𝑒</m:t>
                    </m:r>
                    <m:d>
                      <m:dPr>
                        <m:ctrlPr>
                          <a:rPr lang="en-US" sz="1800" b="0" i="1" smtClean="0">
                            <a:latin typeface="Cambria Math" panose="02040503050406030204" pitchFamily="18" charset="0"/>
                          </a:rPr>
                        </m:ctrlPr>
                      </m:dPr>
                      <m:e>
                        <m:f>
                          <m:fPr>
                            <m:ctrlPr>
                              <a:rPr lang="en-US" sz="1800" i="1" dirty="0">
                                <a:latin typeface="Cambria Math" panose="02040503050406030204" pitchFamily="18" charset="0"/>
                              </a:rPr>
                            </m:ctrlPr>
                          </m:fPr>
                          <m:num>
                            <m:r>
                              <a:rPr lang="en-US" sz="1800" b="0" i="1" dirty="0" smtClean="0">
                                <a:latin typeface="Cambria Math" panose="02040503050406030204" pitchFamily="18" charset="0"/>
                              </a:rPr>
                              <m:t>100</m:t>
                            </m:r>
                            <m:sSub>
                              <m:sSubPr>
                                <m:ctrlPr>
                                  <a:rPr lang="en-US" sz="1800" i="1" dirty="0">
                                    <a:latin typeface="Cambria Math" panose="02040503050406030204" pitchFamily="18" charset="0"/>
                                  </a:rPr>
                                </m:ctrlPr>
                              </m:sSubPr>
                              <m:e>
                                <m:r>
                                  <a:rPr lang="en-US" sz="1800" i="1" dirty="0">
                                    <a:latin typeface="Cambria Math" panose="02040503050406030204" pitchFamily="18" charset="0"/>
                                  </a:rPr>
                                  <m:t>𝑉</m:t>
                                </m:r>
                              </m:e>
                              <m:sub>
                                <m:r>
                                  <a:rPr lang="en-US" sz="1800" b="0" i="1" dirty="0" smtClean="0">
                                    <a:latin typeface="Cambria Math" panose="02040503050406030204" pitchFamily="18" charset="0"/>
                                  </a:rPr>
                                  <m:t>𝑖</m:t>
                                </m:r>
                                <m:r>
                                  <a:rPr lang="en-US" sz="1800" i="1" dirty="0">
                                    <a:latin typeface="Cambria Math" panose="02040503050406030204" pitchFamily="18" charset="0"/>
                                  </a:rPr>
                                  <m:t>,</m:t>
                                </m:r>
                                <m:r>
                                  <a:rPr lang="en-US" sz="1800" i="1" dirty="0">
                                    <a:latin typeface="Cambria Math" panose="02040503050406030204" pitchFamily="18" charset="0"/>
                                  </a:rPr>
                                  <m:t>𝑝</m:t>
                                </m:r>
                              </m:sub>
                            </m:sSub>
                          </m:num>
                          <m:den>
                            <m:rad>
                              <m:radPr>
                                <m:degHide m:val="on"/>
                                <m:ctrlPr>
                                  <a:rPr lang="en-US" sz="1800" i="1" dirty="0">
                                    <a:latin typeface="Cambria Math" panose="02040503050406030204" pitchFamily="18" charset="0"/>
                                  </a:rPr>
                                </m:ctrlPr>
                              </m:radPr>
                              <m:deg/>
                              <m:e>
                                <m:sSup>
                                  <m:sSupPr>
                                    <m:ctrlPr>
                                      <a:rPr lang="en-US" sz="1800" i="1" dirty="0">
                                        <a:latin typeface="Cambria Math" panose="02040503050406030204" pitchFamily="18" charset="0"/>
                                      </a:rPr>
                                    </m:ctrlPr>
                                  </m:sSupPr>
                                  <m:e>
                                    <m:r>
                                      <a:rPr lang="en-US" sz="1800" i="1" dirty="0">
                                        <a:latin typeface="Cambria Math" panose="02040503050406030204" pitchFamily="18" charset="0"/>
                                      </a:rPr>
                                      <m:t>150</m:t>
                                    </m:r>
                                  </m:e>
                                  <m:sup>
                                    <m:r>
                                      <a:rPr lang="en-US" sz="1800" i="1" dirty="0">
                                        <a:latin typeface="Cambria Math" panose="02040503050406030204" pitchFamily="18" charset="0"/>
                                      </a:rPr>
                                      <m:t>2</m:t>
                                    </m:r>
                                  </m:sup>
                                </m:sSup>
                                <m:r>
                                  <a:rPr lang="en-US" sz="1800" i="1" dirty="0">
                                    <a:latin typeface="Cambria Math" panose="02040503050406030204" pitchFamily="18" charset="0"/>
                                  </a:rPr>
                                  <m:t>+</m:t>
                                </m:r>
                                <m:sSup>
                                  <m:sSupPr>
                                    <m:ctrlPr>
                                      <a:rPr lang="en-US" sz="1800" i="1" dirty="0">
                                        <a:latin typeface="Cambria Math" panose="02040503050406030204" pitchFamily="18" charset="0"/>
                                      </a:rPr>
                                    </m:ctrlPr>
                                  </m:sSupPr>
                                  <m:e>
                                    <m:d>
                                      <m:dPr>
                                        <m:ctrlPr>
                                          <a:rPr lang="en-US" sz="1800" i="1" dirty="0">
                                            <a:latin typeface="Cambria Math" panose="02040503050406030204" pitchFamily="18" charset="0"/>
                                          </a:rPr>
                                        </m:ctrlPr>
                                      </m:dPr>
                                      <m:e>
                                        <m:r>
                                          <a:rPr lang="en-US" sz="1800" i="1" dirty="0">
                                            <a:latin typeface="Cambria Math" panose="02040503050406030204" pitchFamily="18" charset="0"/>
                                          </a:rPr>
                                          <m:t>2</m:t>
                                        </m:r>
                                        <m:r>
                                          <a:rPr lang="en-US" sz="1800" i="1" dirty="0">
                                            <a:latin typeface="Cambria Math" panose="02040503050406030204" pitchFamily="18" charset="0"/>
                                            <a:ea typeface="Cambria Math" panose="02040503050406030204" pitchFamily="18" charset="0"/>
                                          </a:rPr>
                                          <m:t>𝜋</m:t>
                                        </m:r>
                                      </m:e>
                                    </m:d>
                                  </m:e>
                                  <m:sup>
                                    <m:r>
                                      <a:rPr lang="en-US" sz="1800" i="1" dirty="0">
                                        <a:latin typeface="Cambria Math" panose="02040503050406030204" pitchFamily="18" charset="0"/>
                                      </a:rPr>
                                      <m:t>2</m:t>
                                    </m:r>
                                  </m:sup>
                                </m:sSup>
                              </m:e>
                            </m:rad>
                          </m:den>
                        </m:f>
                        <m:sSup>
                          <m:sSupPr>
                            <m:ctrlPr>
                              <a:rPr lang="en-US" sz="1800" i="1" dirty="0" smtClean="0">
                                <a:latin typeface="Cambria Math" panose="02040503050406030204" pitchFamily="18" charset="0"/>
                              </a:rPr>
                            </m:ctrlPr>
                          </m:sSupPr>
                          <m:e>
                            <m:r>
                              <a:rPr lang="en-US" sz="1800" b="0" i="1" dirty="0" smtClean="0">
                                <a:latin typeface="Cambria Math" panose="02040503050406030204" pitchFamily="18" charset="0"/>
                              </a:rPr>
                              <m:t>𝑒</m:t>
                            </m:r>
                          </m:e>
                          <m:sup>
                            <m:r>
                              <a:rPr lang="en-US" sz="1800" b="0" i="1" dirty="0" smtClean="0">
                                <a:latin typeface="Cambria Math" panose="02040503050406030204" pitchFamily="18" charset="0"/>
                              </a:rPr>
                              <m:t>𝑗</m:t>
                            </m:r>
                            <m:d>
                              <m:dPr>
                                <m:ctrlPr>
                                  <a:rPr lang="en-US" sz="1800" b="0" i="1" dirty="0" smtClean="0">
                                    <a:latin typeface="Cambria Math" panose="02040503050406030204" pitchFamily="18" charset="0"/>
                                  </a:rPr>
                                </m:ctrlPr>
                              </m:dPr>
                              <m:e>
                                <m:r>
                                  <a:rPr lang="en-US" sz="1800" b="0" i="1" dirty="0" smtClean="0">
                                    <a:latin typeface="Cambria Math" panose="02040503050406030204" pitchFamily="18" charset="0"/>
                                    <a:ea typeface="Cambria Math" panose="02040503050406030204" pitchFamily="18" charset="0"/>
                                  </a:rPr>
                                  <m:t>𝜔</m:t>
                                </m:r>
                                <m:r>
                                  <a:rPr lang="en-US" sz="1800" b="0" i="1" dirty="0" smtClean="0">
                                    <a:latin typeface="Cambria Math" panose="02040503050406030204" pitchFamily="18" charset="0"/>
                                    <a:ea typeface="Cambria Math" panose="02040503050406030204" pitchFamily="18" charset="0"/>
                                  </a:rPr>
                                  <m:t>𝑡</m:t>
                                </m:r>
                                <m:r>
                                  <a:rPr lang="en-US" sz="1800" b="0" i="1" dirty="0" smtClean="0">
                                    <a:latin typeface="Cambria Math" panose="02040503050406030204" pitchFamily="18" charset="0"/>
                                    <a:ea typeface="Cambria Math" panose="02040503050406030204" pitchFamily="18" charset="0"/>
                                  </a:rPr>
                                  <m:t>+</m:t>
                                </m:r>
                                <m:r>
                                  <a:rPr lang="en-US" sz="1800" b="0" i="1" dirty="0" smtClean="0">
                                    <a:latin typeface="Cambria Math" panose="02040503050406030204" pitchFamily="18" charset="0"/>
                                    <a:ea typeface="Cambria Math" panose="02040503050406030204" pitchFamily="18" charset="0"/>
                                  </a:rPr>
                                  <m:t>𝜃</m:t>
                                </m:r>
                              </m:e>
                            </m:d>
                          </m:sup>
                        </m:sSup>
                      </m:e>
                    </m:d>
                    <m:r>
                      <a:rPr lang="en-US" sz="1800" b="0" i="1" dirty="0" smtClean="0">
                        <a:latin typeface="Cambria Math" panose="02040503050406030204" pitchFamily="18" charset="0"/>
                      </a:rPr>
                      <m:t>, </m:t>
                    </m:r>
                    <m:d>
                      <m:dPr>
                        <m:begChr m:val="|"/>
                        <m:endChr m:val="|"/>
                        <m:ctrlPr>
                          <a:rPr lang="en-US" sz="1800" b="0" i="1" dirty="0" smtClean="0">
                            <a:latin typeface="Cambria Math" panose="02040503050406030204" pitchFamily="18" charset="0"/>
                            <a:ea typeface="Cambria Math" panose="02040503050406030204" pitchFamily="18" charset="0"/>
                          </a:rPr>
                        </m:ctrlPr>
                      </m:dPr>
                      <m:e>
                        <m:sSub>
                          <m:sSubPr>
                            <m:ctrlPr>
                              <a:rPr lang="en-US" sz="1800" b="0" i="1" dirty="0" smtClean="0">
                                <a:latin typeface="Cambria Math" panose="02040503050406030204" pitchFamily="18" charset="0"/>
                                <a:ea typeface="Cambria Math" panose="02040503050406030204" pitchFamily="18" charset="0"/>
                              </a:rPr>
                            </m:ctrlPr>
                          </m:sSubPr>
                          <m:e>
                            <m:r>
                              <a:rPr lang="en-US" sz="1800" b="0" i="1" dirty="0" smtClean="0">
                                <a:latin typeface="Cambria Math" panose="02040503050406030204" pitchFamily="18" charset="0"/>
                                <a:ea typeface="Cambria Math" panose="02040503050406030204" pitchFamily="18" charset="0"/>
                              </a:rPr>
                              <m:t>𝑉</m:t>
                            </m:r>
                          </m:e>
                          <m:sub>
                            <m:r>
                              <a:rPr lang="en-US" sz="1800" b="0" i="1" dirty="0" smtClean="0">
                                <a:latin typeface="Cambria Math" panose="02040503050406030204" pitchFamily="18" charset="0"/>
                                <a:ea typeface="Cambria Math" panose="02040503050406030204" pitchFamily="18" charset="0"/>
                              </a:rPr>
                              <m:t>𝑜</m:t>
                            </m:r>
                          </m:sub>
                        </m:sSub>
                      </m:e>
                    </m:d>
                    <m:r>
                      <a:rPr lang="en-US" sz="1800" b="0" i="1" dirty="0" smtClean="0">
                        <a:latin typeface="Cambria Math" panose="02040503050406030204" pitchFamily="18" charset="0"/>
                        <a:ea typeface="Cambria Math" panose="02040503050406030204" pitchFamily="18" charset="0"/>
                      </a:rPr>
                      <m:t>=1.6</m:t>
                    </m:r>
                    <m:r>
                      <a:rPr lang="en-US" sz="1800" b="0" i="1" dirty="0" smtClean="0">
                        <a:latin typeface="Cambria Math" panose="02040503050406030204" pitchFamily="18" charset="0"/>
                        <a:ea typeface="Cambria Math" panose="02040503050406030204" pitchFamily="18" charset="0"/>
                      </a:rPr>
                      <m:t>𝑉</m:t>
                    </m:r>
                    <m:r>
                      <a:rPr lang="en-US" sz="1800" b="0" i="1" dirty="0" smtClean="0">
                        <a:latin typeface="Cambria Math" panose="02040503050406030204" pitchFamily="18" charset="0"/>
                        <a:ea typeface="Cambria Math" panose="02040503050406030204" pitchFamily="18" charset="0"/>
                      </a:rPr>
                      <m:t>,</m:t>
                    </m:r>
                  </m:oMath>
                </a14:m>
                <a:endParaRPr lang="en-US" sz="1800" b="0" i="1" dirty="0">
                  <a:latin typeface="Cambria Math" panose="02040503050406030204" pitchFamily="18" charset="0"/>
                  <a:ea typeface="Cambria Math" panose="02040503050406030204" pitchFamily="18" charset="0"/>
                </a:endParaRPr>
              </a:p>
              <a:p>
                <a:pPr lvl="2">
                  <a:spcBef>
                    <a:spcPts val="400"/>
                  </a:spcBef>
                  <a:tabLst>
                    <a:tab pos="2570163" algn="l"/>
                  </a:tabLst>
                </a:pPr>
                <a14:m>
                  <m:oMath xmlns:m="http://schemas.openxmlformats.org/officeDocument/2006/math">
                    <m:sSub>
                      <m:sSubPr>
                        <m:ctrlPr>
                          <a:rPr lang="en-US" sz="1800" b="0" i="1" dirty="0" smtClean="0">
                            <a:latin typeface="Cambria Math" panose="02040503050406030204" pitchFamily="18" charset="0"/>
                            <a:ea typeface="Cambria Math" panose="02040503050406030204" pitchFamily="18" charset="0"/>
                          </a:rPr>
                        </m:ctrlPr>
                      </m:sSubPr>
                      <m:e>
                        <m:r>
                          <a:rPr lang="en-US" sz="1800" b="0" i="1" dirty="0" smtClean="0">
                            <a:latin typeface="Cambria Math" panose="02040503050406030204" pitchFamily="18" charset="0"/>
                            <a:ea typeface="Cambria Math" panose="02040503050406030204" pitchFamily="18" charset="0"/>
                          </a:rPr>
                          <m:t>𝜏</m:t>
                        </m:r>
                      </m:e>
                      <m:sub>
                        <m:r>
                          <a:rPr lang="en-US" sz="1800" b="0" i="1" dirty="0" smtClean="0">
                            <a:latin typeface="Cambria Math" panose="02040503050406030204" pitchFamily="18" charset="0"/>
                            <a:ea typeface="Cambria Math" panose="02040503050406030204" pitchFamily="18" charset="0"/>
                          </a:rPr>
                          <m:t>𝑅𝐿</m:t>
                        </m:r>
                      </m:sub>
                    </m:sSub>
                    <m:r>
                      <a:rPr lang="en-US" sz="1800" b="0" i="1" dirty="0" smtClean="0">
                        <a:latin typeface="Cambria Math" panose="02040503050406030204" pitchFamily="18" charset="0"/>
                        <a:ea typeface="Cambria Math" panose="02040503050406030204" pitchFamily="18" charset="0"/>
                      </a:rPr>
                      <m:t>=</m:t>
                    </m:r>
                    <m:f>
                      <m:fPr>
                        <m:ctrlPr>
                          <a:rPr lang="en-US" sz="1800" b="0" i="1" dirty="0" smtClean="0">
                            <a:latin typeface="Cambria Math" panose="02040503050406030204" pitchFamily="18" charset="0"/>
                            <a:ea typeface="Cambria Math" panose="02040503050406030204" pitchFamily="18" charset="0"/>
                          </a:rPr>
                        </m:ctrlPr>
                      </m:fPr>
                      <m:num>
                        <m:sSup>
                          <m:sSupPr>
                            <m:ctrlPr>
                              <a:rPr lang="en-US" sz="1800" b="0" i="1" dirty="0" smtClean="0">
                                <a:latin typeface="Cambria Math" panose="02040503050406030204" pitchFamily="18" charset="0"/>
                                <a:ea typeface="Cambria Math" panose="02040503050406030204" pitchFamily="18" charset="0"/>
                              </a:rPr>
                            </m:ctrlPr>
                          </m:sSupPr>
                          <m:e>
                            <m:r>
                              <a:rPr lang="en-US" sz="1800" b="0" i="1" dirty="0" smtClean="0">
                                <a:latin typeface="Cambria Math" panose="02040503050406030204" pitchFamily="18" charset="0"/>
                                <a:ea typeface="Cambria Math" panose="02040503050406030204" pitchFamily="18" charset="0"/>
                              </a:rPr>
                              <m:t>10</m:t>
                            </m:r>
                          </m:e>
                          <m:sup>
                            <m:r>
                              <a:rPr lang="en-US" sz="1800" b="0" i="1" dirty="0" smtClean="0">
                                <a:latin typeface="Cambria Math" panose="02040503050406030204" pitchFamily="18" charset="0"/>
                                <a:ea typeface="Cambria Math" panose="02040503050406030204" pitchFamily="18" charset="0"/>
                              </a:rPr>
                              <m:t>−3</m:t>
                            </m:r>
                          </m:sup>
                        </m:sSup>
                      </m:num>
                      <m:den>
                        <m:r>
                          <a:rPr lang="en-US" sz="1800" b="0" i="1" dirty="0" smtClean="0">
                            <a:latin typeface="Cambria Math" panose="02040503050406030204" pitchFamily="18" charset="0"/>
                            <a:ea typeface="Cambria Math" panose="02040503050406030204" pitchFamily="18" charset="0"/>
                          </a:rPr>
                          <m:t>100</m:t>
                        </m:r>
                      </m:den>
                    </m:f>
                    <m:r>
                      <a:rPr lang="en-US" sz="1800" b="0" i="1" dirty="0" smtClean="0">
                        <a:latin typeface="Cambria Math" panose="02040503050406030204" pitchFamily="18" charset="0"/>
                        <a:ea typeface="Cambria Math" panose="02040503050406030204" pitchFamily="18" charset="0"/>
                      </a:rPr>
                      <m:t>𝑠𝑒𝑐</m:t>
                    </m:r>
                    <m:r>
                      <a:rPr lang="en-US" sz="1800" b="0" i="1" dirty="0" smtClean="0">
                        <a:latin typeface="Cambria Math" panose="02040503050406030204" pitchFamily="18" charset="0"/>
                        <a:ea typeface="Cambria Math" panose="02040503050406030204" pitchFamily="18" charset="0"/>
                      </a:rPr>
                      <m:t>≈10 </m:t>
                    </m:r>
                    <m:r>
                      <a:rPr lang="en-US" sz="1800" b="0" i="1" dirty="0" smtClean="0">
                        <a:latin typeface="Cambria Math" panose="02040503050406030204" pitchFamily="18" charset="0"/>
                        <a:ea typeface="Cambria Math" panose="02040503050406030204" pitchFamily="18" charset="0"/>
                      </a:rPr>
                      <m:t>𝜇</m:t>
                    </m:r>
                    <m:r>
                      <a:rPr lang="en-US" sz="1800" b="0" i="1" dirty="0" smtClean="0">
                        <a:latin typeface="Cambria Math" panose="02040503050406030204" pitchFamily="18" charset="0"/>
                        <a:ea typeface="Cambria Math" panose="02040503050406030204" pitchFamily="18" charset="0"/>
                      </a:rPr>
                      <m:t>𝑠𝑒𝑐</m:t>
                    </m:r>
                  </m:oMath>
                </a14:m>
                <a:endParaRPr lang="en-US" sz="1800" dirty="0"/>
              </a:p>
              <a:p>
                <a:pPr marL="914400" lvl="1" indent="-457200">
                  <a:spcBef>
                    <a:spcPts val="400"/>
                  </a:spcBef>
                  <a:buFont typeface="+mj-lt"/>
                  <a:buAutoNum type="arabicPeriod"/>
                </a:pPr>
                <a:r>
                  <a:rPr lang="en-US" sz="1800" dirty="0"/>
                  <a:t>In the second circuit, use 2 scope channels: one at input, one at output. </a:t>
                </a:r>
              </a:p>
              <a:p>
                <a:pPr lvl="2">
                  <a:spcBef>
                    <a:spcPts val="400"/>
                  </a:spcBef>
                </a:pPr>
                <a14:m>
                  <m:oMath xmlns:m="http://schemas.openxmlformats.org/officeDocument/2006/math">
                    <m:r>
                      <a:rPr lang="en-US" sz="1800" b="0" i="1" smtClean="0">
                        <a:latin typeface="Cambria Math" panose="02040503050406030204" pitchFamily="18" charset="0"/>
                      </a:rPr>
                      <m:t>1</m:t>
                    </m:r>
                    <m:r>
                      <a:rPr lang="en-US" sz="1800" b="0" i="1" smtClean="0">
                        <a:latin typeface="Cambria Math" panose="02040503050406030204" pitchFamily="18" charset="0"/>
                        <a:ea typeface="Cambria Math" panose="02040503050406030204" pitchFamily="18" charset="0"/>
                      </a:rPr>
                      <m:t>𝜇</m:t>
                    </m:r>
                    <m:func>
                      <m:funcPr>
                        <m:ctrlPr>
                          <a:rPr lang="en-US" sz="1800" b="0" i="1" smtClean="0">
                            <a:latin typeface="Cambria Math" panose="02040503050406030204" pitchFamily="18" charset="0"/>
                            <a:ea typeface="Cambria Math" panose="02040503050406030204" pitchFamily="18" charset="0"/>
                          </a:rPr>
                        </m:ctrlPr>
                      </m:funcPr>
                      <m:fName>
                        <m:r>
                          <m:rPr>
                            <m:sty m:val="p"/>
                          </m:rPr>
                          <a:rPr lang="en-US" sz="1800" b="0" i="0" smtClean="0">
                            <a:latin typeface="Cambria Math" panose="02040503050406030204" pitchFamily="18" charset="0"/>
                            <a:ea typeface="Cambria Math" panose="02040503050406030204" pitchFamily="18" charset="0"/>
                          </a:rPr>
                          <m:t>sec</m:t>
                        </m:r>
                      </m:fName>
                      <m:e>
                        <m:r>
                          <a:rPr lang="en-US" sz="1800" b="0" i="1" smtClean="0">
                            <a:latin typeface="Cambria Math" panose="02040503050406030204" pitchFamily="18" charset="0"/>
                            <a:ea typeface="Cambria Math" panose="02040503050406030204" pitchFamily="18" charset="0"/>
                          </a:rPr>
                          <m:t>𝑟𝑖𝑠𝑒</m:t>
                        </m:r>
                        <m:r>
                          <a:rPr lang="en-US" sz="1800" b="0" i="1" smtClean="0">
                            <a:latin typeface="Cambria Math" panose="02040503050406030204" pitchFamily="18" charset="0"/>
                            <a:ea typeface="Cambria Math" panose="02040503050406030204" pitchFamily="18" charset="0"/>
                          </a:rPr>
                          <m:t> </m:t>
                        </m:r>
                        <m:r>
                          <a:rPr lang="en-US" sz="1800" b="0" i="1" smtClean="0">
                            <a:latin typeface="Cambria Math" panose="02040503050406030204" pitchFamily="18" charset="0"/>
                            <a:ea typeface="Cambria Math" panose="02040503050406030204" pitchFamily="18" charset="0"/>
                          </a:rPr>
                          <m:t>𝑡𝑖𝑚𝑒</m:t>
                        </m:r>
                      </m:e>
                    </m:func>
                  </m:oMath>
                </a14:m>
                <a:r>
                  <a:rPr lang="en-US" sz="1800" dirty="0"/>
                  <a:t>. Ringing at 10MHz. </a:t>
                </a:r>
                <a14:m>
                  <m:oMath xmlns:m="http://schemas.openxmlformats.org/officeDocument/2006/math">
                    <m:f>
                      <m:fPr>
                        <m:ctrlPr>
                          <a:rPr lang="en-US" sz="1800" i="1" smtClean="0">
                            <a:latin typeface="Cambria Math" panose="02040503050406030204" pitchFamily="18" charset="0"/>
                          </a:rPr>
                        </m:ctrlPr>
                      </m:fPr>
                      <m:num>
                        <m:r>
                          <a:rPr lang="en-US" sz="1800" b="0" i="1" smtClean="0">
                            <a:latin typeface="Cambria Math" panose="02040503050406030204" pitchFamily="18" charset="0"/>
                          </a:rPr>
                          <m:t>1</m:t>
                        </m:r>
                      </m:num>
                      <m:den>
                        <m:rad>
                          <m:radPr>
                            <m:degHide m:val="on"/>
                            <m:ctrlPr>
                              <a:rPr lang="en-US" sz="1800" i="1" smtClean="0">
                                <a:latin typeface="Cambria Math" panose="02040503050406030204" pitchFamily="18" charset="0"/>
                              </a:rPr>
                            </m:ctrlPr>
                          </m:radPr>
                          <m:deg/>
                          <m:e>
                            <m:r>
                              <a:rPr lang="en-US" sz="1800" b="0" i="1" smtClean="0">
                                <a:latin typeface="Cambria Math" panose="02040503050406030204" pitchFamily="18" charset="0"/>
                              </a:rPr>
                              <m:t>𝐿𝐶</m:t>
                            </m:r>
                          </m:e>
                        </m:rad>
                      </m:den>
                    </m:f>
                    <m:r>
                      <a:rPr lang="en-US" sz="1800" b="0" i="1" smtClean="0">
                        <a:latin typeface="Cambria Math" panose="02040503050406030204" pitchFamily="18" charset="0"/>
                      </a:rPr>
                      <m:t>=62.8</m:t>
                    </m:r>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6</m:t>
                        </m:r>
                      </m:sup>
                    </m:sSup>
                  </m:oMath>
                </a14:m>
                <a:r>
                  <a:rPr lang="en-US" sz="1800" dirty="0"/>
                  <a:t>. </a:t>
                </a:r>
                <a14:m>
                  <m:oMath xmlns:m="http://schemas.openxmlformats.org/officeDocument/2006/math">
                    <m:r>
                      <a:rPr lang="en-US" sz="1800" b="0" i="1" smtClean="0">
                        <a:latin typeface="Cambria Math" panose="02040503050406030204" pitchFamily="18" charset="0"/>
                      </a:rPr>
                      <m:t>𝐶</m:t>
                    </m:r>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10</m:t>
                            </m:r>
                          </m:e>
                          <m:sup>
                            <m:r>
                              <a:rPr lang="en-US" sz="1800" b="0" i="1" smtClean="0">
                                <a:latin typeface="Cambria Math" panose="02040503050406030204" pitchFamily="18" charset="0"/>
                              </a:rPr>
                              <m:t>3</m:t>
                            </m:r>
                          </m:sup>
                        </m:sSup>
                      </m:num>
                      <m:den>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(62.8</m:t>
                            </m:r>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6</m:t>
                                </m:r>
                              </m:sup>
                            </m:sSup>
                            <m:r>
                              <a:rPr lang="en-US" sz="1800" b="0" i="1" smtClean="0">
                                <a:latin typeface="Cambria Math" panose="02040503050406030204" pitchFamily="18" charset="0"/>
                                <a:ea typeface="Cambria Math" panose="02040503050406030204" pitchFamily="18" charset="0"/>
                              </a:rPr>
                              <m:t>)</m:t>
                            </m:r>
                          </m:e>
                          <m:sup>
                            <m:r>
                              <a:rPr lang="en-US" sz="1800" b="0" i="1" smtClean="0">
                                <a:latin typeface="Cambria Math" panose="02040503050406030204" pitchFamily="18" charset="0"/>
                              </a:rPr>
                              <m:t>2</m:t>
                            </m:r>
                          </m:sup>
                        </m:sSup>
                      </m:den>
                    </m:f>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rPr>
                      <m:t> .25</m:t>
                    </m:r>
                    <m:r>
                      <a:rPr lang="en-US" sz="1800" b="0" i="1" smtClean="0">
                        <a:latin typeface="Cambria Math" panose="02040503050406030204" pitchFamily="18" charset="0"/>
                      </a:rPr>
                      <m:t>𝑝𝐹</m:t>
                    </m:r>
                  </m:oMath>
                </a14:m>
                <a:endParaRPr lang="en-US" sz="1800" dirty="0"/>
              </a:p>
              <a:p>
                <a:pPr lvl="2">
                  <a:spcBef>
                    <a:spcPts val="400"/>
                  </a:spcBef>
                </a:pPr>
                <a:endParaRPr lang="en-US" sz="1800" dirty="0"/>
              </a:p>
              <a:p>
                <a:pPr lvl="1">
                  <a:spcBef>
                    <a:spcPts val="400"/>
                  </a:spcBef>
                </a:pPr>
                <a:r>
                  <a:rPr lang="en-US" sz="1800" dirty="0"/>
                  <a:t>Note: I made the pull-up 100K.</a:t>
                </a:r>
              </a:p>
              <a:p>
                <a:pPr lvl="1">
                  <a:spcBef>
                    <a:spcPts val="400"/>
                  </a:spcBef>
                </a:pPr>
                <a:endParaRPr lang="en-US" sz="22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23408" y="1457708"/>
                <a:ext cx="9718512" cy="4810695"/>
              </a:xfrm>
              <a:blipFill>
                <a:blip r:embed="rId2"/>
                <a:stretch>
                  <a:fillRect l="-392" t="-1316"/>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20</a:t>
            </a:fld>
            <a:endParaRPr lang="en-US"/>
          </a:p>
        </p:txBody>
      </p:sp>
      <p:grpSp>
        <p:nvGrpSpPr>
          <p:cNvPr id="4" name="Group 3">
            <a:extLst>
              <a:ext uri="{FF2B5EF4-FFF2-40B4-BE49-F238E27FC236}">
                <a16:creationId xmlns:a16="http://schemas.microsoft.com/office/drawing/2014/main" id="{4EA802BC-1D4A-DC4D-873C-2CCF8C1677C6}"/>
              </a:ext>
            </a:extLst>
          </p:cNvPr>
          <p:cNvGrpSpPr/>
          <p:nvPr/>
        </p:nvGrpSpPr>
        <p:grpSpPr>
          <a:xfrm>
            <a:off x="9907243" y="2843338"/>
            <a:ext cx="2263734" cy="2732709"/>
            <a:chOff x="9907243" y="2843338"/>
            <a:chExt cx="2263734" cy="2732709"/>
          </a:xfrm>
        </p:grpSpPr>
        <p:sp>
          <p:nvSpPr>
            <p:cNvPr id="50" name="TextBox 49">
              <a:extLst>
                <a:ext uri="{FF2B5EF4-FFF2-40B4-BE49-F238E27FC236}">
                  <a16:creationId xmlns:a16="http://schemas.microsoft.com/office/drawing/2014/main" id="{686CC273-25CF-C740-BA7F-DB5603FF02BB}"/>
                </a:ext>
              </a:extLst>
            </p:cNvPr>
            <p:cNvSpPr txBox="1"/>
            <p:nvPr/>
          </p:nvSpPr>
          <p:spPr>
            <a:xfrm flipH="1">
              <a:off x="10083835" y="4442953"/>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2N2222A</a:t>
              </a:r>
              <a:endParaRPr lang="en-US" sz="1400" dirty="0">
                <a:solidFill>
                  <a:srgbClr val="000000"/>
                </a:solidFill>
                <a:latin typeface="Calibri"/>
                <a:ea typeface="Calibri"/>
                <a:cs typeface="Calibri"/>
                <a:sym typeface="Calibri"/>
              </a:endParaRPr>
            </a:p>
          </p:txBody>
        </p:sp>
        <p:sp>
          <p:nvSpPr>
            <p:cNvPr id="51" name="Oval 50">
              <a:extLst>
                <a:ext uri="{FF2B5EF4-FFF2-40B4-BE49-F238E27FC236}">
                  <a16:creationId xmlns:a16="http://schemas.microsoft.com/office/drawing/2014/main" id="{36AEDD87-E6BB-FC4B-A8BC-6BFBDDCDA5B6}"/>
                </a:ext>
              </a:extLst>
            </p:cNvPr>
            <p:cNvSpPr/>
            <p:nvPr/>
          </p:nvSpPr>
          <p:spPr>
            <a:xfrm>
              <a:off x="11883870" y="471910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5" name="Straight Connector 54">
              <a:extLst>
                <a:ext uri="{FF2B5EF4-FFF2-40B4-BE49-F238E27FC236}">
                  <a16:creationId xmlns:a16="http://schemas.microsoft.com/office/drawing/2014/main" id="{7F26DC28-608F-B24E-B42A-E47DDF38C4AE}"/>
                </a:ext>
              </a:extLst>
            </p:cNvPr>
            <p:cNvCxnSpPr>
              <a:cxnSpLocks/>
            </p:cNvCxnSpPr>
            <p:nvPr/>
          </p:nvCxnSpPr>
          <p:spPr>
            <a:xfrm flipH="1">
              <a:off x="10968988" y="4762565"/>
              <a:ext cx="91440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7" name="Freeform 56">
              <a:extLst>
                <a:ext uri="{FF2B5EF4-FFF2-40B4-BE49-F238E27FC236}">
                  <a16:creationId xmlns:a16="http://schemas.microsoft.com/office/drawing/2014/main" id="{CF9E6D04-5FBB-204B-880C-0F988B17C8FB}"/>
                </a:ext>
              </a:extLst>
            </p:cNvPr>
            <p:cNvSpPr>
              <a:spLocks noChangeAspect="1"/>
            </p:cNvSpPr>
            <p:nvPr/>
          </p:nvSpPr>
          <p:spPr bwMode="auto">
            <a:xfrm rot="5400000">
              <a:off x="10231616" y="453581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6" name="TextBox 65">
              <a:extLst>
                <a:ext uri="{FF2B5EF4-FFF2-40B4-BE49-F238E27FC236}">
                  <a16:creationId xmlns:a16="http://schemas.microsoft.com/office/drawing/2014/main" id="{B6E56E04-FA43-4943-AAD4-59E0409E0211}"/>
                </a:ext>
              </a:extLst>
            </p:cNvPr>
            <p:cNvSpPr txBox="1"/>
            <p:nvPr/>
          </p:nvSpPr>
          <p:spPr>
            <a:xfrm flipH="1">
              <a:off x="10806853" y="2843338"/>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a:t>
              </a:r>
              <a:endParaRPr lang="en-US" sz="1400" dirty="0">
                <a:solidFill>
                  <a:srgbClr val="000000"/>
                </a:solidFill>
                <a:latin typeface="Calibri"/>
                <a:ea typeface="Calibri"/>
                <a:cs typeface="Calibri"/>
                <a:sym typeface="Calibri"/>
              </a:endParaRPr>
            </a:p>
          </p:txBody>
        </p:sp>
        <p:sp>
          <p:nvSpPr>
            <p:cNvPr id="67" name="TextBox 66">
              <a:extLst>
                <a:ext uri="{FF2B5EF4-FFF2-40B4-BE49-F238E27FC236}">
                  <a16:creationId xmlns:a16="http://schemas.microsoft.com/office/drawing/2014/main" id="{0B4823B1-B6F9-694C-BE5C-334704DBE362}"/>
                </a:ext>
              </a:extLst>
            </p:cNvPr>
            <p:cNvSpPr txBox="1"/>
            <p:nvPr/>
          </p:nvSpPr>
          <p:spPr>
            <a:xfrm flipH="1">
              <a:off x="11666531" y="4401475"/>
              <a:ext cx="50444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out</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F8CF36B4-4485-D040-974E-D6850E786CAD}"/>
                    </a:ext>
                  </a:extLst>
                </p:cNvPr>
                <p:cNvSpPr txBox="1"/>
                <p:nvPr/>
              </p:nvSpPr>
              <p:spPr>
                <a:xfrm flipH="1">
                  <a:off x="10072436" y="4988920"/>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68" name="TextBox 67">
                  <a:extLst>
                    <a:ext uri="{FF2B5EF4-FFF2-40B4-BE49-F238E27FC236}">
                      <a16:creationId xmlns:a16="http://schemas.microsoft.com/office/drawing/2014/main" id="{F8CF36B4-4485-D040-974E-D6850E786CAD}"/>
                    </a:ext>
                  </a:extLst>
                </p:cNvPr>
                <p:cNvSpPr txBox="1">
                  <a:spLocks noRot="1" noChangeAspect="1" noMove="1" noResize="1" noEditPoints="1" noAdjustHandles="1" noChangeArrowheads="1" noChangeShapeType="1" noTextEdit="1"/>
                </p:cNvSpPr>
                <p:nvPr/>
              </p:nvSpPr>
              <p:spPr>
                <a:xfrm flipH="1">
                  <a:off x="10072436" y="4988920"/>
                  <a:ext cx="525365" cy="307775"/>
                </a:xfrm>
                <a:prstGeom prst="rect">
                  <a:avLst/>
                </a:prstGeom>
                <a:blipFill>
                  <a:blip r:embed="rId3"/>
                  <a:stretch>
                    <a:fillRect l="-9302" b="-19231"/>
                  </a:stretch>
                </a:blipFill>
                <a:ln w="12700" cap="flat">
                  <a:noFill/>
                  <a:miter lim="400000"/>
                </a:ln>
                <a:effectLst/>
              </p:spPr>
              <p:txBody>
                <a:bodyPr/>
                <a:lstStyle/>
                <a:p>
                  <a:r>
                    <a:rPr lang="en-US">
                      <a:noFill/>
                    </a:rPr>
                    <a:t> </a:t>
                  </a:r>
                </a:p>
              </p:txBody>
            </p:sp>
          </mc:Fallback>
        </mc:AlternateContent>
        <p:grpSp>
          <p:nvGrpSpPr>
            <p:cNvPr id="69" name="Group 478">
              <a:extLst>
                <a:ext uri="{FF2B5EF4-FFF2-40B4-BE49-F238E27FC236}">
                  <a16:creationId xmlns:a16="http://schemas.microsoft.com/office/drawing/2014/main" id="{F97F9AD9-1A86-E147-97C5-E1570D8020B2}"/>
                </a:ext>
              </a:extLst>
            </p:cNvPr>
            <p:cNvGrpSpPr>
              <a:grpSpLocks/>
            </p:cNvGrpSpPr>
            <p:nvPr/>
          </p:nvGrpSpPr>
          <p:grpSpPr bwMode="auto">
            <a:xfrm flipH="1">
              <a:off x="10558671" y="4616171"/>
              <a:ext cx="401622" cy="609600"/>
              <a:chOff x="4656" y="1344"/>
              <a:chExt cx="192" cy="384"/>
            </a:xfrm>
          </p:grpSpPr>
          <p:sp>
            <p:nvSpPr>
              <p:cNvPr id="182" name="Freeform 181">
                <a:extLst>
                  <a:ext uri="{FF2B5EF4-FFF2-40B4-BE49-F238E27FC236}">
                    <a16:creationId xmlns:a16="http://schemas.microsoft.com/office/drawing/2014/main" id="{0D7E66B6-DE23-B545-8977-1A2A65F73BFA}"/>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83" name="Line 36">
                <a:extLst>
                  <a:ext uri="{FF2B5EF4-FFF2-40B4-BE49-F238E27FC236}">
                    <a16:creationId xmlns:a16="http://schemas.microsoft.com/office/drawing/2014/main" id="{F7568B3A-DA16-2943-9EAA-736AB1012F95}"/>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84" name="Line 37">
                <a:extLst>
                  <a:ext uri="{FF2B5EF4-FFF2-40B4-BE49-F238E27FC236}">
                    <a16:creationId xmlns:a16="http://schemas.microsoft.com/office/drawing/2014/main" id="{3DF7F970-75A7-9240-8A6E-C37285D5E89C}"/>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85" name="Freeform 184">
                <a:extLst>
                  <a:ext uri="{FF2B5EF4-FFF2-40B4-BE49-F238E27FC236}">
                    <a16:creationId xmlns:a16="http://schemas.microsoft.com/office/drawing/2014/main" id="{4B051941-A5D5-DE4D-88C9-16D240F3ED0F}"/>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77" name="Group 222">
              <a:extLst>
                <a:ext uri="{FF2B5EF4-FFF2-40B4-BE49-F238E27FC236}">
                  <a16:creationId xmlns:a16="http://schemas.microsoft.com/office/drawing/2014/main" id="{B438A064-E2D3-1A43-89A4-A70532DC7B16}"/>
                </a:ext>
              </a:extLst>
            </p:cNvPr>
            <p:cNvGrpSpPr>
              <a:grpSpLocks/>
            </p:cNvGrpSpPr>
            <p:nvPr/>
          </p:nvGrpSpPr>
          <p:grpSpPr bwMode="auto">
            <a:xfrm>
              <a:off x="10807096" y="5195047"/>
              <a:ext cx="304800" cy="381000"/>
              <a:chOff x="4272" y="3072"/>
              <a:chExt cx="192" cy="240"/>
            </a:xfrm>
          </p:grpSpPr>
          <p:sp>
            <p:nvSpPr>
              <p:cNvPr id="176" name="Line 99">
                <a:extLst>
                  <a:ext uri="{FF2B5EF4-FFF2-40B4-BE49-F238E27FC236}">
                    <a16:creationId xmlns:a16="http://schemas.microsoft.com/office/drawing/2014/main" id="{174BA96D-7301-1946-9BBA-D7065502CBD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7" name="Line 100">
                <a:extLst>
                  <a:ext uri="{FF2B5EF4-FFF2-40B4-BE49-F238E27FC236}">
                    <a16:creationId xmlns:a16="http://schemas.microsoft.com/office/drawing/2014/main" id="{30E7E1D5-3329-DA42-9EEE-4C95B4E54CF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1">
                <a:extLst>
                  <a:ext uri="{FF2B5EF4-FFF2-40B4-BE49-F238E27FC236}">
                    <a16:creationId xmlns:a16="http://schemas.microsoft.com/office/drawing/2014/main" id="{72DB751B-E5C0-F949-937A-0C1D92D1D5D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102">
                <a:extLst>
                  <a:ext uri="{FF2B5EF4-FFF2-40B4-BE49-F238E27FC236}">
                    <a16:creationId xmlns:a16="http://schemas.microsoft.com/office/drawing/2014/main" id="{51DFCD7C-A822-A74E-813B-005CF132945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Line 103">
                <a:extLst>
                  <a:ext uri="{FF2B5EF4-FFF2-40B4-BE49-F238E27FC236}">
                    <a16:creationId xmlns:a16="http://schemas.microsoft.com/office/drawing/2014/main" id="{2E4DD341-E20D-B14A-9FAB-F3A01B47154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1" name="Line 104">
                <a:extLst>
                  <a:ext uri="{FF2B5EF4-FFF2-40B4-BE49-F238E27FC236}">
                    <a16:creationId xmlns:a16="http://schemas.microsoft.com/office/drawing/2014/main" id="{C9E9F0A4-4A9A-6A44-B7D2-7BE86059045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8" name="Oval 77">
              <a:extLst>
                <a:ext uri="{FF2B5EF4-FFF2-40B4-BE49-F238E27FC236}">
                  <a16:creationId xmlns:a16="http://schemas.microsoft.com/office/drawing/2014/main" id="{A3926B1B-E79E-3B4D-BB97-C8C58D7E0F3B}"/>
                </a:ext>
              </a:extLst>
            </p:cNvPr>
            <p:cNvSpPr/>
            <p:nvPr/>
          </p:nvSpPr>
          <p:spPr>
            <a:xfrm>
              <a:off x="9907243" y="486906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Freeform 87">
              <a:extLst>
                <a:ext uri="{FF2B5EF4-FFF2-40B4-BE49-F238E27FC236}">
                  <a16:creationId xmlns:a16="http://schemas.microsoft.com/office/drawing/2014/main" id="{FDA6B9D9-3761-DE4D-A83D-5F5AA077C565}"/>
                </a:ext>
              </a:extLst>
            </p:cNvPr>
            <p:cNvSpPr>
              <a:spLocks noChangeAspect="1"/>
            </p:cNvSpPr>
            <p:nvPr/>
          </p:nvSpPr>
          <p:spPr bwMode="auto">
            <a:xfrm flipH="1">
              <a:off x="10874067" y="4020475"/>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17" name="Straight Connector 116">
              <a:extLst>
                <a:ext uri="{FF2B5EF4-FFF2-40B4-BE49-F238E27FC236}">
                  <a16:creationId xmlns:a16="http://schemas.microsoft.com/office/drawing/2014/main" id="{343C8062-7472-BB43-95A4-80A6206E24DF}"/>
                </a:ext>
              </a:extLst>
            </p:cNvPr>
            <p:cNvCxnSpPr>
              <a:cxnSpLocks/>
            </p:cNvCxnSpPr>
            <p:nvPr/>
          </p:nvCxnSpPr>
          <p:spPr>
            <a:xfrm flipH="1">
              <a:off x="10967795" y="3245464"/>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Oval 117">
              <a:extLst>
                <a:ext uri="{FF2B5EF4-FFF2-40B4-BE49-F238E27FC236}">
                  <a16:creationId xmlns:a16="http://schemas.microsoft.com/office/drawing/2014/main" id="{271D46CF-F8BF-8041-9B4B-FBD0F6C4348E}"/>
                </a:ext>
              </a:extLst>
            </p:cNvPr>
            <p:cNvSpPr/>
            <p:nvPr/>
          </p:nvSpPr>
          <p:spPr>
            <a:xfrm>
              <a:off x="10913027" y="317402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0" name="TextBox 119">
                  <a:extLst>
                    <a:ext uri="{FF2B5EF4-FFF2-40B4-BE49-F238E27FC236}">
                      <a16:creationId xmlns:a16="http://schemas.microsoft.com/office/drawing/2014/main" id="{6E57B945-8FC2-D949-8CAD-B70326048130}"/>
                    </a:ext>
                  </a:extLst>
                </p:cNvPr>
                <p:cNvSpPr txBox="1"/>
                <p:nvPr/>
              </p:nvSpPr>
              <p:spPr>
                <a:xfrm flipH="1">
                  <a:off x="11101565" y="4211729"/>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20" name="TextBox 119">
                  <a:extLst>
                    <a:ext uri="{FF2B5EF4-FFF2-40B4-BE49-F238E27FC236}">
                      <a16:creationId xmlns:a16="http://schemas.microsoft.com/office/drawing/2014/main" id="{6E57B945-8FC2-D949-8CAD-B70326048130}"/>
                    </a:ext>
                  </a:extLst>
                </p:cNvPr>
                <p:cNvSpPr txBox="1">
                  <a:spLocks noRot="1" noChangeAspect="1" noMove="1" noResize="1" noEditPoints="1" noAdjustHandles="1" noChangeArrowheads="1" noChangeShapeType="1" noTextEdit="1"/>
                </p:cNvSpPr>
                <p:nvPr/>
              </p:nvSpPr>
              <p:spPr>
                <a:xfrm flipH="1">
                  <a:off x="11101565" y="4211729"/>
                  <a:ext cx="525365" cy="307775"/>
                </a:xfrm>
                <a:prstGeom prst="rect">
                  <a:avLst/>
                </a:prstGeom>
                <a:blipFill>
                  <a:blip r:embed="rId4"/>
                  <a:stretch>
                    <a:fillRect l="-14286" t="-4000" b="-20000"/>
                  </a:stretch>
                </a:blipFill>
                <a:ln w="12700" cap="flat">
                  <a:noFill/>
                  <a:miter lim="400000"/>
                </a:ln>
                <a:effectLst/>
              </p:spPr>
              <p:txBody>
                <a:bodyPr/>
                <a:lstStyle/>
                <a:p>
                  <a:r>
                    <a:rPr lang="en-US">
                      <a:noFill/>
                    </a:rPr>
                    <a:t> </a:t>
                  </a:r>
                </a:p>
              </p:txBody>
            </p:sp>
          </mc:Fallback>
        </mc:AlternateContent>
        <p:grpSp>
          <p:nvGrpSpPr>
            <p:cNvPr id="198" name="Group 209">
              <a:extLst>
                <a:ext uri="{FF2B5EF4-FFF2-40B4-BE49-F238E27FC236}">
                  <a16:creationId xmlns:a16="http://schemas.microsoft.com/office/drawing/2014/main" id="{3F3AB67B-51F7-0348-B619-E23839931310}"/>
                </a:ext>
              </a:extLst>
            </p:cNvPr>
            <p:cNvGrpSpPr>
              <a:grpSpLocks/>
            </p:cNvGrpSpPr>
            <p:nvPr/>
          </p:nvGrpSpPr>
          <p:grpSpPr bwMode="auto">
            <a:xfrm>
              <a:off x="10895927" y="3486249"/>
              <a:ext cx="130033" cy="612071"/>
              <a:chOff x="3935" y="1728"/>
              <a:chExt cx="96" cy="480"/>
            </a:xfrm>
          </p:grpSpPr>
          <p:sp>
            <p:nvSpPr>
              <p:cNvPr id="199" name="Arc 59">
                <a:extLst>
                  <a:ext uri="{FF2B5EF4-FFF2-40B4-BE49-F238E27FC236}">
                    <a16:creationId xmlns:a16="http://schemas.microsoft.com/office/drawing/2014/main" id="{8CD48F59-EA35-CF4F-A8E2-294B1C9087A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60">
                <a:extLst>
                  <a:ext uri="{FF2B5EF4-FFF2-40B4-BE49-F238E27FC236}">
                    <a16:creationId xmlns:a16="http://schemas.microsoft.com/office/drawing/2014/main" id="{7CAAE99D-7CA8-AE42-B189-53DC5B50619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61">
                <a:extLst>
                  <a:ext uri="{FF2B5EF4-FFF2-40B4-BE49-F238E27FC236}">
                    <a16:creationId xmlns:a16="http://schemas.microsoft.com/office/drawing/2014/main" id="{41637B52-BB0E-4245-9826-E6020DD6957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62">
                <a:extLst>
                  <a:ext uri="{FF2B5EF4-FFF2-40B4-BE49-F238E27FC236}">
                    <a16:creationId xmlns:a16="http://schemas.microsoft.com/office/drawing/2014/main" id="{30AB4000-B356-F240-A734-F422FA6A589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Line 63">
                <a:extLst>
                  <a:ext uri="{FF2B5EF4-FFF2-40B4-BE49-F238E27FC236}">
                    <a16:creationId xmlns:a16="http://schemas.microsoft.com/office/drawing/2014/main" id="{83FB761A-E0AE-D44C-B9E9-89FE31EDC29A}"/>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4" name="Line 64">
                <a:extLst>
                  <a:ext uri="{FF2B5EF4-FFF2-40B4-BE49-F238E27FC236}">
                    <a16:creationId xmlns:a16="http://schemas.microsoft.com/office/drawing/2014/main" id="{91FC90D4-A785-0B48-A848-BBDD4D36D99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5" name="Arc 65">
                <a:extLst>
                  <a:ext uri="{FF2B5EF4-FFF2-40B4-BE49-F238E27FC236}">
                    <a16:creationId xmlns:a16="http://schemas.microsoft.com/office/drawing/2014/main" id="{CF081F81-9609-B648-B1AA-488262D27C1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6" name="Arc 66">
                <a:extLst>
                  <a:ext uri="{FF2B5EF4-FFF2-40B4-BE49-F238E27FC236}">
                    <a16:creationId xmlns:a16="http://schemas.microsoft.com/office/drawing/2014/main" id="{228109F9-FD50-224B-AA23-38C54BF1A51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7" name="Arc 67">
                <a:extLst>
                  <a:ext uri="{FF2B5EF4-FFF2-40B4-BE49-F238E27FC236}">
                    <a16:creationId xmlns:a16="http://schemas.microsoft.com/office/drawing/2014/main" id="{20C6241B-0D67-0A4A-A669-E3083A7BB49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8" name="Arc 68">
                <a:extLst>
                  <a:ext uri="{FF2B5EF4-FFF2-40B4-BE49-F238E27FC236}">
                    <a16:creationId xmlns:a16="http://schemas.microsoft.com/office/drawing/2014/main" id="{98C3F0AA-EDA3-BE4B-84AB-4295D26EF0B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9" name="Arc 69">
                <a:extLst>
                  <a:ext uri="{FF2B5EF4-FFF2-40B4-BE49-F238E27FC236}">
                    <a16:creationId xmlns:a16="http://schemas.microsoft.com/office/drawing/2014/main" id="{6957CE11-7643-0D46-8D09-88512F62CD2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0" name="Arc 70">
                <a:extLst>
                  <a:ext uri="{FF2B5EF4-FFF2-40B4-BE49-F238E27FC236}">
                    <a16:creationId xmlns:a16="http://schemas.microsoft.com/office/drawing/2014/main" id="{5A23E305-4FBE-1B4E-9335-A912FE27974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1" name="Arc 71">
                <a:extLst>
                  <a:ext uri="{FF2B5EF4-FFF2-40B4-BE49-F238E27FC236}">
                    <a16:creationId xmlns:a16="http://schemas.microsoft.com/office/drawing/2014/main" id="{E82DF6B4-8E17-7144-B0A6-1820415E1F7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12" name="TextBox 111">
              <a:extLst>
                <a:ext uri="{FF2B5EF4-FFF2-40B4-BE49-F238E27FC236}">
                  <a16:creationId xmlns:a16="http://schemas.microsoft.com/office/drawing/2014/main" id="{43B4598F-B6E2-AE41-96B2-479B39A7FF76}"/>
                </a:ext>
              </a:extLst>
            </p:cNvPr>
            <p:cNvSpPr txBox="1"/>
            <p:nvPr/>
          </p:nvSpPr>
          <p:spPr>
            <a:xfrm flipH="1">
              <a:off x="10587462" y="3709169"/>
              <a:ext cx="25207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endParaRPr lang="en-US" sz="1400" dirty="0">
                <a:solidFill>
                  <a:srgbClr val="000000"/>
                </a:solidFill>
                <a:latin typeface="Calibri"/>
                <a:ea typeface="Calibri"/>
                <a:cs typeface="Calibri"/>
                <a:sym typeface="Calibri"/>
              </a:endParaRPr>
            </a:p>
          </p:txBody>
        </p:sp>
      </p:grpSp>
      <p:grpSp>
        <p:nvGrpSpPr>
          <p:cNvPr id="6" name="Group 5">
            <a:extLst>
              <a:ext uri="{FF2B5EF4-FFF2-40B4-BE49-F238E27FC236}">
                <a16:creationId xmlns:a16="http://schemas.microsoft.com/office/drawing/2014/main" id="{94E053C5-45F1-154B-854D-802E7065EA59}"/>
              </a:ext>
            </a:extLst>
          </p:cNvPr>
          <p:cNvGrpSpPr/>
          <p:nvPr/>
        </p:nvGrpSpPr>
        <p:grpSpPr>
          <a:xfrm>
            <a:off x="9436559" y="329639"/>
            <a:ext cx="2823414" cy="1353589"/>
            <a:chOff x="9436559" y="329639"/>
            <a:chExt cx="2823414" cy="1353589"/>
          </a:xfrm>
        </p:grpSpPr>
        <p:sp>
          <p:nvSpPr>
            <p:cNvPr id="52" name="TextBox 51">
              <a:extLst>
                <a:ext uri="{FF2B5EF4-FFF2-40B4-BE49-F238E27FC236}">
                  <a16:creationId xmlns:a16="http://schemas.microsoft.com/office/drawing/2014/main" id="{580E98B5-83E5-AD4D-8E2E-E6A09730E508}"/>
                </a:ext>
              </a:extLst>
            </p:cNvPr>
            <p:cNvSpPr txBox="1"/>
            <p:nvPr/>
          </p:nvSpPr>
          <p:spPr>
            <a:xfrm>
              <a:off x="9436559" y="1017637"/>
              <a:ext cx="379163" cy="338554"/>
            </a:xfrm>
            <a:prstGeom prst="rect">
              <a:avLst/>
            </a:prstGeom>
            <a:noFill/>
          </p:spPr>
          <p:txBody>
            <a:bodyPr wrap="square" rtlCol="0">
              <a:spAutoFit/>
            </a:bodyPr>
            <a:lstStyle/>
            <a:p>
              <a:r>
                <a:rPr lang="en-US" sz="1600" dirty="0"/>
                <a:t>V</a:t>
              </a:r>
              <a:r>
                <a:rPr lang="en-US" sz="1600" baseline="-25000" dirty="0"/>
                <a:t>i</a:t>
              </a:r>
            </a:p>
          </p:txBody>
        </p:sp>
        <p:cxnSp>
          <p:nvCxnSpPr>
            <p:cNvPr id="53" name="Straight Connector 52">
              <a:extLst>
                <a:ext uri="{FF2B5EF4-FFF2-40B4-BE49-F238E27FC236}">
                  <a16:creationId xmlns:a16="http://schemas.microsoft.com/office/drawing/2014/main" id="{8E3F3E10-E18A-6A4D-901C-6C4FAC9EAF28}"/>
                </a:ext>
              </a:extLst>
            </p:cNvPr>
            <p:cNvCxnSpPr>
              <a:cxnSpLocks/>
            </p:cNvCxnSpPr>
            <p:nvPr/>
          </p:nvCxnSpPr>
          <p:spPr>
            <a:xfrm flipV="1">
              <a:off x="9888504" y="1590265"/>
              <a:ext cx="21230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4" name="Group 53">
              <a:extLst>
                <a:ext uri="{FF2B5EF4-FFF2-40B4-BE49-F238E27FC236}">
                  <a16:creationId xmlns:a16="http://schemas.microsoft.com/office/drawing/2014/main" id="{FCB7B683-BD95-ED49-991B-8AF082345FEB}"/>
                </a:ext>
              </a:extLst>
            </p:cNvPr>
            <p:cNvGrpSpPr>
              <a:grpSpLocks/>
            </p:cNvGrpSpPr>
            <p:nvPr/>
          </p:nvGrpSpPr>
          <p:grpSpPr bwMode="auto">
            <a:xfrm>
              <a:off x="11917408" y="1491204"/>
              <a:ext cx="192024" cy="192024"/>
              <a:chOff x="1344" y="2064"/>
              <a:chExt cx="192" cy="192"/>
            </a:xfrm>
          </p:grpSpPr>
          <p:sp>
            <p:nvSpPr>
              <p:cNvPr id="82" name="Oval 81">
                <a:extLst>
                  <a:ext uri="{FF2B5EF4-FFF2-40B4-BE49-F238E27FC236}">
                    <a16:creationId xmlns:a16="http://schemas.microsoft.com/office/drawing/2014/main" id="{50BE7C7E-C78D-9C4D-92CB-411054162A3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3" name="Rectangle 82">
                <a:extLst>
                  <a:ext uri="{FF2B5EF4-FFF2-40B4-BE49-F238E27FC236}">
                    <a16:creationId xmlns:a16="http://schemas.microsoft.com/office/drawing/2014/main" id="{FFD7E9FA-8F7E-944B-8AB4-4DEBA61B5D1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60" name="Straight Connector 59">
              <a:extLst>
                <a:ext uri="{FF2B5EF4-FFF2-40B4-BE49-F238E27FC236}">
                  <a16:creationId xmlns:a16="http://schemas.microsoft.com/office/drawing/2014/main" id="{BAB50D8A-E8A4-6648-9EB4-8A439C08DF92}"/>
                </a:ext>
              </a:extLst>
            </p:cNvPr>
            <p:cNvCxnSpPr>
              <a:cxnSpLocks/>
            </p:cNvCxnSpPr>
            <p:nvPr/>
          </p:nvCxnSpPr>
          <p:spPr>
            <a:xfrm>
              <a:off x="11349350" y="838528"/>
              <a:ext cx="6400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1" name="Group 60">
              <a:extLst>
                <a:ext uri="{FF2B5EF4-FFF2-40B4-BE49-F238E27FC236}">
                  <a16:creationId xmlns:a16="http://schemas.microsoft.com/office/drawing/2014/main" id="{EEA05507-89DE-1449-AAA9-D542DE25A7DC}"/>
                </a:ext>
              </a:extLst>
            </p:cNvPr>
            <p:cNvGrpSpPr>
              <a:grpSpLocks/>
            </p:cNvGrpSpPr>
            <p:nvPr/>
          </p:nvGrpSpPr>
          <p:grpSpPr bwMode="auto">
            <a:xfrm>
              <a:off x="11900473" y="745366"/>
              <a:ext cx="192024" cy="192024"/>
              <a:chOff x="1344" y="2064"/>
              <a:chExt cx="192" cy="192"/>
            </a:xfrm>
          </p:grpSpPr>
          <p:sp>
            <p:nvSpPr>
              <p:cNvPr id="74" name="Oval 73">
                <a:extLst>
                  <a:ext uri="{FF2B5EF4-FFF2-40B4-BE49-F238E27FC236}">
                    <a16:creationId xmlns:a16="http://schemas.microsoft.com/office/drawing/2014/main" id="{DF4A5AC2-0DCD-EE42-BC24-3062A1A719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5" name="Rectangle 74">
                <a:extLst>
                  <a:ext uri="{FF2B5EF4-FFF2-40B4-BE49-F238E27FC236}">
                    <a16:creationId xmlns:a16="http://schemas.microsoft.com/office/drawing/2014/main" id="{D26BD664-5222-6647-A214-DA0F18AF453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64" name="Straight Connector 63">
              <a:extLst>
                <a:ext uri="{FF2B5EF4-FFF2-40B4-BE49-F238E27FC236}">
                  <a16:creationId xmlns:a16="http://schemas.microsoft.com/office/drawing/2014/main" id="{7FA08067-D5EE-7543-8E56-B571859AD2FB}"/>
                </a:ext>
              </a:extLst>
            </p:cNvPr>
            <p:cNvCxnSpPr>
              <a:cxnSpLocks/>
            </p:cNvCxnSpPr>
            <p:nvPr/>
          </p:nvCxnSpPr>
          <p:spPr>
            <a:xfrm>
              <a:off x="10568776" y="843023"/>
              <a:ext cx="3657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F560205C-60A4-D242-928B-9D055F11F0BC}"/>
                </a:ext>
              </a:extLst>
            </p:cNvPr>
            <p:cNvSpPr txBox="1"/>
            <p:nvPr/>
          </p:nvSpPr>
          <p:spPr>
            <a:xfrm>
              <a:off x="11880810" y="1032904"/>
              <a:ext cx="379163" cy="338554"/>
            </a:xfrm>
            <a:prstGeom prst="rect">
              <a:avLst/>
            </a:prstGeom>
            <a:noFill/>
          </p:spPr>
          <p:txBody>
            <a:bodyPr wrap="square" rtlCol="0">
              <a:spAutoFit/>
            </a:bodyPr>
            <a:lstStyle/>
            <a:p>
              <a:r>
                <a:rPr lang="en-US" sz="1600" dirty="0"/>
                <a:t>V</a:t>
              </a:r>
              <a:r>
                <a:rPr lang="en-US" sz="1600" baseline="-25000" dirty="0"/>
                <a:t>o</a:t>
              </a:r>
            </a:p>
          </p:txBody>
        </p:sp>
        <p:grpSp>
          <p:nvGrpSpPr>
            <p:cNvPr id="84" name="Group 338">
              <a:extLst>
                <a:ext uri="{FF2B5EF4-FFF2-40B4-BE49-F238E27FC236}">
                  <a16:creationId xmlns:a16="http://schemas.microsoft.com/office/drawing/2014/main" id="{CBFBADD0-4FF7-694A-8EFA-695892234A0F}"/>
                </a:ext>
              </a:extLst>
            </p:cNvPr>
            <p:cNvGrpSpPr>
              <a:grpSpLocks/>
            </p:cNvGrpSpPr>
            <p:nvPr/>
          </p:nvGrpSpPr>
          <p:grpSpPr bwMode="auto">
            <a:xfrm rot="5400000">
              <a:off x="11068278" y="576891"/>
              <a:ext cx="158115" cy="557121"/>
              <a:chOff x="3398" y="1757"/>
              <a:chExt cx="128" cy="518"/>
            </a:xfrm>
          </p:grpSpPr>
          <p:grpSp>
            <p:nvGrpSpPr>
              <p:cNvPr id="87" name="Group 54">
                <a:extLst>
                  <a:ext uri="{FF2B5EF4-FFF2-40B4-BE49-F238E27FC236}">
                    <a16:creationId xmlns:a16="http://schemas.microsoft.com/office/drawing/2014/main" id="{1DF800C0-0AF6-EF45-8BB6-F83F1015DEF2}"/>
                  </a:ext>
                </a:extLst>
              </p:cNvPr>
              <p:cNvGrpSpPr>
                <a:grpSpLocks/>
              </p:cNvGrpSpPr>
              <p:nvPr/>
            </p:nvGrpSpPr>
            <p:grpSpPr bwMode="auto">
              <a:xfrm>
                <a:off x="3398" y="1757"/>
                <a:ext cx="128" cy="518"/>
                <a:chOff x="451" y="2160"/>
                <a:chExt cx="298" cy="1209"/>
              </a:xfrm>
            </p:grpSpPr>
            <p:grpSp>
              <p:nvGrpSpPr>
                <p:cNvPr id="89" name="Group 55">
                  <a:extLst>
                    <a:ext uri="{FF2B5EF4-FFF2-40B4-BE49-F238E27FC236}">
                      <a16:creationId xmlns:a16="http://schemas.microsoft.com/office/drawing/2014/main" id="{05B25D40-015F-134C-AA63-395D78DF3BF6}"/>
                    </a:ext>
                  </a:extLst>
                </p:cNvPr>
                <p:cNvGrpSpPr>
                  <a:grpSpLocks/>
                </p:cNvGrpSpPr>
                <p:nvPr/>
              </p:nvGrpSpPr>
              <p:grpSpPr bwMode="auto">
                <a:xfrm>
                  <a:off x="451" y="2621"/>
                  <a:ext cx="230" cy="115"/>
                  <a:chOff x="576" y="2218"/>
                  <a:chExt cx="230" cy="230"/>
                </a:xfrm>
              </p:grpSpPr>
              <p:sp>
                <p:nvSpPr>
                  <p:cNvPr id="108" name="Freeform 56">
                    <a:extLst>
                      <a:ext uri="{FF2B5EF4-FFF2-40B4-BE49-F238E27FC236}">
                        <a16:creationId xmlns:a16="http://schemas.microsoft.com/office/drawing/2014/main" id="{CFCF7593-C093-A349-B4B8-FA9604C8EBAD}"/>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Freeform 57">
                    <a:extLst>
                      <a:ext uri="{FF2B5EF4-FFF2-40B4-BE49-F238E27FC236}">
                        <a16:creationId xmlns:a16="http://schemas.microsoft.com/office/drawing/2014/main" id="{665A24A8-13EB-5144-8196-A2E6BC42481F}"/>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90" name="Group 58">
                  <a:extLst>
                    <a:ext uri="{FF2B5EF4-FFF2-40B4-BE49-F238E27FC236}">
                      <a16:creationId xmlns:a16="http://schemas.microsoft.com/office/drawing/2014/main" id="{1BB1AE2D-6DCA-3640-A426-31DD43099867}"/>
                    </a:ext>
                  </a:extLst>
                </p:cNvPr>
                <p:cNvGrpSpPr>
                  <a:grpSpLocks/>
                </p:cNvGrpSpPr>
                <p:nvPr/>
              </p:nvGrpSpPr>
              <p:grpSpPr bwMode="auto">
                <a:xfrm>
                  <a:off x="451" y="2448"/>
                  <a:ext cx="230" cy="115"/>
                  <a:chOff x="576" y="2218"/>
                  <a:chExt cx="230" cy="230"/>
                </a:xfrm>
              </p:grpSpPr>
              <p:sp>
                <p:nvSpPr>
                  <p:cNvPr id="106" name="Freeform 59">
                    <a:extLst>
                      <a:ext uri="{FF2B5EF4-FFF2-40B4-BE49-F238E27FC236}">
                        <a16:creationId xmlns:a16="http://schemas.microsoft.com/office/drawing/2014/main" id="{A5275EFE-11C6-B945-978C-F1D91F76A489}"/>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Freeform 60">
                    <a:extLst>
                      <a:ext uri="{FF2B5EF4-FFF2-40B4-BE49-F238E27FC236}">
                        <a16:creationId xmlns:a16="http://schemas.microsoft.com/office/drawing/2014/main" id="{6DFA5F1D-21A5-5F4E-AA5E-256ED7DE2C8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91" name="Freeform 61">
                  <a:extLst>
                    <a:ext uri="{FF2B5EF4-FFF2-40B4-BE49-F238E27FC236}">
                      <a16:creationId xmlns:a16="http://schemas.microsoft.com/office/drawing/2014/main" id="{F578B6DA-B606-DE4D-A1CD-76D98BB8BAE1}"/>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 name="Freeform 62">
                  <a:extLst>
                    <a:ext uri="{FF2B5EF4-FFF2-40B4-BE49-F238E27FC236}">
                      <a16:creationId xmlns:a16="http://schemas.microsoft.com/office/drawing/2014/main" id="{5BE409EE-A84E-3643-B0FA-2A53B16B3FB4}"/>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93" name="Group 63">
                  <a:extLst>
                    <a:ext uri="{FF2B5EF4-FFF2-40B4-BE49-F238E27FC236}">
                      <a16:creationId xmlns:a16="http://schemas.microsoft.com/office/drawing/2014/main" id="{4CE87461-41A5-E24B-A2AA-25534D812B20}"/>
                    </a:ext>
                  </a:extLst>
                </p:cNvPr>
                <p:cNvGrpSpPr>
                  <a:grpSpLocks/>
                </p:cNvGrpSpPr>
                <p:nvPr/>
              </p:nvGrpSpPr>
              <p:grpSpPr bwMode="auto">
                <a:xfrm>
                  <a:off x="451" y="2794"/>
                  <a:ext cx="230" cy="115"/>
                  <a:chOff x="576" y="2218"/>
                  <a:chExt cx="230" cy="230"/>
                </a:xfrm>
              </p:grpSpPr>
              <p:sp>
                <p:nvSpPr>
                  <p:cNvPr id="104" name="Freeform 64">
                    <a:extLst>
                      <a:ext uri="{FF2B5EF4-FFF2-40B4-BE49-F238E27FC236}">
                        <a16:creationId xmlns:a16="http://schemas.microsoft.com/office/drawing/2014/main" id="{918ED7F0-A8B1-1243-BF95-5B705F05E89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Freeform 65">
                    <a:extLst>
                      <a:ext uri="{FF2B5EF4-FFF2-40B4-BE49-F238E27FC236}">
                        <a16:creationId xmlns:a16="http://schemas.microsoft.com/office/drawing/2014/main" id="{AB1826F4-4451-CD4D-95E5-FE95F43A5868}"/>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94" name="Group 66">
                  <a:extLst>
                    <a:ext uri="{FF2B5EF4-FFF2-40B4-BE49-F238E27FC236}">
                      <a16:creationId xmlns:a16="http://schemas.microsoft.com/office/drawing/2014/main" id="{522D10B0-B5D9-2B44-AD7F-4CA473D5A8F0}"/>
                    </a:ext>
                  </a:extLst>
                </p:cNvPr>
                <p:cNvGrpSpPr>
                  <a:grpSpLocks/>
                </p:cNvGrpSpPr>
                <p:nvPr/>
              </p:nvGrpSpPr>
              <p:grpSpPr bwMode="auto">
                <a:xfrm>
                  <a:off x="451" y="2967"/>
                  <a:ext cx="230" cy="115"/>
                  <a:chOff x="576" y="2218"/>
                  <a:chExt cx="230" cy="230"/>
                </a:xfrm>
              </p:grpSpPr>
              <p:sp>
                <p:nvSpPr>
                  <p:cNvPr id="102" name="Freeform 67">
                    <a:extLst>
                      <a:ext uri="{FF2B5EF4-FFF2-40B4-BE49-F238E27FC236}">
                        <a16:creationId xmlns:a16="http://schemas.microsoft.com/office/drawing/2014/main" id="{CD019DF3-6606-384F-9FF0-5D1005BD2853}"/>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Freeform 68">
                    <a:extLst>
                      <a:ext uri="{FF2B5EF4-FFF2-40B4-BE49-F238E27FC236}">
                        <a16:creationId xmlns:a16="http://schemas.microsoft.com/office/drawing/2014/main" id="{43307962-7A4E-AE49-90C0-922C3539F9BB}"/>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95" name="Freeform 69">
                  <a:extLst>
                    <a:ext uri="{FF2B5EF4-FFF2-40B4-BE49-F238E27FC236}">
                      <a16:creationId xmlns:a16="http://schemas.microsoft.com/office/drawing/2014/main" id="{4AD40B97-4398-804B-ADC1-A1905B9F1C60}"/>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96" name="Group 70">
                  <a:extLst>
                    <a:ext uri="{FF2B5EF4-FFF2-40B4-BE49-F238E27FC236}">
                      <a16:creationId xmlns:a16="http://schemas.microsoft.com/office/drawing/2014/main" id="{371BEA06-1A7E-644E-9B97-5891F3718333}"/>
                    </a:ext>
                  </a:extLst>
                </p:cNvPr>
                <p:cNvGrpSpPr>
                  <a:grpSpLocks/>
                </p:cNvGrpSpPr>
                <p:nvPr/>
              </p:nvGrpSpPr>
              <p:grpSpPr bwMode="auto">
                <a:xfrm>
                  <a:off x="576" y="2160"/>
                  <a:ext cx="135" cy="345"/>
                  <a:chOff x="576" y="2160"/>
                  <a:chExt cx="135" cy="345"/>
                </a:xfrm>
              </p:grpSpPr>
              <p:sp>
                <p:nvSpPr>
                  <p:cNvPr id="100" name="Freeform 71">
                    <a:extLst>
                      <a:ext uri="{FF2B5EF4-FFF2-40B4-BE49-F238E27FC236}">
                        <a16:creationId xmlns:a16="http://schemas.microsoft.com/office/drawing/2014/main" id="{74F09D4D-CD97-E744-A500-D4F24B5327A1}"/>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Line 72">
                    <a:extLst>
                      <a:ext uri="{FF2B5EF4-FFF2-40B4-BE49-F238E27FC236}">
                        <a16:creationId xmlns:a16="http://schemas.microsoft.com/office/drawing/2014/main" id="{22964565-D9E5-B149-B13E-B98F328D311E}"/>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97" name="Group 73">
                  <a:extLst>
                    <a:ext uri="{FF2B5EF4-FFF2-40B4-BE49-F238E27FC236}">
                      <a16:creationId xmlns:a16="http://schemas.microsoft.com/office/drawing/2014/main" id="{8990C20D-1E8F-9848-ACF7-00DCF37BA875}"/>
                    </a:ext>
                  </a:extLst>
                </p:cNvPr>
                <p:cNvGrpSpPr>
                  <a:grpSpLocks/>
                </p:cNvGrpSpPr>
                <p:nvPr/>
              </p:nvGrpSpPr>
              <p:grpSpPr bwMode="auto">
                <a:xfrm flipV="1">
                  <a:off x="576" y="3024"/>
                  <a:ext cx="135" cy="345"/>
                  <a:chOff x="576" y="2160"/>
                  <a:chExt cx="135" cy="345"/>
                </a:xfrm>
              </p:grpSpPr>
              <p:sp>
                <p:nvSpPr>
                  <p:cNvPr id="98" name="Freeform 74">
                    <a:extLst>
                      <a:ext uri="{FF2B5EF4-FFF2-40B4-BE49-F238E27FC236}">
                        <a16:creationId xmlns:a16="http://schemas.microsoft.com/office/drawing/2014/main" id="{495F386B-4A4E-F747-8C11-048C85966630}"/>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Line 75">
                    <a:extLst>
                      <a:ext uri="{FF2B5EF4-FFF2-40B4-BE49-F238E27FC236}">
                        <a16:creationId xmlns:a16="http://schemas.microsoft.com/office/drawing/2014/main" id="{846A1DA0-D41F-5B46-BE1B-7C0F6F60A3BB}"/>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86" name="Freeform 337">
                <a:extLst>
                  <a:ext uri="{FF2B5EF4-FFF2-40B4-BE49-F238E27FC236}">
                    <a16:creationId xmlns:a16="http://schemas.microsoft.com/office/drawing/2014/main" id="{697FF771-4712-8845-A3D0-487F6C0FAAAF}"/>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10" name="TextBox 109">
              <a:extLst>
                <a:ext uri="{FF2B5EF4-FFF2-40B4-BE49-F238E27FC236}">
                  <a16:creationId xmlns:a16="http://schemas.microsoft.com/office/drawing/2014/main" id="{987B01C9-4C72-D549-A8F0-9BFD251CA580}"/>
                </a:ext>
              </a:extLst>
            </p:cNvPr>
            <p:cNvSpPr txBox="1"/>
            <p:nvPr/>
          </p:nvSpPr>
          <p:spPr>
            <a:xfrm>
              <a:off x="10988124" y="387424"/>
              <a:ext cx="738497" cy="338554"/>
            </a:xfrm>
            <a:prstGeom prst="rect">
              <a:avLst/>
            </a:prstGeom>
            <a:noFill/>
          </p:spPr>
          <p:txBody>
            <a:bodyPr wrap="square" rtlCol="0">
              <a:spAutoFit/>
            </a:bodyPr>
            <a:lstStyle/>
            <a:p>
              <a:r>
                <a:rPr lang="en-US" sz="1600" dirty="0"/>
                <a:t>L</a:t>
              </a:r>
            </a:p>
          </p:txBody>
        </p:sp>
        <p:sp>
          <p:nvSpPr>
            <p:cNvPr id="113" name="Freeform 112">
              <a:extLst>
                <a:ext uri="{FF2B5EF4-FFF2-40B4-BE49-F238E27FC236}">
                  <a16:creationId xmlns:a16="http://schemas.microsoft.com/office/drawing/2014/main" id="{A66BA62A-29DC-3046-A354-FAE62D7ED04B}"/>
                </a:ext>
              </a:extLst>
            </p:cNvPr>
            <p:cNvSpPr>
              <a:spLocks noChangeAspect="1"/>
            </p:cNvSpPr>
            <p:nvPr/>
          </p:nvSpPr>
          <p:spPr bwMode="auto">
            <a:xfrm flipH="1">
              <a:off x="11656747" y="831006"/>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4" name="TextBox 113">
              <a:extLst>
                <a:ext uri="{FF2B5EF4-FFF2-40B4-BE49-F238E27FC236}">
                  <a16:creationId xmlns:a16="http://schemas.microsoft.com/office/drawing/2014/main" id="{7652A1AB-E999-2B4E-8825-2568EAF6AE7E}"/>
                </a:ext>
              </a:extLst>
            </p:cNvPr>
            <p:cNvSpPr txBox="1"/>
            <p:nvPr/>
          </p:nvSpPr>
          <p:spPr>
            <a:xfrm>
              <a:off x="11247899" y="1027946"/>
              <a:ext cx="738497" cy="338554"/>
            </a:xfrm>
            <a:prstGeom prst="rect">
              <a:avLst/>
            </a:prstGeom>
            <a:noFill/>
          </p:spPr>
          <p:txBody>
            <a:bodyPr wrap="square" rtlCol="0">
              <a:spAutoFit/>
            </a:bodyPr>
            <a:lstStyle/>
            <a:p>
              <a:r>
                <a:rPr lang="en-US" sz="1600" dirty="0"/>
                <a:t>R</a:t>
              </a:r>
              <a:r>
                <a:rPr lang="en-US" sz="1600" baseline="-25000" dirty="0"/>
                <a:t>L</a:t>
              </a:r>
            </a:p>
          </p:txBody>
        </p:sp>
        <p:sp>
          <p:nvSpPr>
            <p:cNvPr id="115" name="Freeform 114">
              <a:extLst>
                <a:ext uri="{FF2B5EF4-FFF2-40B4-BE49-F238E27FC236}">
                  <a16:creationId xmlns:a16="http://schemas.microsoft.com/office/drawing/2014/main" id="{95AD3B86-EEF4-1B46-B13C-3DBC35CC567B}"/>
                </a:ext>
              </a:extLst>
            </p:cNvPr>
            <p:cNvSpPr>
              <a:spLocks noChangeAspect="1"/>
            </p:cNvSpPr>
            <p:nvPr/>
          </p:nvSpPr>
          <p:spPr bwMode="auto">
            <a:xfrm rot="5400000" flipH="1">
              <a:off x="10190294" y="463308"/>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6" name="TextBox 115">
              <a:extLst>
                <a:ext uri="{FF2B5EF4-FFF2-40B4-BE49-F238E27FC236}">
                  <a16:creationId xmlns:a16="http://schemas.microsoft.com/office/drawing/2014/main" id="{48A5F59D-21D7-6942-816B-3BFB9F6A6878}"/>
                </a:ext>
              </a:extLst>
            </p:cNvPr>
            <p:cNvSpPr txBox="1"/>
            <p:nvPr/>
          </p:nvSpPr>
          <p:spPr>
            <a:xfrm>
              <a:off x="9961686" y="329639"/>
              <a:ext cx="738497" cy="338554"/>
            </a:xfrm>
            <a:prstGeom prst="rect">
              <a:avLst/>
            </a:prstGeom>
            <a:noFill/>
          </p:spPr>
          <p:txBody>
            <a:bodyPr wrap="square" rtlCol="0">
              <a:spAutoFit/>
            </a:bodyPr>
            <a:lstStyle/>
            <a:p>
              <a:r>
                <a:rPr lang="en-US" sz="1600" dirty="0" err="1"/>
                <a:t>R</a:t>
              </a:r>
              <a:r>
                <a:rPr lang="en-US" sz="1600" baseline="-25000" dirty="0" err="1"/>
                <a:t>Th</a:t>
              </a:r>
              <a:endParaRPr lang="en-US" sz="1600" baseline="-25000" dirty="0"/>
            </a:p>
          </p:txBody>
        </p:sp>
        <p:grpSp>
          <p:nvGrpSpPr>
            <p:cNvPr id="119" name="Group 207">
              <a:extLst>
                <a:ext uri="{FF2B5EF4-FFF2-40B4-BE49-F238E27FC236}">
                  <a16:creationId xmlns:a16="http://schemas.microsoft.com/office/drawing/2014/main" id="{18E9259B-64B7-934A-9295-A72C428CC5AB}"/>
                </a:ext>
              </a:extLst>
            </p:cNvPr>
            <p:cNvGrpSpPr>
              <a:grpSpLocks/>
            </p:cNvGrpSpPr>
            <p:nvPr/>
          </p:nvGrpSpPr>
          <p:grpSpPr bwMode="auto">
            <a:xfrm>
              <a:off x="9736104" y="835279"/>
              <a:ext cx="304800" cy="762000"/>
              <a:chOff x="4560" y="2400"/>
              <a:chExt cx="192" cy="480"/>
            </a:xfrm>
          </p:grpSpPr>
          <p:sp>
            <p:nvSpPr>
              <p:cNvPr id="121" name="Oval 111">
                <a:extLst>
                  <a:ext uri="{FF2B5EF4-FFF2-40B4-BE49-F238E27FC236}">
                    <a16:creationId xmlns:a16="http://schemas.microsoft.com/office/drawing/2014/main" id="{2636D3F9-6328-5A42-B4D3-DC8DB7D0F89E}"/>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22" name="Line 112">
                <a:extLst>
                  <a:ext uri="{FF2B5EF4-FFF2-40B4-BE49-F238E27FC236}">
                    <a16:creationId xmlns:a16="http://schemas.microsoft.com/office/drawing/2014/main" id="{4B7596B0-0E5F-9A42-A5DB-AECEB8B1D7FB}"/>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13">
                <a:extLst>
                  <a:ext uri="{FF2B5EF4-FFF2-40B4-BE49-F238E27FC236}">
                    <a16:creationId xmlns:a16="http://schemas.microsoft.com/office/drawing/2014/main" id="{4607201D-48A3-8F45-9FE9-6853D2123824}"/>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27" name="Group 117">
                <a:extLst>
                  <a:ext uri="{FF2B5EF4-FFF2-40B4-BE49-F238E27FC236}">
                    <a16:creationId xmlns:a16="http://schemas.microsoft.com/office/drawing/2014/main" id="{12392B22-C1A0-ED48-81EC-C41F60ACAFE3}"/>
                  </a:ext>
                </a:extLst>
              </p:cNvPr>
              <p:cNvGrpSpPr>
                <a:grpSpLocks noChangeAspect="1"/>
              </p:cNvGrpSpPr>
              <p:nvPr/>
            </p:nvGrpSpPr>
            <p:grpSpPr bwMode="auto">
              <a:xfrm>
                <a:off x="4608" y="2592"/>
                <a:ext cx="96" cy="96"/>
                <a:chOff x="2929" y="3217"/>
                <a:chExt cx="383" cy="191"/>
              </a:xfrm>
            </p:grpSpPr>
            <p:sp>
              <p:nvSpPr>
                <p:cNvPr id="128" name="Arc 118">
                  <a:extLst>
                    <a:ext uri="{FF2B5EF4-FFF2-40B4-BE49-F238E27FC236}">
                      <a16:creationId xmlns:a16="http://schemas.microsoft.com/office/drawing/2014/main" id="{DAEB2FA1-BA50-234E-BDE7-0BC635EC334E}"/>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9" name="Arc 119">
                  <a:extLst>
                    <a:ext uri="{FF2B5EF4-FFF2-40B4-BE49-F238E27FC236}">
                      <a16:creationId xmlns:a16="http://schemas.microsoft.com/office/drawing/2014/main" id="{1513FA49-70FF-8A4F-9358-37FB9B0B4167}"/>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spTree>
    <p:extLst>
      <p:ext uri="{BB962C8B-B14F-4D97-AF65-F5344CB8AC3E}">
        <p14:creationId xmlns:p14="http://schemas.microsoft.com/office/powerpoint/2010/main" val="32849613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6: Diodes and snubbers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200" y="1433946"/>
                <a:ext cx="8876694" cy="4743017"/>
              </a:xfrm>
            </p:spPr>
            <p:txBody>
              <a:bodyPr/>
              <a:lstStyle/>
              <a:p>
                <a:r>
                  <a:rPr lang="en-US" sz="2000" dirty="0"/>
                  <a:t>Add indicated snubber diode.</a:t>
                </a:r>
              </a:p>
              <a:p>
                <a:pPr marL="457200" indent="-457200">
                  <a:buFont typeface="+mj-lt"/>
                  <a:buAutoNum type="arabicPeriod"/>
                </a:pPr>
                <a:r>
                  <a:rPr lang="en-US" sz="2000" dirty="0"/>
                  <a:t>Swing up is nearly immediate with snubber</a:t>
                </a:r>
              </a:p>
              <a:p>
                <a:pPr marL="457200" indent="-457200">
                  <a:buFont typeface="+mj-lt"/>
                  <a:buAutoNum type="arabicPeriod"/>
                </a:pPr>
                <a:r>
                  <a:rPr lang="en-US" sz="2000" dirty="0"/>
                  <a:t>Ringing at 10MHz. </a:t>
                </a:r>
                <a14:m>
                  <m:oMath xmlns:m="http://schemas.openxmlformats.org/officeDocument/2006/math">
                    <m:f>
                      <m:fPr>
                        <m:ctrlPr>
                          <a:rPr lang="en-US" sz="2000" i="1">
                            <a:latin typeface="Cambria Math" panose="02040503050406030204" pitchFamily="18" charset="0"/>
                          </a:rPr>
                        </m:ctrlPr>
                      </m:fPr>
                      <m:num>
                        <m:r>
                          <a:rPr lang="en-US" sz="2000" i="1">
                            <a:latin typeface="Cambria Math" panose="02040503050406030204" pitchFamily="18" charset="0"/>
                          </a:rPr>
                          <m:t>1</m:t>
                        </m:r>
                      </m:num>
                      <m:den>
                        <m:rad>
                          <m:radPr>
                            <m:degHide m:val="on"/>
                            <m:ctrlPr>
                              <a:rPr lang="en-US" sz="2000" i="1">
                                <a:latin typeface="Cambria Math" panose="02040503050406030204" pitchFamily="18" charset="0"/>
                              </a:rPr>
                            </m:ctrlPr>
                          </m:radPr>
                          <m:deg/>
                          <m:e>
                            <m:r>
                              <a:rPr lang="en-US" sz="2000" i="1">
                                <a:latin typeface="Cambria Math" panose="02040503050406030204" pitchFamily="18" charset="0"/>
                              </a:rPr>
                              <m:t>𝐿𝐶</m:t>
                            </m:r>
                          </m:e>
                        </m:rad>
                      </m:den>
                    </m:f>
                    <m:r>
                      <a:rPr lang="en-US" sz="2000" i="1">
                        <a:latin typeface="Cambria Math" panose="02040503050406030204" pitchFamily="18" charset="0"/>
                      </a:rPr>
                      <m:t>=62.8</m:t>
                    </m:r>
                    <m:r>
                      <a:rPr lang="en-US" sz="2000" i="1">
                        <a:latin typeface="Cambria Math" panose="02040503050406030204" pitchFamily="18" charset="0"/>
                        <a:ea typeface="Cambria Math" panose="02040503050406030204" pitchFamily="18" charset="0"/>
                      </a:rPr>
                      <m:t>×</m:t>
                    </m:r>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10</m:t>
                        </m:r>
                      </m:e>
                      <m:sup>
                        <m:r>
                          <a:rPr lang="en-US" sz="2000" i="1">
                            <a:latin typeface="Cambria Math" panose="02040503050406030204" pitchFamily="18" charset="0"/>
                            <a:ea typeface="Cambria Math" panose="02040503050406030204" pitchFamily="18" charset="0"/>
                          </a:rPr>
                          <m:t>6</m:t>
                        </m:r>
                      </m:sup>
                    </m:sSup>
                  </m:oMath>
                </a14:m>
                <a:r>
                  <a:rPr lang="en-US" sz="2000" dirty="0"/>
                  <a:t>. </a:t>
                </a:r>
                <a14:m>
                  <m:oMath xmlns:m="http://schemas.openxmlformats.org/officeDocument/2006/math">
                    <m:r>
                      <a:rPr lang="en-US" sz="2000" i="1">
                        <a:latin typeface="Cambria Math" panose="02040503050406030204" pitchFamily="18" charset="0"/>
                      </a:rPr>
                      <m:t>𝐶</m:t>
                    </m:r>
                    <m:r>
                      <a:rPr lang="en-US" sz="2000" i="1">
                        <a:latin typeface="Cambria Math" panose="02040503050406030204" pitchFamily="18" charset="0"/>
                      </a:rPr>
                      <m:t>= </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10</m:t>
                            </m:r>
                          </m:e>
                          <m:sup>
                            <m:r>
                              <a:rPr lang="en-US" sz="2000" i="1">
                                <a:latin typeface="Cambria Math" panose="02040503050406030204" pitchFamily="18" charset="0"/>
                              </a:rPr>
                              <m:t>3</m:t>
                            </m:r>
                          </m:sup>
                        </m:sSup>
                      </m:num>
                      <m:den>
                        <m:sSup>
                          <m:sSupPr>
                            <m:ctrlPr>
                              <a:rPr lang="en-US" sz="2000" i="1">
                                <a:latin typeface="Cambria Math" panose="02040503050406030204" pitchFamily="18" charset="0"/>
                              </a:rPr>
                            </m:ctrlPr>
                          </m:sSupPr>
                          <m:e>
                            <m:r>
                              <a:rPr lang="en-US" sz="2000" i="1">
                                <a:latin typeface="Cambria Math" panose="02040503050406030204" pitchFamily="18" charset="0"/>
                              </a:rPr>
                              <m:t>(62.8</m:t>
                            </m:r>
                            <m:r>
                              <a:rPr lang="en-US" sz="2000" i="1">
                                <a:latin typeface="Cambria Math" panose="02040503050406030204" pitchFamily="18" charset="0"/>
                                <a:ea typeface="Cambria Math" panose="02040503050406030204" pitchFamily="18" charset="0"/>
                              </a:rPr>
                              <m:t>×</m:t>
                            </m:r>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10</m:t>
                                </m:r>
                              </m:e>
                              <m:sup>
                                <m:r>
                                  <a:rPr lang="en-US" sz="2000" i="1">
                                    <a:latin typeface="Cambria Math" panose="02040503050406030204" pitchFamily="18" charset="0"/>
                                    <a:ea typeface="Cambria Math" panose="02040503050406030204" pitchFamily="18" charset="0"/>
                                  </a:rPr>
                                  <m:t>6</m:t>
                                </m:r>
                              </m:sup>
                            </m:sSup>
                            <m:r>
                              <a:rPr lang="en-US" sz="2000" i="1">
                                <a:latin typeface="Cambria Math" panose="02040503050406030204" pitchFamily="18" charset="0"/>
                                <a:ea typeface="Cambria Math" panose="02040503050406030204" pitchFamily="18" charset="0"/>
                              </a:rPr>
                              <m:t>)</m:t>
                            </m:r>
                          </m:e>
                          <m:sup>
                            <m:r>
                              <a:rPr lang="en-US" sz="2000" i="1">
                                <a:latin typeface="Cambria Math" panose="02040503050406030204" pitchFamily="18" charset="0"/>
                              </a:rPr>
                              <m:t>2</m:t>
                            </m:r>
                          </m:sup>
                        </m:sSup>
                      </m:den>
                    </m:f>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rPr>
                      <m:t> .25</m:t>
                    </m:r>
                    <m:r>
                      <a:rPr lang="en-US" sz="2000" i="1">
                        <a:latin typeface="Cambria Math" panose="02040503050406030204" pitchFamily="18" charset="0"/>
                      </a:rPr>
                      <m:t>𝑝𝐹</m:t>
                    </m:r>
                  </m:oMath>
                </a14:m>
                <a:endParaRPr lang="en-US" sz="2000" dirty="0"/>
              </a:p>
              <a:p>
                <a:pPr marL="457200" indent="-457200">
                  <a:buFont typeface="+mj-lt"/>
                  <a:buAutoNum type="arabicPeriod"/>
                </a:pPr>
                <a:r>
                  <a:rPr lang="en-US" sz="2000" dirty="0"/>
                  <a:t>What is its effect on ringing?</a:t>
                </a:r>
              </a:p>
              <a:p>
                <a:pPr lvl="1"/>
                <a:r>
                  <a:rPr lang="en-US" sz="1800" dirty="0"/>
                  <a:t>Ringing is uniform at 5 MHz</a:t>
                </a:r>
              </a:p>
              <a:p>
                <a:pPr marL="457200" indent="-457200">
                  <a:buFont typeface="+mj-lt"/>
                  <a:buAutoNum type="arabicPeriod"/>
                </a:pPr>
                <a:r>
                  <a:rPr lang="en-US" sz="2000" dirty="0"/>
                  <a:t>Diode should be on when transistor is off.</a:t>
                </a:r>
              </a:p>
              <a:p>
                <a:pPr marL="457200" indent="-457200">
                  <a:buFont typeface="+mj-lt"/>
                  <a:buAutoNum type="arabicPeriod"/>
                </a:pPr>
                <a:endParaRPr lang="en-US" sz="2000" dirty="0"/>
              </a:p>
              <a:p>
                <a:r>
                  <a:rPr lang="en-US" sz="2000" dirty="0"/>
                  <a:t>Note: I made the pull-up 100K.</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200" y="1433946"/>
                <a:ext cx="8876694" cy="4743017"/>
              </a:xfrm>
              <a:blipFill>
                <a:blip r:embed="rId2"/>
                <a:stretch>
                  <a:fillRect l="-857" t="-133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21</a:t>
            </a:fld>
            <a:endParaRPr lang="en-US"/>
          </a:p>
        </p:txBody>
      </p:sp>
      <p:grpSp>
        <p:nvGrpSpPr>
          <p:cNvPr id="6" name="Group 5">
            <a:extLst>
              <a:ext uri="{FF2B5EF4-FFF2-40B4-BE49-F238E27FC236}">
                <a16:creationId xmlns:a16="http://schemas.microsoft.com/office/drawing/2014/main" id="{4BDD788E-7001-2646-BC07-1290A29F4515}"/>
              </a:ext>
            </a:extLst>
          </p:cNvPr>
          <p:cNvGrpSpPr/>
          <p:nvPr/>
        </p:nvGrpSpPr>
        <p:grpSpPr>
          <a:xfrm>
            <a:off x="9712786" y="2873483"/>
            <a:ext cx="2263734" cy="2732709"/>
            <a:chOff x="9515357" y="2873483"/>
            <a:chExt cx="2263734" cy="2732709"/>
          </a:xfrm>
        </p:grpSpPr>
        <p:sp>
          <p:nvSpPr>
            <p:cNvPr id="7" name="TextBox 6">
              <a:extLst>
                <a:ext uri="{FF2B5EF4-FFF2-40B4-BE49-F238E27FC236}">
                  <a16:creationId xmlns:a16="http://schemas.microsoft.com/office/drawing/2014/main" id="{8D5C3890-2A18-C541-AF2E-9EC2746E9AD2}"/>
                </a:ext>
              </a:extLst>
            </p:cNvPr>
            <p:cNvSpPr txBox="1"/>
            <p:nvPr/>
          </p:nvSpPr>
          <p:spPr>
            <a:xfrm flipH="1">
              <a:off x="9691949" y="4473098"/>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2N2222A</a:t>
              </a:r>
              <a:endParaRPr lang="en-US" sz="1400" dirty="0">
                <a:solidFill>
                  <a:srgbClr val="000000"/>
                </a:solidFill>
                <a:latin typeface="Calibri"/>
                <a:ea typeface="Calibri"/>
                <a:cs typeface="Calibri"/>
                <a:sym typeface="Calibri"/>
              </a:endParaRPr>
            </a:p>
          </p:txBody>
        </p:sp>
        <p:sp>
          <p:nvSpPr>
            <p:cNvPr id="8" name="Oval 7">
              <a:extLst>
                <a:ext uri="{FF2B5EF4-FFF2-40B4-BE49-F238E27FC236}">
                  <a16:creationId xmlns:a16="http://schemas.microsoft.com/office/drawing/2014/main" id="{FCC404BC-0742-9F47-BE7B-E9FE421C11A7}"/>
                </a:ext>
              </a:extLst>
            </p:cNvPr>
            <p:cNvSpPr/>
            <p:nvPr/>
          </p:nvSpPr>
          <p:spPr>
            <a:xfrm>
              <a:off x="11491984" y="474924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E51A2C6A-BE65-E64C-80CA-2CC401C93A51}"/>
                </a:ext>
              </a:extLst>
            </p:cNvPr>
            <p:cNvCxnSpPr>
              <a:cxnSpLocks/>
            </p:cNvCxnSpPr>
            <p:nvPr/>
          </p:nvCxnSpPr>
          <p:spPr>
            <a:xfrm flipH="1">
              <a:off x="10577102" y="4792710"/>
              <a:ext cx="91440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 name="Freeform 9">
              <a:extLst>
                <a:ext uri="{FF2B5EF4-FFF2-40B4-BE49-F238E27FC236}">
                  <a16:creationId xmlns:a16="http://schemas.microsoft.com/office/drawing/2014/main" id="{6CA2D06A-287B-9243-9AD9-A5D1B12FF4E5}"/>
                </a:ext>
              </a:extLst>
            </p:cNvPr>
            <p:cNvSpPr>
              <a:spLocks noChangeAspect="1"/>
            </p:cNvSpPr>
            <p:nvPr/>
          </p:nvSpPr>
          <p:spPr bwMode="auto">
            <a:xfrm rot="5400000">
              <a:off x="9839730" y="456596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 name="TextBox 10">
              <a:extLst>
                <a:ext uri="{FF2B5EF4-FFF2-40B4-BE49-F238E27FC236}">
                  <a16:creationId xmlns:a16="http://schemas.microsoft.com/office/drawing/2014/main" id="{8430266E-B44D-B444-8692-46109F5EB2AB}"/>
                </a:ext>
              </a:extLst>
            </p:cNvPr>
            <p:cNvSpPr txBox="1"/>
            <p:nvPr/>
          </p:nvSpPr>
          <p:spPr>
            <a:xfrm flipH="1">
              <a:off x="10414967" y="2873483"/>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a:t>
              </a:r>
              <a:endParaRPr lang="en-US" sz="1400" dirty="0">
                <a:solidFill>
                  <a:srgbClr val="000000"/>
                </a:solidFill>
                <a:latin typeface="Calibri"/>
                <a:ea typeface="Calibri"/>
                <a:cs typeface="Calibri"/>
                <a:sym typeface="Calibri"/>
              </a:endParaRPr>
            </a:p>
          </p:txBody>
        </p:sp>
        <p:sp>
          <p:nvSpPr>
            <p:cNvPr id="12" name="TextBox 11">
              <a:extLst>
                <a:ext uri="{FF2B5EF4-FFF2-40B4-BE49-F238E27FC236}">
                  <a16:creationId xmlns:a16="http://schemas.microsoft.com/office/drawing/2014/main" id="{9DFB01F1-0E49-614D-AB55-6788B5379DB8}"/>
                </a:ext>
              </a:extLst>
            </p:cNvPr>
            <p:cNvSpPr txBox="1"/>
            <p:nvPr/>
          </p:nvSpPr>
          <p:spPr>
            <a:xfrm flipH="1">
              <a:off x="11274645" y="4431620"/>
              <a:ext cx="50444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out</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5CD84CE-FE9D-5B45-9CBA-9C7640741E79}"/>
                    </a:ext>
                  </a:extLst>
                </p:cNvPr>
                <p:cNvSpPr txBox="1"/>
                <p:nvPr/>
              </p:nvSpPr>
              <p:spPr>
                <a:xfrm flipH="1">
                  <a:off x="9680550" y="5019065"/>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 name="TextBox 12">
                  <a:extLst>
                    <a:ext uri="{FF2B5EF4-FFF2-40B4-BE49-F238E27FC236}">
                      <a16:creationId xmlns:a16="http://schemas.microsoft.com/office/drawing/2014/main" id="{A5CD84CE-FE9D-5B45-9CBA-9C7640741E79}"/>
                    </a:ext>
                  </a:extLst>
                </p:cNvPr>
                <p:cNvSpPr txBox="1">
                  <a:spLocks noRot="1" noChangeAspect="1" noMove="1" noResize="1" noEditPoints="1" noAdjustHandles="1" noChangeArrowheads="1" noChangeShapeType="1" noTextEdit="1"/>
                </p:cNvSpPr>
                <p:nvPr/>
              </p:nvSpPr>
              <p:spPr>
                <a:xfrm flipH="1">
                  <a:off x="9680550" y="5019065"/>
                  <a:ext cx="525365" cy="307775"/>
                </a:xfrm>
                <a:prstGeom prst="rect">
                  <a:avLst/>
                </a:prstGeom>
                <a:blipFill>
                  <a:blip r:embed="rId3"/>
                  <a:stretch>
                    <a:fillRect l="-14286" t="-4000" b="-20000"/>
                  </a:stretch>
                </a:blipFill>
                <a:ln w="12700" cap="flat">
                  <a:noFill/>
                  <a:miter lim="400000"/>
                </a:ln>
                <a:effectLst/>
              </p:spPr>
              <p:txBody>
                <a:bodyPr/>
                <a:lstStyle/>
                <a:p>
                  <a:r>
                    <a:rPr lang="en-US">
                      <a:noFill/>
                    </a:rPr>
                    <a:t> </a:t>
                  </a:r>
                </a:p>
              </p:txBody>
            </p:sp>
          </mc:Fallback>
        </mc:AlternateContent>
        <p:grpSp>
          <p:nvGrpSpPr>
            <p:cNvPr id="14" name="Group 478">
              <a:extLst>
                <a:ext uri="{FF2B5EF4-FFF2-40B4-BE49-F238E27FC236}">
                  <a16:creationId xmlns:a16="http://schemas.microsoft.com/office/drawing/2014/main" id="{9DA0CC8B-124A-6A45-B1F8-0C32A4080AA8}"/>
                </a:ext>
              </a:extLst>
            </p:cNvPr>
            <p:cNvGrpSpPr>
              <a:grpSpLocks/>
            </p:cNvGrpSpPr>
            <p:nvPr/>
          </p:nvGrpSpPr>
          <p:grpSpPr bwMode="auto">
            <a:xfrm flipH="1">
              <a:off x="10166785" y="4646316"/>
              <a:ext cx="401622" cy="609600"/>
              <a:chOff x="4656" y="1344"/>
              <a:chExt cx="192" cy="384"/>
            </a:xfrm>
          </p:grpSpPr>
          <p:sp>
            <p:nvSpPr>
              <p:cNvPr id="48" name="Freeform 47">
                <a:extLst>
                  <a:ext uri="{FF2B5EF4-FFF2-40B4-BE49-F238E27FC236}">
                    <a16:creationId xmlns:a16="http://schemas.microsoft.com/office/drawing/2014/main" id="{31ECEC8B-089B-E646-8379-6CE4C0C40ED7}"/>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49" name="Line 36">
                <a:extLst>
                  <a:ext uri="{FF2B5EF4-FFF2-40B4-BE49-F238E27FC236}">
                    <a16:creationId xmlns:a16="http://schemas.microsoft.com/office/drawing/2014/main" id="{BBCCF228-A562-384B-82DB-37B906E8E76A}"/>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37">
                <a:extLst>
                  <a:ext uri="{FF2B5EF4-FFF2-40B4-BE49-F238E27FC236}">
                    <a16:creationId xmlns:a16="http://schemas.microsoft.com/office/drawing/2014/main" id="{D6A6879F-D912-3F4E-8E65-A1ABAC5B09A8}"/>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Freeform 50">
                <a:extLst>
                  <a:ext uri="{FF2B5EF4-FFF2-40B4-BE49-F238E27FC236}">
                    <a16:creationId xmlns:a16="http://schemas.microsoft.com/office/drawing/2014/main" id="{4B4F8B93-6DB2-B843-96B4-B0CCDA2C9AF1}"/>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15" name="Group 222">
              <a:extLst>
                <a:ext uri="{FF2B5EF4-FFF2-40B4-BE49-F238E27FC236}">
                  <a16:creationId xmlns:a16="http://schemas.microsoft.com/office/drawing/2014/main" id="{2AE9EE01-CC22-F14C-83EF-2060490E089D}"/>
                </a:ext>
              </a:extLst>
            </p:cNvPr>
            <p:cNvGrpSpPr>
              <a:grpSpLocks/>
            </p:cNvGrpSpPr>
            <p:nvPr/>
          </p:nvGrpSpPr>
          <p:grpSpPr bwMode="auto">
            <a:xfrm>
              <a:off x="10415210" y="5225192"/>
              <a:ext cx="304800" cy="381000"/>
              <a:chOff x="4272" y="3072"/>
              <a:chExt cx="192" cy="240"/>
            </a:xfrm>
          </p:grpSpPr>
          <p:sp>
            <p:nvSpPr>
              <p:cNvPr id="42" name="Line 99">
                <a:extLst>
                  <a:ext uri="{FF2B5EF4-FFF2-40B4-BE49-F238E27FC236}">
                    <a16:creationId xmlns:a16="http://schemas.microsoft.com/office/drawing/2014/main" id="{ED56C1BC-18DF-8C44-BC8E-E65F8ADDB7B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9530C509-FF02-E64C-8D51-4E9451F2EE2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61773DC3-29E8-394F-9626-CC2A6B7131E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2">
                <a:extLst>
                  <a:ext uri="{FF2B5EF4-FFF2-40B4-BE49-F238E27FC236}">
                    <a16:creationId xmlns:a16="http://schemas.microsoft.com/office/drawing/2014/main" id="{22FC414E-463E-784C-8CDA-540A9C2A7E8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3">
                <a:extLst>
                  <a:ext uri="{FF2B5EF4-FFF2-40B4-BE49-F238E27FC236}">
                    <a16:creationId xmlns:a16="http://schemas.microsoft.com/office/drawing/2014/main" id="{66835110-32CD-474C-B46E-6E65EC1C43D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4">
                <a:extLst>
                  <a:ext uri="{FF2B5EF4-FFF2-40B4-BE49-F238E27FC236}">
                    <a16:creationId xmlns:a16="http://schemas.microsoft.com/office/drawing/2014/main" id="{D152FB18-E598-A040-A5FE-6557C28329A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 name="Oval 15">
              <a:extLst>
                <a:ext uri="{FF2B5EF4-FFF2-40B4-BE49-F238E27FC236}">
                  <a16:creationId xmlns:a16="http://schemas.microsoft.com/office/drawing/2014/main" id="{5C5E0454-0364-A44F-A31E-AAC6790C7C78}"/>
                </a:ext>
              </a:extLst>
            </p:cNvPr>
            <p:cNvSpPr/>
            <p:nvPr/>
          </p:nvSpPr>
          <p:spPr>
            <a:xfrm>
              <a:off x="9515357" y="48992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Freeform 16">
              <a:extLst>
                <a:ext uri="{FF2B5EF4-FFF2-40B4-BE49-F238E27FC236}">
                  <a16:creationId xmlns:a16="http://schemas.microsoft.com/office/drawing/2014/main" id="{A65A4866-1B38-0943-9EE2-69BE840188B7}"/>
                </a:ext>
              </a:extLst>
            </p:cNvPr>
            <p:cNvSpPr>
              <a:spLocks noChangeAspect="1"/>
            </p:cNvSpPr>
            <p:nvPr/>
          </p:nvSpPr>
          <p:spPr bwMode="auto">
            <a:xfrm flipH="1">
              <a:off x="10482181" y="4050620"/>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8" name="Group 218">
              <a:extLst>
                <a:ext uri="{FF2B5EF4-FFF2-40B4-BE49-F238E27FC236}">
                  <a16:creationId xmlns:a16="http://schemas.microsoft.com/office/drawing/2014/main" id="{29BDA598-E9AC-3D49-AEAD-BD84E04F5F62}"/>
                </a:ext>
              </a:extLst>
            </p:cNvPr>
            <p:cNvGrpSpPr>
              <a:grpSpLocks/>
            </p:cNvGrpSpPr>
            <p:nvPr/>
          </p:nvGrpSpPr>
          <p:grpSpPr bwMode="auto">
            <a:xfrm>
              <a:off x="11030327" y="3413347"/>
              <a:ext cx="152400" cy="762000"/>
              <a:chOff x="5280" y="1200"/>
              <a:chExt cx="96" cy="480"/>
            </a:xfrm>
          </p:grpSpPr>
          <p:sp>
            <p:nvSpPr>
              <p:cNvPr id="38" name="Line 106">
                <a:extLst>
                  <a:ext uri="{FF2B5EF4-FFF2-40B4-BE49-F238E27FC236}">
                    <a16:creationId xmlns:a16="http://schemas.microsoft.com/office/drawing/2014/main" id="{99FF0BD6-06EF-3E4E-8B99-04397A92A7E0}"/>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107">
                <a:extLst>
                  <a:ext uri="{FF2B5EF4-FFF2-40B4-BE49-F238E27FC236}">
                    <a16:creationId xmlns:a16="http://schemas.microsoft.com/office/drawing/2014/main" id="{2B94CA67-91FF-4242-8B36-457770ED0FC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Freeform 108">
                <a:extLst>
                  <a:ext uri="{FF2B5EF4-FFF2-40B4-BE49-F238E27FC236}">
                    <a16:creationId xmlns:a16="http://schemas.microsoft.com/office/drawing/2014/main" id="{0E9DBED1-E0C1-BA49-B8EB-274930ADE827}"/>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41" name="Line 109">
                <a:extLst>
                  <a:ext uri="{FF2B5EF4-FFF2-40B4-BE49-F238E27FC236}">
                    <a16:creationId xmlns:a16="http://schemas.microsoft.com/office/drawing/2014/main" id="{04CFEFC7-8F19-6C4D-8CC1-341065CB60F9}"/>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9" name="Straight Connector 18">
              <a:extLst>
                <a:ext uri="{FF2B5EF4-FFF2-40B4-BE49-F238E27FC236}">
                  <a16:creationId xmlns:a16="http://schemas.microsoft.com/office/drawing/2014/main" id="{745E6156-22DA-364F-93EB-3006C6BC7A83}"/>
                </a:ext>
              </a:extLst>
            </p:cNvPr>
            <p:cNvCxnSpPr>
              <a:cxnSpLocks/>
            </p:cNvCxnSpPr>
            <p:nvPr/>
          </p:nvCxnSpPr>
          <p:spPr>
            <a:xfrm flipH="1">
              <a:off x="10575909" y="3275609"/>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 name="Oval 19">
              <a:extLst>
                <a:ext uri="{FF2B5EF4-FFF2-40B4-BE49-F238E27FC236}">
                  <a16:creationId xmlns:a16="http://schemas.microsoft.com/office/drawing/2014/main" id="{9B746350-CC77-6A42-BFD2-8AA4E66CBB73}"/>
                </a:ext>
              </a:extLst>
            </p:cNvPr>
            <p:cNvSpPr/>
            <p:nvPr/>
          </p:nvSpPr>
          <p:spPr>
            <a:xfrm>
              <a:off x="10521141" y="320416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B234643F-610C-A140-A002-A506F7BF8320}"/>
                    </a:ext>
                  </a:extLst>
                </p:cNvPr>
                <p:cNvSpPr txBox="1"/>
                <p:nvPr/>
              </p:nvSpPr>
              <p:spPr>
                <a:xfrm flipH="1">
                  <a:off x="10709679" y="4241874"/>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21" name="TextBox 20">
                  <a:extLst>
                    <a:ext uri="{FF2B5EF4-FFF2-40B4-BE49-F238E27FC236}">
                      <a16:creationId xmlns:a16="http://schemas.microsoft.com/office/drawing/2014/main" id="{B234643F-610C-A140-A002-A506F7BF8320}"/>
                    </a:ext>
                  </a:extLst>
                </p:cNvPr>
                <p:cNvSpPr txBox="1">
                  <a:spLocks noRot="1" noChangeAspect="1" noMove="1" noResize="1" noEditPoints="1" noAdjustHandles="1" noChangeArrowheads="1" noChangeShapeType="1" noTextEdit="1"/>
                </p:cNvSpPr>
                <p:nvPr/>
              </p:nvSpPr>
              <p:spPr>
                <a:xfrm flipH="1">
                  <a:off x="10709679" y="4241874"/>
                  <a:ext cx="525365" cy="307775"/>
                </a:xfrm>
                <a:prstGeom prst="rect">
                  <a:avLst/>
                </a:prstGeom>
                <a:blipFill>
                  <a:blip r:embed="rId4"/>
                  <a:stretch>
                    <a:fillRect l="-11905" t="-4000" b="-20000"/>
                  </a:stretch>
                </a:blipFill>
                <a:ln w="12700" cap="flat">
                  <a:noFill/>
                  <a:miter lim="400000"/>
                </a:ln>
                <a:effectLst/>
              </p:spPr>
              <p:txBody>
                <a:bodyPr/>
                <a:lstStyle/>
                <a:p>
                  <a:r>
                    <a:rPr lang="en-US">
                      <a:noFill/>
                    </a:rPr>
                    <a:t> </a:t>
                  </a:r>
                </a:p>
              </p:txBody>
            </p:sp>
          </mc:Fallback>
        </mc:AlternateContent>
        <p:grpSp>
          <p:nvGrpSpPr>
            <p:cNvPr id="22" name="Group 209">
              <a:extLst>
                <a:ext uri="{FF2B5EF4-FFF2-40B4-BE49-F238E27FC236}">
                  <a16:creationId xmlns:a16="http://schemas.microsoft.com/office/drawing/2014/main" id="{4EC56905-E959-9249-B922-483595AD108E}"/>
                </a:ext>
              </a:extLst>
            </p:cNvPr>
            <p:cNvGrpSpPr>
              <a:grpSpLocks/>
            </p:cNvGrpSpPr>
            <p:nvPr/>
          </p:nvGrpSpPr>
          <p:grpSpPr bwMode="auto">
            <a:xfrm>
              <a:off x="10504041" y="3516394"/>
              <a:ext cx="130033" cy="612071"/>
              <a:chOff x="3935" y="1728"/>
              <a:chExt cx="96" cy="480"/>
            </a:xfrm>
          </p:grpSpPr>
          <p:sp>
            <p:nvSpPr>
              <p:cNvPr id="25" name="Arc 59">
                <a:extLst>
                  <a:ext uri="{FF2B5EF4-FFF2-40B4-BE49-F238E27FC236}">
                    <a16:creationId xmlns:a16="http://schemas.microsoft.com/office/drawing/2014/main" id="{DB8F5D74-856B-824B-932F-0700382B06F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60">
                <a:extLst>
                  <a:ext uri="{FF2B5EF4-FFF2-40B4-BE49-F238E27FC236}">
                    <a16:creationId xmlns:a16="http://schemas.microsoft.com/office/drawing/2014/main" id="{DF5A97A4-D442-FE4B-93B7-F0C32D52947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1">
                <a:extLst>
                  <a:ext uri="{FF2B5EF4-FFF2-40B4-BE49-F238E27FC236}">
                    <a16:creationId xmlns:a16="http://schemas.microsoft.com/office/drawing/2014/main" id="{41E4E7D8-CF4D-A84F-9132-DD3706F5BCB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2">
                <a:extLst>
                  <a:ext uri="{FF2B5EF4-FFF2-40B4-BE49-F238E27FC236}">
                    <a16:creationId xmlns:a16="http://schemas.microsoft.com/office/drawing/2014/main" id="{C2A56040-BFEC-E04A-8551-74AD1DAC9DB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Line 63">
                <a:extLst>
                  <a:ext uri="{FF2B5EF4-FFF2-40B4-BE49-F238E27FC236}">
                    <a16:creationId xmlns:a16="http://schemas.microsoft.com/office/drawing/2014/main" id="{74C041D0-AF87-A244-884D-4EE65B65D16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64">
                <a:extLst>
                  <a:ext uri="{FF2B5EF4-FFF2-40B4-BE49-F238E27FC236}">
                    <a16:creationId xmlns:a16="http://schemas.microsoft.com/office/drawing/2014/main" id="{5A9ADB8F-FC28-8742-B2E6-3932D6D4B7F1}"/>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Arc 65">
                <a:extLst>
                  <a:ext uri="{FF2B5EF4-FFF2-40B4-BE49-F238E27FC236}">
                    <a16:creationId xmlns:a16="http://schemas.microsoft.com/office/drawing/2014/main" id="{35AA97CD-5403-B74C-A8E7-1C7F65BA4C0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 name="Arc 66">
                <a:extLst>
                  <a:ext uri="{FF2B5EF4-FFF2-40B4-BE49-F238E27FC236}">
                    <a16:creationId xmlns:a16="http://schemas.microsoft.com/office/drawing/2014/main" id="{550EAAD1-98D0-9841-B8C1-AC7E27F4CCF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7">
                <a:extLst>
                  <a:ext uri="{FF2B5EF4-FFF2-40B4-BE49-F238E27FC236}">
                    <a16:creationId xmlns:a16="http://schemas.microsoft.com/office/drawing/2014/main" id="{D6ABC1F4-07EF-6342-8497-D574A7E1EA7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8">
                <a:extLst>
                  <a:ext uri="{FF2B5EF4-FFF2-40B4-BE49-F238E27FC236}">
                    <a16:creationId xmlns:a16="http://schemas.microsoft.com/office/drawing/2014/main" id="{4C4D5B1A-4934-4D4C-878D-B88D6DE24C7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9">
                <a:extLst>
                  <a:ext uri="{FF2B5EF4-FFF2-40B4-BE49-F238E27FC236}">
                    <a16:creationId xmlns:a16="http://schemas.microsoft.com/office/drawing/2014/main" id="{8A234B08-60A9-A948-BADF-38826DAD580B}"/>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70">
                <a:extLst>
                  <a:ext uri="{FF2B5EF4-FFF2-40B4-BE49-F238E27FC236}">
                    <a16:creationId xmlns:a16="http://schemas.microsoft.com/office/drawing/2014/main" id="{8846165C-D1E4-CC43-9B8D-8DD63DB8C29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1">
                <a:extLst>
                  <a:ext uri="{FF2B5EF4-FFF2-40B4-BE49-F238E27FC236}">
                    <a16:creationId xmlns:a16="http://schemas.microsoft.com/office/drawing/2014/main" id="{8A25E5AD-D692-0841-8566-D9C405644DE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23" name="Straight Connector 22">
              <a:extLst>
                <a:ext uri="{FF2B5EF4-FFF2-40B4-BE49-F238E27FC236}">
                  <a16:creationId xmlns:a16="http://schemas.microsoft.com/office/drawing/2014/main" id="{C6935982-6F46-6E49-807A-F4D6DEB841D3}"/>
                </a:ext>
              </a:extLst>
            </p:cNvPr>
            <p:cNvCxnSpPr>
              <a:cxnSpLocks/>
            </p:cNvCxnSpPr>
            <p:nvPr/>
          </p:nvCxnSpPr>
          <p:spPr>
            <a:xfrm flipH="1">
              <a:off x="10570786" y="4171086"/>
              <a:ext cx="55144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4" name="Straight Connector 23">
              <a:extLst>
                <a:ext uri="{FF2B5EF4-FFF2-40B4-BE49-F238E27FC236}">
                  <a16:creationId xmlns:a16="http://schemas.microsoft.com/office/drawing/2014/main" id="{84AA58E6-5594-864E-9558-89B1430E43A8}"/>
                </a:ext>
              </a:extLst>
            </p:cNvPr>
            <p:cNvCxnSpPr>
              <a:cxnSpLocks/>
            </p:cNvCxnSpPr>
            <p:nvPr/>
          </p:nvCxnSpPr>
          <p:spPr>
            <a:xfrm flipH="1">
              <a:off x="10572462" y="3419139"/>
              <a:ext cx="55144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TextBox 51">
              <a:extLst>
                <a:ext uri="{FF2B5EF4-FFF2-40B4-BE49-F238E27FC236}">
                  <a16:creationId xmlns:a16="http://schemas.microsoft.com/office/drawing/2014/main" id="{408D6A5E-AD6F-3A49-87A5-8F01A316CE8C}"/>
                </a:ext>
              </a:extLst>
            </p:cNvPr>
            <p:cNvSpPr txBox="1"/>
            <p:nvPr/>
          </p:nvSpPr>
          <p:spPr>
            <a:xfrm flipH="1">
              <a:off x="10153159" y="3701402"/>
              <a:ext cx="26226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p>
          </p:txBody>
        </p:sp>
      </p:grpSp>
    </p:spTree>
    <p:extLst>
      <p:ext uri="{BB962C8B-B14F-4D97-AF65-F5344CB8AC3E}">
        <p14:creationId xmlns:p14="http://schemas.microsoft.com/office/powerpoint/2010/main" val="31703345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Light" panose="020F0502020204030204" pitchFamily="34" charset="0"/>
              </a:rPr>
              <a:t>Exercise 7: Parallel to Series conversion</a:t>
            </a:r>
            <a:endParaRPr sz="4400" dirty="0">
              <a:latin typeface="Calibri Light" panose="020F050202020403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05606" y="1035857"/>
                <a:ext cx="9376741" cy="56294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cs typeface="Calibri"/>
                    <a:sym typeface="Calibri"/>
                  </a:rPr>
                  <a:t>For series: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oMath>
                </a14:m>
                <a:r>
                  <a:rPr lang="en-US" sz="2000" dirty="0">
                    <a:solidFill>
                      <a:srgbClr val="000000"/>
                    </a:solidFill>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𝑠</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num>
                      <m:den>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𝑠</m:t>
                            </m:r>
                          </m:sub>
                        </m:sSub>
                      </m:den>
                    </m:f>
                  </m:oMath>
                </a14:m>
                <a:endParaRPr lang="en-US" sz="2000" dirty="0">
                  <a:solidFill>
                    <a:srgbClr val="000000"/>
                  </a:solidFill>
                  <a:cs typeface="Calibri"/>
                  <a:sym typeface="Calibri"/>
                </a:endParaRPr>
              </a:p>
              <a:p>
                <a:pPr marL="285750" indent="-285750" defTabSz="457200" hangingPunct="0">
                  <a:buFont typeface="Arial" panose="020B0604020202020204" pitchFamily="34" charset="0"/>
                  <a:buChar char="•"/>
                </a:pPr>
                <a:r>
                  <a:rPr lang="en-US" sz="2000" dirty="0">
                    <a:solidFill>
                      <a:srgbClr val="000000"/>
                    </a:solidFill>
                    <a:cs typeface="Calibri"/>
                    <a:sym typeface="Calibri"/>
                  </a:rPr>
                  <a:t>For parallel: </a:t>
                </a: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𝑗</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den>
                    </m:f>
                  </m:oMath>
                </a14:m>
                <a:r>
                  <a:rPr lang="en-US" sz="2000" dirty="0">
                    <a:solidFill>
                      <a:srgbClr val="000000"/>
                    </a:solidFill>
                    <a:cs typeface="Calibri"/>
                    <a:sym typeface="Calibri"/>
                  </a:rPr>
                  <a:t>, so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𝑗</m:t>
                        </m:r>
                        <m:r>
                          <a:rPr lang="en-US" sz="2000" i="1">
                            <a:solidFill>
                              <a:srgbClr val="000000"/>
                            </a:solidFill>
                            <a:latin typeface="Cambria Math" panose="02040503050406030204" pitchFamily="18" charset="0"/>
                            <a:ea typeface="Cambria Math" panose="02040503050406030204" pitchFamily="18" charset="0"/>
                            <a:cs typeface="Calibri"/>
                            <a:sym typeface="Calibri"/>
                          </a:rPr>
                          <m:t>𝜔</m:t>
                        </m:r>
                        <m:r>
                          <a:rPr lang="en-US" sz="2000" i="1">
                            <a:solidFill>
                              <a:srgbClr val="000000"/>
                            </a:solidFill>
                            <a:latin typeface="Cambria Math" panose="02040503050406030204" pitchFamily="18" charset="0"/>
                            <a:ea typeface="Cambria Math" panose="02040503050406030204" pitchFamily="18" charset="0"/>
                            <a:cs typeface="Calibri"/>
                            <a:sym typeface="Calibri"/>
                          </a:rPr>
                          <m:t>𝐿</m:t>
                        </m:r>
                        <m:sSub>
                          <m:sSubPr>
                            <m:ctrlPr>
                              <a:rPr lang="en-US" sz="200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den>
                    </m:f>
                  </m:oMath>
                </a14:m>
                <a:r>
                  <a:rPr lang="en-US" sz="2000" dirty="0">
                    <a:solidFill>
                      <a:srgbClr val="000000"/>
                    </a:solidFill>
                    <a:cs typeface="Calibri"/>
                    <a:sym typeface="Calibri"/>
                  </a:rPr>
                  <a:t> and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𝑝</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den>
                    </m:f>
                  </m:oMath>
                </a14:m>
                <a:endParaRPr lang="en-US" sz="2000" dirty="0">
                  <a:solidFill>
                    <a:srgbClr val="000000"/>
                  </a:solidFill>
                  <a:cs typeface="Calibri"/>
                  <a:sym typeface="Calibri"/>
                </a:endParaRPr>
              </a:p>
              <a:p>
                <a:pPr marL="285750" indent="-285750" defTabSz="457200" hangingPunct="0">
                  <a:buFont typeface="Arial" panose="020B0604020202020204" pitchFamily="34" charset="0"/>
                  <a:buChar char="•"/>
                </a:pPr>
                <a:r>
                  <a:rPr lang="en-US" sz="2000" dirty="0">
                    <a:solidFill>
                      <a:srgbClr val="000000"/>
                    </a:solidFill>
                    <a:cs typeface="Calibri"/>
                    <a:sym typeface="Calibri"/>
                  </a:rPr>
                  <a:t>If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𝑄</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𝑄</m:t>
                        </m:r>
                      </m:e>
                      <m:sub>
                        <m:r>
                          <a:rPr lang="en-US" sz="2000" b="0" i="1" smtClean="0">
                            <a:solidFill>
                              <a:srgbClr val="000000"/>
                            </a:solidFill>
                            <a:latin typeface="Cambria Math" panose="02040503050406030204" pitchFamily="18" charset="0"/>
                            <a:cs typeface="Calibri"/>
                            <a:sym typeface="Calibri"/>
                          </a:rPr>
                          <m:t>𝑆</m:t>
                        </m:r>
                      </m:sub>
                    </m:sSub>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𝑆</m:t>
                        </m:r>
                      </m:sub>
                    </m:sSub>
                  </m:oMath>
                </a14:m>
                <a:endParaRPr lang="en-US" sz="2000" dirty="0">
                  <a:solidFill>
                    <a:srgbClr val="000000"/>
                  </a:solidFill>
                  <a:cs typeface="Calibri"/>
                  <a:sym typeface="Calibri"/>
                </a:endParaRPr>
              </a:p>
              <a:p>
                <a:pPr marL="457200" indent="-457200" defTabSz="457200" hangingPunct="0">
                  <a:buFont typeface="+mj-lt"/>
                  <a:buAutoNum type="arabicPeriod"/>
                </a:pPr>
                <a:r>
                  <a:rPr lang="en-US" sz="2000" dirty="0">
                    <a:solidFill>
                      <a:srgbClr val="000000"/>
                    </a:solidFill>
                    <a:cs typeface="Calibri"/>
                    <a:sym typeface="Calibri"/>
                  </a:rPr>
                  <a:t>If circuits (A) and (B) have the same impedance, what is the relationship between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r>
                      <a:rPr lang="en-US" sz="2000" b="0" i="0"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oMath>
                </a14:m>
                <a:r>
                  <a:rPr lang="en-US" sz="2000" dirty="0">
                    <a:solidFill>
                      <a:srgbClr val="000000"/>
                    </a:solidFill>
                    <a:cs typeface="Calibri"/>
                    <a:sym typeface="Calibri"/>
                  </a:rPr>
                  <a:t> and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r>
                      <a:rPr lang="en-US" sz="2000" b="0" i="0" smtClean="0">
                        <a:solidFill>
                          <a:srgbClr val="000000"/>
                        </a:solidFill>
                        <a:latin typeface="Cambria Math" panose="02040503050406030204" pitchFamily="18" charset="0"/>
                        <a:cs typeface="Calibri"/>
                        <a:sym typeface="Calibri"/>
                      </a:rPr>
                      <m:t>?</m:t>
                    </m:r>
                  </m:oMath>
                </a14:m>
                <a:endParaRPr lang="en-US" sz="2000" dirty="0">
                  <a:solidFill>
                    <a:srgbClr val="000000"/>
                  </a:solidFill>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𝑗</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den>
                    </m:f>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𝑗</m:t>
                        </m:r>
                        <m:sSub>
                          <m:sSubPr>
                            <m:ctrlPr>
                              <a:rPr lang="en-US" sz="2000" b="0" i="1" smtClean="0">
                                <a:solidFill>
                                  <a:srgbClr val="000000"/>
                                </a:solidFill>
                                <a:latin typeface="Cambria Math" panose="02040503050406030204" pitchFamily="18" charset="0"/>
                                <a:cs typeface="Calibri"/>
                                <a:sym typeface="Calibri"/>
                              </a:rPr>
                            </m:ctrlPr>
                          </m:sSub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 </m:t>
                    </m:r>
                    <m:f>
                      <m:fPr>
                        <m:ctrlPr>
                          <a:rPr lang="en-US" sz="2000" b="0" i="1" smtClean="0">
                            <a:solidFill>
                              <a:srgbClr val="000000"/>
                            </a:solidFill>
                            <a:latin typeface="Cambria Math" panose="02040503050406030204" pitchFamily="18" charset="0"/>
                            <a:cs typeface="Calibri"/>
                            <a:sym typeface="Calibri"/>
                          </a:rPr>
                        </m:ctrlPr>
                      </m:fPr>
                      <m:num>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e>
                          <m:sup>
                            <m:r>
                              <a:rPr lang="en-US" sz="2000" b="0" i="1" smtClean="0">
                                <a:solidFill>
                                  <a:srgbClr val="000000"/>
                                </a:solidFill>
                                <a:latin typeface="Cambria Math" panose="02040503050406030204" pitchFamily="18" charset="0"/>
                                <a:cs typeface="Calibri"/>
                                <a:sym typeface="Calibri"/>
                              </a:rPr>
                              <m:t>2</m:t>
                            </m:r>
                          </m:sup>
                        </m:sSup>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e>
                          <m:sup>
                            <m:r>
                              <a:rPr lang="en-US" sz="2000" b="0" i="1" smtClean="0">
                                <a:solidFill>
                                  <a:srgbClr val="000000"/>
                                </a:solidFill>
                                <a:latin typeface="Cambria Math" panose="02040503050406030204" pitchFamily="18" charset="0"/>
                                <a:cs typeface="Calibri"/>
                                <a:sym typeface="Calibri"/>
                              </a:rPr>
                              <m:t>2</m:t>
                            </m:r>
                          </m:sup>
                        </m:sSup>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num>
                      <m:den>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e>
                          <m:sup>
                            <m:r>
                              <a:rPr lang="en-US" sz="2000" b="0" i="1" smtClean="0">
                                <a:solidFill>
                                  <a:srgbClr val="000000"/>
                                </a:solidFill>
                                <a:latin typeface="Cambria Math" panose="02040503050406030204" pitchFamily="18" charset="0"/>
                                <a:cs typeface="Calibri"/>
                                <a:sym typeface="Calibri"/>
                              </a:rPr>
                              <m:t>2</m:t>
                            </m:r>
                          </m:sup>
                        </m:sSup>
                        <m:r>
                          <a:rPr lang="en-US" sz="2000" b="0" i="1" smtClean="0">
                            <a:solidFill>
                              <a:srgbClr val="000000"/>
                            </a:solidFill>
                            <a:latin typeface="Cambria Math" panose="02040503050406030204" pitchFamily="18" charset="0"/>
                            <a:cs typeface="Calibri"/>
                            <a:sym typeface="Calibri"/>
                          </a:rPr>
                          <m:t>+</m:t>
                        </m:r>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e>
                          <m:sup>
                            <m:r>
                              <a:rPr lang="en-US" sz="2000" b="0" i="1" smtClean="0">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oMath>
                </a14:m>
                <a:endParaRPr lang="en-US" sz="2000" b="0" dirty="0">
                  <a:solidFill>
                    <a:srgbClr val="000000"/>
                  </a:solidFill>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a:t>
                </a:r>
                <a14:m>
                  <m:oMath xmlns:m="http://schemas.openxmlformats.org/officeDocument/2006/math">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a:t>
                </a:r>
                <a14:m>
                  <m:oMath xmlns:m="http://schemas.openxmlformats.org/officeDocument/2006/math">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r>
                      <a:rPr lang="en-US" sz="2000" b="0" i="0"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𝑅</m:t>
                        </m:r>
                      </m:e>
                      <m:sub>
                        <m:r>
                          <a:rPr lang="en-US" sz="2000" b="0" i="1" dirty="0" smtClean="0">
                            <a:solidFill>
                              <a:srgbClr val="000000"/>
                            </a:solidFill>
                            <a:latin typeface="Cambria Math" panose="02040503050406030204" pitchFamily="18" charset="0"/>
                            <a:cs typeface="Calibri"/>
                            <a:sym typeface="Calibri"/>
                          </a:rPr>
                          <m:t>𝑠</m:t>
                        </m:r>
                      </m:sub>
                    </m:sSub>
                    <m:r>
                      <a:rPr lang="en-US" sz="2000" b="0" i="1" dirty="0" smtClean="0">
                        <a:solidFill>
                          <a:srgbClr val="000000"/>
                        </a:solidFill>
                        <a:latin typeface="Cambria Math" panose="02040503050406030204" pitchFamily="18" charset="0"/>
                        <a:cs typeface="Calibri"/>
                        <a:sym typeface="Calibri"/>
                      </a:rPr>
                      <m:t>=</m:t>
                    </m:r>
                    <m:sSub>
                      <m:sSubPr>
                        <m:ctrlPr>
                          <a:rPr lang="en-US" sz="2000" b="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𝑋</m:t>
                        </m:r>
                      </m:e>
                      <m:sub>
                        <m:r>
                          <a:rPr lang="en-US" sz="2000" b="0" i="1" dirty="0" smtClean="0">
                            <a:solidFill>
                              <a:srgbClr val="000000"/>
                            </a:solidFill>
                            <a:latin typeface="Cambria Math" panose="02040503050406030204" pitchFamily="18" charset="0"/>
                            <a:cs typeface="Calibri"/>
                            <a:sym typeface="Calibri"/>
                          </a:rPr>
                          <m:t>𝑝</m:t>
                        </m:r>
                      </m:sub>
                    </m:sSub>
                    <m:f>
                      <m:fPr>
                        <m:ctrlPr>
                          <a:rPr lang="en-US" sz="2000" i="1">
                            <a:solidFill>
                              <a:srgbClr val="000000"/>
                            </a:solidFill>
                            <a:latin typeface="Cambria Math" panose="02040503050406030204" pitchFamily="18" charset="0"/>
                            <a:cs typeface="Calibri"/>
                            <a:sym typeface="Calibri"/>
                          </a:rPr>
                        </m:ctrlPr>
                      </m:fPr>
                      <m:num>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a:t>
                </a:r>
                <a14:m>
                  <m:oMath xmlns:m="http://schemas.openxmlformats.org/officeDocument/2006/math">
                    <m:sSub>
                      <m:sSubPr>
                        <m:ctrlPr>
                          <a:rPr lang="en-US" sz="2000" i="1" dirty="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𝑋</m:t>
                        </m:r>
                      </m:e>
                      <m:sub>
                        <m:r>
                          <a:rPr lang="en-US" sz="2000" i="1" dirty="0">
                            <a:solidFill>
                              <a:srgbClr val="000000"/>
                            </a:solidFill>
                            <a:latin typeface="Cambria Math" panose="02040503050406030204" pitchFamily="18" charset="0"/>
                            <a:cs typeface="Calibri"/>
                            <a:sym typeface="Calibri"/>
                          </a:rPr>
                          <m:t>𝑠</m:t>
                        </m:r>
                      </m:sub>
                    </m:sSub>
                    <m:r>
                      <a:rPr lang="en-US" sz="2000" i="1" dirty="0">
                        <a:solidFill>
                          <a:srgbClr val="000000"/>
                        </a:solidFill>
                        <a:latin typeface="Cambria Math" panose="02040503050406030204" pitchFamily="18" charset="0"/>
                        <a:cs typeface="Calibri"/>
                        <a:sym typeface="Calibri"/>
                      </a:rPr>
                      <m:t>=</m:t>
                    </m:r>
                    <m:sSub>
                      <m:sSubPr>
                        <m:ctrlPr>
                          <a:rPr lang="en-US" sz="2000" i="1" dirty="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𝑅</m:t>
                        </m:r>
                      </m:e>
                      <m:sub>
                        <m:r>
                          <a:rPr lang="en-US" sz="2000" i="1" dirty="0">
                            <a:solidFill>
                              <a:srgbClr val="000000"/>
                            </a:solidFill>
                            <a:latin typeface="Cambria Math" panose="02040503050406030204" pitchFamily="18" charset="0"/>
                            <a:cs typeface="Calibri"/>
                            <a:sym typeface="Calibri"/>
                          </a:rPr>
                          <m:t>𝑝</m:t>
                        </m:r>
                      </m:sub>
                    </m:sSub>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set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for later reference</a:t>
                </a:r>
              </a:p>
              <a:p>
                <a:pPr marL="914400" lvl="1" indent="-457200" defTabSz="457200" hangingPunct="0">
                  <a:buFont typeface="Arial" panose="020B0604020202020204" pitchFamily="34" charset="0"/>
                  <a:buChar char="•"/>
                </a:pPr>
                <a:r>
                  <a:rPr lang="en-US" sz="2000" dirty="0">
                    <a:solidFill>
                      <a:srgbClr val="000000"/>
                    </a:solidFill>
                    <a:cs typeface="Calibri"/>
                    <a:sym typeface="Calibri"/>
                  </a:rPr>
                  <a:t>This shows the Q’s must be equal as stated above.</a:t>
                </a:r>
              </a:p>
              <a:p>
                <a:pPr marL="457200" indent="-457200" defTabSz="457200" hangingPunct="0">
                  <a:buFont typeface="+mj-lt"/>
                  <a:buAutoNum type="arabicPeriod"/>
                </a:pPr>
                <a:r>
                  <a:rPr lang="en-US" sz="2000" dirty="0">
                    <a:solidFill>
                      <a:srgbClr val="000000"/>
                    </a:solidFill>
                    <a:cs typeface="Calibri"/>
                    <a:sym typeface="Calibri"/>
                  </a:rPr>
                  <a:t>Find a formula for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for large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𝑄</m:t>
                    </m:r>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𝑄</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𝑄</m:t>
                        </m:r>
                      </m:e>
                      <m:sub>
                        <m:r>
                          <a:rPr lang="en-US" sz="2000" b="0" i="1" smtClean="0">
                            <a:solidFill>
                              <a:srgbClr val="000000"/>
                            </a:solidFill>
                            <a:latin typeface="Cambria Math" panose="02040503050406030204" pitchFamily="18" charset="0"/>
                            <a:cs typeface="Calibri"/>
                            <a:sym typeface="Calibri"/>
                          </a:rPr>
                          <m:t>𝑠</m:t>
                        </m:r>
                      </m:sub>
                    </m:sSub>
                  </m:oMath>
                </a14:m>
                <a:r>
                  <a:rPr lang="en-US" sz="2000" dirty="0">
                    <a:solidFill>
                      <a:srgbClr val="000000"/>
                    </a:solidFill>
                    <a:cs typeface="Calibri"/>
                    <a:sym typeface="Calibri"/>
                  </a:rPr>
                  <a:t> and small </a:t>
                </a:r>
                <a14:m>
                  <m:oMath xmlns:m="http://schemas.openxmlformats.org/officeDocument/2006/math">
                    <m:r>
                      <a:rPr lang="en-US" sz="2000" i="1">
                        <a:solidFill>
                          <a:srgbClr val="000000"/>
                        </a:solidFill>
                        <a:latin typeface="Cambria Math" panose="02040503050406030204" pitchFamily="18" charset="0"/>
                        <a:cs typeface="Calibri"/>
                        <a:sym typeface="Calibri"/>
                      </a:rPr>
                      <m:t>𝑄</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𝑝</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𝑠</m:t>
                        </m:r>
                      </m:sub>
                    </m:sSub>
                  </m:oMath>
                </a14:m>
                <a:r>
                  <a:rPr lang="en-US" sz="2000" dirty="0">
                    <a:solidFill>
                      <a:srgbClr val="000000"/>
                    </a:solidFill>
                    <a:cs typeface="Calibri"/>
                    <a:sym typeface="Calibri"/>
                  </a:rPr>
                  <a:t> </a:t>
                </a:r>
              </a:p>
              <a:p>
                <a:pPr marL="457200" indent="-457200" defTabSz="457200" hangingPunct="0">
                  <a:buFont typeface="+mj-lt"/>
                  <a:buAutoNum type="arabicPeriod"/>
                </a:pPr>
                <a:r>
                  <a:rPr lang="en-US" sz="2000" dirty="0">
                    <a:solidFill>
                      <a:srgbClr val="000000"/>
                    </a:solidFill>
                    <a:cs typeface="Calibri"/>
                    <a:sym typeface="Calibri"/>
                  </a:rPr>
                  <a:t>Use circuit (C) to transfer a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50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cs typeface="Calibri"/>
                    <a:sym typeface="Calibri"/>
                  </a:rPr>
                  <a:t> load (circuit C) to a </a:t>
                </a:r>
                <a14:m>
                  <m:oMath xmlns:m="http://schemas.openxmlformats.org/officeDocument/2006/math">
                    <m:r>
                      <a:rPr lang="en-US" sz="2000" i="1">
                        <a:solidFill>
                          <a:srgbClr val="000000"/>
                        </a:solidFill>
                        <a:latin typeface="Cambria Math" panose="02040503050406030204" pitchFamily="18" charset="0"/>
                        <a:cs typeface="Calibri"/>
                        <a:sym typeface="Calibri"/>
                      </a:rPr>
                      <m:t>5</m:t>
                    </m:r>
                    <m:r>
                      <m:rPr>
                        <m:sty m:val="p"/>
                      </m:rPr>
                      <a:rPr lang="el-GR" sz="2000"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cs typeface="Calibri"/>
                    <a:sym typeface="Calibri"/>
                  </a:rPr>
                  <a:t> load.  What is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𝐶</m:t>
                        </m:r>
                      </m:sub>
                    </m:sSub>
                  </m:oMath>
                </a14:m>
                <a:r>
                  <a:rPr lang="en-US" sz="2000" dirty="0">
                    <a:solidFill>
                      <a:srgbClr val="000000"/>
                    </a:solidFill>
                    <a:cs typeface="Calibri"/>
                    <a:sym typeface="Calibri"/>
                  </a:rPr>
                  <a:t> at 7 MHz?  What are C and L in that model?</a:t>
                </a:r>
              </a:p>
              <a:p>
                <a:pPr marL="914400" lvl="1" indent="-457200" defTabSz="457200" hangingPunct="0">
                  <a:buFont typeface="Arial" panose="020B0604020202020204" pitchFamily="34" charset="0"/>
                  <a:buChar char="•"/>
                </a:pPr>
                <a:r>
                  <a:rPr lang="en-US" sz="2000" dirty="0">
                    <a:solidFill>
                      <a:srgbClr val="000000"/>
                    </a:solidFill>
                    <a:cs typeface="Calibri"/>
                    <a:sym typeface="Calibri"/>
                  </a:rPr>
                  <a:t>Use the parallel to series conversion to make a series equivalent circuit consisting of C and the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50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cs typeface="Calibri"/>
                    <a:sym typeface="Calibri"/>
                  </a:rPr>
                  <a:t> with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=5</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cs typeface="Calibri"/>
                    <a:sym typeface="Calibri"/>
                  </a:rPr>
                  <a:t> </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05606" y="1035857"/>
                <a:ext cx="9376741" cy="5629462"/>
              </a:xfrm>
              <a:prstGeom prst="rect">
                <a:avLst/>
              </a:prstGeom>
              <a:blipFill>
                <a:blip r:embed="rId3"/>
                <a:stretch>
                  <a:fillRect l="-1218"/>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22</a:t>
            </a:fld>
            <a:endParaRPr lang="en-US" dirty="0"/>
          </a:p>
        </p:txBody>
      </p:sp>
      <p:grpSp>
        <p:nvGrpSpPr>
          <p:cNvPr id="5" name="Group 4">
            <a:extLst>
              <a:ext uri="{FF2B5EF4-FFF2-40B4-BE49-F238E27FC236}">
                <a16:creationId xmlns:a16="http://schemas.microsoft.com/office/drawing/2014/main" id="{968C5A28-4AF7-8F44-87A9-0F83A454942C}"/>
              </a:ext>
            </a:extLst>
          </p:cNvPr>
          <p:cNvGrpSpPr/>
          <p:nvPr/>
        </p:nvGrpSpPr>
        <p:grpSpPr>
          <a:xfrm>
            <a:off x="11096167" y="3064727"/>
            <a:ext cx="516127" cy="1309636"/>
            <a:chOff x="8851640" y="3048822"/>
            <a:chExt cx="516127" cy="1309636"/>
          </a:xfrm>
        </p:grpSpPr>
        <p:sp>
          <p:nvSpPr>
            <p:cNvPr id="7" name="Freeform 12">
              <a:extLst>
                <a:ext uri="{FF2B5EF4-FFF2-40B4-BE49-F238E27FC236}">
                  <a16:creationId xmlns:a16="http://schemas.microsoft.com/office/drawing/2014/main" id="{3D5B7212-F9EE-CD4D-9060-DB919B552255}"/>
                </a:ext>
              </a:extLst>
            </p:cNvPr>
            <p:cNvSpPr>
              <a:spLocks noChangeAspect="1"/>
            </p:cNvSpPr>
            <p:nvPr/>
          </p:nvSpPr>
          <p:spPr bwMode="auto">
            <a:xfrm>
              <a:off x="9226725" y="3125022"/>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9" name="Group 13">
              <a:extLst>
                <a:ext uri="{FF2B5EF4-FFF2-40B4-BE49-F238E27FC236}">
                  <a16:creationId xmlns:a16="http://schemas.microsoft.com/office/drawing/2014/main" id="{A4F4B61B-454D-CF4D-A03D-796C64C5F700}"/>
                </a:ext>
              </a:extLst>
            </p:cNvPr>
            <p:cNvGrpSpPr>
              <a:grpSpLocks noChangeAspect="1"/>
            </p:cNvGrpSpPr>
            <p:nvPr/>
          </p:nvGrpSpPr>
          <p:grpSpPr bwMode="auto">
            <a:xfrm>
              <a:off x="9212303" y="3048822"/>
              <a:ext cx="152400" cy="152400"/>
              <a:chOff x="1344" y="2064"/>
              <a:chExt cx="192" cy="192"/>
            </a:xfrm>
          </p:grpSpPr>
          <p:sp>
            <p:nvSpPr>
              <p:cNvPr id="28" name="Oval 14">
                <a:extLst>
                  <a:ext uri="{FF2B5EF4-FFF2-40B4-BE49-F238E27FC236}">
                    <a16:creationId xmlns:a16="http://schemas.microsoft.com/office/drawing/2014/main" id="{6D67075A-36EC-884B-9463-210E5550CC9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 name="Rectangle 15">
                <a:extLst>
                  <a:ext uri="{FF2B5EF4-FFF2-40B4-BE49-F238E27FC236}">
                    <a16:creationId xmlns:a16="http://schemas.microsoft.com/office/drawing/2014/main" id="{E0B1F3D1-EAAF-7341-B09F-EEBE9FF492E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 name="Group 13">
              <a:extLst>
                <a:ext uri="{FF2B5EF4-FFF2-40B4-BE49-F238E27FC236}">
                  <a16:creationId xmlns:a16="http://schemas.microsoft.com/office/drawing/2014/main" id="{564112F1-1CAB-1346-83AF-13921739F663}"/>
                </a:ext>
              </a:extLst>
            </p:cNvPr>
            <p:cNvGrpSpPr>
              <a:grpSpLocks noChangeAspect="1"/>
            </p:cNvGrpSpPr>
            <p:nvPr/>
          </p:nvGrpSpPr>
          <p:grpSpPr bwMode="auto">
            <a:xfrm>
              <a:off x="9189173" y="3595119"/>
              <a:ext cx="152400" cy="152400"/>
              <a:chOff x="1344" y="2064"/>
              <a:chExt cx="192" cy="192"/>
            </a:xfrm>
          </p:grpSpPr>
          <p:sp>
            <p:nvSpPr>
              <p:cNvPr id="26" name="Oval 14">
                <a:extLst>
                  <a:ext uri="{FF2B5EF4-FFF2-40B4-BE49-F238E27FC236}">
                    <a16:creationId xmlns:a16="http://schemas.microsoft.com/office/drawing/2014/main" id="{F1D5079B-D09D-F346-AFE1-C34C2D5435E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7" name="Rectangle 15">
                <a:extLst>
                  <a:ext uri="{FF2B5EF4-FFF2-40B4-BE49-F238E27FC236}">
                    <a16:creationId xmlns:a16="http://schemas.microsoft.com/office/drawing/2014/main" id="{9249C8D2-FF1B-FA4E-93E4-FE01A680933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2" name="Group 11">
              <a:extLst>
                <a:ext uri="{FF2B5EF4-FFF2-40B4-BE49-F238E27FC236}">
                  <a16:creationId xmlns:a16="http://schemas.microsoft.com/office/drawing/2014/main" id="{B70385B1-D15D-F24D-970F-7550FEA455FD}"/>
                </a:ext>
              </a:extLst>
            </p:cNvPr>
            <p:cNvGrpSpPr>
              <a:grpSpLocks noChangeAspect="1"/>
            </p:cNvGrpSpPr>
            <p:nvPr/>
          </p:nvGrpSpPr>
          <p:grpSpPr bwMode="auto">
            <a:xfrm>
              <a:off x="9209269" y="4206058"/>
              <a:ext cx="152400" cy="152400"/>
              <a:chOff x="1344" y="2064"/>
              <a:chExt cx="192" cy="192"/>
            </a:xfrm>
          </p:grpSpPr>
          <p:sp>
            <p:nvSpPr>
              <p:cNvPr id="24" name="Oval 23">
                <a:extLst>
                  <a:ext uri="{FF2B5EF4-FFF2-40B4-BE49-F238E27FC236}">
                    <a16:creationId xmlns:a16="http://schemas.microsoft.com/office/drawing/2014/main" id="{2181BB84-A0BB-7346-A4C0-99816822A69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5" name="Rectangle 24">
                <a:extLst>
                  <a:ext uri="{FF2B5EF4-FFF2-40B4-BE49-F238E27FC236}">
                    <a16:creationId xmlns:a16="http://schemas.microsoft.com/office/drawing/2014/main" id="{C80F2CF6-EB07-EA46-B782-1A377AD7825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 name="TextBox 12">
              <a:extLst>
                <a:ext uri="{FF2B5EF4-FFF2-40B4-BE49-F238E27FC236}">
                  <a16:creationId xmlns:a16="http://schemas.microsoft.com/office/drawing/2014/main" id="{86F19801-6DF0-9348-A094-F9B3B2767CEB}"/>
                </a:ext>
              </a:extLst>
            </p:cNvPr>
            <p:cNvSpPr txBox="1"/>
            <p:nvPr/>
          </p:nvSpPr>
          <p:spPr>
            <a:xfrm>
              <a:off x="8877794" y="3269912"/>
              <a:ext cx="361741" cy="307777"/>
            </a:xfrm>
            <a:prstGeom prst="rect">
              <a:avLst/>
            </a:prstGeom>
            <a:noFill/>
          </p:spPr>
          <p:txBody>
            <a:bodyPr wrap="square" rtlCol="0">
              <a:spAutoFit/>
            </a:bodyPr>
            <a:lstStyle/>
            <a:p>
              <a:r>
                <a:rPr lang="en-US" sz="1400" dirty="0"/>
                <a:t>R</a:t>
              </a:r>
              <a:r>
                <a:rPr lang="en-US" sz="1400" baseline="-25000" dirty="0"/>
                <a:t>s</a:t>
              </a:r>
            </a:p>
          </p:txBody>
        </p:sp>
        <p:sp>
          <p:nvSpPr>
            <p:cNvPr id="14" name="TextBox 13">
              <a:extLst>
                <a:ext uri="{FF2B5EF4-FFF2-40B4-BE49-F238E27FC236}">
                  <a16:creationId xmlns:a16="http://schemas.microsoft.com/office/drawing/2014/main" id="{69C8187F-EAE6-8040-A317-A533C37D678E}"/>
                </a:ext>
              </a:extLst>
            </p:cNvPr>
            <p:cNvSpPr txBox="1"/>
            <p:nvPr/>
          </p:nvSpPr>
          <p:spPr>
            <a:xfrm>
              <a:off x="8851640" y="3802185"/>
              <a:ext cx="429563" cy="307777"/>
            </a:xfrm>
            <a:prstGeom prst="rect">
              <a:avLst/>
            </a:prstGeom>
            <a:noFill/>
          </p:spPr>
          <p:txBody>
            <a:bodyPr wrap="square" rtlCol="0">
              <a:spAutoFit/>
            </a:bodyPr>
            <a:lstStyle/>
            <a:p>
              <a:r>
                <a:rPr lang="en-US" sz="1400" dirty="0" err="1"/>
                <a:t>jX</a:t>
              </a:r>
              <a:r>
                <a:rPr lang="en-US" sz="1400" baseline="-25000" dirty="0" err="1"/>
                <a:t>s</a:t>
              </a:r>
              <a:endParaRPr lang="en-US" sz="1400" baseline="-25000" dirty="0"/>
            </a:p>
          </p:txBody>
        </p:sp>
        <p:grpSp>
          <p:nvGrpSpPr>
            <p:cNvPr id="46" name="Group 209">
              <a:extLst>
                <a:ext uri="{FF2B5EF4-FFF2-40B4-BE49-F238E27FC236}">
                  <a16:creationId xmlns:a16="http://schemas.microsoft.com/office/drawing/2014/main" id="{5E81C56B-A73D-7549-BB58-A51CC8C2AEAA}"/>
                </a:ext>
              </a:extLst>
            </p:cNvPr>
            <p:cNvGrpSpPr>
              <a:grpSpLocks/>
            </p:cNvGrpSpPr>
            <p:nvPr/>
          </p:nvGrpSpPr>
          <p:grpSpPr bwMode="auto">
            <a:xfrm>
              <a:off x="9175761" y="3644384"/>
              <a:ext cx="192006" cy="612709"/>
              <a:chOff x="3935" y="1728"/>
              <a:chExt cx="96" cy="480"/>
            </a:xfrm>
          </p:grpSpPr>
          <p:sp>
            <p:nvSpPr>
              <p:cNvPr id="49" name="Arc 59">
                <a:extLst>
                  <a:ext uri="{FF2B5EF4-FFF2-40B4-BE49-F238E27FC236}">
                    <a16:creationId xmlns:a16="http://schemas.microsoft.com/office/drawing/2014/main" id="{EF732758-A09C-5A4E-A711-CE93ED91957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60">
                <a:extLst>
                  <a:ext uri="{FF2B5EF4-FFF2-40B4-BE49-F238E27FC236}">
                    <a16:creationId xmlns:a16="http://schemas.microsoft.com/office/drawing/2014/main" id="{48438E14-C2BF-BF41-9A04-2F22B39E2AA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61">
                <a:extLst>
                  <a:ext uri="{FF2B5EF4-FFF2-40B4-BE49-F238E27FC236}">
                    <a16:creationId xmlns:a16="http://schemas.microsoft.com/office/drawing/2014/main" id="{FE7EBECB-4637-B14B-BF26-25BCE120DE3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62">
                <a:extLst>
                  <a:ext uri="{FF2B5EF4-FFF2-40B4-BE49-F238E27FC236}">
                    <a16:creationId xmlns:a16="http://schemas.microsoft.com/office/drawing/2014/main" id="{DFA46A53-77FD-1844-937C-9BD8715FD29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Line 63">
                <a:extLst>
                  <a:ext uri="{FF2B5EF4-FFF2-40B4-BE49-F238E27FC236}">
                    <a16:creationId xmlns:a16="http://schemas.microsoft.com/office/drawing/2014/main" id="{FE42FC56-BA42-E645-AFD2-246A6C766A7A}"/>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64">
                <a:extLst>
                  <a:ext uri="{FF2B5EF4-FFF2-40B4-BE49-F238E27FC236}">
                    <a16:creationId xmlns:a16="http://schemas.microsoft.com/office/drawing/2014/main" id="{D1F99EF6-56A4-1043-84D7-39F9DE657CF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Arc 65">
                <a:extLst>
                  <a:ext uri="{FF2B5EF4-FFF2-40B4-BE49-F238E27FC236}">
                    <a16:creationId xmlns:a16="http://schemas.microsoft.com/office/drawing/2014/main" id="{C751794A-571D-AD4F-AD03-1BD884923001}"/>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Arc 66">
                <a:extLst>
                  <a:ext uri="{FF2B5EF4-FFF2-40B4-BE49-F238E27FC236}">
                    <a16:creationId xmlns:a16="http://schemas.microsoft.com/office/drawing/2014/main" id="{D4501F6E-289C-E140-9BDE-FD234B534AC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67">
                <a:extLst>
                  <a:ext uri="{FF2B5EF4-FFF2-40B4-BE49-F238E27FC236}">
                    <a16:creationId xmlns:a16="http://schemas.microsoft.com/office/drawing/2014/main" id="{8E2CD7D0-4019-C14D-8BFD-B6C2ED593FB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 name="Arc 68">
                <a:extLst>
                  <a:ext uri="{FF2B5EF4-FFF2-40B4-BE49-F238E27FC236}">
                    <a16:creationId xmlns:a16="http://schemas.microsoft.com/office/drawing/2014/main" id="{30AA32CE-EE6F-2E4F-872E-F8A1049225B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 name="Arc 69">
                <a:extLst>
                  <a:ext uri="{FF2B5EF4-FFF2-40B4-BE49-F238E27FC236}">
                    <a16:creationId xmlns:a16="http://schemas.microsoft.com/office/drawing/2014/main" id="{D70EE6CF-41FB-1D40-912B-2AB49AB7464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 name="Arc 70">
                <a:extLst>
                  <a:ext uri="{FF2B5EF4-FFF2-40B4-BE49-F238E27FC236}">
                    <a16:creationId xmlns:a16="http://schemas.microsoft.com/office/drawing/2014/main" id="{BC1F88DD-7335-7E48-95E9-2BA900214D5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2" name="Arc 71">
                <a:extLst>
                  <a:ext uri="{FF2B5EF4-FFF2-40B4-BE49-F238E27FC236}">
                    <a16:creationId xmlns:a16="http://schemas.microsoft.com/office/drawing/2014/main" id="{1594EF5D-F7F5-7A4F-9471-1AB6FB7EAF10}"/>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4" name="Group 3">
            <a:extLst>
              <a:ext uri="{FF2B5EF4-FFF2-40B4-BE49-F238E27FC236}">
                <a16:creationId xmlns:a16="http://schemas.microsoft.com/office/drawing/2014/main" id="{02220CDB-D56E-054B-B113-2E843711ED6D}"/>
              </a:ext>
            </a:extLst>
          </p:cNvPr>
          <p:cNvGrpSpPr/>
          <p:nvPr/>
        </p:nvGrpSpPr>
        <p:grpSpPr>
          <a:xfrm>
            <a:off x="10804730" y="1304276"/>
            <a:ext cx="1405894" cy="1321757"/>
            <a:chOff x="9031665" y="1738837"/>
            <a:chExt cx="1405894" cy="1321757"/>
          </a:xfrm>
        </p:grpSpPr>
        <p:sp>
          <p:nvSpPr>
            <p:cNvPr id="110" name="Freeform 12">
              <a:extLst>
                <a:ext uri="{FF2B5EF4-FFF2-40B4-BE49-F238E27FC236}">
                  <a16:creationId xmlns:a16="http://schemas.microsoft.com/office/drawing/2014/main" id="{FC11EBD7-C663-4045-BB71-0F50E0A4C107}"/>
                </a:ext>
              </a:extLst>
            </p:cNvPr>
            <p:cNvSpPr>
              <a:spLocks noChangeAspect="1"/>
            </p:cNvSpPr>
            <p:nvPr/>
          </p:nvSpPr>
          <p:spPr bwMode="auto">
            <a:xfrm>
              <a:off x="9388166" y="2056196"/>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111" name="Group 13">
              <a:extLst>
                <a:ext uri="{FF2B5EF4-FFF2-40B4-BE49-F238E27FC236}">
                  <a16:creationId xmlns:a16="http://schemas.microsoft.com/office/drawing/2014/main" id="{A398C782-75BD-D34A-A88F-13C9408C2CB4}"/>
                </a:ext>
              </a:extLst>
            </p:cNvPr>
            <p:cNvGrpSpPr>
              <a:grpSpLocks noChangeAspect="1"/>
            </p:cNvGrpSpPr>
            <p:nvPr/>
          </p:nvGrpSpPr>
          <p:grpSpPr bwMode="auto">
            <a:xfrm>
              <a:off x="9546352" y="1738837"/>
              <a:ext cx="152400" cy="152400"/>
              <a:chOff x="1344" y="2064"/>
              <a:chExt cx="192" cy="192"/>
            </a:xfrm>
          </p:grpSpPr>
          <p:sp>
            <p:nvSpPr>
              <p:cNvPr id="112" name="Oval 14">
                <a:extLst>
                  <a:ext uri="{FF2B5EF4-FFF2-40B4-BE49-F238E27FC236}">
                    <a16:creationId xmlns:a16="http://schemas.microsoft.com/office/drawing/2014/main" id="{CF70EB98-BC25-054D-A28C-15C458F31AD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3" name="Rectangle 15">
                <a:extLst>
                  <a:ext uri="{FF2B5EF4-FFF2-40B4-BE49-F238E27FC236}">
                    <a16:creationId xmlns:a16="http://schemas.microsoft.com/office/drawing/2014/main" id="{16205789-0286-9A48-BF24-17C65ACBFEC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4" name="TextBox 113">
              <a:extLst>
                <a:ext uri="{FF2B5EF4-FFF2-40B4-BE49-F238E27FC236}">
                  <a16:creationId xmlns:a16="http://schemas.microsoft.com/office/drawing/2014/main" id="{84004203-356E-3D46-B342-CE8560414A64}"/>
                </a:ext>
              </a:extLst>
            </p:cNvPr>
            <p:cNvSpPr txBox="1"/>
            <p:nvPr/>
          </p:nvSpPr>
          <p:spPr>
            <a:xfrm>
              <a:off x="9031665" y="2201086"/>
              <a:ext cx="361741" cy="307777"/>
            </a:xfrm>
            <a:prstGeom prst="rect">
              <a:avLst/>
            </a:prstGeom>
            <a:noFill/>
          </p:spPr>
          <p:txBody>
            <a:bodyPr wrap="square" rtlCol="0">
              <a:spAutoFit/>
            </a:bodyPr>
            <a:lstStyle/>
            <a:p>
              <a:r>
                <a:rPr lang="en-US" sz="1400" dirty="0"/>
                <a:t>R</a:t>
              </a:r>
              <a:r>
                <a:rPr lang="en-US" sz="1400" baseline="-25000" dirty="0"/>
                <a:t>p</a:t>
              </a:r>
            </a:p>
          </p:txBody>
        </p:sp>
        <p:grpSp>
          <p:nvGrpSpPr>
            <p:cNvPr id="116" name="Group 209">
              <a:extLst>
                <a:ext uri="{FF2B5EF4-FFF2-40B4-BE49-F238E27FC236}">
                  <a16:creationId xmlns:a16="http://schemas.microsoft.com/office/drawing/2014/main" id="{D1E02D98-5294-904C-8954-EBB9E24D9EA1}"/>
                </a:ext>
              </a:extLst>
            </p:cNvPr>
            <p:cNvGrpSpPr>
              <a:grpSpLocks/>
            </p:cNvGrpSpPr>
            <p:nvPr/>
          </p:nvGrpSpPr>
          <p:grpSpPr bwMode="auto">
            <a:xfrm>
              <a:off x="9737959" y="2065540"/>
              <a:ext cx="192006" cy="612709"/>
              <a:chOff x="3935" y="1728"/>
              <a:chExt cx="96" cy="480"/>
            </a:xfrm>
          </p:grpSpPr>
          <p:sp>
            <p:nvSpPr>
              <p:cNvPr id="117" name="Arc 59">
                <a:extLst>
                  <a:ext uri="{FF2B5EF4-FFF2-40B4-BE49-F238E27FC236}">
                    <a16:creationId xmlns:a16="http://schemas.microsoft.com/office/drawing/2014/main" id="{7975F269-6549-B34F-A6F5-61DB3B4F4EF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8" name="Arc 60">
                <a:extLst>
                  <a:ext uri="{FF2B5EF4-FFF2-40B4-BE49-F238E27FC236}">
                    <a16:creationId xmlns:a16="http://schemas.microsoft.com/office/drawing/2014/main" id="{D89A116E-81B0-7A45-B1ED-364FC3ECC02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9" name="Arc 61">
                <a:extLst>
                  <a:ext uri="{FF2B5EF4-FFF2-40B4-BE49-F238E27FC236}">
                    <a16:creationId xmlns:a16="http://schemas.microsoft.com/office/drawing/2014/main" id="{22AECDCC-48DE-5C4B-AB9E-BEF75D02B70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0" name="Arc 62">
                <a:extLst>
                  <a:ext uri="{FF2B5EF4-FFF2-40B4-BE49-F238E27FC236}">
                    <a16:creationId xmlns:a16="http://schemas.microsoft.com/office/drawing/2014/main" id="{42EA0A01-9863-5940-9B54-9D95B7B677F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1" name="Line 63">
                <a:extLst>
                  <a:ext uri="{FF2B5EF4-FFF2-40B4-BE49-F238E27FC236}">
                    <a16:creationId xmlns:a16="http://schemas.microsoft.com/office/drawing/2014/main" id="{D2FB6CA7-91E2-0846-AB57-C136CFCF29D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64">
                <a:extLst>
                  <a:ext uri="{FF2B5EF4-FFF2-40B4-BE49-F238E27FC236}">
                    <a16:creationId xmlns:a16="http://schemas.microsoft.com/office/drawing/2014/main" id="{BB5B1A60-60E6-B641-9D9A-F51A0B2D071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Arc 65">
                <a:extLst>
                  <a:ext uri="{FF2B5EF4-FFF2-40B4-BE49-F238E27FC236}">
                    <a16:creationId xmlns:a16="http://schemas.microsoft.com/office/drawing/2014/main" id="{120E19F0-DC6B-4B46-B4CD-115A17E9C44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66">
                <a:extLst>
                  <a:ext uri="{FF2B5EF4-FFF2-40B4-BE49-F238E27FC236}">
                    <a16:creationId xmlns:a16="http://schemas.microsoft.com/office/drawing/2014/main" id="{53075235-790A-244D-8074-4738BCD478F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5" name="Arc 67">
                <a:extLst>
                  <a:ext uri="{FF2B5EF4-FFF2-40B4-BE49-F238E27FC236}">
                    <a16:creationId xmlns:a16="http://schemas.microsoft.com/office/drawing/2014/main" id="{5900C3A6-E2CF-E04D-AC1C-0F3BAED046A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6" name="Arc 68">
                <a:extLst>
                  <a:ext uri="{FF2B5EF4-FFF2-40B4-BE49-F238E27FC236}">
                    <a16:creationId xmlns:a16="http://schemas.microsoft.com/office/drawing/2014/main" id="{C4A69015-4A38-964C-B551-832A0D46984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7" name="Arc 69">
                <a:extLst>
                  <a:ext uri="{FF2B5EF4-FFF2-40B4-BE49-F238E27FC236}">
                    <a16:creationId xmlns:a16="http://schemas.microsoft.com/office/drawing/2014/main" id="{EE63DFFE-E5A1-704A-A455-4250A39FAA8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 name="Arc 70">
                <a:extLst>
                  <a:ext uri="{FF2B5EF4-FFF2-40B4-BE49-F238E27FC236}">
                    <a16:creationId xmlns:a16="http://schemas.microsoft.com/office/drawing/2014/main" id="{78A8908B-74D5-2B4C-BD29-30422D818FC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9" name="Arc 71">
                <a:extLst>
                  <a:ext uri="{FF2B5EF4-FFF2-40B4-BE49-F238E27FC236}">
                    <a16:creationId xmlns:a16="http://schemas.microsoft.com/office/drawing/2014/main" id="{FA39DA70-101A-014A-BB15-D785CE98801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130" name="Straight Connector 129">
              <a:extLst>
                <a:ext uri="{FF2B5EF4-FFF2-40B4-BE49-F238E27FC236}">
                  <a16:creationId xmlns:a16="http://schemas.microsoft.com/office/drawing/2014/main" id="{8866987E-F98B-4542-A16A-CC17F9BDB57D}"/>
                </a:ext>
              </a:extLst>
            </p:cNvPr>
            <p:cNvCxnSpPr>
              <a:cxnSpLocks/>
              <a:endCxn id="121" idx="1"/>
            </p:cNvCxnSpPr>
            <p:nvPr/>
          </p:nvCxnSpPr>
          <p:spPr>
            <a:xfrm>
              <a:off x="9429834" y="2063440"/>
              <a:ext cx="403127" cy="27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41FF62C1-DF25-D243-8ECC-6C1492DEC04D}"/>
                </a:ext>
              </a:extLst>
            </p:cNvPr>
            <p:cNvCxnSpPr>
              <a:cxnSpLocks/>
            </p:cNvCxnSpPr>
            <p:nvPr/>
          </p:nvCxnSpPr>
          <p:spPr>
            <a:xfrm>
              <a:off x="9431509" y="2678063"/>
              <a:ext cx="403127" cy="27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EDC58E15-D704-4A49-B1A3-7AD74EA483D8}"/>
                </a:ext>
              </a:extLst>
            </p:cNvPr>
            <p:cNvCxnSpPr>
              <a:cxnSpLocks/>
            </p:cNvCxnSpPr>
            <p:nvPr/>
          </p:nvCxnSpPr>
          <p:spPr>
            <a:xfrm flipV="1">
              <a:off x="9443146" y="2477106"/>
              <a:ext cx="0" cy="2059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34" name="Straight Connector 133">
              <a:extLst>
                <a:ext uri="{FF2B5EF4-FFF2-40B4-BE49-F238E27FC236}">
                  <a16:creationId xmlns:a16="http://schemas.microsoft.com/office/drawing/2014/main" id="{7F3ACD33-3E96-A343-9317-49B8C101C2FD}"/>
                </a:ext>
              </a:extLst>
            </p:cNvPr>
            <p:cNvCxnSpPr>
              <a:cxnSpLocks/>
            </p:cNvCxnSpPr>
            <p:nvPr/>
          </p:nvCxnSpPr>
          <p:spPr>
            <a:xfrm flipH="1">
              <a:off x="9660650" y="2681745"/>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35" name="Straight Connector 134">
              <a:extLst>
                <a:ext uri="{FF2B5EF4-FFF2-40B4-BE49-F238E27FC236}">
                  <a16:creationId xmlns:a16="http://schemas.microsoft.com/office/drawing/2014/main" id="{DB93FC3C-4A1B-2140-8C11-A5FC5F3933D3}"/>
                </a:ext>
              </a:extLst>
            </p:cNvPr>
            <p:cNvCxnSpPr>
              <a:cxnSpLocks/>
            </p:cNvCxnSpPr>
            <p:nvPr/>
          </p:nvCxnSpPr>
          <p:spPr>
            <a:xfrm flipH="1">
              <a:off x="9618428" y="1805423"/>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36" name="Group 135">
              <a:extLst>
                <a:ext uri="{FF2B5EF4-FFF2-40B4-BE49-F238E27FC236}">
                  <a16:creationId xmlns:a16="http://schemas.microsoft.com/office/drawing/2014/main" id="{21AF1E55-15B6-0740-BAC4-FC6B1BB94021}"/>
                </a:ext>
              </a:extLst>
            </p:cNvPr>
            <p:cNvGrpSpPr>
              <a:grpSpLocks/>
            </p:cNvGrpSpPr>
            <p:nvPr/>
          </p:nvGrpSpPr>
          <p:grpSpPr bwMode="auto">
            <a:xfrm>
              <a:off x="9564790" y="2868570"/>
              <a:ext cx="192024" cy="192024"/>
              <a:chOff x="1344" y="2064"/>
              <a:chExt cx="192" cy="192"/>
            </a:xfrm>
          </p:grpSpPr>
          <p:sp>
            <p:nvSpPr>
              <p:cNvPr id="137" name="Oval 136">
                <a:extLst>
                  <a:ext uri="{FF2B5EF4-FFF2-40B4-BE49-F238E27FC236}">
                    <a16:creationId xmlns:a16="http://schemas.microsoft.com/office/drawing/2014/main" id="{D2EFADF5-B1E0-EA4A-B212-15A2C85ABDE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8" name="Rectangle 137">
                <a:extLst>
                  <a:ext uri="{FF2B5EF4-FFF2-40B4-BE49-F238E27FC236}">
                    <a16:creationId xmlns:a16="http://schemas.microsoft.com/office/drawing/2014/main" id="{8C7F0372-08E5-0742-91ED-A3C50D56CF2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9" name="TextBox 138">
              <a:extLst>
                <a:ext uri="{FF2B5EF4-FFF2-40B4-BE49-F238E27FC236}">
                  <a16:creationId xmlns:a16="http://schemas.microsoft.com/office/drawing/2014/main" id="{A5AD0283-5919-6D49-9A75-3C1A22334A09}"/>
                </a:ext>
              </a:extLst>
            </p:cNvPr>
            <p:cNvSpPr txBox="1"/>
            <p:nvPr/>
          </p:nvSpPr>
          <p:spPr>
            <a:xfrm>
              <a:off x="9987932" y="2202764"/>
              <a:ext cx="449627" cy="307777"/>
            </a:xfrm>
            <a:prstGeom prst="rect">
              <a:avLst/>
            </a:prstGeom>
            <a:noFill/>
          </p:spPr>
          <p:txBody>
            <a:bodyPr wrap="square" rtlCol="0">
              <a:spAutoFit/>
            </a:bodyPr>
            <a:lstStyle/>
            <a:p>
              <a:r>
                <a:rPr lang="en-US" sz="1400" dirty="0" err="1"/>
                <a:t>jX</a:t>
              </a:r>
              <a:r>
                <a:rPr lang="en-US" sz="1400" baseline="-25000" dirty="0" err="1"/>
                <a:t>p</a:t>
              </a:r>
              <a:endParaRPr lang="en-US" sz="1400" baseline="-25000" dirty="0"/>
            </a:p>
          </p:txBody>
        </p:sp>
      </p:grpSp>
      <p:sp>
        <p:nvSpPr>
          <p:cNvPr id="3" name="TextBox 2">
            <a:extLst>
              <a:ext uri="{FF2B5EF4-FFF2-40B4-BE49-F238E27FC236}">
                <a16:creationId xmlns:a16="http://schemas.microsoft.com/office/drawing/2014/main" id="{080A7839-4DA7-7D49-9A87-216D2428148A}"/>
              </a:ext>
            </a:extLst>
          </p:cNvPr>
          <p:cNvSpPr txBox="1"/>
          <p:nvPr/>
        </p:nvSpPr>
        <p:spPr>
          <a:xfrm>
            <a:off x="11668992" y="1135431"/>
            <a:ext cx="326896" cy="369332"/>
          </a:xfrm>
          <a:prstGeom prst="rect">
            <a:avLst/>
          </a:prstGeom>
          <a:noFill/>
        </p:spPr>
        <p:txBody>
          <a:bodyPr wrap="square" rtlCol="0">
            <a:spAutoFit/>
          </a:bodyPr>
          <a:lstStyle/>
          <a:p>
            <a:r>
              <a:rPr lang="en-US" dirty="0"/>
              <a:t>A</a:t>
            </a:r>
          </a:p>
        </p:txBody>
      </p:sp>
      <p:sp>
        <p:nvSpPr>
          <p:cNvPr id="100" name="TextBox 99">
            <a:extLst>
              <a:ext uri="{FF2B5EF4-FFF2-40B4-BE49-F238E27FC236}">
                <a16:creationId xmlns:a16="http://schemas.microsoft.com/office/drawing/2014/main" id="{965611D0-95E0-B647-BD31-DE798A80F231}"/>
              </a:ext>
            </a:extLst>
          </p:cNvPr>
          <p:cNvSpPr txBox="1"/>
          <p:nvPr/>
        </p:nvSpPr>
        <p:spPr>
          <a:xfrm>
            <a:off x="11655136" y="2960768"/>
            <a:ext cx="326896" cy="369332"/>
          </a:xfrm>
          <a:prstGeom prst="rect">
            <a:avLst/>
          </a:prstGeom>
          <a:noFill/>
        </p:spPr>
        <p:txBody>
          <a:bodyPr wrap="square" rtlCol="0">
            <a:spAutoFit/>
          </a:bodyPr>
          <a:lstStyle/>
          <a:p>
            <a:r>
              <a:rPr lang="en-US" dirty="0"/>
              <a:t>B</a:t>
            </a:r>
          </a:p>
        </p:txBody>
      </p:sp>
      <p:sp>
        <p:nvSpPr>
          <p:cNvPr id="101" name="TextBox 100">
            <a:extLst>
              <a:ext uri="{FF2B5EF4-FFF2-40B4-BE49-F238E27FC236}">
                <a16:creationId xmlns:a16="http://schemas.microsoft.com/office/drawing/2014/main" id="{F2A1E782-C318-BC4A-8D7F-2FFD6603955D}"/>
              </a:ext>
            </a:extLst>
          </p:cNvPr>
          <p:cNvSpPr txBox="1"/>
          <p:nvPr/>
        </p:nvSpPr>
        <p:spPr>
          <a:xfrm>
            <a:off x="11706891" y="4623733"/>
            <a:ext cx="326896" cy="369332"/>
          </a:xfrm>
          <a:prstGeom prst="rect">
            <a:avLst/>
          </a:prstGeom>
          <a:noFill/>
        </p:spPr>
        <p:txBody>
          <a:bodyPr wrap="square" rtlCol="0">
            <a:spAutoFit/>
          </a:bodyPr>
          <a:lstStyle/>
          <a:p>
            <a:r>
              <a:rPr lang="en-US" dirty="0"/>
              <a:t>C</a:t>
            </a:r>
          </a:p>
        </p:txBody>
      </p:sp>
      <p:grpSp>
        <p:nvGrpSpPr>
          <p:cNvPr id="8" name="Group 7">
            <a:extLst>
              <a:ext uri="{FF2B5EF4-FFF2-40B4-BE49-F238E27FC236}">
                <a16:creationId xmlns:a16="http://schemas.microsoft.com/office/drawing/2014/main" id="{7D278983-CE17-AF4B-8199-D074D361F7C6}"/>
              </a:ext>
            </a:extLst>
          </p:cNvPr>
          <p:cNvGrpSpPr/>
          <p:nvPr/>
        </p:nvGrpSpPr>
        <p:grpSpPr>
          <a:xfrm>
            <a:off x="9480407" y="4627088"/>
            <a:ext cx="2762224" cy="1023377"/>
            <a:chOff x="9019556" y="4919804"/>
            <a:chExt cx="2762224" cy="1023377"/>
          </a:xfrm>
        </p:grpSpPr>
        <mc:AlternateContent xmlns:mc="http://schemas.openxmlformats.org/markup-compatibility/2006" xmlns:a14="http://schemas.microsoft.com/office/drawing/2010/main">
          <mc:Choice Requires="a14">
            <p:sp>
              <p:nvSpPr>
                <p:cNvPr id="161" name="TextBox 160">
                  <a:extLst>
                    <a:ext uri="{FF2B5EF4-FFF2-40B4-BE49-F238E27FC236}">
                      <a16:creationId xmlns:a16="http://schemas.microsoft.com/office/drawing/2014/main" id="{5A8FCA81-6F96-354D-9BB4-E735BBFA1A6E}"/>
                    </a:ext>
                  </a:extLst>
                </p:cNvPr>
                <p:cNvSpPr txBox="1"/>
                <p:nvPr/>
              </p:nvSpPr>
              <p:spPr>
                <a:xfrm>
                  <a:off x="9019556" y="5429899"/>
                  <a:ext cx="992691"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𝑍</m:t>
                            </m:r>
                          </m:e>
                          <m:sub>
                            <m:r>
                              <a:rPr lang="en-US" sz="1600" b="0" i="1" smtClean="0">
                                <a:latin typeface="Cambria Math" panose="02040503050406030204" pitchFamily="18" charset="0"/>
                              </a:rPr>
                              <m:t>𝑖</m:t>
                            </m:r>
                          </m:sub>
                        </m:sSub>
                        <m:r>
                          <a:rPr lang="en-US" sz="1600" b="0" i="1" smtClean="0">
                            <a:latin typeface="Cambria Math" panose="02040503050406030204" pitchFamily="18" charset="0"/>
                          </a:rPr>
                          <m:t>=50</m:t>
                        </m:r>
                        <m:r>
                          <m:rPr>
                            <m:sty m:val="p"/>
                          </m:rPr>
                          <a:rPr lang="el-GR" sz="1600" b="0" i="1" smtClean="0">
                            <a:latin typeface="Cambria Math" panose="02040503050406030204" pitchFamily="18" charset="0"/>
                            <a:ea typeface="Cambria Math" panose="02040503050406030204" pitchFamily="18" charset="0"/>
                          </a:rPr>
                          <m:t>Ω</m:t>
                        </m:r>
                      </m:oMath>
                    </m:oMathPara>
                  </a14:m>
                  <a:endParaRPr lang="en-US" sz="1600" dirty="0"/>
                </a:p>
              </p:txBody>
            </p:sp>
          </mc:Choice>
          <mc:Fallback xmlns="">
            <p:sp>
              <p:nvSpPr>
                <p:cNvPr id="161" name="TextBox 160">
                  <a:extLst>
                    <a:ext uri="{FF2B5EF4-FFF2-40B4-BE49-F238E27FC236}">
                      <a16:creationId xmlns:a16="http://schemas.microsoft.com/office/drawing/2014/main" id="{5A8FCA81-6F96-354D-9BB4-E735BBFA1A6E}"/>
                    </a:ext>
                  </a:extLst>
                </p:cNvPr>
                <p:cNvSpPr txBox="1">
                  <a:spLocks noRot="1" noChangeAspect="1" noMove="1" noResize="1" noEditPoints="1" noAdjustHandles="1" noChangeArrowheads="1" noChangeShapeType="1" noTextEdit="1"/>
                </p:cNvSpPr>
                <p:nvPr/>
              </p:nvSpPr>
              <p:spPr>
                <a:xfrm>
                  <a:off x="9019556" y="5429899"/>
                  <a:ext cx="992691" cy="338554"/>
                </a:xfrm>
                <a:prstGeom prst="rect">
                  <a:avLst/>
                </a:prstGeom>
                <a:blipFill>
                  <a:blip r:embed="rId4"/>
                  <a:stretch>
                    <a:fillRect/>
                  </a:stretch>
                </a:blipFill>
              </p:spPr>
              <p:txBody>
                <a:bodyPr/>
                <a:lstStyle/>
                <a:p>
                  <a:r>
                    <a:rPr lang="en-US">
                      <a:noFill/>
                    </a:rPr>
                    <a:t> </a:t>
                  </a:r>
                </a:p>
              </p:txBody>
            </p:sp>
          </mc:Fallback>
        </mc:AlternateContent>
        <p:cxnSp>
          <p:nvCxnSpPr>
            <p:cNvPr id="162" name="Straight Connector 161">
              <a:extLst>
                <a:ext uri="{FF2B5EF4-FFF2-40B4-BE49-F238E27FC236}">
                  <a16:creationId xmlns:a16="http://schemas.microsoft.com/office/drawing/2014/main" id="{1F881EFF-96B0-A149-A15E-D58143467858}"/>
                </a:ext>
              </a:extLst>
            </p:cNvPr>
            <p:cNvCxnSpPr>
              <a:cxnSpLocks/>
            </p:cNvCxnSpPr>
            <p:nvPr/>
          </p:nvCxnSpPr>
          <p:spPr>
            <a:xfrm>
              <a:off x="9467565" y="5845775"/>
              <a:ext cx="1700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3" name="Group 162">
              <a:extLst>
                <a:ext uri="{FF2B5EF4-FFF2-40B4-BE49-F238E27FC236}">
                  <a16:creationId xmlns:a16="http://schemas.microsoft.com/office/drawing/2014/main" id="{DB6FFB7A-EB81-2443-80BC-A7BFC8EF67C7}"/>
                </a:ext>
              </a:extLst>
            </p:cNvPr>
            <p:cNvGrpSpPr>
              <a:grpSpLocks/>
            </p:cNvGrpSpPr>
            <p:nvPr/>
          </p:nvGrpSpPr>
          <p:grpSpPr bwMode="auto">
            <a:xfrm>
              <a:off x="9390534" y="5751157"/>
              <a:ext cx="192024" cy="192024"/>
              <a:chOff x="1344" y="2064"/>
              <a:chExt cx="192" cy="192"/>
            </a:xfrm>
          </p:grpSpPr>
          <p:sp>
            <p:nvSpPr>
              <p:cNvPr id="193" name="Oval 192">
                <a:extLst>
                  <a:ext uri="{FF2B5EF4-FFF2-40B4-BE49-F238E27FC236}">
                    <a16:creationId xmlns:a16="http://schemas.microsoft.com/office/drawing/2014/main" id="{6CFEB6DE-F725-F044-ADAA-A81802A77AC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94" name="Rectangle 193">
                <a:extLst>
                  <a:ext uri="{FF2B5EF4-FFF2-40B4-BE49-F238E27FC236}">
                    <a16:creationId xmlns:a16="http://schemas.microsoft.com/office/drawing/2014/main" id="{8C9A4189-2BC6-EC4A-B37D-AA8F36B5132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64" name="Group 210">
              <a:extLst>
                <a:ext uri="{FF2B5EF4-FFF2-40B4-BE49-F238E27FC236}">
                  <a16:creationId xmlns:a16="http://schemas.microsoft.com/office/drawing/2014/main" id="{DD6F9208-EF0E-EF46-B528-8FF7C807812C}"/>
                </a:ext>
              </a:extLst>
            </p:cNvPr>
            <p:cNvGrpSpPr>
              <a:grpSpLocks/>
            </p:cNvGrpSpPr>
            <p:nvPr/>
          </p:nvGrpSpPr>
          <p:grpSpPr bwMode="auto">
            <a:xfrm>
              <a:off x="10637091" y="5294086"/>
              <a:ext cx="239730" cy="564222"/>
              <a:chOff x="3216" y="1728"/>
              <a:chExt cx="192" cy="480"/>
            </a:xfrm>
          </p:grpSpPr>
          <p:sp>
            <p:nvSpPr>
              <p:cNvPr id="189" name="Line 8">
                <a:extLst>
                  <a:ext uri="{FF2B5EF4-FFF2-40B4-BE49-F238E27FC236}">
                    <a16:creationId xmlns:a16="http://schemas.microsoft.com/office/drawing/2014/main" id="{CDA36AB8-D7A3-9A4B-976B-D6DAA7436CD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Line 9">
                <a:extLst>
                  <a:ext uri="{FF2B5EF4-FFF2-40B4-BE49-F238E27FC236}">
                    <a16:creationId xmlns:a16="http://schemas.microsoft.com/office/drawing/2014/main" id="{D1FC48A5-E749-8E4B-B7CA-5839D5E9DF1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1" name="Line 10">
                <a:extLst>
                  <a:ext uri="{FF2B5EF4-FFF2-40B4-BE49-F238E27FC236}">
                    <a16:creationId xmlns:a16="http://schemas.microsoft.com/office/drawing/2014/main" id="{F4DB1025-7FC4-934F-A848-A1EFC74BADF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 name="Line 11">
                <a:extLst>
                  <a:ext uri="{FF2B5EF4-FFF2-40B4-BE49-F238E27FC236}">
                    <a16:creationId xmlns:a16="http://schemas.microsoft.com/office/drawing/2014/main" id="{471F8516-26F8-1449-AE1B-998D14BE631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5" name="TextBox 164">
              <a:extLst>
                <a:ext uri="{FF2B5EF4-FFF2-40B4-BE49-F238E27FC236}">
                  <a16:creationId xmlns:a16="http://schemas.microsoft.com/office/drawing/2014/main" id="{B9B590EE-3E25-584C-BFF9-B00D411388E4}"/>
                </a:ext>
              </a:extLst>
            </p:cNvPr>
            <p:cNvSpPr txBox="1"/>
            <p:nvPr/>
          </p:nvSpPr>
          <p:spPr>
            <a:xfrm>
              <a:off x="10403985" y="5420807"/>
              <a:ext cx="379163" cy="338554"/>
            </a:xfrm>
            <a:prstGeom prst="rect">
              <a:avLst/>
            </a:prstGeom>
            <a:noFill/>
          </p:spPr>
          <p:txBody>
            <a:bodyPr wrap="square" rtlCol="0">
              <a:spAutoFit/>
            </a:bodyPr>
            <a:lstStyle/>
            <a:p>
              <a:r>
                <a:rPr lang="en-US" sz="1600" dirty="0"/>
                <a:t>C</a:t>
              </a:r>
              <a:endParaRPr lang="en-US" sz="1400" baseline="-25000" dirty="0"/>
            </a:p>
          </p:txBody>
        </p:sp>
        <p:cxnSp>
          <p:nvCxnSpPr>
            <p:cNvPr id="167" name="Straight Connector 166">
              <a:extLst>
                <a:ext uri="{FF2B5EF4-FFF2-40B4-BE49-F238E27FC236}">
                  <a16:creationId xmlns:a16="http://schemas.microsoft.com/office/drawing/2014/main" id="{09BCB39E-7818-F348-8FFA-FBE0140A4B89}"/>
                </a:ext>
              </a:extLst>
            </p:cNvPr>
            <p:cNvCxnSpPr>
              <a:cxnSpLocks/>
            </p:cNvCxnSpPr>
            <p:nvPr/>
          </p:nvCxnSpPr>
          <p:spPr>
            <a:xfrm>
              <a:off x="10236030" y="5286808"/>
              <a:ext cx="925589" cy="16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8" name="Group 167">
              <a:extLst>
                <a:ext uri="{FF2B5EF4-FFF2-40B4-BE49-F238E27FC236}">
                  <a16:creationId xmlns:a16="http://schemas.microsoft.com/office/drawing/2014/main" id="{2FAB521D-66D7-7445-A5F5-F7F3CE2A92F0}"/>
                </a:ext>
              </a:extLst>
            </p:cNvPr>
            <p:cNvGrpSpPr>
              <a:grpSpLocks/>
            </p:cNvGrpSpPr>
            <p:nvPr/>
          </p:nvGrpSpPr>
          <p:grpSpPr bwMode="auto">
            <a:xfrm>
              <a:off x="9393844" y="5203092"/>
              <a:ext cx="192024" cy="192024"/>
              <a:chOff x="1344" y="2064"/>
              <a:chExt cx="192" cy="192"/>
            </a:xfrm>
          </p:grpSpPr>
          <p:sp>
            <p:nvSpPr>
              <p:cNvPr id="187" name="Oval 186">
                <a:extLst>
                  <a:ext uri="{FF2B5EF4-FFF2-40B4-BE49-F238E27FC236}">
                    <a16:creationId xmlns:a16="http://schemas.microsoft.com/office/drawing/2014/main" id="{5005BC39-E4D0-AD41-8753-E74F746E653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88" name="Rectangle 187">
                <a:extLst>
                  <a:ext uri="{FF2B5EF4-FFF2-40B4-BE49-F238E27FC236}">
                    <a16:creationId xmlns:a16="http://schemas.microsoft.com/office/drawing/2014/main" id="{32075629-9525-5549-8295-BC794D82881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69" name="Straight Connector 168">
              <a:extLst>
                <a:ext uri="{FF2B5EF4-FFF2-40B4-BE49-F238E27FC236}">
                  <a16:creationId xmlns:a16="http://schemas.microsoft.com/office/drawing/2014/main" id="{286666D3-5AA9-A646-83D8-F9F1EDB93755}"/>
                </a:ext>
              </a:extLst>
            </p:cNvPr>
            <p:cNvCxnSpPr>
              <a:cxnSpLocks/>
            </p:cNvCxnSpPr>
            <p:nvPr/>
          </p:nvCxnSpPr>
          <p:spPr>
            <a:xfrm>
              <a:off x="9467565" y="5286808"/>
              <a:ext cx="232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0" name="TextBox 169">
                  <a:extLst>
                    <a:ext uri="{FF2B5EF4-FFF2-40B4-BE49-F238E27FC236}">
                      <a16:creationId xmlns:a16="http://schemas.microsoft.com/office/drawing/2014/main" id="{A3B8C247-1DB8-4749-A63B-58084A663425}"/>
                    </a:ext>
                  </a:extLst>
                </p:cNvPr>
                <p:cNvSpPr txBox="1"/>
                <p:nvPr/>
              </p:nvSpPr>
              <p:spPr>
                <a:xfrm>
                  <a:off x="11233318" y="5346347"/>
                  <a:ext cx="548462"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1600" b="0" i="1" smtClean="0">
                            <a:latin typeface="Cambria Math" panose="02040503050406030204" pitchFamily="18" charset="0"/>
                          </a:rPr>
                          <m:t>50</m:t>
                        </m:r>
                        <m:r>
                          <m:rPr>
                            <m:sty m:val="p"/>
                          </m:rPr>
                          <a:rPr lang="el-GR" sz="1600" b="0" i="1" smtClean="0">
                            <a:latin typeface="Cambria Math" panose="02040503050406030204" pitchFamily="18" charset="0"/>
                            <a:ea typeface="Cambria Math" panose="02040503050406030204" pitchFamily="18" charset="0"/>
                          </a:rPr>
                          <m:t>Ω</m:t>
                        </m:r>
                      </m:oMath>
                    </m:oMathPara>
                  </a14:m>
                  <a:endParaRPr lang="en-US" sz="1600" dirty="0"/>
                </a:p>
              </p:txBody>
            </p:sp>
          </mc:Choice>
          <mc:Fallback xmlns="">
            <p:sp>
              <p:nvSpPr>
                <p:cNvPr id="170" name="TextBox 169">
                  <a:extLst>
                    <a:ext uri="{FF2B5EF4-FFF2-40B4-BE49-F238E27FC236}">
                      <a16:creationId xmlns:a16="http://schemas.microsoft.com/office/drawing/2014/main" id="{A3B8C247-1DB8-4749-A63B-58084A663425}"/>
                    </a:ext>
                  </a:extLst>
                </p:cNvPr>
                <p:cNvSpPr txBox="1">
                  <a:spLocks noRot="1" noChangeAspect="1" noMove="1" noResize="1" noEditPoints="1" noAdjustHandles="1" noChangeArrowheads="1" noChangeShapeType="1" noTextEdit="1"/>
                </p:cNvSpPr>
                <p:nvPr/>
              </p:nvSpPr>
              <p:spPr>
                <a:xfrm>
                  <a:off x="11233318" y="5346347"/>
                  <a:ext cx="548462" cy="338554"/>
                </a:xfrm>
                <a:prstGeom prst="rect">
                  <a:avLst/>
                </a:prstGeom>
                <a:blipFill>
                  <a:blip r:embed="rId5"/>
                  <a:stretch>
                    <a:fillRect/>
                  </a:stretch>
                </a:blipFill>
              </p:spPr>
              <p:txBody>
                <a:bodyPr/>
                <a:lstStyle/>
                <a:p>
                  <a:r>
                    <a:rPr lang="en-US">
                      <a:noFill/>
                    </a:rPr>
                    <a:t> </a:t>
                  </a:r>
                </a:p>
              </p:txBody>
            </p:sp>
          </mc:Fallback>
        </mc:AlternateContent>
        <p:grpSp>
          <p:nvGrpSpPr>
            <p:cNvPr id="171" name="Group 209">
              <a:extLst>
                <a:ext uri="{FF2B5EF4-FFF2-40B4-BE49-F238E27FC236}">
                  <a16:creationId xmlns:a16="http://schemas.microsoft.com/office/drawing/2014/main" id="{B77486A3-C8CD-5A47-AA1F-4C8C9AF62E5B}"/>
                </a:ext>
              </a:extLst>
            </p:cNvPr>
            <p:cNvGrpSpPr>
              <a:grpSpLocks/>
            </p:cNvGrpSpPr>
            <p:nvPr/>
          </p:nvGrpSpPr>
          <p:grpSpPr bwMode="auto">
            <a:xfrm rot="5400000">
              <a:off x="9871758" y="4979834"/>
              <a:ext cx="192006" cy="612709"/>
              <a:chOff x="3935" y="1728"/>
              <a:chExt cx="96" cy="480"/>
            </a:xfrm>
          </p:grpSpPr>
          <p:sp>
            <p:nvSpPr>
              <p:cNvPr id="174" name="Arc 59">
                <a:extLst>
                  <a:ext uri="{FF2B5EF4-FFF2-40B4-BE49-F238E27FC236}">
                    <a16:creationId xmlns:a16="http://schemas.microsoft.com/office/drawing/2014/main" id="{8EE8FADD-0D68-7047-B6A3-1E3C3F9C99D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5" name="Arc 60">
                <a:extLst>
                  <a:ext uri="{FF2B5EF4-FFF2-40B4-BE49-F238E27FC236}">
                    <a16:creationId xmlns:a16="http://schemas.microsoft.com/office/drawing/2014/main" id="{249E9F85-35FA-1C43-A847-C996897ECAD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6" name="Arc 61">
                <a:extLst>
                  <a:ext uri="{FF2B5EF4-FFF2-40B4-BE49-F238E27FC236}">
                    <a16:creationId xmlns:a16="http://schemas.microsoft.com/office/drawing/2014/main" id="{C2629CCE-30E6-9F47-8027-B6B22AFABF98}"/>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7" name="Arc 62">
                <a:extLst>
                  <a:ext uri="{FF2B5EF4-FFF2-40B4-BE49-F238E27FC236}">
                    <a16:creationId xmlns:a16="http://schemas.microsoft.com/office/drawing/2014/main" id="{DB43D706-4CCD-3A47-BE2A-594B096A378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8" name="Line 63">
                <a:extLst>
                  <a:ext uri="{FF2B5EF4-FFF2-40B4-BE49-F238E27FC236}">
                    <a16:creationId xmlns:a16="http://schemas.microsoft.com/office/drawing/2014/main" id="{AE7D2E8B-59CB-E14D-B0D8-F97DA0D7956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64">
                <a:extLst>
                  <a:ext uri="{FF2B5EF4-FFF2-40B4-BE49-F238E27FC236}">
                    <a16:creationId xmlns:a16="http://schemas.microsoft.com/office/drawing/2014/main" id="{1EEE4C77-1EE6-584E-BEAC-68606391016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Arc 65">
                <a:extLst>
                  <a:ext uri="{FF2B5EF4-FFF2-40B4-BE49-F238E27FC236}">
                    <a16:creationId xmlns:a16="http://schemas.microsoft.com/office/drawing/2014/main" id="{995480A5-74EC-814A-B6CD-8B037602A44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 name="Arc 66">
                <a:extLst>
                  <a:ext uri="{FF2B5EF4-FFF2-40B4-BE49-F238E27FC236}">
                    <a16:creationId xmlns:a16="http://schemas.microsoft.com/office/drawing/2014/main" id="{090B03C0-C2CA-894E-AE05-F2869EAA091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2" name="Arc 67">
                <a:extLst>
                  <a:ext uri="{FF2B5EF4-FFF2-40B4-BE49-F238E27FC236}">
                    <a16:creationId xmlns:a16="http://schemas.microsoft.com/office/drawing/2014/main" id="{2C58A1FB-FCE5-2545-8F40-2352983058B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3" name="Arc 68">
                <a:extLst>
                  <a:ext uri="{FF2B5EF4-FFF2-40B4-BE49-F238E27FC236}">
                    <a16:creationId xmlns:a16="http://schemas.microsoft.com/office/drawing/2014/main" id="{958373F2-3AAB-9849-AB3A-C63835CC90C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4" name="Arc 69">
                <a:extLst>
                  <a:ext uri="{FF2B5EF4-FFF2-40B4-BE49-F238E27FC236}">
                    <a16:creationId xmlns:a16="http://schemas.microsoft.com/office/drawing/2014/main" id="{277B783E-2E5B-4D41-9086-FB38F0A9052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5" name="Arc 70">
                <a:extLst>
                  <a:ext uri="{FF2B5EF4-FFF2-40B4-BE49-F238E27FC236}">
                    <a16:creationId xmlns:a16="http://schemas.microsoft.com/office/drawing/2014/main" id="{0763EE13-D68E-C849-A40F-902872B27BA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71">
                <a:extLst>
                  <a:ext uri="{FF2B5EF4-FFF2-40B4-BE49-F238E27FC236}">
                    <a16:creationId xmlns:a16="http://schemas.microsoft.com/office/drawing/2014/main" id="{37ABC3AE-EEC4-C94C-946A-60CFBBD5068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72" name="Freeform 12">
              <a:extLst>
                <a:ext uri="{FF2B5EF4-FFF2-40B4-BE49-F238E27FC236}">
                  <a16:creationId xmlns:a16="http://schemas.microsoft.com/office/drawing/2014/main" id="{BB489E2F-C347-0E40-9173-413BA0125A54}"/>
                </a:ext>
              </a:extLst>
            </p:cNvPr>
            <p:cNvSpPr>
              <a:spLocks noChangeAspect="1"/>
            </p:cNvSpPr>
            <p:nvPr/>
          </p:nvSpPr>
          <p:spPr bwMode="auto">
            <a:xfrm>
              <a:off x="11096228" y="5294096"/>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73" name="TextBox 172">
              <a:extLst>
                <a:ext uri="{FF2B5EF4-FFF2-40B4-BE49-F238E27FC236}">
                  <a16:creationId xmlns:a16="http://schemas.microsoft.com/office/drawing/2014/main" id="{06B069FE-7110-7D4F-BB51-C3CAC6C49646}"/>
                </a:ext>
              </a:extLst>
            </p:cNvPr>
            <p:cNvSpPr txBox="1"/>
            <p:nvPr/>
          </p:nvSpPr>
          <p:spPr>
            <a:xfrm>
              <a:off x="9851904" y="4919804"/>
              <a:ext cx="361741" cy="307777"/>
            </a:xfrm>
            <a:prstGeom prst="rect">
              <a:avLst/>
            </a:prstGeom>
            <a:noFill/>
          </p:spPr>
          <p:txBody>
            <a:bodyPr wrap="square" rtlCol="0">
              <a:spAutoFit/>
            </a:bodyPr>
            <a:lstStyle/>
            <a:p>
              <a:r>
                <a:rPr lang="en-US" sz="1400" dirty="0"/>
                <a:t>L</a:t>
              </a:r>
              <a:endParaRPr lang="en-US" sz="1400" baseline="-25000" dirty="0"/>
            </a:p>
          </p:txBody>
        </p:sp>
        <p:grpSp>
          <p:nvGrpSpPr>
            <p:cNvPr id="104" name="Group 103">
              <a:extLst>
                <a:ext uri="{FF2B5EF4-FFF2-40B4-BE49-F238E27FC236}">
                  <a16:creationId xmlns:a16="http://schemas.microsoft.com/office/drawing/2014/main" id="{DA82A014-5D56-4542-AB43-56E4FD58ABAF}"/>
                </a:ext>
              </a:extLst>
            </p:cNvPr>
            <p:cNvGrpSpPr>
              <a:grpSpLocks/>
            </p:cNvGrpSpPr>
            <p:nvPr/>
          </p:nvGrpSpPr>
          <p:grpSpPr bwMode="auto">
            <a:xfrm>
              <a:off x="11060006" y="5196971"/>
              <a:ext cx="192024" cy="192024"/>
              <a:chOff x="1344" y="2064"/>
              <a:chExt cx="192" cy="192"/>
            </a:xfrm>
          </p:grpSpPr>
          <p:sp>
            <p:nvSpPr>
              <p:cNvPr id="105" name="Oval 104">
                <a:extLst>
                  <a:ext uri="{FF2B5EF4-FFF2-40B4-BE49-F238E27FC236}">
                    <a16:creationId xmlns:a16="http://schemas.microsoft.com/office/drawing/2014/main" id="{D0FFAC4C-50A6-9C43-8D97-2BA95A06522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6" name="Rectangle 105">
                <a:extLst>
                  <a:ext uri="{FF2B5EF4-FFF2-40B4-BE49-F238E27FC236}">
                    <a16:creationId xmlns:a16="http://schemas.microsoft.com/office/drawing/2014/main" id="{846E35B7-FFAB-F248-BAF7-F6CFCDDFB33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spTree>
    <p:extLst>
      <p:ext uri="{BB962C8B-B14F-4D97-AF65-F5344CB8AC3E}">
        <p14:creationId xmlns:p14="http://schemas.microsoft.com/office/powerpoint/2010/main" val="33285931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314027"/>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Light" panose="020F0502020204030204" pitchFamily="34" charset="0"/>
              </a:rPr>
              <a:t>Exercise 8: Series resonance</a:t>
            </a:r>
            <a:endParaRPr sz="4400" dirty="0">
              <a:latin typeface="Calibri Light" panose="020F050202020403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23640" y="1196721"/>
                <a:ext cx="11689432" cy="56024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b="0" dirty="0">
                    <a:solidFill>
                      <a:srgbClr val="000000"/>
                    </a:solidFill>
                    <a:cs typeface="Calibri"/>
                    <a:sym typeface="Calibri"/>
                  </a:rPr>
                  <a:t>For the circuit on the right, C</a:t>
                </a:r>
                <a14:m>
                  <m:oMath xmlns:m="http://schemas.openxmlformats.org/officeDocument/2006/math">
                    <m:r>
                      <a:rPr lang="en-US" b="0" i="1" smtClean="0">
                        <a:solidFill>
                          <a:srgbClr val="000000"/>
                        </a:solidFill>
                        <a:latin typeface="Cambria Math" panose="02040503050406030204" pitchFamily="18" charset="0"/>
                        <a:cs typeface="Calibri"/>
                        <a:sym typeface="Calibri"/>
                      </a:rPr>
                      <m:t>=8−50</m:t>
                    </m:r>
                    <m:r>
                      <a:rPr lang="en-US" b="0" i="1" smtClean="0">
                        <a:solidFill>
                          <a:srgbClr val="000000"/>
                        </a:solidFill>
                        <a:latin typeface="Cambria Math" panose="02040503050406030204" pitchFamily="18" charset="0"/>
                        <a:cs typeface="Calibri"/>
                        <a:sym typeface="Calibri"/>
                      </a:rPr>
                      <m:t>𝑝𝑓</m:t>
                    </m:r>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=15</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r>
                  <a:rPr lang="en-US" dirty="0">
                    <a:solidFill>
                      <a:srgbClr val="000000"/>
                    </a:solidFill>
                    <a:latin typeface="Calibri"/>
                    <a:ea typeface="Calibri"/>
                    <a:cs typeface="Calibri"/>
                    <a:sym typeface="Calibri"/>
                  </a:rPr>
                  <a:t> forming a bandpass filter.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𝑅</m:t>
                    </m:r>
                    <m:r>
                      <a:rPr lang="en-US" b="0" i="1" smtClean="0">
                        <a:solidFill>
                          <a:srgbClr val="000000"/>
                        </a:solidFill>
                        <a:latin typeface="Cambria Math" panose="02040503050406030204" pitchFamily="18" charset="0"/>
                        <a:ea typeface="Calibri"/>
                        <a:cs typeface="Calibri"/>
                        <a:sym typeface="Calibri"/>
                      </a:rPr>
                      <m:t>=100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If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𝐶</m:t>
                    </m:r>
                    <m:r>
                      <a:rPr lang="en-US" b="0" i="1" smtClean="0">
                        <a:solidFill>
                          <a:srgbClr val="000000"/>
                        </a:solidFill>
                        <a:latin typeface="Cambria Math" panose="02040503050406030204" pitchFamily="18" charset="0"/>
                        <a:ea typeface="Calibri"/>
                        <a:cs typeface="Calibri"/>
                        <a:sym typeface="Calibri"/>
                      </a:rPr>
                      <m:t>=34</m:t>
                    </m:r>
                    <m:r>
                      <a:rPr lang="en-US" b="0" i="1" smtClean="0">
                        <a:solidFill>
                          <a:srgbClr val="000000"/>
                        </a:solidFill>
                        <a:latin typeface="Cambria Math" panose="02040503050406030204" pitchFamily="18" charset="0"/>
                        <a:ea typeface="Calibri"/>
                        <a:cs typeface="Calibri"/>
                        <a:sym typeface="Calibri"/>
                      </a:rPr>
                      <m:t>𝑝𝑓</m:t>
                    </m:r>
                    <m:r>
                      <a:rPr lang="en-US" b="0" i="1" smtClean="0">
                        <a:solidFill>
                          <a:srgbClr val="000000"/>
                        </a:solidFill>
                        <a:latin typeface="Cambria Math" panose="02040503050406030204" pitchFamily="18" charset="0"/>
                        <a:ea typeface="Calibri"/>
                        <a:cs typeface="Calibri"/>
                        <a:sym typeface="Calibri"/>
                      </a:rPr>
                      <m:t>,</m:t>
                    </m:r>
                  </m:oMath>
                </a14:m>
                <a:r>
                  <a:rPr lang="en-US" dirty="0">
                    <a:solidFill>
                      <a:srgbClr val="000000"/>
                    </a:solidFill>
                    <a:latin typeface="Calibri"/>
                    <a:ea typeface="Calibri"/>
                    <a:cs typeface="Calibri"/>
                    <a:sym typeface="Calibri"/>
                  </a:rPr>
                  <a:t> the resonant frequency is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35×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−12</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−6</m:t>
                                </m:r>
                              </m:sup>
                            </m:sSup>
                          </m:e>
                        </m:rad>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9</m:t>
                            </m:r>
                          </m:sup>
                        </m:sSup>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525</m:t>
                            </m:r>
                          </m:e>
                        </m:rad>
                      </m:den>
                    </m:f>
                    <m:r>
                      <a:rPr lang="en-US" dirty="0">
                        <a:solidFill>
                          <a:srgbClr val="000000"/>
                        </a:solidFill>
                        <a:latin typeface="Cambria Math" panose="02040503050406030204" pitchFamily="18" charset="0"/>
                        <a:ea typeface="Cambria Math" panose="02040503050406030204" pitchFamily="18" charset="0"/>
                        <a:cs typeface="Calibri"/>
                        <a:sym typeface="Calibri"/>
                      </a:rPr>
                      <m:t>≈</m:t>
                    </m:r>
                    <m:r>
                      <a:rPr lang="en-US" b="0" i="0" dirty="0" smtClean="0">
                        <a:solidFill>
                          <a:srgbClr val="000000"/>
                        </a:solidFill>
                        <a:latin typeface="Cambria Math" panose="02040503050406030204" pitchFamily="18" charset="0"/>
                        <a:ea typeface="Cambria Math" panose="02040503050406030204" pitchFamily="18" charset="0"/>
                        <a:cs typeface="Calibri"/>
                        <a:sym typeface="Calibri"/>
                      </a:rPr>
                      <m:t>44.2</m:t>
                    </m:r>
                  </m:oMath>
                </a14:m>
                <a:r>
                  <a:rPr lang="en-US" dirty="0">
                    <a:solidFill>
                      <a:srgbClr val="000000"/>
                    </a:solidFill>
                    <a:latin typeface="Calibri"/>
                    <a:ea typeface="Calibri"/>
                    <a:cs typeface="Calibri"/>
                    <a:sym typeface="Calibri"/>
                  </a:rPr>
                  <a:t>, so the </a:t>
                </a:r>
              </a:p>
              <a:p>
                <a:pPr defTabSz="457200" hangingPunct="0"/>
                <a:r>
                  <a:rPr lang="en-US" dirty="0">
                    <a:solidFill>
                      <a:srgbClr val="000000"/>
                    </a:solidFill>
                    <a:latin typeface="Calibri"/>
                    <a:ea typeface="Calibri"/>
                    <a:cs typeface="Calibri"/>
                    <a:sym typeface="Calibri"/>
                  </a:rPr>
                  <a:t>      resonant frequency is </a:t>
                </a: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44.2</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den>
                    </m:f>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7.07</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𝑀𝐻𝑧</m:t>
                    </m:r>
                  </m:oMath>
                </a14:m>
                <a:endParaRPr lang="en-US"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dirty="0">
                    <a:solidFill>
                      <a:srgbClr val="000000"/>
                    </a:solidFill>
                    <a:latin typeface="Calibri"/>
                    <a:ea typeface="Calibri"/>
                    <a:cs typeface="Calibri"/>
                    <a:sym typeface="Calibri"/>
                  </a:rPr>
                  <a:t>Tune the resonant frequency to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7</m:t>
                    </m:r>
                    <m:r>
                      <a:rPr lang="en-US" b="0" i="1" smtClean="0">
                        <a:solidFill>
                          <a:srgbClr val="000000"/>
                        </a:solidFill>
                        <a:latin typeface="Cambria Math" panose="02040503050406030204" pitchFamily="18" charset="0"/>
                        <a:ea typeface="Calibri"/>
                        <a:cs typeface="Calibri"/>
                        <a:sym typeface="Calibri"/>
                      </a:rPr>
                      <m:t>𝑀𝐻𝑧</m:t>
                    </m:r>
                  </m:oMath>
                </a14:m>
                <a:r>
                  <a:rPr lang="en-US" dirty="0">
                    <a:solidFill>
                      <a:srgbClr val="000000"/>
                    </a:solidFill>
                    <a:latin typeface="Calibri"/>
                    <a:ea typeface="Calibri"/>
                    <a:cs typeface="Calibri"/>
                    <a:sym typeface="Calibri"/>
                  </a:rPr>
                  <a:t> and find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𝑢</m:t>
                        </m:r>
                      </m:sub>
                    </m:sSub>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𝑙</m:t>
                        </m:r>
                      </m:sub>
                    </m:sSub>
                  </m:oMath>
                </a14:m>
                <a:r>
                  <a:rPr lang="en-US" dirty="0">
                    <a:solidFill>
                      <a:srgbClr val="000000"/>
                    </a:solidFill>
                    <a:latin typeface="Calibri"/>
                    <a:ea typeface="Calibri"/>
                    <a:cs typeface="Calibri"/>
                    <a:sym typeface="Calibri"/>
                  </a:rPr>
                  <a:t> and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oMath>
                </a14:m>
                <a:r>
                  <a:rPr lang="en-US" dirty="0">
                    <a:solidFill>
                      <a:srgbClr val="000000"/>
                    </a:solidFill>
                    <a:latin typeface="Calibri"/>
                    <a:ea typeface="Calibri"/>
                    <a:cs typeface="Calibri"/>
                    <a:sym typeface="Calibri"/>
                  </a:rPr>
                  <a:t> and thus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m:t>
                    </m:r>
                  </m:oMath>
                </a14:m>
                <a:endParaRPr lang="en-US" b="0" dirty="0">
                  <a:solidFill>
                    <a:srgbClr val="000000"/>
                  </a:solidFill>
                  <a:latin typeface="Calibri"/>
                  <a:ea typeface="Calibri"/>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𝑢</m:t>
                        </m:r>
                      </m:sub>
                    </m:sSub>
                    <m:r>
                      <a:rPr lang="en-US" b="0" i="1" smtClean="0">
                        <a:solidFill>
                          <a:srgbClr val="000000"/>
                        </a:solidFill>
                        <a:latin typeface="Cambria Math" panose="02040503050406030204" pitchFamily="18" charset="0"/>
                        <a:cs typeface="Calibri"/>
                        <a:sym typeface="Calibri"/>
                      </a:rPr>
                      <m:t>=7.67</m:t>
                    </m:r>
                    <m:r>
                      <a:rPr lang="en-US" b="0" i="1" smtClean="0">
                        <a:solidFill>
                          <a:srgbClr val="000000"/>
                        </a:solidFill>
                        <a:latin typeface="Cambria Math" panose="02040503050406030204" pitchFamily="18" charset="0"/>
                        <a:cs typeface="Calibri"/>
                        <a:sym typeface="Calibri"/>
                      </a:rPr>
                      <m:t>𝑀𝐻𝑧</m:t>
                    </m:r>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𝑙</m:t>
                        </m:r>
                      </m:sub>
                    </m:sSub>
                    <m:r>
                      <a:rPr lang="en-US" b="0" i="1" smtClean="0">
                        <a:solidFill>
                          <a:srgbClr val="000000"/>
                        </a:solidFill>
                        <a:latin typeface="Cambria Math" panose="02040503050406030204" pitchFamily="18" charset="0"/>
                        <a:cs typeface="Calibri"/>
                        <a:sym typeface="Calibri"/>
                      </a:rPr>
                      <m:t>=6.47</m:t>
                    </m:r>
                    <m:r>
                      <a:rPr lang="en-US" b="0" i="1" smtClean="0">
                        <a:solidFill>
                          <a:srgbClr val="000000"/>
                        </a:solidFill>
                        <a:latin typeface="Cambria Math" panose="02040503050406030204" pitchFamily="18" charset="0"/>
                        <a:cs typeface="Calibri"/>
                        <a:sym typeface="Calibri"/>
                      </a:rPr>
                      <m:t>𝑀𝐻𝑧</m:t>
                    </m:r>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cs typeface="Calibri"/>
                        <a:sym typeface="Calibri"/>
                      </a:rPr>
                      <m:t>𝑄</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𝑓</m:t>
                        </m:r>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7</m:t>
                        </m:r>
                      </m:num>
                      <m:den>
                        <m:r>
                          <a:rPr lang="en-US" b="0" i="1" smtClean="0">
                            <a:solidFill>
                              <a:srgbClr val="000000"/>
                            </a:solidFill>
                            <a:latin typeface="Cambria Math" panose="02040503050406030204" pitchFamily="18" charset="0"/>
                            <a:cs typeface="Calibri"/>
                            <a:sym typeface="Calibri"/>
                          </a:rPr>
                          <m:t>1.2</m:t>
                        </m:r>
                      </m:den>
                    </m:f>
                    <m:r>
                      <a:rPr lang="en-US" b="0" i="1" smtClean="0">
                        <a:solidFill>
                          <a:srgbClr val="000000"/>
                        </a:solidFill>
                        <a:latin typeface="Cambria Math" panose="02040503050406030204" pitchFamily="18" charset="0"/>
                        <a:cs typeface="Calibri"/>
                        <a:sym typeface="Calibri"/>
                      </a:rPr>
                      <m:t>=5.8</m:t>
                    </m:r>
                  </m:oMath>
                </a14:m>
                <a:endParaRPr lang="en-US" b="0" i="1" dirty="0">
                  <a:solidFill>
                    <a:srgbClr val="000000"/>
                  </a:solidFill>
                  <a:latin typeface="Cambria Math" panose="02040503050406030204" pitchFamily="18" charset="0"/>
                  <a:cs typeface="Calibri"/>
                  <a:sym typeface="Calibri"/>
                </a:endParaRPr>
              </a:p>
              <a:p>
                <a:pPr marL="342900" indent="-342900" defTabSz="457200" hangingPunct="0">
                  <a:buFont typeface="+mj-lt"/>
                  <a:buAutoNum type="arabicPeriod"/>
                </a:pPr>
                <a14:m>
                  <m:oMath xmlns:m="http://schemas.openxmlformats.org/officeDocument/2006/math">
                    <m:r>
                      <a:rPr lang="en-US" b="0" i="1" smtClean="0">
                        <a:solidFill>
                          <a:srgbClr val="000000"/>
                        </a:solidFill>
                        <a:latin typeface="Cambria Math" panose="02040503050406030204" pitchFamily="18" charset="0"/>
                        <a:cs typeface="Calibri"/>
                        <a:sym typeface="Calibri"/>
                      </a:rPr>
                      <m:t> </m:t>
                    </m:r>
                  </m:oMath>
                </a14:m>
                <a:r>
                  <a:rPr lang="en-US" dirty="0">
                    <a:solidFill>
                      <a:srgbClr val="000000"/>
                    </a:solidFill>
                    <a:latin typeface="Calibri"/>
                    <a:ea typeface="Calibri"/>
                    <a:cs typeface="Calibri"/>
                    <a:sym typeface="Calibri"/>
                  </a:rPr>
                  <a:t>Compute what these values should be</a:t>
                </a:r>
              </a:p>
              <a:p>
                <a:pPr marL="800100" lvl="1" indent="-34290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𝑒𝑞</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As phasors,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𝑖</m:t>
                    </m:r>
                    <m:r>
                      <a:rPr lang="en-US" b="0" i="1" smtClean="0">
                        <a:solidFill>
                          <a:srgbClr val="000000"/>
                        </a:solidFill>
                        <a:latin typeface="Cambria Math" panose="02040503050406030204" pitchFamily="18" charset="0"/>
                        <a:ea typeface="Calibri"/>
                        <a:cs typeface="Calibri"/>
                        <a:sym typeface="Calibri"/>
                      </a:rPr>
                      <m:t>=</m:t>
                    </m:r>
                    <m:d>
                      <m:dPr>
                        <m:begChr m:val="|"/>
                        <m:endChr m:val="|"/>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𝑖</m:t>
                        </m:r>
                      </m:e>
                    </m:d>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𝜃</m:t>
                        </m:r>
                      </m:sup>
                    </m:sSup>
                    <m:r>
                      <a:rPr lang="en-US" b="0" i="1" smtClean="0">
                        <a:solidFill>
                          <a:srgbClr val="000000"/>
                        </a:solidFill>
                        <a:latin typeface="Cambria Math" panose="02040503050406030204" pitchFamily="18" charset="0"/>
                        <a:cs typeface="Calibri"/>
                        <a:sym typeface="Calibri"/>
                      </a:rPr>
                      <m:t>, </m:t>
                    </m:r>
                    <m:d>
                      <m:dPr>
                        <m:begChr m:val="|"/>
                        <m:endChr m:val="|"/>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𝑖</m:t>
                        </m:r>
                      </m:e>
                    </m:d>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,0</m:t>
                            </m:r>
                          </m:sub>
                        </m:sSub>
                      </m:num>
                      <m:den>
                        <m:rad>
                          <m:radPr>
                            <m:degHide m:val="on"/>
                            <m:ctrlPr>
                              <a:rPr lang="en-US" b="0" i="1" smtClean="0">
                                <a:solidFill>
                                  <a:srgbClr val="000000"/>
                                </a:solidFill>
                                <a:latin typeface="Cambria Math" panose="02040503050406030204" pitchFamily="18" charset="0"/>
                                <a:cs typeface="Calibri"/>
                                <a:sym typeface="Calibri"/>
                              </a:rPr>
                            </m:ctrlPr>
                          </m:radPr>
                          <m:deg/>
                          <m:e>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𝑅</m:t>
                                </m:r>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r>
                                  <a:rPr lang="en-US" b="0" i="1" smtClean="0">
                                    <a:solidFill>
                                      <a:srgbClr val="000000"/>
                                    </a:solidFill>
                                    <a:latin typeface="Cambria Math" panose="02040503050406030204" pitchFamily="18" charset="0"/>
                                    <a:cs typeface="Calibri"/>
                                    <a:sym typeface="Calibri"/>
                                  </a:rPr>
                                  <m:t>)</m:t>
                                </m:r>
                              </m:e>
                              <m:sup>
                                <m:r>
                                  <a:rPr lang="en-US" b="0" i="1" smtClean="0">
                                    <a:solidFill>
                                      <a:srgbClr val="000000"/>
                                    </a:solidFill>
                                    <a:latin typeface="Cambria Math" panose="02040503050406030204" pitchFamily="18" charset="0"/>
                                    <a:cs typeface="Calibri"/>
                                    <a:sym typeface="Calibri"/>
                                  </a:rPr>
                                  <m:t>2</m:t>
                                </m:r>
                              </m:sup>
                            </m:sSup>
                          </m:e>
                        </m:rad>
                      </m:den>
                    </m:f>
                  </m:oMath>
                </a14:m>
                <a:r>
                  <a:rPr lang="en-US" dirty="0">
                    <a:solidFill>
                      <a:srgbClr val="000000"/>
                    </a:solidFill>
                    <a:latin typeface="Calibri"/>
                    <a:ea typeface="Calibri"/>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𝜃</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𝑎𝑟𝑐𝑡𝑎𝑛</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𝑖𝑅</m:t>
                    </m:r>
                  </m:oMath>
                </a14:m>
                <a:r>
                  <a:rPr lang="en-US" dirty="0">
                    <a:solidFill>
                      <a:srgbClr val="000000"/>
                    </a:solidFill>
                    <a:latin typeface="Calibri"/>
                    <a:ea typeface="Calibri"/>
                    <a:cs typeface="Calibri"/>
                    <a:sym typeface="Calibri"/>
                  </a:rPr>
                  <a:t>,  Power through 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𝜔</m:t>
                    </m:r>
                  </m:oMath>
                </a14:m>
                <a:r>
                  <a:rPr lang="en-US" dirty="0">
                    <a:solidFill>
                      <a:srgbClr val="000000"/>
                    </a:solidFill>
                    <a:latin typeface="Calibri"/>
                    <a:ea typeface="Calibri"/>
                    <a:cs typeface="Calibri"/>
                    <a:sym typeface="Calibri"/>
                  </a:rPr>
                  <a:t> is </a:t>
                </a:r>
                <a14:m>
                  <m:oMath xmlns:m="http://schemas.openxmlformats.org/officeDocument/2006/math">
                    <m:r>
                      <a:rPr lang="en-US" b="0" i="1" dirty="0" smtClean="0">
                        <a:solidFill>
                          <a:srgbClr val="000000"/>
                        </a:solidFill>
                        <a:latin typeface="Cambria Math" panose="02040503050406030204" pitchFamily="18" charset="0"/>
                        <a:ea typeface="Calibri"/>
                        <a:cs typeface="Calibri"/>
                        <a:sym typeface="Calibri"/>
                      </a:rPr>
                      <m:t>𝑃</m:t>
                    </m:r>
                    <m:d>
                      <m:dPr>
                        <m:ctrlPr>
                          <a:rPr lang="en-US" b="0" i="1" dirty="0" smtClean="0">
                            <a:solidFill>
                              <a:srgbClr val="000000"/>
                            </a:solidFill>
                            <a:latin typeface="Cambria Math" panose="02040503050406030204" pitchFamily="18" charset="0"/>
                            <a:ea typeface="Calibri"/>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𝑅</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1</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den>
                    </m:f>
                  </m:oMath>
                </a14:m>
                <a:r>
                  <a:rPr lang="en-US" dirty="0">
                    <a:solidFill>
                      <a:srgbClr val="000000"/>
                    </a:solidFill>
                    <a:latin typeface="Calibri"/>
                    <a:ea typeface="Calibri"/>
                    <a:cs typeface="Calibri"/>
                    <a:sym typeface="Calibri"/>
                  </a:rPr>
                  <a:t>.  At resonance, </a:t>
                </a:r>
                <a14:m>
                  <m:oMath xmlns:m="http://schemas.openxmlformats.org/officeDocument/2006/math">
                    <m:r>
                      <a:rPr lang="en-US" i="1" dirty="0">
                        <a:solidFill>
                          <a:srgbClr val="000000"/>
                        </a:solidFill>
                        <a:latin typeface="Cambria Math" panose="02040503050406030204" pitchFamily="18" charset="0"/>
                        <a:ea typeface="Calibri"/>
                        <a:cs typeface="Calibri"/>
                        <a:sym typeface="Calibri"/>
                      </a:rPr>
                      <m:t>𝑃</m:t>
                    </m:r>
                    <m:d>
                      <m:dPr>
                        <m:ctrlPr>
                          <a:rPr lang="en-US" i="1" dirty="0">
                            <a:solidFill>
                              <a:srgbClr val="000000"/>
                            </a:solidFill>
                            <a:latin typeface="Cambria Math" panose="02040503050406030204" pitchFamily="18" charset="0"/>
                            <a:ea typeface="Calibri"/>
                            <a:cs typeface="Calibri"/>
                            <a:sym typeface="Calibri"/>
                          </a:rPr>
                        </m:ctrlPr>
                      </m:dPr>
                      <m:e>
                        <m:sSub>
                          <m:sSubPr>
                            <m:ctrlPr>
                              <a:rPr lang="en-US" i="1" dirty="0" smtClean="0">
                                <a:solidFill>
                                  <a:srgbClr val="000000"/>
                                </a:solidFill>
                                <a:latin typeface="Cambria Math" panose="02040503050406030204" pitchFamily="18" charset="0"/>
                                <a:cs typeface="Calibri"/>
                                <a:sym typeface="Calibri"/>
                              </a:rPr>
                            </m:ctrlPr>
                          </m:sSubPr>
                          <m:e>
                            <m:r>
                              <a:rPr lang="en-US" i="1" dirty="0"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dirty="0" smtClean="0">
                                <a:solidFill>
                                  <a:srgbClr val="000000"/>
                                </a:solidFill>
                                <a:latin typeface="Cambria Math" panose="02040503050406030204" pitchFamily="18" charset="0"/>
                                <a:cs typeface="Calibri"/>
                                <a:sym typeface="Calibri"/>
                              </a:rPr>
                              <m:t>𝑟</m:t>
                            </m:r>
                          </m:sub>
                        </m:sSub>
                      </m:e>
                    </m:d>
                    <m:r>
                      <a:rPr lang="en-US">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i="1">
                                    <a:solidFill>
                                      <a:srgbClr val="000000"/>
                                    </a:solidFill>
                                    <a:latin typeface="Cambria Math" panose="02040503050406030204" pitchFamily="18" charset="0"/>
                                    <a:ea typeface="Cambria Math" panose="02040503050406030204" pitchFamily="18" charset="0"/>
                                    <a:cs typeface="Calibri"/>
                                    <a:sym typeface="Calibri"/>
                                  </a:rPr>
                                  <m:t>𝑖</m:t>
                                </m:r>
                                <m:r>
                                  <a:rPr lang="en-US" i="1">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den>
                    </m:f>
                  </m:oMath>
                </a14:m>
                <a:r>
                  <a:rPr lang="en-US" dirty="0">
                    <a:solidFill>
                      <a:srgbClr val="000000"/>
                    </a:solidFill>
                    <a:latin typeface="Calibri"/>
                    <a:ea typeface="Calibri"/>
                    <a:cs typeface="Calibri"/>
                    <a:sym typeface="Calibri"/>
                  </a:rPr>
                  <a:t>.  To find half power, set </a:t>
                </a: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2</m:t>
                        </m:r>
                      </m:den>
                    </m:f>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i="1">
                                    <a:solidFill>
                                      <a:srgbClr val="000000"/>
                                    </a:solidFill>
                                    <a:latin typeface="Cambria Math" panose="02040503050406030204" pitchFamily="18" charset="0"/>
                                    <a:ea typeface="Cambria Math" panose="02040503050406030204" pitchFamily="18" charset="0"/>
                                    <a:cs typeface="Calibri"/>
                                    <a:sym typeface="Calibri"/>
                                  </a:rPr>
                                  <m:t>𝑖</m:t>
                                </m:r>
                                <m:r>
                                  <a:rPr lang="en-US" i="1">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ea typeface="Cambria Math" panose="02040503050406030204" pitchFamily="18" charset="0"/>
                                <a:cs typeface="Calibri"/>
                                <a:sym typeface="Calibri"/>
                              </a:rPr>
                              <m:t>2</m:t>
                            </m:r>
                          </m:sup>
                        </m:sSup>
                        <m:r>
                          <a:rPr lang="en-US" i="1">
                            <a:solidFill>
                              <a:srgbClr val="000000"/>
                            </a:solidFill>
                            <a:latin typeface="Cambria Math" panose="02040503050406030204" pitchFamily="18" charset="0"/>
                            <a:ea typeface="Cambria Math" panose="02040503050406030204" pitchFamily="18" charset="0"/>
                            <a:cs typeface="Calibri"/>
                            <a:sym typeface="Calibri"/>
                          </a:rPr>
                          <m:t>𝑅</m:t>
                        </m:r>
                      </m:num>
                      <m:den>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𝑅</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1</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den>
                    </m:f>
                  </m:oMath>
                </a14:m>
                <a:r>
                  <a:rPr lang="en-US" dirty="0">
                    <a:solidFill>
                      <a:srgbClr val="000000"/>
                    </a:solidFill>
                    <a:latin typeface="Calibri"/>
                    <a:ea typeface="Calibri"/>
                    <a:cs typeface="Calibri"/>
                    <a:sym typeface="Calibri"/>
                  </a:rPr>
                  <a:t>)/(</a:t>
                </a:r>
                <a14:m>
                  <m:oMath xmlns:m="http://schemas.openxmlformats.org/officeDocument/2006/math">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i="1">
                                    <a:solidFill>
                                      <a:srgbClr val="000000"/>
                                    </a:solidFill>
                                    <a:latin typeface="Cambria Math" panose="02040503050406030204" pitchFamily="18" charset="0"/>
                                    <a:ea typeface="Cambria Math" panose="02040503050406030204" pitchFamily="18" charset="0"/>
                                    <a:cs typeface="Calibri"/>
                                    <a:sym typeface="Calibri"/>
                                  </a:rPr>
                                  <m:t>𝑖</m:t>
                                </m:r>
                                <m:r>
                                  <a:rPr lang="en-US" i="1">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ea typeface="Cambria Math" panose="02040503050406030204" pitchFamily="18" charset="0"/>
                            <a:cs typeface="Calibri"/>
                            <a:sym typeface="Calibri"/>
                          </a:rPr>
                          <m:t>𝑅</m:t>
                        </m:r>
                      </m:den>
                    </m:f>
                  </m:oMath>
                </a14:m>
                <a:r>
                  <a:rPr lang="en-US" dirty="0">
                    <a:solidFill>
                      <a:srgbClr val="000000"/>
                    </a:solidFill>
                    <a:latin typeface="Calibri"/>
                    <a:ea typeface="Calibri"/>
                    <a:cs typeface="Calibri"/>
                    <a:sym typeface="Calibri"/>
                  </a:rPr>
                  <a:t>), or </a:t>
                </a:r>
                <a14:m>
                  <m:oMath xmlns:m="http://schemas.openxmlformats.org/officeDocument/2006/math">
                    <m:r>
                      <m:rPr>
                        <m:sty m:val="p"/>
                      </m:rPr>
                      <a:rPr lang="en-US" b="0" i="0" smtClean="0">
                        <a:solidFill>
                          <a:srgbClr val="000000"/>
                        </a:solidFill>
                        <a:latin typeface="Cambria Math" panose="02040503050406030204" pitchFamily="18" charset="0"/>
                        <a:cs typeface="Calibri"/>
                        <a:sym typeface="Calibri"/>
                      </a:rPr>
                      <m:t>R</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oMath>
                </a14:m>
                <a:r>
                  <a:rPr lang="en-US" dirty="0">
                    <a:solidFill>
                      <a:srgbClr val="000000"/>
                    </a:solidFill>
                    <a:latin typeface="Calibri"/>
                    <a:ea typeface="Calibri"/>
                    <a:cs typeface="Calibri"/>
                    <a:sym typeface="Calibri"/>
                  </a:rPr>
                  <a:t>.</a:t>
                </a: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Solving gives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𝑢</m:t>
                        </m:r>
                      </m:sub>
                    </m:sSub>
                    <m:r>
                      <a:rPr lang="en-US" b="0" i="1" smtClean="0">
                        <a:solidFill>
                          <a:srgbClr val="000000"/>
                        </a:solidFill>
                        <a:latin typeface="Cambria Math" panose="02040503050406030204" pitchFamily="18" charset="0"/>
                        <a:cs typeface="Calibri"/>
                        <a:sym typeface="Calibri"/>
                      </a:rPr>
                      <m:t>=7.67</m:t>
                    </m:r>
                    <m:r>
                      <a:rPr lang="en-US" b="0" i="1" smtClean="0">
                        <a:solidFill>
                          <a:srgbClr val="000000"/>
                        </a:solidFill>
                        <a:latin typeface="Cambria Math" panose="02040503050406030204" pitchFamily="18" charset="0"/>
                        <a:cs typeface="Calibri"/>
                        <a:sym typeface="Calibri"/>
                      </a:rPr>
                      <m:t>𝑀𝐻𝑧</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𝑙</m:t>
                        </m:r>
                      </m:sub>
                    </m:sSub>
                    <m:r>
                      <a:rPr lang="en-US" b="0" i="1" smtClean="0">
                        <a:solidFill>
                          <a:srgbClr val="000000"/>
                        </a:solidFill>
                        <a:latin typeface="Cambria Math" panose="02040503050406030204" pitchFamily="18" charset="0"/>
                        <a:cs typeface="Calibri"/>
                        <a:sym typeface="Calibri"/>
                      </a:rPr>
                      <m:t>=6.53</m:t>
                    </m:r>
                    <m:r>
                      <a:rPr lang="en-US" b="0" i="1" smtClean="0">
                        <a:solidFill>
                          <a:srgbClr val="000000"/>
                        </a:solidFill>
                        <a:latin typeface="Cambria Math" panose="02040503050406030204" pitchFamily="18" charset="0"/>
                        <a:cs typeface="Calibri"/>
                        <a:sym typeface="Calibri"/>
                      </a:rPr>
                      <m:t>𝑀𝐻𝑧</m:t>
                    </m:r>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=6.1</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General formulas: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𝑢</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𝐿</m:t>
                        </m:r>
                      </m:den>
                    </m:f>
                    <m:r>
                      <a:rPr lang="en-US" b="0" i="1"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𝐿</m:t>
                                </m:r>
                              </m:den>
                            </m:f>
                            <m:r>
                              <a:rPr lang="en-US" b="0" i="1" smtClean="0">
                                <a:solidFill>
                                  <a:srgbClr val="000000"/>
                                </a:solidFill>
                                <a:latin typeface="Cambria Math" panose="02040503050406030204" pitchFamily="18" charset="0"/>
                                <a:cs typeface="Calibri"/>
                                <a:sym typeface="Calibri"/>
                              </a:rPr>
                              <m:t>)</m:t>
                            </m:r>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𝐿𝐶</m:t>
                            </m:r>
                          </m:den>
                        </m:f>
                      </m:e>
                    </m:rad>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𝑙</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𝑅</m:t>
                        </m:r>
                      </m:num>
                      <m:den>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𝐿</m:t>
                        </m:r>
                      </m:den>
                    </m:f>
                    <m:r>
                      <a:rPr lang="en-US" i="1">
                        <a:solidFill>
                          <a:srgbClr val="000000"/>
                        </a:solidFill>
                        <a:latin typeface="Cambria Math" panose="02040503050406030204" pitchFamily="18" charset="0"/>
                        <a:cs typeface="Calibri"/>
                        <a:sym typeface="Calibri"/>
                      </a:rPr>
                      <m:t>+</m:t>
                    </m:r>
                    <m:rad>
                      <m:radPr>
                        <m:degHide m:val="on"/>
                        <m:ctrlPr>
                          <a:rPr lang="en-US" i="1">
                            <a:solidFill>
                              <a:srgbClr val="000000"/>
                            </a:solidFill>
                            <a:latin typeface="Cambria Math" panose="02040503050406030204" pitchFamily="18" charset="0"/>
                            <a:cs typeface="Calibri"/>
                            <a:sym typeface="Calibri"/>
                          </a:rPr>
                        </m:ctrlPr>
                      </m:radPr>
                      <m:deg/>
                      <m:e>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𝑅</m:t>
                                </m:r>
                              </m:num>
                              <m:den>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𝐿</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1</m:t>
                            </m:r>
                          </m:num>
                          <m:den>
                            <m:r>
                              <a:rPr lang="en-US" i="1">
                                <a:solidFill>
                                  <a:srgbClr val="000000"/>
                                </a:solidFill>
                                <a:latin typeface="Cambria Math" panose="02040503050406030204" pitchFamily="18" charset="0"/>
                                <a:cs typeface="Calibri"/>
                                <a:sym typeface="Calibri"/>
                              </a:rPr>
                              <m:t>𝐿𝐶</m:t>
                            </m:r>
                          </m:den>
                        </m:f>
                      </m:e>
                    </m:rad>
                  </m:oMath>
                </a14:m>
                <a:endParaRPr lang="en-US" dirty="0">
                  <a:solidFill>
                    <a:srgbClr val="000000"/>
                  </a:solidFill>
                  <a:latin typeface="Calibri"/>
                  <a:ea typeface="Calibri"/>
                  <a:cs typeface="Calibri"/>
                  <a:sym typeface="Calibri"/>
                </a:endParaRPr>
              </a:p>
              <a:p>
                <a:pPr lvl="1" defTabSz="45720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23640" y="1196721"/>
                <a:ext cx="11689432" cy="5602427"/>
              </a:xfrm>
              <a:prstGeom prst="rect">
                <a:avLst/>
              </a:prstGeom>
              <a:blipFill>
                <a:blip r:embed="rId3"/>
                <a:stretch>
                  <a:fillRect l="-868" t="-452"/>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23</a:t>
            </a:fld>
            <a:endParaRPr lang="en-US"/>
          </a:p>
        </p:txBody>
      </p:sp>
      <p:grpSp>
        <p:nvGrpSpPr>
          <p:cNvPr id="33" name="Group 32">
            <a:extLst>
              <a:ext uri="{FF2B5EF4-FFF2-40B4-BE49-F238E27FC236}">
                <a16:creationId xmlns:a16="http://schemas.microsoft.com/office/drawing/2014/main" id="{ECE3CFC0-6236-2743-9AD0-F917DDD00A48}"/>
              </a:ext>
            </a:extLst>
          </p:cNvPr>
          <p:cNvGrpSpPr/>
          <p:nvPr/>
        </p:nvGrpSpPr>
        <p:grpSpPr>
          <a:xfrm>
            <a:off x="9810315" y="1251601"/>
            <a:ext cx="2624725" cy="1095348"/>
            <a:chOff x="9550540" y="1251601"/>
            <a:chExt cx="2624725" cy="1095348"/>
          </a:xfrm>
        </p:grpSpPr>
        <p:grpSp>
          <p:nvGrpSpPr>
            <p:cNvPr id="6" name="Group 209">
              <a:extLst>
                <a:ext uri="{FF2B5EF4-FFF2-40B4-BE49-F238E27FC236}">
                  <a16:creationId xmlns:a16="http://schemas.microsoft.com/office/drawing/2014/main" id="{36091BA4-5AD1-ED40-BAB6-07B37F7EC9B5}"/>
                </a:ext>
              </a:extLst>
            </p:cNvPr>
            <p:cNvGrpSpPr>
              <a:grpSpLocks/>
            </p:cNvGrpSpPr>
            <p:nvPr/>
          </p:nvGrpSpPr>
          <p:grpSpPr bwMode="auto">
            <a:xfrm rot="16200000">
              <a:off x="10940052" y="1362456"/>
              <a:ext cx="152400" cy="762000"/>
              <a:chOff x="3935" y="1728"/>
              <a:chExt cx="96" cy="480"/>
            </a:xfrm>
          </p:grpSpPr>
          <p:sp>
            <p:nvSpPr>
              <p:cNvPr id="7" name="Arc 59">
                <a:extLst>
                  <a:ext uri="{FF2B5EF4-FFF2-40B4-BE49-F238E27FC236}">
                    <a16:creationId xmlns:a16="http://schemas.microsoft.com/office/drawing/2014/main" id="{2F940449-D95C-B248-B106-C59D727734D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0">
                <a:extLst>
                  <a:ext uri="{FF2B5EF4-FFF2-40B4-BE49-F238E27FC236}">
                    <a16:creationId xmlns:a16="http://schemas.microsoft.com/office/drawing/2014/main" id="{33B27408-1DF3-9844-B00C-FB969E1DB53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1">
                <a:extLst>
                  <a:ext uri="{FF2B5EF4-FFF2-40B4-BE49-F238E27FC236}">
                    <a16:creationId xmlns:a16="http://schemas.microsoft.com/office/drawing/2014/main" id="{FDAD1337-E165-2C4C-8492-0D6E1B1B68E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62">
                <a:extLst>
                  <a:ext uri="{FF2B5EF4-FFF2-40B4-BE49-F238E27FC236}">
                    <a16:creationId xmlns:a16="http://schemas.microsoft.com/office/drawing/2014/main" id="{5AA510A6-5BD5-C240-8471-DF92806EF63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Line 63">
                <a:extLst>
                  <a:ext uri="{FF2B5EF4-FFF2-40B4-BE49-F238E27FC236}">
                    <a16:creationId xmlns:a16="http://schemas.microsoft.com/office/drawing/2014/main" id="{D21CFFBD-9962-BD48-91D6-9458E534554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64">
                <a:extLst>
                  <a:ext uri="{FF2B5EF4-FFF2-40B4-BE49-F238E27FC236}">
                    <a16:creationId xmlns:a16="http://schemas.microsoft.com/office/drawing/2014/main" id="{DD101A57-83D1-DB46-B196-306B92B33CD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Arc 65">
                <a:extLst>
                  <a:ext uri="{FF2B5EF4-FFF2-40B4-BE49-F238E27FC236}">
                    <a16:creationId xmlns:a16="http://schemas.microsoft.com/office/drawing/2014/main" id="{C491BF8B-8B58-0440-AD52-DCF967F49BF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6">
                <a:extLst>
                  <a:ext uri="{FF2B5EF4-FFF2-40B4-BE49-F238E27FC236}">
                    <a16:creationId xmlns:a16="http://schemas.microsoft.com/office/drawing/2014/main" id="{4DD87B80-631C-5946-A5BD-B535AC64848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7">
                <a:extLst>
                  <a:ext uri="{FF2B5EF4-FFF2-40B4-BE49-F238E27FC236}">
                    <a16:creationId xmlns:a16="http://schemas.microsoft.com/office/drawing/2014/main" id="{11D074EA-3C22-F740-A5E2-3E10377FEA4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8">
                <a:extLst>
                  <a:ext uri="{FF2B5EF4-FFF2-40B4-BE49-F238E27FC236}">
                    <a16:creationId xmlns:a16="http://schemas.microsoft.com/office/drawing/2014/main" id="{B7D3F477-99D1-C041-AF32-5F5BF633FA4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9">
                <a:extLst>
                  <a:ext uri="{FF2B5EF4-FFF2-40B4-BE49-F238E27FC236}">
                    <a16:creationId xmlns:a16="http://schemas.microsoft.com/office/drawing/2014/main" id="{35067DBC-1AA1-C942-8886-6FCD3D89E77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0">
                <a:extLst>
                  <a:ext uri="{FF2B5EF4-FFF2-40B4-BE49-F238E27FC236}">
                    <a16:creationId xmlns:a16="http://schemas.microsoft.com/office/drawing/2014/main" id="{07CB2A56-5981-1D4F-83A4-19341E46AB6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71">
                <a:extLst>
                  <a:ext uri="{FF2B5EF4-FFF2-40B4-BE49-F238E27FC236}">
                    <a16:creationId xmlns:a16="http://schemas.microsoft.com/office/drawing/2014/main" id="{74B48283-1141-9F40-A9DC-C04B360850F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1" name="Group 210">
              <a:extLst>
                <a:ext uri="{FF2B5EF4-FFF2-40B4-BE49-F238E27FC236}">
                  <a16:creationId xmlns:a16="http://schemas.microsoft.com/office/drawing/2014/main" id="{37A5CD10-5DC9-544D-ABB6-C5A2180B2A1C}"/>
                </a:ext>
              </a:extLst>
            </p:cNvPr>
            <p:cNvGrpSpPr>
              <a:grpSpLocks/>
            </p:cNvGrpSpPr>
            <p:nvPr/>
          </p:nvGrpSpPr>
          <p:grpSpPr bwMode="auto">
            <a:xfrm rot="5400000">
              <a:off x="10157865" y="1362780"/>
              <a:ext cx="304800" cy="762000"/>
              <a:chOff x="3216" y="1728"/>
              <a:chExt cx="192" cy="480"/>
            </a:xfrm>
          </p:grpSpPr>
          <p:sp>
            <p:nvSpPr>
              <p:cNvPr id="22" name="Line 8">
                <a:extLst>
                  <a:ext uri="{FF2B5EF4-FFF2-40B4-BE49-F238E27FC236}">
                    <a16:creationId xmlns:a16="http://schemas.microsoft.com/office/drawing/2014/main" id="{A8EB2DA8-7360-8441-82B9-EAD7CBE6BB1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9">
                <a:extLst>
                  <a:ext uri="{FF2B5EF4-FFF2-40B4-BE49-F238E27FC236}">
                    <a16:creationId xmlns:a16="http://schemas.microsoft.com/office/drawing/2014/main" id="{623AFEFC-4447-374B-8D5C-A29FEEA75D8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
                <a:extLst>
                  <a:ext uri="{FF2B5EF4-FFF2-40B4-BE49-F238E27FC236}">
                    <a16:creationId xmlns:a16="http://schemas.microsoft.com/office/drawing/2014/main" id="{A2859615-AD77-D946-BF9D-71530565528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1">
                <a:extLst>
                  <a:ext uri="{FF2B5EF4-FFF2-40B4-BE49-F238E27FC236}">
                    <a16:creationId xmlns:a16="http://schemas.microsoft.com/office/drawing/2014/main" id="{A3CB9682-10F8-7C46-AF66-520E9824FC7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6" name="Oval 25">
              <a:extLst>
                <a:ext uri="{FF2B5EF4-FFF2-40B4-BE49-F238E27FC236}">
                  <a16:creationId xmlns:a16="http://schemas.microsoft.com/office/drawing/2014/main" id="{2C62B40A-1D7D-7444-A9E5-578F9251B197}"/>
                </a:ext>
              </a:extLst>
            </p:cNvPr>
            <p:cNvSpPr/>
            <p:nvPr/>
          </p:nvSpPr>
          <p:spPr>
            <a:xfrm>
              <a:off x="9915638" y="170334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7" name="Straight Arrow Connector 26">
              <a:extLst>
                <a:ext uri="{FF2B5EF4-FFF2-40B4-BE49-F238E27FC236}">
                  <a16:creationId xmlns:a16="http://schemas.microsoft.com/office/drawing/2014/main" id="{1ADE52B8-CCAC-3E4A-AA6F-D53B1A12FB33}"/>
                </a:ext>
              </a:extLst>
            </p:cNvPr>
            <p:cNvCxnSpPr>
              <a:cxnSpLocks/>
            </p:cNvCxnSpPr>
            <p:nvPr/>
          </p:nvCxnSpPr>
          <p:spPr>
            <a:xfrm flipV="1">
              <a:off x="10246240" y="1560139"/>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9" name="TextBox 28">
              <a:extLst>
                <a:ext uri="{FF2B5EF4-FFF2-40B4-BE49-F238E27FC236}">
                  <a16:creationId xmlns:a16="http://schemas.microsoft.com/office/drawing/2014/main" id="{1F256E48-55FD-B047-9F36-39E793490DB0}"/>
                </a:ext>
              </a:extLst>
            </p:cNvPr>
            <p:cNvSpPr txBox="1"/>
            <p:nvPr/>
          </p:nvSpPr>
          <p:spPr>
            <a:xfrm>
              <a:off x="10919415" y="1297076"/>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p>
          </p:txBody>
        </p:sp>
        <p:sp>
          <p:nvSpPr>
            <p:cNvPr id="30" name="Oval 29">
              <a:extLst>
                <a:ext uri="{FF2B5EF4-FFF2-40B4-BE49-F238E27FC236}">
                  <a16:creationId xmlns:a16="http://schemas.microsoft.com/office/drawing/2014/main" id="{C33B83C8-6CFD-174E-A941-12AA70F89917}"/>
                </a:ext>
              </a:extLst>
            </p:cNvPr>
            <p:cNvSpPr/>
            <p:nvPr/>
          </p:nvSpPr>
          <p:spPr>
            <a:xfrm>
              <a:off x="11356921" y="169809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7E95511A-B571-A544-8EEB-6010C99B74EA}"/>
                </a:ext>
              </a:extLst>
            </p:cNvPr>
            <p:cNvSpPr txBox="1"/>
            <p:nvPr/>
          </p:nvSpPr>
          <p:spPr>
            <a:xfrm>
              <a:off x="10180975" y="1251601"/>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endParaRPr lang="en-US" sz="1400" baseline="-25000" dirty="0">
                <a:solidFill>
                  <a:srgbClr val="000000"/>
                </a:solidFill>
              </a:endParaRPr>
            </a:p>
          </p:txBody>
        </p:sp>
        <p:cxnSp>
          <p:nvCxnSpPr>
            <p:cNvPr id="32" name="Straight Connector 31">
              <a:extLst>
                <a:ext uri="{FF2B5EF4-FFF2-40B4-BE49-F238E27FC236}">
                  <a16:creationId xmlns:a16="http://schemas.microsoft.com/office/drawing/2014/main" id="{196B121C-AFA9-FA4E-800D-4A7CFA52FE00}"/>
                </a:ext>
              </a:extLst>
            </p:cNvPr>
            <p:cNvCxnSpPr>
              <a:cxnSpLocks/>
            </p:cNvCxnSpPr>
            <p:nvPr/>
          </p:nvCxnSpPr>
          <p:spPr>
            <a:xfrm>
              <a:off x="9978399" y="2298312"/>
              <a:ext cx="146996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4" name="Oval 33">
              <a:extLst>
                <a:ext uri="{FF2B5EF4-FFF2-40B4-BE49-F238E27FC236}">
                  <a16:creationId xmlns:a16="http://schemas.microsoft.com/office/drawing/2014/main" id="{8E4CCF07-FF1B-1A4F-908C-F65A89CF363C}"/>
                </a:ext>
              </a:extLst>
            </p:cNvPr>
            <p:cNvSpPr/>
            <p:nvPr/>
          </p:nvSpPr>
          <p:spPr>
            <a:xfrm>
              <a:off x="9937410" y="22507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838053C6-3C1D-8F44-BDC9-4D820B8B591A}"/>
                </a:ext>
              </a:extLst>
            </p:cNvPr>
            <p:cNvSpPr/>
            <p:nvPr/>
          </p:nvSpPr>
          <p:spPr>
            <a:xfrm>
              <a:off x="11397254" y="22555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Freeform 12">
              <a:extLst>
                <a:ext uri="{FF2B5EF4-FFF2-40B4-BE49-F238E27FC236}">
                  <a16:creationId xmlns:a16="http://schemas.microsoft.com/office/drawing/2014/main" id="{C8FE31CC-3DE5-E443-B292-A9D8F07B8D73}"/>
                </a:ext>
              </a:extLst>
            </p:cNvPr>
            <p:cNvSpPr>
              <a:spLocks noChangeAspect="1"/>
            </p:cNvSpPr>
            <p:nvPr/>
          </p:nvSpPr>
          <p:spPr bwMode="auto">
            <a:xfrm>
              <a:off x="11274006" y="1747738"/>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8" name="TextBox 37">
              <a:extLst>
                <a:ext uri="{FF2B5EF4-FFF2-40B4-BE49-F238E27FC236}">
                  <a16:creationId xmlns:a16="http://schemas.microsoft.com/office/drawing/2014/main" id="{471A2F63-FA21-E742-81E2-9B2A39EA16D5}"/>
                </a:ext>
              </a:extLst>
            </p:cNvPr>
            <p:cNvSpPr txBox="1"/>
            <p:nvPr/>
          </p:nvSpPr>
          <p:spPr>
            <a:xfrm>
              <a:off x="11497585" y="1865727"/>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o</a:t>
              </a:r>
            </a:p>
          </p:txBody>
        </p:sp>
        <p:sp>
          <p:nvSpPr>
            <p:cNvPr id="39" name="TextBox 38">
              <a:extLst>
                <a:ext uri="{FF2B5EF4-FFF2-40B4-BE49-F238E27FC236}">
                  <a16:creationId xmlns:a16="http://schemas.microsoft.com/office/drawing/2014/main" id="{A53CE509-028F-A94C-87E0-175087BF01D7}"/>
                </a:ext>
              </a:extLst>
            </p:cNvPr>
            <p:cNvSpPr txBox="1"/>
            <p:nvPr/>
          </p:nvSpPr>
          <p:spPr>
            <a:xfrm>
              <a:off x="9550540" y="1829076"/>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i</a:t>
              </a:r>
            </a:p>
          </p:txBody>
        </p:sp>
        <p:sp>
          <p:nvSpPr>
            <p:cNvPr id="40" name="TextBox 39">
              <a:extLst>
                <a:ext uri="{FF2B5EF4-FFF2-40B4-BE49-F238E27FC236}">
                  <a16:creationId xmlns:a16="http://schemas.microsoft.com/office/drawing/2014/main" id="{48EB3A6E-0471-794E-AB61-450E459E4A5C}"/>
                </a:ext>
              </a:extLst>
            </p:cNvPr>
            <p:cNvSpPr txBox="1"/>
            <p:nvPr/>
          </p:nvSpPr>
          <p:spPr>
            <a:xfrm>
              <a:off x="10976565" y="1864940"/>
              <a:ext cx="28513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p>
          </p:txBody>
        </p:sp>
        <p:grpSp>
          <p:nvGrpSpPr>
            <p:cNvPr id="41" name="Group 207">
              <a:extLst>
                <a:ext uri="{FF2B5EF4-FFF2-40B4-BE49-F238E27FC236}">
                  <a16:creationId xmlns:a16="http://schemas.microsoft.com/office/drawing/2014/main" id="{4D3D2DB6-54C4-F14C-A96B-B3477B3442C4}"/>
                </a:ext>
              </a:extLst>
            </p:cNvPr>
            <p:cNvGrpSpPr>
              <a:grpSpLocks/>
            </p:cNvGrpSpPr>
            <p:nvPr/>
          </p:nvGrpSpPr>
          <p:grpSpPr bwMode="auto">
            <a:xfrm>
              <a:off x="9852550" y="1747762"/>
              <a:ext cx="238646" cy="579800"/>
              <a:chOff x="4560" y="2400"/>
              <a:chExt cx="192" cy="480"/>
            </a:xfrm>
          </p:grpSpPr>
          <p:sp>
            <p:nvSpPr>
              <p:cNvPr id="42" name="Oval 111">
                <a:extLst>
                  <a:ext uri="{FF2B5EF4-FFF2-40B4-BE49-F238E27FC236}">
                    <a16:creationId xmlns:a16="http://schemas.microsoft.com/office/drawing/2014/main" id="{3F586108-23AE-4645-8CD7-12E248DA7A9E}"/>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43" name="Line 112">
                <a:extLst>
                  <a:ext uri="{FF2B5EF4-FFF2-40B4-BE49-F238E27FC236}">
                    <a16:creationId xmlns:a16="http://schemas.microsoft.com/office/drawing/2014/main" id="{4190BC47-D3FE-3146-8494-E0317C144AF1}"/>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13">
                <a:extLst>
                  <a:ext uri="{FF2B5EF4-FFF2-40B4-BE49-F238E27FC236}">
                    <a16:creationId xmlns:a16="http://schemas.microsoft.com/office/drawing/2014/main" id="{0CB4857C-4F9A-5843-AF5C-A6DC2776B742}"/>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45" name="Group 117">
                <a:extLst>
                  <a:ext uri="{FF2B5EF4-FFF2-40B4-BE49-F238E27FC236}">
                    <a16:creationId xmlns:a16="http://schemas.microsoft.com/office/drawing/2014/main" id="{10ADAE70-9183-FC47-8A74-400D6AF9DBAA}"/>
                  </a:ext>
                </a:extLst>
              </p:cNvPr>
              <p:cNvGrpSpPr>
                <a:grpSpLocks noChangeAspect="1"/>
              </p:cNvGrpSpPr>
              <p:nvPr/>
            </p:nvGrpSpPr>
            <p:grpSpPr bwMode="auto">
              <a:xfrm>
                <a:off x="4608" y="2592"/>
                <a:ext cx="96" cy="96"/>
                <a:chOff x="2929" y="3217"/>
                <a:chExt cx="383" cy="191"/>
              </a:xfrm>
            </p:grpSpPr>
            <p:sp>
              <p:nvSpPr>
                <p:cNvPr id="46" name="Arc 118">
                  <a:extLst>
                    <a:ext uri="{FF2B5EF4-FFF2-40B4-BE49-F238E27FC236}">
                      <a16:creationId xmlns:a16="http://schemas.microsoft.com/office/drawing/2014/main" id="{BF899357-6841-9E44-B495-E4DC7240E042}"/>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119">
                  <a:extLst>
                    <a:ext uri="{FF2B5EF4-FFF2-40B4-BE49-F238E27FC236}">
                      <a16:creationId xmlns:a16="http://schemas.microsoft.com/office/drawing/2014/main" id="{96129C5D-ECC3-0F41-9D2B-646467757480}"/>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spTree>
    <p:extLst>
      <p:ext uri="{BB962C8B-B14F-4D97-AF65-F5344CB8AC3E}">
        <p14:creationId xmlns:p14="http://schemas.microsoft.com/office/powerpoint/2010/main" val="24565463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Light" panose="020F0502020204030204" pitchFamily="34" charset="0"/>
              </a:rPr>
              <a:t>Exercise 9: Parallel resonance</a:t>
            </a:r>
            <a:endParaRPr sz="4400" dirty="0">
              <a:latin typeface="Calibri Light" panose="020F050202020403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43417" y="1344729"/>
                <a:ext cx="7765511" cy="493774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𝐿</m:t>
                    </m:r>
                    <m:r>
                      <a:rPr lang="en-US" sz="2000" b="0" i="1" smtClean="0">
                        <a:solidFill>
                          <a:srgbClr val="000000"/>
                        </a:solidFill>
                        <a:latin typeface="Cambria Math" panose="02040503050406030204" pitchFamily="18" charset="0"/>
                        <a:ea typeface="Calibri"/>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𝑙</m:t>
                        </m:r>
                      </m:sub>
                    </m:sSub>
                    <m:r>
                      <a:rPr lang="en-US" sz="2000" b="0" i="1" smtClean="0">
                        <a:solidFill>
                          <a:srgbClr val="000000"/>
                        </a:solidFill>
                        <a:latin typeface="Cambria Math" panose="02040503050406030204" pitchFamily="18" charset="0"/>
                        <a:cs typeface="Calibri"/>
                        <a:sym typeface="Calibri"/>
                      </a:rPr>
                      <m:t> </m:t>
                    </m:r>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𝑁</m:t>
                        </m:r>
                      </m:e>
                      <m:sup>
                        <m:r>
                          <a:rPr lang="en-US" sz="2000" b="0" i="1" smtClean="0">
                            <a:solidFill>
                              <a:srgbClr val="000000"/>
                            </a:solidFill>
                            <a:latin typeface="Cambria Math" panose="02040503050406030204" pitchFamily="18" charset="0"/>
                            <a:cs typeface="Calibri"/>
                            <a:sym typeface="Calibri"/>
                          </a:rPr>
                          <m:t>2</m:t>
                        </m:r>
                      </m:sup>
                    </m:sSup>
                    <m:r>
                      <a:rPr lang="en-US" sz="2000" b="0" i="1" smtClean="0">
                        <a:solidFill>
                          <a:srgbClr val="000000"/>
                        </a:solidFill>
                        <a:latin typeface="Cambria Math" panose="02040503050406030204" pitchFamily="18" charset="0"/>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𝑙</m:t>
                        </m:r>
                      </m:sub>
                    </m:sSub>
                    <m:r>
                      <a:rPr lang="en-US" sz="2000" b="0" i="1" smtClean="0">
                        <a:solidFill>
                          <a:srgbClr val="000000"/>
                        </a:solidFill>
                        <a:latin typeface="Cambria Math" panose="02040503050406030204" pitchFamily="18" charset="0"/>
                        <a:cs typeface="Calibri"/>
                        <a:sym typeface="Calibri"/>
                      </a:rPr>
                      <m:t>=4</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𝑛</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𝐻</m:t>
                        </m:r>
                      </m:num>
                      <m:den>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𝑡𝑢𝑟𝑛</m:t>
                            </m:r>
                          </m:e>
                          <m:sup>
                            <m:r>
                              <a:rPr lang="en-US" sz="2000" b="0" i="1" smtClean="0">
                                <a:solidFill>
                                  <a:srgbClr val="000000"/>
                                </a:solidFill>
                                <a:latin typeface="Cambria Math" panose="02040503050406030204" pitchFamily="18" charset="0"/>
                                <a:cs typeface="Calibri"/>
                                <a:sym typeface="Calibri"/>
                              </a:rPr>
                              <m:t>2</m:t>
                            </m:r>
                          </m:sup>
                        </m:sSup>
                      </m:den>
                    </m:f>
                  </m:oMath>
                </a14:m>
                <a:r>
                  <a:rPr lang="en-US" sz="2000" dirty="0">
                    <a:solidFill>
                      <a:srgbClr val="000000"/>
                    </a:solidFill>
                    <a:latin typeface="Calibri"/>
                    <a:ea typeface="Calibri"/>
                    <a:cs typeface="Calibri"/>
                    <a:sym typeface="Calibri"/>
                  </a:rPr>
                  <a:t> for T37-2 core so for 28 turns,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𝐿</m:t>
                        </m:r>
                      </m:e>
                      <m:sub>
                        <m:r>
                          <a:rPr lang="en-US" sz="2000" b="0" i="1" smtClean="0">
                            <a:solidFill>
                              <a:srgbClr val="000000"/>
                            </a:solidFill>
                            <a:latin typeface="Cambria Math" panose="02040503050406030204" pitchFamily="18" charset="0"/>
                            <a:cs typeface="Calibri"/>
                            <a:sym typeface="Calibri"/>
                          </a:rPr>
                          <m:t>6</m:t>
                        </m:r>
                      </m:sub>
                    </m:sSub>
                    <m:r>
                      <a:rPr lang="en-US" sz="2000" b="0" i="1" smtClean="0">
                        <a:solidFill>
                          <a:srgbClr val="000000"/>
                        </a:solidFill>
                        <a:latin typeface="Cambria Math" panose="02040503050406030204" pitchFamily="18" charset="0"/>
                        <a:cs typeface="Calibri"/>
                        <a:sym typeface="Calibri"/>
                      </a:rPr>
                      <m:t>=3.1</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endParaRPr lang="en-US" sz="2000" b="0" dirty="0">
                  <a:solidFill>
                    <a:srgbClr val="000000"/>
                  </a:solidFill>
                  <a:latin typeface="Calibri"/>
                  <a:ea typeface="Cambria Math" panose="02040503050406030204" pitchFamily="18" charset="0"/>
                  <a:cs typeface="Calibri"/>
                  <a:sym typeface="Calibri"/>
                </a:endParaRP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Again, find the resonant frequency, the frequencies corresponding to a 3db falloff, the bandwidth and the Q of this circuit.  This circuit is in the transmit oscillator</a:t>
                </a:r>
              </a:p>
              <a:p>
                <a:pPr marL="800100" lvl="1" indent="-3429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For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38</m:t>
                        </m:r>
                      </m:sub>
                    </m:sSub>
                    <m:r>
                      <a:rPr lang="en-US" sz="2000" b="0" i="1" smtClean="0">
                        <a:solidFill>
                          <a:srgbClr val="000000"/>
                        </a:solidFill>
                        <a:latin typeface="Cambria Math" panose="02040503050406030204" pitchFamily="18" charset="0"/>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𝐿</m:t>
                        </m:r>
                      </m:e>
                      <m:sub>
                        <m:r>
                          <a:rPr lang="en-US" sz="2000" b="0" i="1" smtClean="0">
                            <a:solidFill>
                              <a:srgbClr val="000000"/>
                            </a:solidFill>
                            <a:latin typeface="Cambria Math" panose="02040503050406030204" pitchFamily="18" charset="0"/>
                            <a:cs typeface="Calibri"/>
                            <a:sym typeface="Calibri"/>
                          </a:rPr>
                          <m:t>6</m:t>
                        </m:r>
                      </m:sub>
                    </m:sSub>
                    <m:r>
                      <a:rPr lang="en-US" sz="2000" b="0" i="1" smtClean="0">
                        <a:solidFill>
                          <a:srgbClr val="000000"/>
                        </a:solidFill>
                        <a:latin typeface="Cambria Math" panose="02040503050406030204" pitchFamily="18" charset="0"/>
                        <a:cs typeface="Calibri"/>
                        <a:sym typeface="Calibri"/>
                      </a:rPr>
                      <m:t>, </m:t>
                    </m:r>
                    <m:r>
                      <a:rPr lang="en-US" sz="2000" b="0" i="1" smtClean="0">
                        <a:solidFill>
                          <a:srgbClr val="000000"/>
                        </a:solidFill>
                        <a:latin typeface="Cambria Math" panose="02040503050406030204" pitchFamily="18" charset="0"/>
                        <a:cs typeface="Calibri"/>
                        <a:sym typeface="Calibri"/>
                      </a:rPr>
                      <m:t>𝑅</m:t>
                    </m:r>
                    <m:r>
                      <a:rPr lang="en-US" sz="2000" b="0" i="1" smtClean="0">
                        <a:solidFill>
                          <a:srgbClr val="000000"/>
                        </a:solidFill>
                        <a:latin typeface="Cambria Math" panose="02040503050406030204" pitchFamily="18" charset="0"/>
                        <a:cs typeface="Calibri"/>
                        <a:sym typeface="Calibri"/>
                      </a:rPr>
                      <m:t>=100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network: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𝑄</m:t>
                    </m:r>
                    <m:r>
                      <a:rPr lang="en-US" sz="2000" b="0" i="1" smtClean="0">
                        <a:solidFill>
                          <a:srgbClr val="000000"/>
                        </a:solidFill>
                        <a:latin typeface="Cambria Math" panose="02040503050406030204" pitchFamily="18" charset="0"/>
                        <a:ea typeface="Calibri"/>
                        <a:cs typeface="Calibri"/>
                        <a:sym typeface="Calibri"/>
                      </a:rPr>
                      <m:t>=100</m:t>
                    </m:r>
                    <m:rad>
                      <m:radPr>
                        <m:degHide m:val="on"/>
                        <m:ctrlPr>
                          <a:rPr lang="en-US" sz="2000" b="0" i="1" smtClean="0">
                            <a:solidFill>
                              <a:srgbClr val="000000"/>
                            </a:solidFill>
                            <a:latin typeface="Cambria Math" panose="02040503050406030204" pitchFamily="18" charset="0"/>
                            <a:cs typeface="Calibri"/>
                            <a:sym typeface="Calibri"/>
                          </a:rPr>
                        </m:ctrlPr>
                      </m:radPr>
                      <m:deg/>
                      <m:e>
                        <m:f>
                          <m:fPr>
                            <m:ctrlPr>
                              <a:rPr lang="en-US" sz="2000" b="0" i="1" smtClean="0">
                                <a:solidFill>
                                  <a:srgbClr val="000000"/>
                                </a:solidFill>
                                <a:latin typeface="Cambria Math" panose="02040503050406030204" pitchFamily="18" charset="0"/>
                                <a:cs typeface="Calibri"/>
                                <a:sym typeface="Calibri"/>
                              </a:rPr>
                            </m:ctrlPr>
                          </m:fPr>
                          <m:num>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cs typeface="Calibri"/>
                                    <a:sym typeface="Calibri"/>
                                  </a:rPr>
                                  <m:t>−10</m:t>
                                </m:r>
                              </m:sup>
                            </m:sSup>
                          </m:num>
                          <m:den>
                            <m:r>
                              <a:rPr lang="en-US" sz="2000" b="0" i="1" smtClean="0">
                                <a:solidFill>
                                  <a:srgbClr val="000000"/>
                                </a:solidFill>
                                <a:latin typeface="Cambria Math" panose="02040503050406030204" pitchFamily="18" charset="0"/>
                                <a:cs typeface="Calibri"/>
                                <a:sym typeface="Calibri"/>
                              </a:rPr>
                              <m:t>3.1</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−6</m:t>
                                </m:r>
                              </m:sup>
                            </m:sSup>
                          </m:den>
                        </m:f>
                      </m:e>
                    </m:rad>
                    <m:r>
                      <a:rPr lang="en-US" sz="2000" b="0" i="1" smtClean="0">
                        <a:solidFill>
                          <a:srgbClr val="000000"/>
                        </a:solidFill>
                        <a:latin typeface="Cambria Math" panose="02040503050406030204" pitchFamily="18" charset="0"/>
                        <a:cs typeface="Calibri"/>
                        <a:sym typeface="Calibri"/>
                      </a:rPr>
                      <m:t>=5.6.</m:t>
                    </m:r>
                  </m:oMath>
                </a14:m>
                <a:endParaRPr lang="en-US" sz="2000"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𝐵𝑊</m:t>
                    </m:r>
                    <m:r>
                      <a:rPr lang="en-US" sz="2000" b="0" i="1" smtClean="0">
                        <a:solidFill>
                          <a:srgbClr val="000000"/>
                        </a:solidFill>
                        <a:latin typeface="Cambria Math" panose="02040503050406030204" pitchFamily="18" charset="0"/>
                        <a:ea typeface="Calibri"/>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𝑟</m:t>
                            </m:r>
                          </m:sub>
                        </m:sSub>
                      </m:num>
                      <m:den>
                        <m:r>
                          <a:rPr lang="en-US" sz="2000" b="0" i="1" smtClean="0">
                            <a:solidFill>
                              <a:srgbClr val="000000"/>
                            </a:solidFill>
                            <a:latin typeface="Cambria Math" panose="02040503050406030204" pitchFamily="18" charset="0"/>
                            <a:cs typeface="Calibri"/>
                            <a:sym typeface="Calibri"/>
                          </a:rPr>
                          <m:t>𝑄</m:t>
                        </m:r>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7</m:t>
                        </m:r>
                        <m:r>
                          <a:rPr lang="en-US" sz="2000" b="0" i="1" smtClean="0">
                            <a:solidFill>
                              <a:srgbClr val="000000"/>
                            </a:solidFill>
                            <a:latin typeface="Cambria Math" panose="02040503050406030204" pitchFamily="18" charset="0"/>
                            <a:cs typeface="Calibri"/>
                            <a:sym typeface="Calibri"/>
                          </a:rPr>
                          <m:t>𝑀𝐻𝑍</m:t>
                        </m:r>
                      </m:num>
                      <m:den>
                        <m:r>
                          <a:rPr lang="en-US" sz="2000" b="0" i="1" smtClean="0">
                            <a:solidFill>
                              <a:srgbClr val="000000"/>
                            </a:solidFill>
                            <a:latin typeface="Cambria Math" panose="02040503050406030204" pitchFamily="18" charset="0"/>
                            <a:cs typeface="Calibri"/>
                            <a:sym typeface="Calibri"/>
                          </a:rPr>
                          <m:t>5.6</m:t>
                        </m:r>
                      </m:den>
                    </m:f>
                    <m:r>
                      <a:rPr lang="en-US" sz="2000" b="0" i="1" smtClean="0">
                        <a:solidFill>
                          <a:srgbClr val="000000"/>
                        </a:solidFill>
                        <a:latin typeface="Cambria Math" panose="02040503050406030204" pitchFamily="18" charset="0"/>
                        <a:cs typeface="Calibri"/>
                        <a:sym typeface="Calibri"/>
                      </a:rPr>
                      <m:t>=1.25</m:t>
                    </m:r>
                    <m:r>
                      <a:rPr lang="en-US" sz="2000" b="0" i="1" smtClean="0">
                        <a:solidFill>
                          <a:srgbClr val="000000"/>
                        </a:solidFill>
                        <a:latin typeface="Cambria Math" panose="02040503050406030204" pitchFamily="18" charset="0"/>
                        <a:cs typeface="Calibri"/>
                        <a:sym typeface="Calibri"/>
                      </a:rPr>
                      <m:t>𝑀𝐻𝑧</m:t>
                    </m:r>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𝑢</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𝑟</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𝐵𝑊</m:t>
                        </m:r>
                      </m:num>
                      <m:den>
                        <m:r>
                          <a:rPr lang="en-US" sz="2000" b="0" i="1" smtClean="0">
                            <a:solidFill>
                              <a:srgbClr val="000000"/>
                            </a:solidFill>
                            <a:latin typeface="Cambria Math" panose="02040503050406030204" pitchFamily="18" charset="0"/>
                            <a:cs typeface="Calibri"/>
                            <a:sym typeface="Calibri"/>
                          </a:rPr>
                          <m:t>2</m:t>
                        </m:r>
                      </m:den>
                    </m:f>
                    <m:r>
                      <a:rPr lang="en-US" sz="2000" b="0" i="1" smtClean="0">
                        <a:solidFill>
                          <a:srgbClr val="000000"/>
                        </a:solidFill>
                        <a:latin typeface="Cambria Math" panose="02040503050406030204" pitchFamily="18" charset="0"/>
                        <a:cs typeface="Calibri"/>
                        <a:sym typeface="Calibri"/>
                      </a:rPr>
                      <m:t>=7.625</m:t>
                    </m:r>
                    <m:r>
                      <a:rPr lang="en-US" sz="2000" b="0" i="1" smtClean="0">
                        <a:solidFill>
                          <a:srgbClr val="000000"/>
                        </a:solidFill>
                        <a:latin typeface="Cambria Math" panose="02040503050406030204" pitchFamily="18" charset="0"/>
                        <a:cs typeface="Calibri"/>
                        <a:sym typeface="Calibri"/>
                      </a:rPr>
                      <m:t>𝑀𝐻𝑧</m:t>
                    </m:r>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𝑙</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i="1">
                            <a:solidFill>
                              <a:srgbClr val="000000"/>
                            </a:solidFill>
                            <a:latin typeface="Cambria Math" panose="02040503050406030204" pitchFamily="18" charset="0"/>
                            <a:cs typeface="Calibri"/>
                            <a:sym typeface="Calibri"/>
                          </a:rPr>
                          <m:t>𝑟</m:t>
                        </m:r>
                      </m:sub>
                    </m:sSub>
                    <m:r>
                      <a:rPr lang="en-US" sz="2000" b="0" i="1" smtClean="0">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𝐵𝑊</m:t>
                        </m:r>
                      </m:num>
                      <m:den>
                        <m:r>
                          <a:rPr lang="en-US" sz="2000" i="1">
                            <a:solidFill>
                              <a:srgbClr val="000000"/>
                            </a:solidFill>
                            <a:latin typeface="Cambria Math" panose="02040503050406030204" pitchFamily="18" charset="0"/>
                            <a:cs typeface="Calibri"/>
                            <a:sym typeface="Calibri"/>
                          </a:rPr>
                          <m:t>2</m:t>
                        </m:r>
                      </m:den>
                    </m:f>
                    <m:r>
                      <a:rPr lang="en-US" sz="2000" i="1">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6.375</m:t>
                    </m:r>
                    <m:r>
                      <a:rPr lang="en-US" sz="2000" i="1">
                        <a:solidFill>
                          <a:srgbClr val="000000"/>
                        </a:solidFill>
                        <a:latin typeface="Cambria Math" panose="02040503050406030204" pitchFamily="18" charset="0"/>
                        <a:cs typeface="Calibri"/>
                        <a:sym typeface="Calibri"/>
                      </a:rPr>
                      <m:t>𝑀𝐻𝑧</m:t>
                    </m:r>
                  </m:oMath>
                </a14:m>
                <a:r>
                  <a:rPr lang="en-US" sz="2000" dirty="0">
                    <a:solidFill>
                      <a:srgbClr val="000000"/>
                    </a:solidFill>
                    <a:latin typeface="Calibri"/>
                    <a:ea typeface="Calibri"/>
                    <a:cs typeface="Calibri"/>
                    <a:sym typeface="Calibri"/>
                  </a:rPr>
                  <a:t>.</a:t>
                </a:r>
              </a:p>
              <a:p>
                <a:pPr marL="342900" indent="-3429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General formulas: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𝑄</m:t>
                    </m:r>
                    <m:r>
                      <a:rPr lang="en-US" sz="2000" b="0" i="1"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libri"/>
                        <a:cs typeface="Calibri"/>
                        <a:sym typeface="Calibri"/>
                      </a:rPr>
                      <m:t>𝑅</m:t>
                    </m:r>
                    <m:rad>
                      <m:radPr>
                        <m:degHide m:val="on"/>
                        <m:ctrlPr>
                          <a:rPr lang="en-US" sz="2000" b="0" i="1" smtClean="0">
                            <a:solidFill>
                              <a:srgbClr val="000000"/>
                            </a:solidFill>
                            <a:latin typeface="Cambria Math" panose="02040503050406030204" pitchFamily="18" charset="0"/>
                            <a:cs typeface="Calibri"/>
                            <a:sym typeface="Calibri"/>
                          </a:rPr>
                        </m:ctrlPr>
                      </m:radPr>
                      <m:deg/>
                      <m:e>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𝐶</m:t>
                            </m:r>
                          </m:num>
                          <m:den>
                            <m:r>
                              <a:rPr lang="en-US" sz="2000" b="0" i="1" smtClean="0">
                                <a:solidFill>
                                  <a:srgbClr val="000000"/>
                                </a:solidFill>
                                <a:latin typeface="Cambria Math" panose="02040503050406030204" pitchFamily="18" charset="0"/>
                                <a:cs typeface="Calibri"/>
                                <a:sym typeface="Calibri"/>
                              </a:rPr>
                              <m:t>𝐿</m:t>
                            </m:r>
                          </m:den>
                        </m:f>
                      </m:e>
                    </m:rad>
                  </m:oMath>
                </a14:m>
                <a:r>
                  <a:rPr lang="en-US" sz="2000" dirty="0">
                    <a:solidFill>
                      <a:srgbClr val="000000"/>
                    </a:solidFill>
                    <a:latin typeface="Calibri"/>
                    <a:ea typeface="Calibri"/>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𝐵𝑊</m:t>
                    </m:r>
                    <m:r>
                      <a:rPr lang="en-US" sz="2000" b="0" i="1" smtClean="0">
                        <a:solidFill>
                          <a:srgbClr val="000000"/>
                        </a:solidFill>
                        <a:latin typeface="Cambria Math" panose="02040503050406030204" pitchFamily="18" charset="0"/>
                        <a:ea typeface="Calibri"/>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𝑟</m:t>
                            </m:r>
                          </m:sub>
                        </m:sSub>
                      </m:num>
                      <m:den>
                        <m:r>
                          <a:rPr lang="en-US" sz="2000" b="0" i="1" smtClean="0">
                            <a:solidFill>
                              <a:srgbClr val="000000"/>
                            </a:solidFill>
                            <a:latin typeface="Cambria Math" panose="02040503050406030204" pitchFamily="18" charset="0"/>
                            <a:cs typeface="Calibri"/>
                            <a:sym typeface="Calibri"/>
                          </a:rPr>
                          <m:t>𝑄</m:t>
                        </m:r>
                      </m:den>
                    </m:f>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𝑓</m:t>
                        </m:r>
                      </m:e>
                      <m:sub>
                        <m:r>
                          <a:rPr lang="en-US" sz="2000" b="0" i="1" dirty="0" smtClean="0">
                            <a:solidFill>
                              <a:srgbClr val="000000"/>
                            </a:solidFill>
                            <a:latin typeface="Cambria Math" panose="02040503050406030204" pitchFamily="18" charset="0"/>
                            <a:cs typeface="Calibri"/>
                            <a:sym typeface="Calibri"/>
                          </a:rPr>
                          <m:t>𝑢</m:t>
                        </m:r>
                      </m:sub>
                    </m:sSub>
                    <m:r>
                      <a:rPr lang="en-US" sz="2000" b="0" i="1" dirty="0" smtClean="0">
                        <a:solidFill>
                          <a:srgbClr val="000000"/>
                        </a:solidFill>
                        <a:latin typeface="Cambria Math" panose="02040503050406030204" pitchFamily="18" charset="0"/>
                        <a:cs typeface="Calibri"/>
                        <a:sym typeface="Calibri"/>
                      </a:rPr>
                      <m:t>=</m:t>
                    </m:r>
                    <m:sSub>
                      <m:sSubPr>
                        <m:ctrlPr>
                          <a:rPr lang="en-US" sz="2000" b="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𝑓</m:t>
                        </m:r>
                      </m:e>
                      <m:sub>
                        <m:r>
                          <a:rPr lang="en-US" sz="2000" b="0" i="1" dirty="0" smtClean="0">
                            <a:solidFill>
                              <a:srgbClr val="000000"/>
                            </a:solidFill>
                            <a:latin typeface="Cambria Math" panose="02040503050406030204" pitchFamily="18" charset="0"/>
                            <a:cs typeface="Calibri"/>
                            <a:sym typeface="Calibri"/>
                          </a:rPr>
                          <m:t>𝑟</m:t>
                        </m:r>
                      </m:sub>
                    </m:sSub>
                    <m:r>
                      <a:rPr lang="en-US" sz="2000" b="0" i="1" dirty="0" smtClean="0">
                        <a:solidFill>
                          <a:srgbClr val="000000"/>
                        </a:solidFill>
                        <a:latin typeface="Cambria Math" panose="02040503050406030204" pitchFamily="18" charset="0"/>
                        <a:cs typeface="Calibri"/>
                        <a:sym typeface="Calibri"/>
                      </a:rPr>
                      <m:t>+</m:t>
                    </m:r>
                    <m:f>
                      <m:fPr>
                        <m:ctrlPr>
                          <a:rPr lang="en-US" sz="2000" b="0" i="1" dirty="0" smtClean="0">
                            <a:solidFill>
                              <a:srgbClr val="000000"/>
                            </a:solidFill>
                            <a:latin typeface="Cambria Math" panose="02040503050406030204" pitchFamily="18" charset="0"/>
                            <a:cs typeface="Calibri"/>
                            <a:sym typeface="Calibri"/>
                          </a:rPr>
                        </m:ctrlPr>
                      </m:fPr>
                      <m:num>
                        <m:r>
                          <a:rPr lang="en-US" sz="2000" b="0" i="1" dirty="0" smtClean="0">
                            <a:solidFill>
                              <a:srgbClr val="000000"/>
                            </a:solidFill>
                            <a:latin typeface="Cambria Math" panose="02040503050406030204" pitchFamily="18" charset="0"/>
                            <a:cs typeface="Calibri"/>
                            <a:sym typeface="Calibri"/>
                          </a:rPr>
                          <m:t>𝐵𝑊</m:t>
                        </m:r>
                      </m:num>
                      <m:den>
                        <m:r>
                          <a:rPr lang="en-US" sz="2000" b="0" i="1" dirty="0" smtClean="0">
                            <a:solidFill>
                              <a:srgbClr val="000000"/>
                            </a:solidFill>
                            <a:latin typeface="Cambria Math" panose="02040503050406030204" pitchFamily="18" charset="0"/>
                            <a:cs typeface="Calibri"/>
                            <a:sym typeface="Calibri"/>
                          </a:rPr>
                          <m:t>2</m:t>
                        </m:r>
                      </m:den>
                    </m:f>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cs typeface="Calibri"/>
                            <a:sym typeface="Calibri"/>
                          </a:rPr>
                        </m:ctrlPr>
                      </m:sSubPr>
                      <m:e>
                        <m:r>
                          <a:rPr lang="en-US" sz="2000" i="1" dirty="0">
                            <a:solidFill>
                              <a:srgbClr val="000000"/>
                            </a:solidFill>
                            <a:latin typeface="Cambria Math" panose="02040503050406030204" pitchFamily="18" charset="0"/>
                            <a:cs typeface="Calibri"/>
                            <a:sym typeface="Calibri"/>
                          </a:rPr>
                          <m:t>𝑓</m:t>
                        </m:r>
                      </m:e>
                      <m:sub>
                        <m:r>
                          <a:rPr lang="en-US" sz="2000" b="0" i="1" dirty="0" smtClean="0">
                            <a:solidFill>
                              <a:srgbClr val="000000"/>
                            </a:solidFill>
                            <a:latin typeface="Cambria Math" panose="02040503050406030204" pitchFamily="18" charset="0"/>
                            <a:cs typeface="Calibri"/>
                            <a:sym typeface="Calibri"/>
                          </a:rPr>
                          <m:t>𝑙</m:t>
                        </m:r>
                      </m:sub>
                    </m:sSub>
                    <m:r>
                      <a:rPr lang="en-US" sz="2000" i="1" dirty="0">
                        <a:solidFill>
                          <a:srgbClr val="000000"/>
                        </a:solidFill>
                        <a:latin typeface="Cambria Math" panose="02040503050406030204" pitchFamily="18" charset="0"/>
                        <a:cs typeface="Calibri"/>
                        <a:sym typeface="Calibri"/>
                      </a:rPr>
                      <m:t>=</m:t>
                    </m:r>
                    <m:sSub>
                      <m:sSubPr>
                        <m:ctrlPr>
                          <a:rPr lang="en-US" sz="2000" i="1" dirty="0">
                            <a:solidFill>
                              <a:srgbClr val="000000"/>
                            </a:solidFill>
                            <a:latin typeface="Cambria Math" panose="02040503050406030204" pitchFamily="18" charset="0"/>
                            <a:cs typeface="Calibri"/>
                            <a:sym typeface="Calibri"/>
                          </a:rPr>
                        </m:ctrlPr>
                      </m:sSubPr>
                      <m:e>
                        <m:r>
                          <a:rPr lang="en-US" sz="2000" i="1" dirty="0">
                            <a:solidFill>
                              <a:srgbClr val="000000"/>
                            </a:solidFill>
                            <a:latin typeface="Cambria Math" panose="02040503050406030204" pitchFamily="18" charset="0"/>
                            <a:cs typeface="Calibri"/>
                            <a:sym typeface="Calibri"/>
                          </a:rPr>
                          <m:t>𝑓</m:t>
                        </m:r>
                      </m:e>
                      <m:sub>
                        <m:r>
                          <a:rPr lang="en-US" sz="2000" i="1" dirty="0">
                            <a:solidFill>
                              <a:srgbClr val="000000"/>
                            </a:solidFill>
                            <a:latin typeface="Cambria Math" panose="02040503050406030204" pitchFamily="18" charset="0"/>
                            <a:cs typeface="Calibri"/>
                            <a:sym typeface="Calibri"/>
                          </a:rPr>
                          <m:t>𝑟</m:t>
                        </m:r>
                      </m:sub>
                    </m:sSub>
                    <m:r>
                      <a:rPr lang="en-US" sz="2000" b="0" i="1" dirty="0" smtClean="0">
                        <a:solidFill>
                          <a:srgbClr val="000000"/>
                        </a:solidFill>
                        <a:latin typeface="Cambria Math" panose="02040503050406030204" pitchFamily="18" charset="0"/>
                        <a:cs typeface="Calibri"/>
                        <a:sym typeface="Calibri"/>
                      </a:rPr>
                      <m:t>−</m:t>
                    </m:r>
                    <m:f>
                      <m:fPr>
                        <m:ctrlPr>
                          <a:rPr lang="en-US" sz="2000" i="1" dirty="0">
                            <a:solidFill>
                              <a:srgbClr val="000000"/>
                            </a:solidFill>
                            <a:latin typeface="Cambria Math" panose="02040503050406030204" pitchFamily="18" charset="0"/>
                            <a:cs typeface="Calibri"/>
                            <a:sym typeface="Calibri"/>
                          </a:rPr>
                        </m:ctrlPr>
                      </m:fPr>
                      <m:num>
                        <m:r>
                          <a:rPr lang="en-US" sz="2000" i="1" dirty="0">
                            <a:solidFill>
                              <a:srgbClr val="000000"/>
                            </a:solidFill>
                            <a:latin typeface="Cambria Math" panose="02040503050406030204" pitchFamily="18" charset="0"/>
                            <a:cs typeface="Calibri"/>
                            <a:sym typeface="Calibri"/>
                          </a:rPr>
                          <m:t>𝐵𝑊</m:t>
                        </m:r>
                      </m:num>
                      <m:den>
                        <m:r>
                          <a:rPr lang="en-US" sz="2000" i="1" dirty="0">
                            <a:solidFill>
                              <a:srgbClr val="000000"/>
                            </a:solidFill>
                            <a:latin typeface="Cambria Math" panose="02040503050406030204" pitchFamily="18" charset="0"/>
                            <a:cs typeface="Calibri"/>
                            <a:sym typeface="Calibri"/>
                          </a:rPr>
                          <m:t>2</m:t>
                        </m:r>
                      </m:den>
                    </m:f>
                  </m:oMath>
                </a14:m>
                <a:endParaRPr lang="en-US" sz="2000"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43417" y="1344729"/>
                <a:ext cx="7765511" cy="4937747"/>
              </a:xfrm>
              <a:prstGeom prst="rect">
                <a:avLst/>
              </a:prstGeom>
              <a:blipFill>
                <a:blip r:embed="rId3"/>
                <a:stretch>
                  <a:fillRect l="-1305" r="-1794"/>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24</a:t>
            </a:fld>
            <a:endParaRPr lang="en-US"/>
          </a:p>
        </p:txBody>
      </p:sp>
      <p:grpSp>
        <p:nvGrpSpPr>
          <p:cNvPr id="3" name="Group 2">
            <a:extLst>
              <a:ext uri="{FF2B5EF4-FFF2-40B4-BE49-F238E27FC236}">
                <a16:creationId xmlns:a16="http://schemas.microsoft.com/office/drawing/2014/main" id="{3EEC5AF6-7DBF-9F42-B2FC-6193E4949823}"/>
              </a:ext>
            </a:extLst>
          </p:cNvPr>
          <p:cNvGrpSpPr/>
          <p:nvPr/>
        </p:nvGrpSpPr>
        <p:grpSpPr>
          <a:xfrm>
            <a:off x="8598448" y="1565740"/>
            <a:ext cx="3427755" cy="1863260"/>
            <a:chOff x="8567275" y="1565740"/>
            <a:chExt cx="3427755" cy="1863260"/>
          </a:xfrm>
        </p:grpSpPr>
        <p:grpSp>
          <p:nvGrpSpPr>
            <p:cNvPr id="14" name="Group 209">
              <a:extLst>
                <a:ext uri="{FF2B5EF4-FFF2-40B4-BE49-F238E27FC236}">
                  <a16:creationId xmlns:a16="http://schemas.microsoft.com/office/drawing/2014/main" id="{6877FDB9-5B27-1743-83E2-DD0E847CE59E}"/>
                </a:ext>
              </a:extLst>
            </p:cNvPr>
            <p:cNvGrpSpPr>
              <a:grpSpLocks/>
            </p:cNvGrpSpPr>
            <p:nvPr/>
          </p:nvGrpSpPr>
          <p:grpSpPr bwMode="auto">
            <a:xfrm>
              <a:off x="10169683" y="2318979"/>
              <a:ext cx="152400" cy="762000"/>
              <a:chOff x="3935" y="1728"/>
              <a:chExt cx="96" cy="480"/>
            </a:xfrm>
          </p:grpSpPr>
          <p:sp>
            <p:nvSpPr>
              <p:cNvPr id="15" name="Arc 59">
                <a:extLst>
                  <a:ext uri="{FF2B5EF4-FFF2-40B4-BE49-F238E27FC236}">
                    <a16:creationId xmlns:a16="http://schemas.microsoft.com/office/drawing/2014/main" id="{5689B501-0D79-864F-958F-DCC6F2D005B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0">
                <a:extLst>
                  <a:ext uri="{FF2B5EF4-FFF2-40B4-BE49-F238E27FC236}">
                    <a16:creationId xmlns:a16="http://schemas.microsoft.com/office/drawing/2014/main" id="{3261959E-D061-A445-B751-F25005B9C4B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1">
                <a:extLst>
                  <a:ext uri="{FF2B5EF4-FFF2-40B4-BE49-F238E27FC236}">
                    <a16:creationId xmlns:a16="http://schemas.microsoft.com/office/drawing/2014/main" id="{1DD07DDC-C24C-0A44-93C9-0E2DE39F7250}"/>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2">
                <a:extLst>
                  <a:ext uri="{FF2B5EF4-FFF2-40B4-BE49-F238E27FC236}">
                    <a16:creationId xmlns:a16="http://schemas.microsoft.com/office/drawing/2014/main" id="{CBD98F1A-4D14-B34A-8CB1-17EDB836D6C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Line 63">
                <a:extLst>
                  <a:ext uri="{FF2B5EF4-FFF2-40B4-BE49-F238E27FC236}">
                    <a16:creationId xmlns:a16="http://schemas.microsoft.com/office/drawing/2014/main" id="{0A4431CF-DADF-5A40-989C-C423508B4A1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 name="Line 64">
                <a:extLst>
                  <a:ext uri="{FF2B5EF4-FFF2-40B4-BE49-F238E27FC236}">
                    <a16:creationId xmlns:a16="http://schemas.microsoft.com/office/drawing/2014/main" id="{E56CA854-438C-3143-B274-14293014DF7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Arc 65">
                <a:extLst>
                  <a:ext uri="{FF2B5EF4-FFF2-40B4-BE49-F238E27FC236}">
                    <a16:creationId xmlns:a16="http://schemas.microsoft.com/office/drawing/2014/main" id="{2A3BD5BF-1276-D342-941C-4DB727CA96C8}"/>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66">
                <a:extLst>
                  <a:ext uri="{FF2B5EF4-FFF2-40B4-BE49-F238E27FC236}">
                    <a16:creationId xmlns:a16="http://schemas.microsoft.com/office/drawing/2014/main" id="{72E5F502-732A-0C4C-A71B-325F3D26E5E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 name="Arc 67">
                <a:extLst>
                  <a:ext uri="{FF2B5EF4-FFF2-40B4-BE49-F238E27FC236}">
                    <a16:creationId xmlns:a16="http://schemas.microsoft.com/office/drawing/2014/main" id="{52629B11-279D-514F-B93E-EBEB7E8C180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 name="Arc 68">
                <a:extLst>
                  <a:ext uri="{FF2B5EF4-FFF2-40B4-BE49-F238E27FC236}">
                    <a16:creationId xmlns:a16="http://schemas.microsoft.com/office/drawing/2014/main" id="{3789F97B-BECF-D341-8484-033190F4ED7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69">
                <a:extLst>
                  <a:ext uri="{FF2B5EF4-FFF2-40B4-BE49-F238E27FC236}">
                    <a16:creationId xmlns:a16="http://schemas.microsoft.com/office/drawing/2014/main" id="{5B287D4A-C899-A345-A1BB-F5A64248A3E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70">
                <a:extLst>
                  <a:ext uri="{FF2B5EF4-FFF2-40B4-BE49-F238E27FC236}">
                    <a16:creationId xmlns:a16="http://schemas.microsoft.com/office/drawing/2014/main" id="{5DFAED20-6628-A84E-8313-1A4D34A55795}"/>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71">
                <a:extLst>
                  <a:ext uri="{FF2B5EF4-FFF2-40B4-BE49-F238E27FC236}">
                    <a16:creationId xmlns:a16="http://schemas.microsoft.com/office/drawing/2014/main" id="{83A63D1B-4835-604F-B59B-D47658657B2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33" name="Straight Connector 32">
              <a:extLst>
                <a:ext uri="{FF2B5EF4-FFF2-40B4-BE49-F238E27FC236}">
                  <a16:creationId xmlns:a16="http://schemas.microsoft.com/office/drawing/2014/main" id="{3A0788EF-3525-4F45-A240-569396D683ED}"/>
                </a:ext>
              </a:extLst>
            </p:cNvPr>
            <p:cNvCxnSpPr>
              <a:cxnSpLocks/>
            </p:cNvCxnSpPr>
            <p:nvPr/>
          </p:nvCxnSpPr>
          <p:spPr>
            <a:xfrm flipH="1">
              <a:off x="9588364" y="2319772"/>
              <a:ext cx="18288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4" name="Group 210">
              <a:extLst>
                <a:ext uri="{FF2B5EF4-FFF2-40B4-BE49-F238E27FC236}">
                  <a16:creationId xmlns:a16="http://schemas.microsoft.com/office/drawing/2014/main" id="{2347C2FE-F90A-BA4F-8673-8B841E33694C}"/>
                </a:ext>
              </a:extLst>
            </p:cNvPr>
            <p:cNvGrpSpPr>
              <a:grpSpLocks/>
            </p:cNvGrpSpPr>
            <p:nvPr/>
          </p:nvGrpSpPr>
          <p:grpSpPr bwMode="auto">
            <a:xfrm>
              <a:off x="9474064" y="2311730"/>
              <a:ext cx="304800" cy="762000"/>
              <a:chOff x="3216" y="1728"/>
              <a:chExt cx="192" cy="480"/>
            </a:xfrm>
          </p:grpSpPr>
          <p:sp>
            <p:nvSpPr>
              <p:cNvPr id="35" name="Line 8">
                <a:extLst>
                  <a:ext uri="{FF2B5EF4-FFF2-40B4-BE49-F238E27FC236}">
                    <a16:creationId xmlns:a16="http://schemas.microsoft.com/office/drawing/2014/main" id="{798B6D0A-F76A-EB46-8E16-008211CBCC9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4AD8F0E6-57E5-134D-B654-B2E91554B41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00D69273-B822-624F-B2E7-455A0E89EF1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E2ED4F72-E9B4-B34A-B5D9-642100D8CA8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9" name="Group 222">
              <a:extLst>
                <a:ext uri="{FF2B5EF4-FFF2-40B4-BE49-F238E27FC236}">
                  <a16:creationId xmlns:a16="http://schemas.microsoft.com/office/drawing/2014/main" id="{2EDF1785-281F-9242-818B-183784F90AA9}"/>
                </a:ext>
              </a:extLst>
            </p:cNvPr>
            <p:cNvGrpSpPr>
              <a:grpSpLocks/>
            </p:cNvGrpSpPr>
            <p:nvPr/>
          </p:nvGrpSpPr>
          <p:grpSpPr bwMode="auto">
            <a:xfrm>
              <a:off x="9474064" y="2995459"/>
              <a:ext cx="304800" cy="381000"/>
              <a:chOff x="4272" y="3072"/>
              <a:chExt cx="192" cy="240"/>
            </a:xfrm>
          </p:grpSpPr>
          <p:sp>
            <p:nvSpPr>
              <p:cNvPr id="40" name="Line 99">
                <a:extLst>
                  <a:ext uri="{FF2B5EF4-FFF2-40B4-BE49-F238E27FC236}">
                    <a16:creationId xmlns:a16="http://schemas.microsoft.com/office/drawing/2014/main" id="{03C69664-AB30-C945-9F7D-578EFC6A37E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100">
                <a:extLst>
                  <a:ext uri="{FF2B5EF4-FFF2-40B4-BE49-F238E27FC236}">
                    <a16:creationId xmlns:a16="http://schemas.microsoft.com/office/drawing/2014/main" id="{3BB9208E-5EB6-6645-A189-805F983BCDB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1">
                <a:extLst>
                  <a:ext uri="{FF2B5EF4-FFF2-40B4-BE49-F238E27FC236}">
                    <a16:creationId xmlns:a16="http://schemas.microsoft.com/office/drawing/2014/main" id="{0C207900-1743-F549-BE77-F45448A72ED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2">
                <a:extLst>
                  <a:ext uri="{FF2B5EF4-FFF2-40B4-BE49-F238E27FC236}">
                    <a16:creationId xmlns:a16="http://schemas.microsoft.com/office/drawing/2014/main" id="{8B35EF23-51C4-4046-A8A9-E3BCAFB019F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3">
                <a:extLst>
                  <a:ext uri="{FF2B5EF4-FFF2-40B4-BE49-F238E27FC236}">
                    <a16:creationId xmlns:a16="http://schemas.microsoft.com/office/drawing/2014/main" id="{0E52AEA2-9469-2D42-8FA2-F40E139EACB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4">
                <a:extLst>
                  <a:ext uri="{FF2B5EF4-FFF2-40B4-BE49-F238E27FC236}">
                    <a16:creationId xmlns:a16="http://schemas.microsoft.com/office/drawing/2014/main" id="{AA38359B-40F6-9047-B74A-1625C16E269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4" name="Group 222">
              <a:extLst>
                <a:ext uri="{FF2B5EF4-FFF2-40B4-BE49-F238E27FC236}">
                  <a16:creationId xmlns:a16="http://schemas.microsoft.com/office/drawing/2014/main" id="{31F329CF-BC13-C040-A07A-E710DF21D708}"/>
                </a:ext>
              </a:extLst>
            </p:cNvPr>
            <p:cNvGrpSpPr>
              <a:grpSpLocks/>
            </p:cNvGrpSpPr>
            <p:nvPr/>
          </p:nvGrpSpPr>
          <p:grpSpPr bwMode="auto">
            <a:xfrm>
              <a:off x="10090886" y="3048000"/>
              <a:ext cx="304800" cy="381000"/>
              <a:chOff x="4272" y="3072"/>
              <a:chExt cx="192" cy="240"/>
            </a:xfrm>
          </p:grpSpPr>
          <p:sp>
            <p:nvSpPr>
              <p:cNvPr id="55" name="Line 99">
                <a:extLst>
                  <a:ext uri="{FF2B5EF4-FFF2-40B4-BE49-F238E27FC236}">
                    <a16:creationId xmlns:a16="http://schemas.microsoft.com/office/drawing/2014/main" id="{D75E9FAE-B52C-284C-812A-74A98E1D745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0">
                <a:extLst>
                  <a:ext uri="{FF2B5EF4-FFF2-40B4-BE49-F238E27FC236}">
                    <a16:creationId xmlns:a16="http://schemas.microsoft.com/office/drawing/2014/main" id="{B4F23765-A61D-514C-8A6D-B893DC9246A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1">
                <a:extLst>
                  <a:ext uri="{FF2B5EF4-FFF2-40B4-BE49-F238E27FC236}">
                    <a16:creationId xmlns:a16="http://schemas.microsoft.com/office/drawing/2014/main" id="{52C929DD-8870-9D45-8AA0-DE5445F5E56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102">
                <a:extLst>
                  <a:ext uri="{FF2B5EF4-FFF2-40B4-BE49-F238E27FC236}">
                    <a16:creationId xmlns:a16="http://schemas.microsoft.com/office/drawing/2014/main" id="{D92A28C5-985B-7449-A6FD-3AFB8456F5A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103">
                <a:extLst>
                  <a:ext uri="{FF2B5EF4-FFF2-40B4-BE49-F238E27FC236}">
                    <a16:creationId xmlns:a16="http://schemas.microsoft.com/office/drawing/2014/main" id="{78B8CA6C-E1CB-0848-8281-29CCDA9E462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04">
                <a:extLst>
                  <a:ext uri="{FF2B5EF4-FFF2-40B4-BE49-F238E27FC236}">
                    <a16:creationId xmlns:a16="http://schemas.microsoft.com/office/drawing/2014/main" id="{7635D46C-F880-DB49-9B9D-9D74986D75B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2" name="TextBox 61">
              <a:extLst>
                <a:ext uri="{FF2B5EF4-FFF2-40B4-BE49-F238E27FC236}">
                  <a16:creationId xmlns:a16="http://schemas.microsoft.com/office/drawing/2014/main" id="{2A01DCAB-48AF-F240-BE93-9781076F8599}"/>
                </a:ext>
              </a:extLst>
            </p:cNvPr>
            <p:cNvSpPr txBox="1"/>
            <p:nvPr/>
          </p:nvSpPr>
          <p:spPr>
            <a:xfrm flipH="1">
              <a:off x="8977175" y="2601435"/>
              <a:ext cx="667395"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38</a:t>
              </a:r>
            </a:p>
            <a:p>
              <a:pPr defTabSz="457200" latinLnBrk="1" hangingPunct="0"/>
              <a:r>
                <a:rPr lang="en-US" sz="1600" dirty="0">
                  <a:solidFill>
                    <a:srgbClr val="000000"/>
                  </a:solidFill>
                </a:rPr>
                <a:t>100pF</a:t>
              </a:r>
              <a:endParaRPr lang="en-US" sz="1600" dirty="0">
                <a:solidFill>
                  <a:srgbClr val="000000"/>
                </a:solidFill>
                <a:latin typeface="Calibri"/>
                <a:ea typeface="Calibri"/>
                <a:cs typeface="Calibri"/>
                <a:sym typeface="Calibri"/>
              </a:endParaRPr>
            </a:p>
          </p:txBody>
        </p:sp>
        <p:sp>
          <p:nvSpPr>
            <p:cNvPr id="63" name="Oval 62">
              <a:extLst>
                <a:ext uri="{FF2B5EF4-FFF2-40B4-BE49-F238E27FC236}">
                  <a16:creationId xmlns:a16="http://schemas.microsoft.com/office/drawing/2014/main" id="{A30B9FBF-06BF-704B-867D-352A11C0D21C}"/>
                </a:ext>
              </a:extLst>
            </p:cNvPr>
            <p:cNvSpPr/>
            <p:nvPr/>
          </p:nvSpPr>
          <p:spPr>
            <a:xfrm>
              <a:off x="8816743" y="22714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TextBox 64">
              <a:extLst>
                <a:ext uri="{FF2B5EF4-FFF2-40B4-BE49-F238E27FC236}">
                  <a16:creationId xmlns:a16="http://schemas.microsoft.com/office/drawing/2014/main" id="{47E45DEF-759A-2145-9295-4EF0E2B0520A}"/>
                </a:ext>
              </a:extLst>
            </p:cNvPr>
            <p:cNvSpPr txBox="1"/>
            <p:nvPr/>
          </p:nvSpPr>
          <p:spPr>
            <a:xfrm flipH="1">
              <a:off x="8976149" y="1565740"/>
              <a:ext cx="525365"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37</a:t>
              </a:r>
            </a:p>
            <a:p>
              <a:pPr defTabSz="457200" latinLnBrk="1" hangingPunct="0"/>
              <a:r>
                <a:rPr lang="en-US" sz="1600" dirty="0">
                  <a:solidFill>
                    <a:srgbClr val="000000"/>
                  </a:solidFill>
                </a:rPr>
                <a:t>5pF</a:t>
              </a:r>
              <a:endParaRPr lang="en-US" sz="1600" dirty="0">
                <a:solidFill>
                  <a:srgbClr val="000000"/>
                </a:solidFill>
                <a:latin typeface="Calibri"/>
                <a:ea typeface="Calibri"/>
                <a:cs typeface="Calibri"/>
                <a:sym typeface="Calibri"/>
              </a:endParaRPr>
            </a:p>
          </p:txBody>
        </p:sp>
        <p:grpSp>
          <p:nvGrpSpPr>
            <p:cNvPr id="66" name="Group 210">
              <a:extLst>
                <a:ext uri="{FF2B5EF4-FFF2-40B4-BE49-F238E27FC236}">
                  <a16:creationId xmlns:a16="http://schemas.microsoft.com/office/drawing/2014/main" id="{57004AA5-27E6-9E42-A518-74BA096EDC72}"/>
                </a:ext>
              </a:extLst>
            </p:cNvPr>
            <p:cNvGrpSpPr>
              <a:grpSpLocks/>
            </p:cNvGrpSpPr>
            <p:nvPr/>
          </p:nvGrpSpPr>
          <p:grpSpPr bwMode="auto">
            <a:xfrm rot="5400000">
              <a:off x="9049074" y="1943388"/>
              <a:ext cx="304800" cy="762000"/>
              <a:chOff x="3216" y="1728"/>
              <a:chExt cx="192" cy="480"/>
            </a:xfrm>
          </p:grpSpPr>
          <p:sp>
            <p:nvSpPr>
              <p:cNvPr id="67" name="Line 8">
                <a:extLst>
                  <a:ext uri="{FF2B5EF4-FFF2-40B4-BE49-F238E27FC236}">
                    <a16:creationId xmlns:a16="http://schemas.microsoft.com/office/drawing/2014/main" id="{DBD910CF-8F2C-1C44-9A57-DCB80BA3ADF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9">
                <a:extLst>
                  <a:ext uri="{FF2B5EF4-FFF2-40B4-BE49-F238E27FC236}">
                    <a16:creationId xmlns:a16="http://schemas.microsoft.com/office/drawing/2014/main" id="{19DB9501-1D9A-1A48-BCDF-C79442844D5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0">
                <a:extLst>
                  <a:ext uri="{FF2B5EF4-FFF2-40B4-BE49-F238E27FC236}">
                    <a16:creationId xmlns:a16="http://schemas.microsoft.com/office/drawing/2014/main" id="{83C457F7-1D2C-1740-8982-A21FD6E1DDE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1">
                <a:extLst>
                  <a:ext uri="{FF2B5EF4-FFF2-40B4-BE49-F238E27FC236}">
                    <a16:creationId xmlns:a16="http://schemas.microsoft.com/office/drawing/2014/main" id="{BDA9C82E-2550-7849-9BDD-58275C559F5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2" name="Oval 71">
              <a:extLst>
                <a:ext uri="{FF2B5EF4-FFF2-40B4-BE49-F238E27FC236}">
                  <a16:creationId xmlns:a16="http://schemas.microsoft.com/office/drawing/2014/main" id="{D622ABDE-5E8F-0547-938D-7238E4EAC353}"/>
                </a:ext>
              </a:extLst>
            </p:cNvPr>
            <p:cNvSpPr/>
            <p:nvPr/>
          </p:nvSpPr>
          <p:spPr>
            <a:xfrm>
              <a:off x="9581680" y="22749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08C4CA08-DEA9-2041-B3F9-2BC423F5CF64}"/>
                </a:ext>
              </a:extLst>
            </p:cNvPr>
            <p:cNvSpPr/>
            <p:nvPr/>
          </p:nvSpPr>
          <p:spPr>
            <a:xfrm>
              <a:off x="11394328" y="22785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B1B011D3-EAE4-E240-8821-9CB70AE2F5D5}"/>
                </a:ext>
              </a:extLst>
            </p:cNvPr>
            <p:cNvSpPr/>
            <p:nvPr/>
          </p:nvSpPr>
          <p:spPr>
            <a:xfrm>
              <a:off x="10201213" y="228205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TextBox 74">
              <a:extLst>
                <a:ext uri="{FF2B5EF4-FFF2-40B4-BE49-F238E27FC236}">
                  <a16:creationId xmlns:a16="http://schemas.microsoft.com/office/drawing/2014/main" id="{39578151-F70C-E848-BC6F-3851CC1AC1CF}"/>
                </a:ext>
              </a:extLst>
            </p:cNvPr>
            <p:cNvSpPr txBox="1"/>
            <p:nvPr/>
          </p:nvSpPr>
          <p:spPr>
            <a:xfrm flipH="1">
              <a:off x="9860432" y="2558296"/>
              <a:ext cx="28556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6</a:t>
              </a:r>
              <a:endParaRPr lang="en-US" sz="1400" baseline="-25000" dirty="0">
                <a:solidFill>
                  <a:srgbClr val="000000"/>
                </a:solidFill>
              </a:endParaRPr>
            </a:p>
          </p:txBody>
        </p:sp>
        <p:sp>
          <p:nvSpPr>
            <p:cNvPr id="53" name="Freeform 12">
              <a:extLst>
                <a:ext uri="{FF2B5EF4-FFF2-40B4-BE49-F238E27FC236}">
                  <a16:creationId xmlns:a16="http://schemas.microsoft.com/office/drawing/2014/main" id="{06A8EEC9-231F-CD40-96AE-B993D71A95F7}"/>
                </a:ext>
              </a:extLst>
            </p:cNvPr>
            <p:cNvSpPr>
              <a:spLocks noChangeAspect="1"/>
            </p:cNvSpPr>
            <p:nvPr/>
          </p:nvSpPr>
          <p:spPr bwMode="auto">
            <a:xfrm>
              <a:off x="10811680" y="2322091"/>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61" name="Oval 60">
              <a:extLst>
                <a:ext uri="{FF2B5EF4-FFF2-40B4-BE49-F238E27FC236}">
                  <a16:creationId xmlns:a16="http://schemas.microsoft.com/office/drawing/2014/main" id="{46BC4380-E41B-3B42-97E7-A8B621930F64}"/>
                </a:ext>
              </a:extLst>
            </p:cNvPr>
            <p:cNvSpPr/>
            <p:nvPr/>
          </p:nvSpPr>
          <p:spPr>
            <a:xfrm>
              <a:off x="10817075" y="227161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64" name="Group 222">
              <a:extLst>
                <a:ext uri="{FF2B5EF4-FFF2-40B4-BE49-F238E27FC236}">
                  <a16:creationId xmlns:a16="http://schemas.microsoft.com/office/drawing/2014/main" id="{2C714EF6-BDDD-564B-B3B5-996E2FECC24E}"/>
                </a:ext>
              </a:extLst>
            </p:cNvPr>
            <p:cNvGrpSpPr>
              <a:grpSpLocks/>
            </p:cNvGrpSpPr>
            <p:nvPr/>
          </p:nvGrpSpPr>
          <p:grpSpPr bwMode="auto">
            <a:xfrm>
              <a:off x="10712530" y="2836137"/>
              <a:ext cx="304800" cy="381000"/>
              <a:chOff x="4272" y="3072"/>
              <a:chExt cx="192" cy="240"/>
            </a:xfrm>
          </p:grpSpPr>
          <p:sp>
            <p:nvSpPr>
              <p:cNvPr id="71" name="Line 99">
                <a:extLst>
                  <a:ext uri="{FF2B5EF4-FFF2-40B4-BE49-F238E27FC236}">
                    <a16:creationId xmlns:a16="http://schemas.microsoft.com/office/drawing/2014/main" id="{B5FFD044-5A6E-DF42-BF74-C0329BFE763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0">
                <a:extLst>
                  <a:ext uri="{FF2B5EF4-FFF2-40B4-BE49-F238E27FC236}">
                    <a16:creationId xmlns:a16="http://schemas.microsoft.com/office/drawing/2014/main" id="{61A4176E-71B0-9545-A27E-384B2C42FCD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1">
                <a:extLst>
                  <a:ext uri="{FF2B5EF4-FFF2-40B4-BE49-F238E27FC236}">
                    <a16:creationId xmlns:a16="http://schemas.microsoft.com/office/drawing/2014/main" id="{8D8E91C2-9862-174E-B8B8-F9E2797D572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2">
                <a:extLst>
                  <a:ext uri="{FF2B5EF4-FFF2-40B4-BE49-F238E27FC236}">
                    <a16:creationId xmlns:a16="http://schemas.microsoft.com/office/drawing/2014/main" id="{569C73AF-8DFF-6D4A-B497-86CCDAA1675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3">
                <a:extLst>
                  <a:ext uri="{FF2B5EF4-FFF2-40B4-BE49-F238E27FC236}">
                    <a16:creationId xmlns:a16="http://schemas.microsoft.com/office/drawing/2014/main" id="{184DBA4C-112A-7544-BBF7-6BF1BD49A4E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4">
                <a:extLst>
                  <a:ext uri="{FF2B5EF4-FFF2-40B4-BE49-F238E27FC236}">
                    <a16:creationId xmlns:a16="http://schemas.microsoft.com/office/drawing/2014/main" id="{846288FD-956E-914A-9E8F-F1093374B91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1" name="TextBox 80">
              <a:extLst>
                <a:ext uri="{FF2B5EF4-FFF2-40B4-BE49-F238E27FC236}">
                  <a16:creationId xmlns:a16="http://schemas.microsoft.com/office/drawing/2014/main" id="{D6D73E2A-9E56-E34D-ACDB-817ABF16DD74}"/>
                </a:ext>
              </a:extLst>
            </p:cNvPr>
            <p:cNvSpPr txBox="1"/>
            <p:nvPr/>
          </p:nvSpPr>
          <p:spPr>
            <a:xfrm flipH="1">
              <a:off x="10534610" y="2447650"/>
              <a:ext cx="23977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baseline="-25000" dirty="0">
                <a:solidFill>
                  <a:srgbClr val="000000"/>
                </a:solidFill>
              </a:endParaRPr>
            </a:p>
          </p:txBody>
        </p:sp>
        <p:sp>
          <p:nvSpPr>
            <p:cNvPr id="82" name="TextBox 81">
              <a:extLst>
                <a:ext uri="{FF2B5EF4-FFF2-40B4-BE49-F238E27FC236}">
                  <a16:creationId xmlns:a16="http://schemas.microsoft.com/office/drawing/2014/main" id="{C5A90D7C-FA85-7641-8E8F-6E143E8B815D}"/>
                </a:ext>
              </a:extLst>
            </p:cNvPr>
            <p:cNvSpPr txBox="1"/>
            <p:nvPr/>
          </p:nvSpPr>
          <p:spPr>
            <a:xfrm flipH="1">
              <a:off x="11534602" y="2270198"/>
              <a:ext cx="46042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o</a:t>
              </a:r>
            </a:p>
          </p:txBody>
        </p:sp>
        <p:sp>
          <p:nvSpPr>
            <p:cNvPr id="83" name="TextBox 82">
              <a:extLst>
                <a:ext uri="{FF2B5EF4-FFF2-40B4-BE49-F238E27FC236}">
                  <a16:creationId xmlns:a16="http://schemas.microsoft.com/office/drawing/2014/main" id="{19EDC71A-AD11-E740-9F3E-345E27013CD8}"/>
                </a:ext>
              </a:extLst>
            </p:cNvPr>
            <p:cNvSpPr txBox="1"/>
            <p:nvPr/>
          </p:nvSpPr>
          <p:spPr>
            <a:xfrm flipH="1">
              <a:off x="8567275" y="2250521"/>
              <a:ext cx="46042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i</a:t>
              </a:r>
            </a:p>
          </p:txBody>
        </p:sp>
      </p:grpSp>
    </p:spTree>
    <p:extLst>
      <p:ext uri="{BB962C8B-B14F-4D97-AF65-F5344CB8AC3E}">
        <p14:creationId xmlns:p14="http://schemas.microsoft.com/office/powerpoint/2010/main" val="27495083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Direct conversion and </a:t>
            </a:r>
            <a:r>
              <a:rPr lang="en-US" dirty="0" err="1"/>
              <a:t>superhet</a:t>
            </a:r>
            <a:r>
              <a:rPr lang="en-US" dirty="0"/>
              <a:t> receivers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200" y="1825625"/>
                <a:ext cx="6751693" cy="4351338"/>
              </a:xfrm>
            </p:spPr>
            <p:txBody>
              <a:bodyPr/>
              <a:lstStyle/>
              <a:p>
                <a:r>
                  <a:rPr lang="en-US" sz="2000" dirty="0"/>
                  <a:t>Image frequency</a:t>
                </a:r>
              </a:p>
              <a:p>
                <a:pPr lvl="1"/>
                <a14:m>
                  <m:oMath xmlns:m="http://schemas.openxmlformats.org/officeDocument/2006/math">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𝑟𝑓</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𝐿𝑂</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𝐿𝑂</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𝑎</m:t>
                        </m:r>
                      </m:sub>
                    </m:sSub>
                  </m:oMath>
                </a14:m>
                <a:endParaRPr lang="en-US" sz="1600" dirty="0"/>
              </a:p>
              <a:p>
                <a:r>
                  <a:rPr lang="en-US" sz="2000" dirty="0"/>
                  <a:t>Superheterodyne designs</a:t>
                </a:r>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𝑟𝑓</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𝐼𝐹</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𝑣𝑖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𝐼𝐹</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oMath>
                </a14:m>
                <a:endParaRPr lang="en-US" sz="16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𝐼𝐹</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𝐵𝐹𝑂</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𝑏𝑖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𝐵𝐹𝑂</m:t>
                        </m:r>
                      </m:sub>
                    </m:sSub>
                    <m:r>
                      <a:rPr lang="en-US" sz="2000" b="0" i="1" smtClean="0">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𝑎</m:t>
                        </m:r>
                      </m:sub>
                    </m:sSub>
                  </m:oMath>
                </a14:m>
                <a:endParaRPr lang="en-US" sz="16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𝑢𝑠𝑏</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𝐵</m:t>
                        </m:r>
                        <m:r>
                          <a:rPr lang="en-US" sz="2000" i="1">
                            <a:latin typeface="Cambria Math" panose="02040503050406030204" pitchFamily="18" charset="0"/>
                            <a:ea typeface="Cambria Math" panose="02040503050406030204" pitchFamily="18" charset="0"/>
                          </a:rPr>
                          <m:t>𝐹𝑂</m:t>
                        </m:r>
                      </m:sub>
                    </m:sSub>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𝑙</m:t>
                        </m:r>
                        <m:r>
                          <a:rPr lang="en-US" sz="2000" i="1">
                            <a:latin typeface="Cambria Math" panose="02040503050406030204" pitchFamily="18" charset="0"/>
                            <a:ea typeface="Cambria Math" panose="02040503050406030204" pitchFamily="18" charset="0"/>
                          </a:rPr>
                          <m:t>𝑠𝑏</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𝑉𝐹𝑂</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𝐵𝐹𝑂</m:t>
                        </m:r>
                      </m:sub>
                    </m:sSub>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𝑎</m:t>
                        </m:r>
                      </m:sub>
                    </m:sSub>
                  </m:oMath>
                </a14:m>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200" y="1825625"/>
                <a:ext cx="6751693" cy="4351338"/>
              </a:xfrm>
              <a:blipFill>
                <a:blip r:embed="rId2"/>
                <a:stretch>
                  <a:fillRect l="-940" t="-145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25</a:t>
            </a:fld>
            <a:endParaRPr lang="en-US"/>
          </a:p>
        </p:txBody>
      </p:sp>
      <p:grpSp>
        <p:nvGrpSpPr>
          <p:cNvPr id="4" name="Group 3">
            <a:extLst>
              <a:ext uri="{FF2B5EF4-FFF2-40B4-BE49-F238E27FC236}">
                <a16:creationId xmlns:a16="http://schemas.microsoft.com/office/drawing/2014/main" id="{FD9BB4D6-5376-1A4C-AB66-6DC389DD5154}"/>
              </a:ext>
            </a:extLst>
          </p:cNvPr>
          <p:cNvGrpSpPr/>
          <p:nvPr/>
        </p:nvGrpSpPr>
        <p:grpSpPr>
          <a:xfrm>
            <a:off x="8912134" y="1741469"/>
            <a:ext cx="2827273" cy="4247370"/>
            <a:chOff x="7862651" y="1741469"/>
            <a:chExt cx="2827273" cy="4247370"/>
          </a:xfrm>
        </p:grpSpPr>
        <p:sp>
          <p:nvSpPr>
            <p:cNvPr id="69" name="TextBox 68">
              <a:extLst>
                <a:ext uri="{FF2B5EF4-FFF2-40B4-BE49-F238E27FC236}">
                  <a16:creationId xmlns:a16="http://schemas.microsoft.com/office/drawing/2014/main" id="{8D9438CD-11E8-8342-B69E-40AA624B3EDD}"/>
                </a:ext>
              </a:extLst>
            </p:cNvPr>
            <p:cNvSpPr txBox="1"/>
            <p:nvPr/>
          </p:nvSpPr>
          <p:spPr>
            <a:xfrm>
              <a:off x="9750432" y="3996970"/>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Audio</a:t>
              </a:r>
            </a:p>
            <a:p>
              <a:pPr defTabSz="457200" latinLnBrk="1" hangingPunct="0"/>
              <a:r>
                <a:rPr lang="en-US" sz="1600" dirty="0">
                  <a:solidFill>
                    <a:srgbClr val="000000"/>
                  </a:solidFill>
                </a:rPr>
                <a:t>Amp</a:t>
              </a:r>
              <a:endParaRPr lang="en-US" sz="1600" dirty="0">
                <a:solidFill>
                  <a:srgbClr val="000000"/>
                </a:solidFill>
                <a:latin typeface="Calibri"/>
                <a:ea typeface="Calibri"/>
                <a:cs typeface="Calibri"/>
                <a:sym typeface="Calibri"/>
              </a:endParaRPr>
            </a:p>
          </p:txBody>
        </p:sp>
        <p:grpSp>
          <p:nvGrpSpPr>
            <p:cNvPr id="7" name="Group 864">
              <a:extLst>
                <a:ext uri="{FF2B5EF4-FFF2-40B4-BE49-F238E27FC236}">
                  <a16:creationId xmlns:a16="http://schemas.microsoft.com/office/drawing/2014/main" id="{429F6B8A-3E9E-984D-AF51-53568C258492}"/>
                </a:ext>
              </a:extLst>
            </p:cNvPr>
            <p:cNvGrpSpPr>
              <a:grpSpLocks/>
            </p:cNvGrpSpPr>
            <p:nvPr/>
          </p:nvGrpSpPr>
          <p:grpSpPr bwMode="auto">
            <a:xfrm rot="5400000">
              <a:off x="8822616" y="4184113"/>
              <a:ext cx="756736" cy="558800"/>
              <a:chOff x="1843" y="1698"/>
              <a:chExt cx="576" cy="462"/>
            </a:xfrm>
          </p:grpSpPr>
          <p:grpSp>
            <p:nvGrpSpPr>
              <p:cNvPr id="106" name="Group 60">
                <a:extLst>
                  <a:ext uri="{FF2B5EF4-FFF2-40B4-BE49-F238E27FC236}">
                    <a16:creationId xmlns:a16="http://schemas.microsoft.com/office/drawing/2014/main" id="{9616C590-012C-384F-8FD3-822E09BAE160}"/>
                  </a:ext>
                </a:extLst>
              </p:cNvPr>
              <p:cNvGrpSpPr>
                <a:grpSpLocks/>
              </p:cNvGrpSpPr>
              <p:nvPr/>
            </p:nvGrpSpPr>
            <p:grpSpPr bwMode="auto">
              <a:xfrm>
                <a:off x="1843" y="1698"/>
                <a:ext cx="576" cy="461"/>
                <a:chOff x="3456" y="3427"/>
                <a:chExt cx="576" cy="461"/>
              </a:xfrm>
            </p:grpSpPr>
            <p:sp>
              <p:nvSpPr>
                <p:cNvPr id="108" name="Line 55">
                  <a:extLst>
                    <a:ext uri="{FF2B5EF4-FFF2-40B4-BE49-F238E27FC236}">
                      <a16:creationId xmlns:a16="http://schemas.microsoft.com/office/drawing/2014/main" id="{AFEA0063-20AB-4D43-A0FE-64A49FB81567}"/>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AutoShape 56">
                  <a:extLst>
                    <a:ext uri="{FF2B5EF4-FFF2-40B4-BE49-F238E27FC236}">
                      <a16:creationId xmlns:a16="http://schemas.microsoft.com/office/drawing/2014/main" id="{8119C49B-3561-474C-A4DB-8E515C159AA9}"/>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7" name="Freeform 863">
                <a:extLst>
                  <a:ext uri="{FF2B5EF4-FFF2-40B4-BE49-F238E27FC236}">
                    <a16:creationId xmlns:a16="http://schemas.microsoft.com/office/drawing/2014/main" id="{CAC8C8B6-5FA2-E543-9A46-41F39162464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4473012-1761-E145-9EF0-3C5940E3DD50}"/>
                    </a:ext>
                  </a:extLst>
                </p:cNvPr>
                <p:cNvSpPr txBox="1"/>
                <p:nvPr/>
              </p:nvSpPr>
              <p:spPr>
                <a:xfrm>
                  <a:off x="8552000" y="2872691"/>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8" name="TextBox 7">
                  <a:extLst>
                    <a:ext uri="{FF2B5EF4-FFF2-40B4-BE49-F238E27FC236}">
                      <a16:creationId xmlns:a16="http://schemas.microsoft.com/office/drawing/2014/main" id="{14473012-1761-E145-9EF0-3C5940E3DD50}"/>
                    </a:ext>
                  </a:extLst>
                </p:cNvPr>
                <p:cNvSpPr txBox="1">
                  <a:spLocks noRot="1" noChangeAspect="1" noMove="1" noResize="1" noEditPoints="1" noAdjustHandles="1" noChangeArrowheads="1" noChangeShapeType="1" noTextEdit="1"/>
                </p:cNvSpPr>
                <p:nvPr/>
              </p:nvSpPr>
              <p:spPr>
                <a:xfrm>
                  <a:off x="8552000" y="2872691"/>
                  <a:ext cx="1285045" cy="765904"/>
                </a:xfrm>
                <a:prstGeom prst="rect">
                  <a:avLst/>
                </a:prstGeom>
                <a:blipFill>
                  <a:blip r:embed="rId3"/>
                  <a:stretch>
                    <a:fillRect b="-22951"/>
                  </a:stretch>
                </a:blipFill>
                <a:ln w="12700" cap="flat">
                  <a:noFill/>
                  <a:miter lim="400000"/>
                </a:ln>
                <a:effectLst/>
              </p:spPr>
              <p:txBody>
                <a:bodyPr/>
                <a:lstStyle/>
                <a:p>
                  <a:r>
                    <a:rPr lang="en-US">
                      <a:noFill/>
                    </a:rPr>
                    <a:t> </a:t>
                  </a:r>
                </a:p>
              </p:txBody>
            </p:sp>
          </mc:Fallback>
        </mc:AlternateContent>
        <p:grpSp>
          <p:nvGrpSpPr>
            <p:cNvPr id="10" name="Group 222">
              <a:extLst>
                <a:ext uri="{FF2B5EF4-FFF2-40B4-BE49-F238E27FC236}">
                  <a16:creationId xmlns:a16="http://schemas.microsoft.com/office/drawing/2014/main" id="{8B35ABB7-5AFE-A446-83AF-2F7A899E13B2}"/>
                </a:ext>
              </a:extLst>
            </p:cNvPr>
            <p:cNvGrpSpPr>
              <a:grpSpLocks/>
            </p:cNvGrpSpPr>
            <p:nvPr/>
          </p:nvGrpSpPr>
          <p:grpSpPr bwMode="auto">
            <a:xfrm>
              <a:off x="9438702" y="5228899"/>
              <a:ext cx="266095" cy="351157"/>
              <a:chOff x="4272" y="3072"/>
              <a:chExt cx="192" cy="240"/>
            </a:xfrm>
          </p:grpSpPr>
          <p:sp>
            <p:nvSpPr>
              <p:cNvPr id="100" name="Line 99">
                <a:extLst>
                  <a:ext uri="{FF2B5EF4-FFF2-40B4-BE49-F238E27FC236}">
                    <a16:creationId xmlns:a16="http://schemas.microsoft.com/office/drawing/2014/main" id="{433EC6F6-30E5-F14C-BABE-8413243C366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1" name="Line 100">
                <a:extLst>
                  <a:ext uri="{FF2B5EF4-FFF2-40B4-BE49-F238E27FC236}">
                    <a16:creationId xmlns:a16="http://schemas.microsoft.com/office/drawing/2014/main" id="{FA6C40BE-1EEA-6F44-9FA6-4A072DFD93E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2" name="Line 101">
                <a:extLst>
                  <a:ext uri="{FF2B5EF4-FFF2-40B4-BE49-F238E27FC236}">
                    <a16:creationId xmlns:a16="http://schemas.microsoft.com/office/drawing/2014/main" id="{DE249E73-A7E2-144C-8960-FFC9D62AE04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3" name="Line 102">
                <a:extLst>
                  <a:ext uri="{FF2B5EF4-FFF2-40B4-BE49-F238E27FC236}">
                    <a16:creationId xmlns:a16="http://schemas.microsoft.com/office/drawing/2014/main" id="{EC41ADF5-EA50-2C45-A1C9-2FB3952F04B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4" name="Line 103">
                <a:extLst>
                  <a:ext uri="{FF2B5EF4-FFF2-40B4-BE49-F238E27FC236}">
                    <a16:creationId xmlns:a16="http://schemas.microsoft.com/office/drawing/2014/main" id="{5CCD9E3A-1700-014D-98F7-F5B8FAF0B26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5" name="Line 104">
                <a:extLst>
                  <a:ext uri="{FF2B5EF4-FFF2-40B4-BE49-F238E27FC236}">
                    <a16:creationId xmlns:a16="http://schemas.microsoft.com/office/drawing/2014/main" id="{71888BF7-D051-EF4B-9AB1-AFB798D38F1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11" name="Freeform 132">
              <a:extLst>
                <a:ext uri="{FF2B5EF4-FFF2-40B4-BE49-F238E27FC236}">
                  <a16:creationId xmlns:a16="http://schemas.microsoft.com/office/drawing/2014/main" id="{58B08396-7D93-DF4D-AD0F-BABBD200B806}"/>
                </a:ext>
              </a:extLst>
            </p:cNvPr>
            <p:cNvSpPr>
              <a:spLocks/>
            </p:cNvSpPr>
            <p:nvPr/>
          </p:nvSpPr>
          <p:spPr bwMode="auto">
            <a:xfrm>
              <a:off x="9834210" y="4686966"/>
              <a:ext cx="321532" cy="842776"/>
            </a:xfrm>
            <a:custGeom>
              <a:avLst/>
              <a:gdLst>
                <a:gd name="T0" fmla="*/ 232 w 232"/>
                <a:gd name="T1" fmla="*/ 576 h 576"/>
                <a:gd name="T2" fmla="*/ 232 w 232"/>
                <a:gd name="T3" fmla="*/ 0 h 576"/>
                <a:gd name="T4" fmla="*/ 116 w 232"/>
                <a:gd name="T5" fmla="*/ 173 h 576"/>
                <a:gd name="T6" fmla="*/ 1 w 232"/>
                <a:gd name="T7" fmla="*/ 173 h 576"/>
                <a:gd name="T8" fmla="*/ 1 w 232"/>
                <a:gd name="T9" fmla="*/ 230 h 576"/>
                <a:gd name="T10" fmla="*/ 0 w 232"/>
                <a:gd name="T11" fmla="*/ 347 h 576"/>
                <a:gd name="T12" fmla="*/ 1 w 232"/>
                <a:gd name="T13" fmla="*/ 403 h 576"/>
                <a:gd name="T14" fmla="*/ 116 w 232"/>
                <a:gd name="T15" fmla="*/ 403 h 576"/>
                <a:gd name="T16" fmla="*/ 232 w 232"/>
                <a:gd name="T17" fmla="*/ 576 h 5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2"/>
                <a:gd name="T28" fmla="*/ 0 h 576"/>
                <a:gd name="T29" fmla="*/ 232 w 232"/>
                <a:gd name="T30" fmla="*/ 576 h 57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2" h="576">
                  <a:moveTo>
                    <a:pt x="232" y="576"/>
                  </a:moveTo>
                  <a:lnTo>
                    <a:pt x="232" y="0"/>
                  </a:lnTo>
                  <a:lnTo>
                    <a:pt x="116" y="173"/>
                  </a:lnTo>
                  <a:lnTo>
                    <a:pt x="1" y="173"/>
                  </a:lnTo>
                  <a:lnTo>
                    <a:pt x="1" y="230"/>
                  </a:lnTo>
                  <a:lnTo>
                    <a:pt x="0" y="347"/>
                  </a:lnTo>
                  <a:lnTo>
                    <a:pt x="1" y="403"/>
                  </a:lnTo>
                  <a:lnTo>
                    <a:pt x="116" y="403"/>
                  </a:lnTo>
                  <a:lnTo>
                    <a:pt x="232" y="576"/>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333">
              <a:extLst>
                <a:ext uri="{FF2B5EF4-FFF2-40B4-BE49-F238E27FC236}">
                  <a16:creationId xmlns:a16="http://schemas.microsoft.com/office/drawing/2014/main" id="{12633B30-B0D0-EA43-97C1-CB4A3EAC2033}"/>
                </a:ext>
              </a:extLst>
            </p:cNvPr>
            <p:cNvGrpSpPr>
              <a:grpSpLocks/>
            </p:cNvGrpSpPr>
            <p:nvPr/>
          </p:nvGrpSpPr>
          <p:grpSpPr bwMode="auto">
            <a:xfrm>
              <a:off x="8876447" y="1741469"/>
              <a:ext cx="611801" cy="542215"/>
              <a:chOff x="3341" y="1296"/>
              <a:chExt cx="230" cy="230"/>
            </a:xfrm>
          </p:grpSpPr>
          <p:grpSp>
            <p:nvGrpSpPr>
              <p:cNvPr id="96" name="Group 237">
                <a:extLst>
                  <a:ext uri="{FF2B5EF4-FFF2-40B4-BE49-F238E27FC236}">
                    <a16:creationId xmlns:a16="http://schemas.microsoft.com/office/drawing/2014/main" id="{E9B50C4B-96A2-1D41-90A3-A6176F482F5B}"/>
                  </a:ext>
                </a:extLst>
              </p:cNvPr>
              <p:cNvGrpSpPr>
                <a:grpSpLocks/>
              </p:cNvGrpSpPr>
              <p:nvPr/>
            </p:nvGrpSpPr>
            <p:grpSpPr bwMode="auto">
              <a:xfrm>
                <a:off x="3341" y="1296"/>
                <a:ext cx="230" cy="230"/>
                <a:chOff x="4608" y="2045"/>
                <a:chExt cx="230" cy="230"/>
              </a:xfrm>
            </p:grpSpPr>
            <p:sp>
              <p:nvSpPr>
                <p:cNvPr id="98" name="Freeform 238">
                  <a:extLst>
                    <a:ext uri="{FF2B5EF4-FFF2-40B4-BE49-F238E27FC236}">
                      <a16:creationId xmlns:a16="http://schemas.microsoft.com/office/drawing/2014/main" id="{9E000720-3C6F-654A-A454-9966A6436783}"/>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Line 239">
                  <a:extLst>
                    <a:ext uri="{FF2B5EF4-FFF2-40B4-BE49-F238E27FC236}">
                      <a16:creationId xmlns:a16="http://schemas.microsoft.com/office/drawing/2014/main" id="{EC619068-210D-4A4E-A426-66C5FD38EA4B}"/>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97" name="Freeform 332">
                <a:extLst>
                  <a:ext uri="{FF2B5EF4-FFF2-40B4-BE49-F238E27FC236}">
                    <a16:creationId xmlns:a16="http://schemas.microsoft.com/office/drawing/2014/main" id="{187E8794-69D7-0442-BB58-6F5586DC7BDC}"/>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8" name="Straight Connector 17">
              <a:extLst>
                <a:ext uri="{FF2B5EF4-FFF2-40B4-BE49-F238E27FC236}">
                  <a16:creationId xmlns:a16="http://schemas.microsoft.com/office/drawing/2014/main" id="{41171663-28BF-2344-995A-360623E89B1D}"/>
                </a:ext>
              </a:extLst>
            </p:cNvPr>
            <p:cNvCxnSpPr>
              <a:cxnSpLocks/>
            </p:cNvCxnSpPr>
            <p:nvPr/>
          </p:nvCxnSpPr>
          <p:spPr>
            <a:xfrm>
              <a:off x="9558434" y="5217493"/>
              <a:ext cx="28783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 name="Rectangle 20">
              <a:extLst>
                <a:ext uri="{FF2B5EF4-FFF2-40B4-BE49-F238E27FC236}">
                  <a16:creationId xmlns:a16="http://schemas.microsoft.com/office/drawing/2014/main" id="{C7FB15C1-EC50-2643-BF88-C3F473D5C32E}"/>
                </a:ext>
              </a:extLst>
            </p:cNvPr>
            <p:cNvSpPr/>
            <p:nvPr/>
          </p:nvSpPr>
          <p:spPr>
            <a:xfrm>
              <a:off x="8755462" y="2297053"/>
              <a:ext cx="873566" cy="450668"/>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A1A14AD3-6A63-D44D-BE75-EFC293267060}"/>
                </a:ext>
              </a:extLst>
            </p:cNvPr>
            <p:cNvSpPr txBox="1"/>
            <p:nvPr/>
          </p:nvSpPr>
          <p:spPr>
            <a:xfrm>
              <a:off x="8746379" y="2230904"/>
              <a:ext cx="878114"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600" dirty="0">
                  <a:solidFill>
                    <a:srgbClr val="000000"/>
                  </a:solidFill>
                  <a:latin typeface="Calibri"/>
                  <a:ea typeface="Calibri"/>
                  <a:cs typeface="Calibri"/>
                  <a:sym typeface="Calibri"/>
                </a:rPr>
                <a:t>RF</a:t>
              </a:r>
            </a:p>
            <a:p>
              <a:pPr algn="ctr" defTabSz="457200" latinLnBrk="1" hangingPunct="0"/>
              <a:r>
                <a:rPr lang="en-US" sz="1600" dirty="0">
                  <a:solidFill>
                    <a:srgbClr val="000000"/>
                  </a:solidFill>
                </a:rPr>
                <a:t>Filter</a:t>
              </a:r>
              <a:endParaRPr lang="en-US" sz="1600" dirty="0">
                <a:solidFill>
                  <a:srgbClr val="000000"/>
                </a:solidFill>
                <a:latin typeface="Calibri"/>
                <a:ea typeface="Calibri"/>
                <a:cs typeface="Calibri"/>
                <a:sym typeface="Calibri"/>
              </a:endParaRPr>
            </a:p>
          </p:txBody>
        </p:sp>
        <p:cxnSp>
          <p:nvCxnSpPr>
            <p:cNvPr id="26" name="Straight Connector 25">
              <a:extLst>
                <a:ext uri="{FF2B5EF4-FFF2-40B4-BE49-F238E27FC236}">
                  <a16:creationId xmlns:a16="http://schemas.microsoft.com/office/drawing/2014/main" id="{4EE36BBF-4256-7441-81FC-3BD5A7B2CDF1}"/>
                </a:ext>
              </a:extLst>
            </p:cNvPr>
            <p:cNvCxnSpPr>
              <a:cxnSpLocks/>
            </p:cNvCxnSpPr>
            <p:nvPr/>
          </p:nvCxnSpPr>
          <p:spPr>
            <a:xfrm>
              <a:off x="8321545" y="3265735"/>
              <a:ext cx="648985"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32627A1C-BFDB-7C42-BAFC-991975E3F51A}"/>
                </a:ext>
              </a:extLst>
            </p:cNvPr>
            <p:cNvCxnSpPr>
              <a:cxnSpLocks/>
            </p:cNvCxnSpPr>
            <p:nvPr/>
          </p:nvCxnSpPr>
          <p:spPr>
            <a:xfrm>
              <a:off x="9192246" y="2767817"/>
              <a:ext cx="3937" cy="29472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9" name="Straight Connector 38">
              <a:extLst>
                <a:ext uri="{FF2B5EF4-FFF2-40B4-BE49-F238E27FC236}">
                  <a16:creationId xmlns:a16="http://schemas.microsoft.com/office/drawing/2014/main" id="{A5902C48-B10B-8045-AD34-780663E3B71B}"/>
                </a:ext>
              </a:extLst>
            </p:cNvPr>
            <p:cNvCxnSpPr>
              <a:cxnSpLocks/>
            </p:cNvCxnSpPr>
            <p:nvPr/>
          </p:nvCxnSpPr>
          <p:spPr>
            <a:xfrm flipH="1">
              <a:off x="9192842" y="3566866"/>
              <a:ext cx="0" cy="54864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0" name="Straight Connector 39">
              <a:extLst>
                <a:ext uri="{FF2B5EF4-FFF2-40B4-BE49-F238E27FC236}">
                  <a16:creationId xmlns:a16="http://schemas.microsoft.com/office/drawing/2014/main" id="{EA630127-2971-494B-98D9-D8082730430D}"/>
                </a:ext>
              </a:extLst>
            </p:cNvPr>
            <p:cNvCxnSpPr>
              <a:cxnSpLocks/>
            </p:cNvCxnSpPr>
            <p:nvPr/>
          </p:nvCxnSpPr>
          <p:spPr>
            <a:xfrm>
              <a:off x="9199321" y="4677232"/>
              <a:ext cx="1664" cy="32948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73A749DB-4FDF-D84D-932C-5431C89BA6CA}"/>
                </a:ext>
              </a:extLst>
            </p:cNvPr>
            <p:cNvCxnSpPr>
              <a:cxnSpLocks/>
            </p:cNvCxnSpPr>
            <p:nvPr/>
          </p:nvCxnSpPr>
          <p:spPr>
            <a:xfrm>
              <a:off x="9190880" y="5006713"/>
              <a:ext cx="652627"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54">
              <a:extLst>
                <a:ext uri="{FF2B5EF4-FFF2-40B4-BE49-F238E27FC236}">
                  <a16:creationId xmlns:a16="http://schemas.microsoft.com/office/drawing/2014/main" id="{B0B054B3-5BCC-AD49-AE5C-1C3B65B15FAA}"/>
                </a:ext>
              </a:extLst>
            </p:cNvPr>
            <p:cNvGrpSpPr/>
            <p:nvPr/>
          </p:nvGrpSpPr>
          <p:grpSpPr>
            <a:xfrm>
              <a:off x="7862654" y="3035190"/>
              <a:ext cx="478971" cy="478668"/>
              <a:chOff x="7097485" y="3689251"/>
              <a:chExt cx="548640" cy="519348"/>
            </a:xfrm>
          </p:grpSpPr>
          <p:sp>
            <p:nvSpPr>
              <p:cNvPr id="78" name="Freeform 77">
                <a:extLst>
                  <a:ext uri="{FF2B5EF4-FFF2-40B4-BE49-F238E27FC236}">
                    <a16:creationId xmlns:a16="http://schemas.microsoft.com/office/drawing/2014/main" id="{588213FC-825F-004F-BBAB-D3CFFF972F33}"/>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79" name="Oval 78">
                <a:extLst>
                  <a:ext uri="{FF2B5EF4-FFF2-40B4-BE49-F238E27FC236}">
                    <a16:creationId xmlns:a16="http://schemas.microsoft.com/office/drawing/2014/main" id="{4B31B243-1FC7-A84A-9386-0BC59FE42945}"/>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62" name="TextBox 61">
              <a:extLst>
                <a:ext uri="{FF2B5EF4-FFF2-40B4-BE49-F238E27FC236}">
                  <a16:creationId xmlns:a16="http://schemas.microsoft.com/office/drawing/2014/main" id="{8C57972B-B071-DA44-BA69-F6A5A9B3D756}"/>
                </a:ext>
              </a:extLst>
            </p:cNvPr>
            <p:cNvSpPr txBox="1"/>
            <p:nvPr/>
          </p:nvSpPr>
          <p:spPr>
            <a:xfrm>
              <a:off x="7862651" y="3542960"/>
              <a:ext cx="70942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LO</a:t>
              </a:r>
              <a:endParaRPr lang="en-US" sz="1600" dirty="0">
                <a:solidFill>
                  <a:srgbClr val="000000"/>
                </a:solidFill>
                <a:latin typeface="Calibri"/>
                <a:ea typeface="Calibri"/>
                <a:cs typeface="Calibri"/>
                <a:sym typeface="Calibri"/>
              </a:endParaRPr>
            </a:p>
          </p:txBody>
        </p:sp>
        <p:sp>
          <p:nvSpPr>
            <p:cNvPr id="66" name="TextBox 65">
              <a:extLst>
                <a:ext uri="{FF2B5EF4-FFF2-40B4-BE49-F238E27FC236}">
                  <a16:creationId xmlns:a16="http://schemas.microsoft.com/office/drawing/2014/main" id="{4B4017C6-FFFA-F54C-8722-DF29E860A33D}"/>
                </a:ext>
              </a:extLst>
            </p:cNvPr>
            <p:cNvSpPr txBox="1"/>
            <p:nvPr/>
          </p:nvSpPr>
          <p:spPr>
            <a:xfrm>
              <a:off x="9661026" y="3098774"/>
              <a:ext cx="939492"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RF Mixer</a:t>
              </a:r>
            </a:p>
          </p:txBody>
        </p:sp>
        <p:sp>
          <p:nvSpPr>
            <p:cNvPr id="111" name="TextBox 110">
              <a:extLst>
                <a:ext uri="{FF2B5EF4-FFF2-40B4-BE49-F238E27FC236}">
                  <a16:creationId xmlns:a16="http://schemas.microsoft.com/office/drawing/2014/main" id="{497269AB-9DBE-6E4C-BA2A-EB05025E37CD}"/>
                </a:ext>
              </a:extLst>
            </p:cNvPr>
            <p:cNvSpPr txBox="1"/>
            <p:nvPr/>
          </p:nvSpPr>
          <p:spPr>
            <a:xfrm>
              <a:off x="8362288" y="5650287"/>
              <a:ext cx="156591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Direct conversion</a:t>
              </a:r>
            </a:p>
          </p:txBody>
        </p:sp>
      </p:grpSp>
    </p:spTree>
    <p:extLst>
      <p:ext uri="{BB962C8B-B14F-4D97-AF65-F5344CB8AC3E}">
        <p14:creationId xmlns:p14="http://schemas.microsoft.com/office/powerpoint/2010/main" val="13389845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43" name="Shape 51">
            <a:extLst>
              <a:ext uri="{FF2B5EF4-FFF2-40B4-BE49-F238E27FC236}">
                <a16:creationId xmlns:a16="http://schemas.microsoft.com/office/drawing/2014/main" id="{9FFDDBAD-D53C-7548-8960-D9BBEB632163}"/>
              </a:ext>
            </a:extLst>
          </p:cNvPr>
          <p:cNvSpPr/>
          <p:nvPr/>
        </p:nvSpPr>
        <p:spPr>
          <a:xfrm>
            <a:off x="1033568" y="169615"/>
            <a:ext cx="2511778" cy="677108"/>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1600">
                <a:latin typeface="Calibri"/>
                <a:ea typeface="Calibri"/>
                <a:cs typeface="Calibri"/>
                <a:sym typeface="Calibri"/>
              </a:defRPr>
            </a:lvl1pPr>
          </a:lstStyle>
          <a:p>
            <a:pPr lvl="0" algn="r">
              <a:defRPr sz="1800"/>
            </a:pPr>
            <a:r>
              <a:rPr lang="en-US" sz="4400" dirty="0">
                <a:latin typeface="Calibri Light" panose="020F0502020204030204" pitchFamily="34" charset="0"/>
              </a:rPr>
              <a:t>Norcal 40A</a:t>
            </a:r>
            <a:endParaRPr sz="4400" dirty="0">
              <a:latin typeface="Calibri Light" panose="020F0502020204030204" pitchFamily="34" charset="0"/>
            </a:endParaRPr>
          </a:p>
        </p:txBody>
      </p:sp>
      <p:grpSp>
        <p:nvGrpSpPr>
          <p:cNvPr id="8" name="Group 7">
            <a:extLst>
              <a:ext uri="{FF2B5EF4-FFF2-40B4-BE49-F238E27FC236}">
                <a16:creationId xmlns:a16="http://schemas.microsoft.com/office/drawing/2014/main" id="{79811F54-372F-C34D-AED2-5A48587A0553}"/>
              </a:ext>
            </a:extLst>
          </p:cNvPr>
          <p:cNvGrpSpPr/>
          <p:nvPr/>
        </p:nvGrpSpPr>
        <p:grpSpPr>
          <a:xfrm>
            <a:off x="4497643" y="525039"/>
            <a:ext cx="7327212" cy="5807921"/>
            <a:chOff x="4497643" y="525039"/>
            <a:chExt cx="7327212" cy="5807921"/>
          </a:xfrm>
        </p:grpSpPr>
        <p:grpSp>
          <p:nvGrpSpPr>
            <p:cNvPr id="65" name="Group 864">
              <a:extLst>
                <a:ext uri="{FF2B5EF4-FFF2-40B4-BE49-F238E27FC236}">
                  <a16:creationId xmlns:a16="http://schemas.microsoft.com/office/drawing/2014/main" id="{58DB06B9-3DF4-7E44-93DE-6A6E996D7635}"/>
                </a:ext>
              </a:extLst>
            </p:cNvPr>
            <p:cNvGrpSpPr>
              <a:grpSpLocks/>
            </p:cNvGrpSpPr>
            <p:nvPr/>
          </p:nvGrpSpPr>
          <p:grpSpPr bwMode="auto">
            <a:xfrm rot="5400000">
              <a:off x="9241812" y="4937017"/>
              <a:ext cx="756736" cy="558800"/>
              <a:chOff x="1843" y="1698"/>
              <a:chExt cx="576" cy="462"/>
            </a:xfrm>
          </p:grpSpPr>
          <p:grpSp>
            <p:nvGrpSpPr>
              <p:cNvPr id="66" name="Group 60">
                <a:extLst>
                  <a:ext uri="{FF2B5EF4-FFF2-40B4-BE49-F238E27FC236}">
                    <a16:creationId xmlns:a16="http://schemas.microsoft.com/office/drawing/2014/main" id="{1A8AF531-AF8D-A243-B46B-FC24D678BA58}"/>
                  </a:ext>
                </a:extLst>
              </p:cNvPr>
              <p:cNvGrpSpPr>
                <a:grpSpLocks/>
              </p:cNvGrpSpPr>
              <p:nvPr/>
            </p:nvGrpSpPr>
            <p:grpSpPr bwMode="auto">
              <a:xfrm>
                <a:off x="1843" y="1698"/>
                <a:ext cx="576" cy="461"/>
                <a:chOff x="3456" y="3427"/>
                <a:chExt cx="576" cy="461"/>
              </a:xfrm>
            </p:grpSpPr>
            <p:sp>
              <p:nvSpPr>
                <p:cNvPr id="68" name="Line 55">
                  <a:extLst>
                    <a:ext uri="{FF2B5EF4-FFF2-40B4-BE49-F238E27FC236}">
                      <a16:creationId xmlns:a16="http://schemas.microsoft.com/office/drawing/2014/main" id="{23D69D6E-0AF9-8646-82A3-BB2FC8CF1D20}"/>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AutoShape 56">
                  <a:extLst>
                    <a:ext uri="{FF2B5EF4-FFF2-40B4-BE49-F238E27FC236}">
                      <a16:creationId xmlns:a16="http://schemas.microsoft.com/office/drawing/2014/main" id="{D77C2840-595B-9049-B477-E1D58B454459}"/>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67" name="Freeform 863">
                <a:extLst>
                  <a:ext uri="{FF2B5EF4-FFF2-40B4-BE49-F238E27FC236}">
                    <a16:creationId xmlns:a16="http://schemas.microsoft.com/office/drawing/2014/main" id="{85DB35CA-5609-2B46-A3B9-47EB70312F5D}"/>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96C7DF0-CADD-E04B-B4D2-6A8ECF51B1FA}"/>
                    </a:ext>
                  </a:extLst>
                </p:cNvPr>
                <p:cNvSpPr txBox="1"/>
                <p:nvPr/>
              </p:nvSpPr>
              <p:spPr>
                <a:xfrm>
                  <a:off x="8967556" y="1646510"/>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5" name="TextBox 4">
                  <a:extLst>
                    <a:ext uri="{FF2B5EF4-FFF2-40B4-BE49-F238E27FC236}">
                      <a16:creationId xmlns:a16="http://schemas.microsoft.com/office/drawing/2014/main" id="{396C7DF0-CADD-E04B-B4D2-6A8ECF51B1FA}"/>
                    </a:ext>
                  </a:extLst>
                </p:cNvPr>
                <p:cNvSpPr txBox="1">
                  <a:spLocks noRot="1" noChangeAspect="1" noMove="1" noResize="1" noEditPoints="1" noAdjustHandles="1" noChangeArrowheads="1" noChangeShapeType="1" noTextEdit="1"/>
                </p:cNvSpPr>
                <p:nvPr/>
              </p:nvSpPr>
              <p:spPr>
                <a:xfrm>
                  <a:off x="8967556" y="1646510"/>
                  <a:ext cx="1285045" cy="765904"/>
                </a:xfrm>
                <a:prstGeom prst="rect">
                  <a:avLst/>
                </a:prstGeom>
                <a:blipFill>
                  <a:blip r:embed="rId3"/>
                  <a:stretch>
                    <a:fillRect b="-22581"/>
                  </a:stretch>
                </a:blipFill>
                <a:ln w="12700" cap="flat">
                  <a:noFill/>
                  <a:miter lim="400000"/>
                </a:ln>
                <a:effectLst/>
              </p:spPr>
              <p:txBody>
                <a:bodyPr/>
                <a:lstStyle/>
                <a:p>
                  <a:r>
                    <a:rPr lang="en-US">
                      <a:noFill/>
                    </a:rPr>
                    <a:t> </a:t>
                  </a:r>
                </a:p>
              </p:txBody>
            </p:sp>
          </mc:Fallback>
        </mc:AlternateContent>
        <p:sp>
          <p:nvSpPr>
            <p:cNvPr id="75" name="Rectangle 74">
              <a:extLst>
                <a:ext uri="{FF2B5EF4-FFF2-40B4-BE49-F238E27FC236}">
                  <a16:creationId xmlns:a16="http://schemas.microsoft.com/office/drawing/2014/main" id="{1CF15BBA-030E-8649-A6E1-9828FD61B9EA}"/>
                </a:ext>
              </a:extLst>
            </p:cNvPr>
            <p:cNvSpPr/>
            <p:nvPr/>
          </p:nvSpPr>
          <p:spPr>
            <a:xfrm>
              <a:off x="7446094" y="1070871"/>
              <a:ext cx="881485" cy="482227"/>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grpSp>
          <p:nvGrpSpPr>
            <p:cNvPr id="126" name="Group 222">
              <a:extLst>
                <a:ext uri="{FF2B5EF4-FFF2-40B4-BE49-F238E27FC236}">
                  <a16:creationId xmlns:a16="http://schemas.microsoft.com/office/drawing/2014/main" id="{4BD8CBD6-EA84-EB42-8580-F0C9F19BF9B4}"/>
                </a:ext>
              </a:extLst>
            </p:cNvPr>
            <p:cNvGrpSpPr>
              <a:grpSpLocks/>
            </p:cNvGrpSpPr>
            <p:nvPr/>
          </p:nvGrpSpPr>
          <p:grpSpPr bwMode="auto">
            <a:xfrm>
              <a:off x="9857898" y="5981803"/>
              <a:ext cx="266095" cy="351157"/>
              <a:chOff x="4272" y="3072"/>
              <a:chExt cx="192" cy="240"/>
            </a:xfrm>
          </p:grpSpPr>
          <p:sp>
            <p:nvSpPr>
              <p:cNvPr id="127" name="Line 99">
                <a:extLst>
                  <a:ext uri="{FF2B5EF4-FFF2-40B4-BE49-F238E27FC236}">
                    <a16:creationId xmlns:a16="http://schemas.microsoft.com/office/drawing/2014/main" id="{B12930A2-3BFB-264A-9DBE-9DF0AB88B45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28" name="Line 100">
                <a:extLst>
                  <a:ext uri="{FF2B5EF4-FFF2-40B4-BE49-F238E27FC236}">
                    <a16:creationId xmlns:a16="http://schemas.microsoft.com/office/drawing/2014/main" id="{8FDCC30C-E2EA-6246-BCAE-F1E7FE9ED9F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29" name="Line 101">
                <a:extLst>
                  <a:ext uri="{FF2B5EF4-FFF2-40B4-BE49-F238E27FC236}">
                    <a16:creationId xmlns:a16="http://schemas.microsoft.com/office/drawing/2014/main" id="{57DC107D-D554-3841-B74E-A2601BBE4F8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0" name="Line 102">
                <a:extLst>
                  <a:ext uri="{FF2B5EF4-FFF2-40B4-BE49-F238E27FC236}">
                    <a16:creationId xmlns:a16="http://schemas.microsoft.com/office/drawing/2014/main" id="{B73C4B30-18E1-1E43-BE5E-0BC063E3354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1" name="Line 103">
                <a:extLst>
                  <a:ext uri="{FF2B5EF4-FFF2-40B4-BE49-F238E27FC236}">
                    <a16:creationId xmlns:a16="http://schemas.microsoft.com/office/drawing/2014/main" id="{316789B7-9D92-4048-9666-42606C3908D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2" name="Line 104">
                <a:extLst>
                  <a:ext uri="{FF2B5EF4-FFF2-40B4-BE49-F238E27FC236}">
                    <a16:creationId xmlns:a16="http://schemas.microsoft.com/office/drawing/2014/main" id="{91A47027-3D2F-CC4B-AAFA-F811F2E3797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117" name="Freeform 132">
              <a:extLst>
                <a:ext uri="{FF2B5EF4-FFF2-40B4-BE49-F238E27FC236}">
                  <a16:creationId xmlns:a16="http://schemas.microsoft.com/office/drawing/2014/main" id="{961D94BA-A176-0742-A4F1-601E9B8198C1}"/>
                </a:ext>
              </a:extLst>
            </p:cNvPr>
            <p:cNvSpPr>
              <a:spLocks/>
            </p:cNvSpPr>
            <p:nvPr/>
          </p:nvSpPr>
          <p:spPr bwMode="auto">
            <a:xfrm>
              <a:off x="10253406" y="5439870"/>
              <a:ext cx="321532" cy="842776"/>
            </a:xfrm>
            <a:custGeom>
              <a:avLst/>
              <a:gdLst>
                <a:gd name="T0" fmla="*/ 232 w 232"/>
                <a:gd name="T1" fmla="*/ 576 h 576"/>
                <a:gd name="T2" fmla="*/ 232 w 232"/>
                <a:gd name="T3" fmla="*/ 0 h 576"/>
                <a:gd name="T4" fmla="*/ 116 w 232"/>
                <a:gd name="T5" fmla="*/ 173 h 576"/>
                <a:gd name="T6" fmla="*/ 1 w 232"/>
                <a:gd name="T7" fmla="*/ 173 h 576"/>
                <a:gd name="T8" fmla="*/ 1 w 232"/>
                <a:gd name="T9" fmla="*/ 230 h 576"/>
                <a:gd name="T10" fmla="*/ 0 w 232"/>
                <a:gd name="T11" fmla="*/ 347 h 576"/>
                <a:gd name="T12" fmla="*/ 1 w 232"/>
                <a:gd name="T13" fmla="*/ 403 h 576"/>
                <a:gd name="T14" fmla="*/ 116 w 232"/>
                <a:gd name="T15" fmla="*/ 403 h 576"/>
                <a:gd name="T16" fmla="*/ 232 w 232"/>
                <a:gd name="T17" fmla="*/ 576 h 5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2"/>
                <a:gd name="T28" fmla="*/ 0 h 576"/>
                <a:gd name="T29" fmla="*/ 232 w 232"/>
                <a:gd name="T30" fmla="*/ 576 h 57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2" h="576">
                  <a:moveTo>
                    <a:pt x="232" y="576"/>
                  </a:moveTo>
                  <a:lnTo>
                    <a:pt x="232" y="0"/>
                  </a:lnTo>
                  <a:lnTo>
                    <a:pt x="116" y="173"/>
                  </a:lnTo>
                  <a:lnTo>
                    <a:pt x="1" y="173"/>
                  </a:lnTo>
                  <a:lnTo>
                    <a:pt x="1" y="230"/>
                  </a:lnTo>
                  <a:lnTo>
                    <a:pt x="0" y="347"/>
                  </a:lnTo>
                  <a:lnTo>
                    <a:pt x="1" y="403"/>
                  </a:lnTo>
                  <a:lnTo>
                    <a:pt x="116" y="403"/>
                  </a:lnTo>
                  <a:lnTo>
                    <a:pt x="232" y="576"/>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0" name="Group 333">
              <a:extLst>
                <a:ext uri="{FF2B5EF4-FFF2-40B4-BE49-F238E27FC236}">
                  <a16:creationId xmlns:a16="http://schemas.microsoft.com/office/drawing/2014/main" id="{DC328D3B-8C3B-F447-ABEA-6E1F7E3F2BE0}"/>
                </a:ext>
              </a:extLst>
            </p:cNvPr>
            <p:cNvGrpSpPr>
              <a:grpSpLocks/>
            </p:cNvGrpSpPr>
            <p:nvPr/>
          </p:nvGrpSpPr>
          <p:grpSpPr bwMode="auto">
            <a:xfrm>
              <a:off x="7566392" y="525039"/>
              <a:ext cx="611801" cy="542215"/>
              <a:chOff x="3341" y="1296"/>
              <a:chExt cx="230" cy="230"/>
            </a:xfrm>
          </p:grpSpPr>
          <p:grpSp>
            <p:nvGrpSpPr>
              <p:cNvPr id="153" name="Group 237">
                <a:extLst>
                  <a:ext uri="{FF2B5EF4-FFF2-40B4-BE49-F238E27FC236}">
                    <a16:creationId xmlns:a16="http://schemas.microsoft.com/office/drawing/2014/main" id="{C5B1C350-B349-494A-A4B0-08D192086002}"/>
                  </a:ext>
                </a:extLst>
              </p:cNvPr>
              <p:cNvGrpSpPr>
                <a:grpSpLocks/>
              </p:cNvGrpSpPr>
              <p:nvPr/>
            </p:nvGrpSpPr>
            <p:grpSpPr bwMode="auto">
              <a:xfrm>
                <a:off x="3341" y="1296"/>
                <a:ext cx="230" cy="230"/>
                <a:chOff x="4608" y="2045"/>
                <a:chExt cx="230" cy="230"/>
              </a:xfrm>
            </p:grpSpPr>
            <p:sp>
              <p:nvSpPr>
                <p:cNvPr id="167" name="Freeform 238">
                  <a:extLst>
                    <a:ext uri="{FF2B5EF4-FFF2-40B4-BE49-F238E27FC236}">
                      <a16:creationId xmlns:a16="http://schemas.microsoft.com/office/drawing/2014/main" id="{B1774267-D68F-1A43-ABB3-64C829487B3C}"/>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Line 239">
                  <a:extLst>
                    <a:ext uri="{FF2B5EF4-FFF2-40B4-BE49-F238E27FC236}">
                      <a16:creationId xmlns:a16="http://schemas.microsoft.com/office/drawing/2014/main" id="{8F32AC4B-22C7-384B-A043-5CC4ED79EA50}"/>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66" name="Freeform 332">
                <a:extLst>
                  <a:ext uri="{FF2B5EF4-FFF2-40B4-BE49-F238E27FC236}">
                    <a16:creationId xmlns:a16="http://schemas.microsoft.com/office/drawing/2014/main" id="{38E03D90-A816-CC44-A320-88602C0B7181}"/>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69" name="TextBox 168">
              <a:extLst>
                <a:ext uri="{FF2B5EF4-FFF2-40B4-BE49-F238E27FC236}">
                  <a16:creationId xmlns:a16="http://schemas.microsoft.com/office/drawing/2014/main" id="{9261366F-1596-5643-A20E-3A20B426E719}"/>
                </a:ext>
              </a:extLst>
            </p:cNvPr>
            <p:cNvSpPr txBox="1"/>
            <p:nvPr/>
          </p:nvSpPr>
          <p:spPr>
            <a:xfrm>
              <a:off x="7466681" y="1047841"/>
              <a:ext cx="886477"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Harmonic</a:t>
              </a:r>
            </a:p>
            <a:p>
              <a:pPr algn="ct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sp>
          <p:nvSpPr>
            <p:cNvPr id="170" name="TextBox 169">
              <a:extLst>
                <a:ext uri="{FF2B5EF4-FFF2-40B4-BE49-F238E27FC236}">
                  <a16:creationId xmlns:a16="http://schemas.microsoft.com/office/drawing/2014/main" id="{267135CF-FF1B-5145-8B05-8E31CB5DC65E}"/>
                </a:ext>
              </a:extLst>
            </p:cNvPr>
            <p:cNvSpPr txBox="1"/>
            <p:nvPr/>
          </p:nvSpPr>
          <p:spPr>
            <a:xfrm>
              <a:off x="6832972" y="2920542"/>
              <a:ext cx="822700"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VFO</a:t>
              </a:r>
            </a:p>
            <a:p>
              <a:pPr defTabSz="457200" latinLnBrk="1" hangingPunct="0"/>
              <a:r>
                <a:rPr lang="en-US" sz="1600" dirty="0">
                  <a:solidFill>
                    <a:srgbClr val="000000"/>
                  </a:solidFill>
                </a:rPr>
                <a:t>2.1 MHz</a:t>
              </a:r>
              <a:endParaRPr lang="en-US" sz="1600" dirty="0">
                <a:solidFill>
                  <a:srgbClr val="000000"/>
                </a:solidFill>
                <a:latin typeface="Calibri"/>
                <a:ea typeface="Calibri"/>
                <a:cs typeface="Calibri"/>
                <a:sym typeface="Calibri"/>
              </a:endParaRPr>
            </a:p>
          </p:txBody>
        </p:sp>
        <p:grpSp>
          <p:nvGrpSpPr>
            <p:cNvPr id="171" name="Group 864">
              <a:extLst>
                <a:ext uri="{FF2B5EF4-FFF2-40B4-BE49-F238E27FC236}">
                  <a16:creationId xmlns:a16="http://schemas.microsoft.com/office/drawing/2014/main" id="{5C37EB4F-F680-5443-AC84-DAFA3D276C22}"/>
                </a:ext>
              </a:extLst>
            </p:cNvPr>
            <p:cNvGrpSpPr>
              <a:grpSpLocks/>
            </p:cNvGrpSpPr>
            <p:nvPr/>
          </p:nvGrpSpPr>
          <p:grpSpPr bwMode="auto">
            <a:xfrm rot="16200000">
              <a:off x="5805817" y="1552800"/>
              <a:ext cx="756736" cy="558800"/>
              <a:chOff x="1843" y="1698"/>
              <a:chExt cx="576" cy="462"/>
            </a:xfrm>
          </p:grpSpPr>
          <p:grpSp>
            <p:nvGrpSpPr>
              <p:cNvPr id="172" name="Group 60">
                <a:extLst>
                  <a:ext uri="{FF2B5EF4-FFF2-40B4-BE49-F238E27FC236}">
                    <a16:creationId xmlns:a16="http://schemas.microsoft.com/office/drawing/2014/main" id="{1EB7C0CB-3E76-C14A-B9E2-175DE5B5F5D9}"/>
                  </a:ext>
                </a:extLst>
              </p:cNvPr>
              <p:cNvGrpSpPr>
                <a:grpSpLocks/>
              </p:cNvGrpSpPr>
              <p:nvPr/>
            </p:nvGrpSpPr>
            <p:grpSpPr bwMode="auto">
              <a:xfrm>
                <a:off x="1843" y="1698"/>
                <a:ext cx="576" cy="461"/>
                <a:chOff x="3456" y="3427"/>
                <a:chExt cx="576" cy="461"/>
              </a:xfrm>
            </p:grpSpPr>
            <p:sp>
              <p:nvSpPr>
                <p:cNvPr id="174" name="Line 55">
                  <a:extLst>
                    <a:ext uri="{FF2B5EF4-FFF2-40B4-BE49-F238E27FC236}">
                      <a16:creationId xmlns:a16="http://schemas.microsoft.com/office/drawing/2014/main" id="{EBD7CC3C-7626-5D4F-9E65-BCBD8DFF9274}"/>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AutoShape 56">
                  <a:extLst>
                    <a:ext uri="{FF2B5EF4-FFF2-40B4-BE49-F238E27FC236}">
                      <a16:creationId xmlns:a16="http://schemas.microsoft.com/office/drawing/2014/main" id="{EABF9D4D-911F-554B-ACCB-0DB5BDE8D6C1}"/>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3" name="Freeform 863">
                <a:extLst>
                  <a:ext uri="{FF2B5EF4-FFF2-40B4-BE49-F238E27FC236}">
                    <a16:creationId xmlns:a16="http://schemas.microsoft.com/office/drawing/2014/main" id="{562B5E3F-0BF8-314A-B4A2-8807CF7594CB}"/>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176" name="Group 864">
              <a:extLst>
                <a:ext uri="{FF2B5EF4-FFF2-40B4-BE49-F238E27FC236}">
                  <a16:creationId xmlns:a16="http://schemas.microsoft.com/office/drawing/2014/main" id="{967CBBD8-9CB8-794F-B36B-300751C5011D}"/>
                </a:ext>
              </a:extLst>
            </p:cNvPr>
            <p:cNvGrpSpPr>
              <a:grpSpLocks/>
            </p:cNvGrpSpPr>
            <p:nvPr/>
          </p:nvGrpSpPr>
          <p:grpSpPr bwMode="auto">
            <a:xfrm rot="16200000">
              <a:off x="5798107" y="3192665"/>
              <a:ext cx="756736" cy="558800"/>
              <a:chOff x="1843" y="1698"/>
              <a:chExt cx="576" cy="462"/>
            </a:xfrm>
          </p:grpSpPr>
          <p:grpSp>
            <p:nvGrpSpPr>
              <p:cNvPr id="177" name="Group 60">
                <a:extLst>
                  <a:ext uri="{FF2B5EF4-FFF2-40B4-BE49-F238E27FC236}">
                    <a16:creationId xmlns:a16="http://schemas.microsoft.com/office/drawing/2014/main" id="{410844A8-17A8-D441-B03D-DD0079FE16C5}"/>
                  </a:ext>
                </a:extLst>
              </p:cNvPr>
              <p:cNvGrpSpPr>
                <a:grpSpLocks/>
              </p:cNvGrpSpPr>
              <p:nvPr/>
            </p:nvGrpSpPr>
            <p:grpSpPr bwMode="auto">
              <a:xfrm>
                <a:off x="1843" y="1698"/>
                <a:ext cx="576" cy="461"/>
                <a:chOff x="3456" y="3427"/>
                <a:chExt cx="576" cy="461"/>
              </a:xfrm>
            </p:grpSpPr>
            <p:sp>
              <p:nvSpPr>
                <p:cNvPr id="179" name="Line 55">
                  <a:extLst>
                    <a:ext uri="{FF2B5EF4-FFF2-40B4-BE49-F238E27FC236}">
                      <a16:creationId xmlns:a16="http://schemas.microsoft.com/office/drawing/2014/main" id="{3AFF759C-7AF5-3544-BB90-F3ABD1401861}"/>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AutoShape 56">
                  <a:extLst>
                    <a:ext uri="{FF2B5EF4-FFF2-40B4-BE49-F238E27FC236}">
                      <a16:creationId xmlns:a16="http://schemas.microsoft.com/office/drawing/2014/main" id="{5A316656-2C72-C148-B431-CE1C257BD4C0}"/>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8" name="Freeform 863">
                <a:extLst>
                  <a:ext uri="{FF2B5EF4-FFF2-40B4-BE49-F238E27FC236}">
                    <a16:creationId xmlns:a16="http://schemas.microsoft.com/office/drawing/2014/main" id="{AECCC847-45DA-174B-9E5C-BD56E864598C}"/>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181" name="Group 864">
              <a:extLst>
                <a:ext uri="{FF2B5EF4-FFF2-40B4-BE49-F238E27FC236}">
                  <a16:creationId xmlns:a16="http://schemas.microsoft.com/office/drawing/2014/main" id="{F11DB734-4040-9B40-8970-39463DF8F102}"/>
                </a:ext>
              </a:extLst>
            </p:cNvPr>
            <p:cNvGrpSpPr>
              <a:grpSpLocks/>
            </p:cNvGrpSpPr>
            <p:nvPr/>
          </p:nvGrpSpPr>
          <p:grpSpPr bwMode="auto">
            <a:xfrm rot="16200000">
              <a:off x="5795841" y="2328535"/>
              <a:ext cx="756736" cy="558800"/>
              <a:chOff x="1843" y="1698"/>
              <a:chExt cx="576" cy="462"/>
            </a:xfrm>
          </p:grpSpPr>
          <p:grpSp>
            <p:nvGrpSpPr>
              <p:cNvPr id="182" name="Group 60">
                <a:extLst>
                  <a:ext uri="{FF2B5EF4-FFF2-40B4-BE49-F238E27FC236}">
                    <a16:creationId xmlns:a16="http://schemas.microsoft.com/office/drawing/2014/main" id="{41237820-4165-A241-85BF-6B5B71A51269}"/>
                  </a:ext>
                </a:extLst>
              </p:cNvPr>
              <p:cNvGrpSpPr>
                <a:grpSpLocks/>
              </p:cNvGrpSpPr>
              <p:nvPr/>
            </p:nvGrpSpPr>
            <p:grpSpPr bwMode="auto">
              <a:xfrm>
                <a:off x="1843" y="1698"/>
                <a:ext cx="576" cy="461"/>
                <a:chOff x="3456" y="3427"/>
                <a:chExt cx="576" cy="461"/>
              </a:xfrm>
            </p:grpSpPr>
            <p:sp>
              <p:nvSpPr>
                <p:cNvPr id="184" name="Line 55">
                  <a:extLst>
                    <a:ext uri="{FF2B5EF4-FFF2-40B4-BE49-F238E27FC236}">
                      <a16:creationId xmlns:a16="http://schemas.microsoft.com/office/drawing/2014/main" id="{63B08559-4D65-4345-9E6D-703143E580F1}"/>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AutoShape 56">
                  <a:extLst>
                    <a:ext uri="{FF2B5EF4-FFF2-40B4-BE49-F238E27FC236}">
                      <a16:creationId xmlns:a16="http://schemas.microsoft.com/office/drawing/2014/main" id="{329EE674-A9CE-4D47-8BE1-8D8FAEA5C5B0}"/>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83" name="Freeform 863">
                <a:extLst>
                  <a:ext uri="{FF2B5EF4-FFF2-40B4-BE49-F238E27FC236}">
                    <a16:creationId xmlns:a16="http://schemas.microsoft.com/office/drawing/2014/main" id="{3737EA90-98BD-CC49-90E1-B6735DDA0F0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86" name="Straight Connector 185">
              <a:extLst>
                <a:ext uri="{FF2B5EF4-FFF2-40B4-BE49-F238E27FC236}">
                  <a16:creationId xmlns:a16="http://schemas.microsoft.com/office/drawing/2014/main" id="{E8A4DC19-A924-2745-B79F-B266131122CE}"/>
                </a:ext>
              </a:extLst>
            </p:cNvPr>
            <p:cNvCxnSpPr>
              <a:cxnSpLocks/>
            </p:cNvCxnSpPr>
            <p:nvPr/>
          </p:nvCxnSpPr>
          <p:spPr>
            <a:xfrm>
              <a:off x="9977630" y="5970397"/>
              <a:ext cx="28783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88" name="Straight Connector 187">
              <a:extLst>
                <a:ext uri="{FF2B5EF4-FFF2-40B4-BE49-F238E27FC236}">
                  <a16:creationId xmlns:a16="http://schemas.microsoft.com/office/drawing/2014/main" id="{CEEBF6F9-D134-3642-B3DC-AD0FDC8B6A8F}"/>
                </a:ext>
              </a:extLst>
            </p:cNvPr>
            <p:cNvCxnSpPr>
              <a:cxnSpLocks/>
            </p:cNvCxnSpPr>
            <p:nvPr/>
          </p:nvCxnSpPr>
          <p:spPr>
            <a:xfrm>
              <a:off x="5618356" y="5913918"/>
              <a:ext cx="296931"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89" name="Straight Connector 188">
              <a:extLst>
                <a:ext uri="{FF2B5EF4-FFF2-40B4-BE49-F238E27FC236}">
                  <a16:creationId xmlns:a16="http://schemas.microsoft.com/office/drawing/2014/main" id="{C1832AAD-909A-7943-8040-80AA953839E6}"/>
                </a:ext>
              </a:extLst>
            </p:cNvPr>
            <p:cNvCxnSpPr>
              <a:cxnSpLocks/>
            </p:cNvCxnSpPr>
            <p:nvPr/>
          </p:nvCxnSpPr>
          <p:spPr>
            <a:xfrm flipV="1">
              <a:off x="7873059" y="2017932"/>
              <a:ext cx="0" cy="78543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0" name="Rectangle 189">
              <a:extLst>
                <a:ext uri="{FF2B5EF4-FFF2-40B4-BE49-F238E27FC236}">
                  <a16:creationId xmlns:a16="http://schemas.microsoft.com/office/drawing/2014/main" id="{41F4AEF7-AA3D-704E-8BFC-5DA0857E7D31}"/>
                </a:ext>
              </a:extLst>
            </p:cNvPr>
            <p:cNvSpPr/>
            <p:nvPr/>
          </p:nvSpPr>
          <p:spPr>
            <a:xfrm>
              <a:off x="9171018" y="1070872"/>
              <a:ext cx="873566" cy="450668"/>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191" name="TextBox 190">
              <a:extLst>
                <a:ext uri="{FF2B5EF4-FFF2-40B4-BE49-F238E27FC236}">
                  <a16:creationId xmlns:a16="http://schemas.microsoft.com/office/drawing/2014/main" id="{828CAE98-3842-C24B-9B73-FD307F6564C8}"/>
                </a:ext>
              </a:extLst>
            </p:cNvPr>
            <p:cNvSpPr txBox="1"/>
            <p:nvPr/>
          </p:nvSpPr>
          <p:spPr>
            <a:xfrm>
              <a:off x="9121743" y="1024819"/>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RF</a:t>
              </a:r>
            </a:p>
            <a:p>
              <a:pPr algn="ct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cxnSp>
          <p:nvCxnSpPr>
            <p:cNvPr id="192" name="Straight Connector 191">
              <a:extLst>
                <a:ext uri="{FF2B5EF4-FFF2-40B4-BE49-F238E27FC236}">
                  <a16:creationId xmlns:a16="http://schemas.microsoft.com/office/drawing/2014/main" id="{2C368E2C-FEDF-1047-B0FF-96E10981D0CF}"/>
                </a:ext>
              </a:extLst>
            </p:cNvPr>
            <p:cNvCxnSpPr>
              <a:cxnSpLocks/>
            </p:cNvCxnSpPr>
            <p:nvPr/>
          </p:nvCxnSpPr>
          <p:spPr>
            <a:xfrm flipV="1">
              <a:off x="6184185" y="1271767"/>
              <a:ext cx="1261910" cy="318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3" name="Straight Connector 192">
              <a:extLst>
                <a:ext uri="{FF2B5EF4-FFF2-40B4-BE49-F238E27FC236}">
                  <a16:creationId xmlns:a16="http://schemas.microsoft.com/office/drawing/2014/main" id="{2C6025D3-082A-7049-8BDC-D37C91FD385D}"/>
                </a:ext>
              </a:extLst>
            </p:cNvPr>
            <p:cNvCxnSpPr>
              <a:cxnSpLocks/>
            </p:cNvCxnSpPr>
            <p:nvPr/>
          </p:nvCxnSpPr>
          <p:spPr>
            <a:xfrm>
              <a:off x="8324207" y="1274951"/>
              <a:ext cx="842264"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4" name="Straight Connector 193">
              <a:extLst>
                <a:ext uri="{FF2B5EF4-FFF2-40B4-BE49-F238E27FC236}">
                  <a16:creationId xmlns:a16="http://schemas.microsoft.com/office/drawing/2014/main" id="{B8E548F0-AB42-1743-AE95-C4E0CACA83AC}"/>
                </a:ext>
              </a:extLst>
            </p:cNvPr>
            <p:cNvCxnSpPr>
              <a:cxnSpLocks/>
            </p:cNvCxnSpPr>
            <p:nvPr/>
          </p:nvCxnSpPr>
          <p:spPr>
            <a:xfrm flipV="1">
              <a:off x="6184184" y="126376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5" name="Straight Connector 194">
              <a:extLst>
                <a:ext uri="{FF2B5EF4-FFF2-40B4-BE49-F238E27FC236}">
                  <a16:creationId xmlns:a16="http://schemas.microsoft.com/office/drawing/2014/main" id="{45C9946C-3206-8147-BFD2-09BEA7C6C253}"/>
                </a:ext>
              </a:extLst>
            </p:cNvPr>
            <p:cNvCxnSpPr>
              <a:cxnSpLocks/>
            </p:cNvCxnSpPr>
            <p:nvPr/>
          </p:nvCxnSpPr>
          <p:spPr>
            <a:xfrm>
              <a:off x="7872291" y="2017932"/>
              <a:ext cx="1513795" cy="2162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6" name="Straight Connector 195">
              <a:extLst>
                <a:ext uri="{FF2B5EF4-FFF2-40B4-BE49-F238E27FC236}">
                  <a16:creationId xmlns:a16="http://schemas.microsoft.com/office/drawing/2014/main" id="{694D62C5-D6CB-9544-AB33-65B9883772FC}"/>
                </a:ext>
              </a:extLst>
            </p:cNvPr>
            <p:cNvCxnSpPr>
              <a:cxnSpLocks/>
              <a:stCxn id="190" idx="2"/>
            </p:cNvCxnSpPr>
            <p:nvPr/>
          </p:nvCxnSpPr>
          <p:spPr>
            <a:xfrm>
              <a:off x="9607802" y="1521540"/>
              <a:ext cx="3937" cy="29472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197" name="TextBox 196">
                  <a:extLst>
                    <a:ext uri="{FF2B5EF4-FFF2-40B4-BE49-F238E27FC236}">
                      <a16:creationId xmlns:a16="http://schemas.microsoft.com/office/drawing/2014/main" id="{4FB60A21-B69D-4D4A-B6AF-67DB1E901A09}"/>
                    </a:ext>
                  </a:extLst>
                </p:cNvPr>
                <p:cNvSpPr txBox="1"/>
                <p:nvPr/>
              </p:nvSpPr>
              <p:spPr>
                <a:xfrm>
                  <a:off x="8979215" y="3235935"/>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197" name="TextBox 196">
                  <a:extLst>
                    <a:ext uri="{FF2B5EF4-FFF2-40B4-BE49-F238E27FC236}">
                      <a16:creationId xmlns:a16="http://schemas.microsoft.com/office/drawing/2014/main" id="{4FB60A21-B69D-4D4A-B6AF-67DB1E901A09}"/>
                    </a:ext>
                  </a:extLst>
                </p:cNvPr>
                <p:cNvSpPr txBox="1">
                  <a:spLocks noRot="1" noChangeAspect="1" noMove="1" noResize="1" noEditPoints="1" noAdjustHandles="1" noChangeArrowheads="1" noChangeShapeType="1" noTextEdit="1"/>
                </p:cNvSpPr>
                <p:nvPr/>
              </p:nvSpPr>
              <p:spPr>
                <a:xfrm>
                  <a:off x="8979215" y="3235935"/>
                  <a:ext cx="1285045" cy="765904"/>
                </a:xfrm>
                <a:prstGeom prst="rect">
                  <a:avLst/>
                </a:prstGeom>
                <a:blipFill>
                  <a:blip r:embed="rId3"/>
                  <a:stretch>
                    <a:fillRect b="-24590"/>
                  </a:stretch>
                </a:blipFill>
                <a:ln w="12700" cap="flat">
                  <a:noFill/>
                  <a:miter lim="400000"/>
                </a:ln>
                <a:effectLst/>
              </p:spPr>
              <p:txBody>
                <a:bodyPr/>
                <a:lstStyle/>
                <a:p>
                  <a:r>
                    <a:rPr lang="en-US">
                      <a:noFill/>
                    </a:rPr>
                    <a:t> </a:t>
                  </a:r>
                </a:p>
              </p:txBody>
            </p:sp>
          </mc:Fallback>
        </mc:AlternateContent>
        <p:sp>
          <p:nvSpPr>
            <p:cNvPr id="199" name="Rectangle 198">
              <a:extLst>
                <a:ext uri="{FF2B5EF4-FFF2-40B4-BE49-F238E27FC236}">
                  <a16:creationId xmlns:a16="http://schemas.microsoft.com/office/drawing/2014/main" id="{47E60F2E-6CBC-7144-94E3-C8B19E8A560D}"/>
                </a:ext>
              </a:extLst>
            </p:cNvPr>
            <p:cNvSpPr/>
            <p:nvPr/>
          </p:nvSpPr>
          <p:spPr>
            <a:xfrm>
              <a:off x="9149143" y="2670271"/>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00" name="TextBox 199">
              <a:extLst>
                <a:ext uri="{FF2B5EF4-FFF2-40B4-BE49-F238E27FC236}">
                  <a16:creationId xmlns:a16="http://schemas.microsoft.com/office/drawing/2014/main" id="{FC59567C-C35B-264D-8D38-3EDBDC0F8629}"/>
                </a:ext>
              </a:extLst>
            </p:cNvPr>
            <p:cNvSpPr txBox="1"/>
            <p:nvPr/>
          </p:nvSpPr>
          <p:spPr>
            <a:xfrm>
              <a:off x="9149144" y="2657070"/>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rPr>
                <a:t>I</a:t>
              </a:r>
              <a:r>
                <a:rPr lang="en-US" sz="1400" dirty="0">
                  <a:solidFill>
                    <a:srgbClr val="000000"/>
                  </a:solidFill>
                  <a:latin typeface="Calibri"/>
                  <a:ea typeface="Calibri"/>
                  <a:cs typeface="Calibri"/>
                  <a:sym typeface="Calibri"/>
                </a:rPr>
                <a:t>F </a:t>
              </a:r>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cxnSp>
          <p:nvCxnSpPr>
            <p:cNvPr id="201" name="Straight Connector 200">
              <a:extLst>
                <a:ext uri="{FF2B5EF4-FFF2-40B4-BE49-F238E27FC236}">
                  <a16:creationId xmlns:a16="http://schemas.microsoft.com/office/drawing/2014/main" id="{1A86DEE5-BF90-8142-A094-261560C39680}"/>
                </a:ext>
              </a:extLst>
            </p:cNvPr>
            <p:cNvCxnSpPr>
              <a:cxnSpLocks/>
            </p:cNvCxnSpPr>
            <p:nvPr/>
          </p:nvCxnSpPr>
          <p:spPr>
            <a:xfrm flipH="1">
              <a:off x="9858003" y="3668989"/>
              <a:ext cx="457961"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2" name="Rectangle 201">
              <a:extLst>
                <a:ext uri="{FF2B5EF4-FFF2-40B4-BE49-F238E27FC236}">
                  <a16:creationId xmlns:a16="http://schemas.microsoft.com/office/drawing/2014/main" id="{FA4CC0F7-459A-FB41-802C-F53AC4365EB3}"/>
                </a:ext>
              </a:extLst>
            </p:cNvPr>
            <p:cNvSpPr/>
            <p:nvPr/>
          </p:nvSpPr>
          <p:spPr>
            <a:xfrm>
              <a:off x="9201350" y="4250919"/>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03" name="TextBox 202">
              <a:extLst>
                <a:ext uri="{FF2B5EF4-FFF2-40B4-BE49-F238E27FC236}">
                  <a16:creationId xmlns:a16="http://schemas.microsoft.com/office/drawing/2014/main" id="{88382B48-E671-CF46-96DA-4D2FD44CF255}"/>
                </a:ext>
              </a:extLst>
            </p:cNvPr>
            <p:cNvSpPr txBox="1"/>
            <p:nvPr/>
          </p:nvSpPr>
          <p:spPr>
            <a:xfrm>
              <a:off x="9201350" y="4294691"/>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AGC</a:t>
              </a:r>
            </a:p>
          </p:txBody>
        </p:sp>
        <p:cxnSp>
          <p:nvCxnSpPr>
            <p:cNvPr id="204" name="Straight Connector 203">
              <a:extLst>
                <a:ext uri="{FF2B5EF4-FFF2-40B4-BE49-F238E27FC236}">
                  <a16:creationId xmlns:a16="http://schemas.microsoft.com/office/drawing/2014/main" id="{79D33688-DAD9-4543-BE39-6582173AF7A5}"/>
                </a:ext>
              </a:extLst>
            </p:cNvPr>
            <p:cNvCxnSpPr>
              <a:cxnSpLocks/>
            </p:cNvCxnSpPr>
            <p:nvPr/>
          </p:nvCxnSpPr>
          <p:spPr>
            <a:xfrm>
              <a:off x="9610079" y="2374836"/>
              <a:ext cx="0" cy="25785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5" name="Straight Connector 204">
              <a:extLst>
                <a:ext uri="{FF2B5EF4-FFF2-40B4-BE49-F238E27FC236}">
                  <a16:creationId xmlns:a16="http://schemas.microsoft.com/office/drawing/2014/main" id="{0237298F-35FB-0440-AD18-7E67C53AE344}"/>
                </a:ext>
              </a:extLst>
            </p:cNvPr>
            <p:cNvCxnSpPr>
              <a:cxnSpLocks/>
            </p:cNvCxnSpPr>
            <p:nvPr/>
          </p:nvCxnSpPr>
          <p:spPr>
            <a:xfrm>
              <a:off x="9621738" y="3949884"/>
              <a:ext cx="0" cy="29285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6" name="Straight Connector 205">
              <a:extLst>
                <a:ext uri="{FF2B5EF4-FFF2-40B4-BE49-F238E27FC236}">
                  <a16:creationId xmlns:a16="http://schemas.microsoft.com/office/drawing/2014/main" id="{C4FF3374-13FF-924A-9027-55D19CF1A149}"/>
                </a:ext>
              </a:extLst>
            </p:cNvPr>
            <p:cNvCxnSpPr>
              <a:cxnSpLocks/>
            </p:cNvCxnSpPr>
            <p:nvPr/>
          </p:nvCxnSpPr>
          <p:spPr>
            <a:xfrm>
              <a:off x="9588200" y="3010672"/>
              <a:ext cx="0" cy="40370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7" name="Rectangle 206">
              <a:extLst>
                <a:ext uri="{FF2B5EF4-FFF2-40B4-BE49-F238E27FC236}">
                  <a16:creationId xmlns:a16="http://schemas.microsoft.com/office/drawing/2014/main" id="{087A741D-599D-7D47-89E4-3D144FDF8139}"/>
                </a:ext>
              </a:extLst>
            </p:cNvPr>
            <p:cNvSpPr/>
            <p:nvPr/>
          </p:nvSpPr>
          <p:spPr>
            <a:xfrm>
              <a:off x="5766821" y="4031795"/>
              <a:ext cx="1019419" cy="448553"/>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08" name="TextBox 207">
              <a:extLst>
                <a:ext uri="{FF2B5EF4-FFF2-40B4-BE49-F238E27FC236}">
                  <a16:creationId xmlns:a16="http://schemas.microsoft.com/office/drawing/2014/main" id="{4EFA113D-129B-B644-A7A8-B48B39C6EED8}"/>
                </a:ext>
              </a:extLst>
            </p:cNvPr>
            <p:cNvSpPr txBox="1"/>
            <p:nvPr/>
          </p:nvSpPr>
          <p:spPr>
            <a:xfrm>
              <a:off x="5694242" y="4041183"/>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Transmit</a:t>
              </a:r>
            </a:p>
            <a:p>
              <a:pPr algn="ct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cxnSp>
          <p:nvCxnSpPr>
            <p:cNvPr id="210" name="Straight Connector 209">
              <a:extLst>
                <a:ext uri="{FF2B5EF4-FFF2-40B4-BE49-F238E27FC236}">
                  <a16:creationId xmlns:a16="http://schemas.microsoft.com/office/drawing/2014/main" id="{2145348B-6955-AE49-919A-11F700BED31E}"/>
                </a:ext>
              </a:extLst>
            </p:cNvPr>
            <p:cNvCxnSpPr>
              <a:cxnSpLocks/>
              <a:stCxn id="203" idx="2"/>
            </p:cNvCxnSpPr>
            <p:nvPr/>
          </p:nvCxnSpPr>
          <p:spPr>
            <a:xfrm flipH="1">
              <a:off x="9621092" y="4578358"/>
              <a:ext cx="0" cy="356096"/>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1" name="Straight Connector 210">
              <a:extLst>
                <a:ext uri="{FF2B5EF4-FFF2-40B4-BE49-F238E27FC236}">
                  <a16:creationId xmlns:a16="http://schemas.microsoft.com/office/drawing/2014/main" id="{528D4C82-C1A7-784E-80D0-7D912C5492B2}"/>
                </a:ext>
              </a:extLst>
            </p:cNvPr>
            <p:cNvCxnSpPr>
              <a:cxnSpLocks/>
            </p:cNvCxnSpPr>
            <p:nvPr/>
          </p:nvCxnSpPr>
          <p:spPr>
            <a:xfrm>
              <a:off x="9618517" y="5430136"/>
              <a:ext cx="1664" cy="32948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2" name="Rectangle 211">
              <a:extLst>
                <a:ext uri="{FF2B5EF4-FFF2-40B4-BE49-F238E27FC236}">
                  <a16:creationId xmlns:a16="http://schemas.microsoft.com/office/drawing/2014/main" id="{3800FB02-4A5E-2E48-B555-2351FF15D22C}"/>
                </a:ext>
              </a:extLst>
            </p:cNvPr>
            <p:cNvSpPr/>
            <p:nvPr/>
          </p:nvSpPr>
          <p:spPr>
            <a:xfrm>
              <a:off x="8214591" y="4844428"/>
              <a:ext cx="934552" cy="452954"/>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13" name="TextBox 212">
              <a:extLst>
                <a:ext uri="{FF2B5EF4-FFF2-40B4-BE49-F238E27FC236}">
                  <a16:creationId xmlns:a16="http://schemas.microsoft.com/office/drawing/2014/main" id="{650E0F28-1B68-3047-8344-5A57B27D2B26}"/>
                </a:ext>
              </a:extLst>
            </p:cNvPr>
            <p:cNvSpPr txBox="1"/>
            <p:nvPr/>
          </p:nvSpPr>
          <p:spPr>
            <a:xfrm>
              <a:off x="8198905" y="4793944"/>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AGC</a:t>
              </a:r>
            </a:p>
            <a:p>
              <a:pPr algn="ctr" defTabSz="457200" latinLnBrk="1" hangingPunct="0"/>
              <a:r>
                <a:rPr lang="en-US" sz="1400" dirty="0">
                  <a:solidFill>
                    <a:srgbClr val="000000"/>
                  </a:solidFill>
                </a:rPr>
                <a:t>Detector</a:t>
              </a:r>
              <a:endParaRPr lang="en-US" sz="1400" dirty="0">
                <a:solidFill>
                  <a:srgbClr val="000000"/>
                </a:solidFill>
                <a:latin typeface="Calibri"/>
                <a:ea typeface="Calibri"/>
                <a:cs typeface="Calibri"/>
                <a:sym typeface="Calibri"/>
              </a:endParaRPr>
            </a:p>
          </p:txBody>
        </p:sp>
        <p:cxnSp>
          <p:nvCxnSpPr>
            <p:cNvPr id="214" name="Straight Connector 213">
              <a:extLst>
                <a:ext uri="{FF2B5EF4-FFF2-40B4-BE49-F238E27FC236}">
                  <a16:creationId xmlns:a16="http://schemas.microsoft.com/office/drawing/2014/main" id="{6B7838A7-0731-D442-BC6E-595D70199DB2}"/>
                </a:ext>
              </a:extLst>
            </p:cNvPr>
            <p:cNvCxnSpPr>
              <a:cxnSpLocks/>
            </p:cNvCxnSpPr>
            <p:nvPr/>
          </p:nvCxnSpPr>
          <p:spPr>
            <a:xfrm>
              <a:off x="9610076" y="5759617"/>
              <a:ext cx="652627"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5" name="Straight Connector 214">
              <a:extLst>
                <a:ext uri="{FF2B5EF4-FFF2-40B4-BE49-F238E27FC236}">
                  <a16:creationId xmlns:a16="http://schemas.microsoft.com/office/drawing/2014/main" id="{B89521E4-CDC5-624A-8CBB-D11D90F3FC9E}"/>
                </a:ext>
              </a:extLst>
            </p:cNvPr>
            <p:cNvCxnSpPr>
              <a:cxnSpLocks/>
            </p:cNvCxnSpPr>
            <p:nvPr/>
          </p:nvCxnSpPr>
          <p:spPr>
            <a:xfrm>
              <a:off x="8637963" y="4435631"/>
              <a:ext cx="563387" cy="89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16" name="Group 215">
              <a:extLst>
                <a:ext uri="{FF2B5EF4-FFF2-40B4-BE49-F238E27FC236}">
                  <a16:creationId xmlns:a16="http://schemas.microsoft.com/office/drawing/2014/main" id="{9EA00EB9-E5F4-B54B-995C-C35A32AFE107}"/>
                </a:ext>
              </a:extLst>
            </p:cNvPr>
            <p:cNvGrpSpPr/>
            <p:nvPr/>
          </p:nvGrpSpPr>
          <p:grpSpPr>
            <a:xfrm>
              <a:off x="10327959" y="3398167"/>
              <a:ext cx="478971" cy="478668"/>
              <a:chOff x="7097485" y="3689251"/>
              <a:chExt cx="548640" cy="519348"/>
            </a:xfrm>
          </p:grpSpPr>
          <p:sp>
            <p:nvSpPr>
              <p:cNvPr id="217" name="Freeform 216">
                <a:extLst>
                  <a:ext uri="{FF2B5EF4-FFF2-40B4-BE49-F238E27FC236}">
                    <a16:creationId xmlns:a16="http://schemas.microsoft.com/office/drawing/2014/main" id="{AF278E5B-311D-0A48-A72C-8AD39F3D8C3F}"/>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18" name="Oval 217">
                <a:extLst>
                  <a:ext uri="{FF2B5EF4-FFF2-40B4-BE49-F238E27FC236}">
                    <a16:creationId xmlns:a16="http://schemas.microsoft.com/office/drawing/2014/main" id="{D21F1937-B54A-AF41-ADEA-755C3085930D}"/>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mc:AlternateContent xmlns:mc="http://schemas.openxmlformats.org/markup-compatibility/2006" xmlns:a14="http://schemas.microsoft.com/office/drawing/2010/main">
          <mc:Choice Requires="a14">
            <p:sp>
              <p:nvSpPr>
                <p:cNvPr id="219" name="TextBox 218">
                  <a:extLst>
                    <a:ext uri="{FF2B5EF4-FFF2-40B4-BE49-F238E27FC236}">
                      <a16:creationId xmlns:a16="http://schemas.microsoft.com/office/drawing/2014/main" id="{E1D669A9-0141-F141-9EDC-7CA5A7000060}"/>
                    </a:ext>
                  </a:extLst>
                </p:cNvPr>
                <p:cNvSpPr txBox="1"/>
                <p:nvPr/>
              </p:nvSpPr>
              <p:spPr>
                <a:xfrm>
                  <a:off x="5530095" y="4651046"/>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219" name="TextBox 218">
                  <a:extLst>
                    <a:ext uri="{FF2B5EF4-FFF2-40B4-BE49-F238E27FC236}">
                      <a16:creationId xmlns:a16="http://schemas.microsoft.com/office/drawing/2014/main" id="{E1D669A9-0141-F141-9EDC-7CA5A7000060}"/>
                    </a:ext>
                  </a:extLst>
                </p:cNvPr>
                <p:cNvSpPr txBox="1">
                  <a:spLocks noRot="1" noChangeAspect="1" noMove="1" noResize="1" noEditPoints="1" noAdjustHandles="1" noChangeArrowheads="1" noChangeShapeType="1" noTextEdit="1"/>
                </p:cNvSpPr>
                <p:nvPr/>
              </p:nvSpPr>
              <p:spPr>
                <a:xfrm>
                  <a:off x="5530095" y="4651046"/>
                  <a:ext cx="1285045" cy="765904"/>
                </a:xfrm>
                <a:prstGeom prst="rect">
                  <a:avLst/>
                </a:prstGeom>
                <a:blipFill>
                  <a:blip r:embed="rId4"/>
                  <a:stretch>
                    <a:fillRect b="-24590"/>
                  </a:stretch>
                </a:blipFill>
                <a:ln w="12700" cap="flat">
                  <a:noFill/>
                  <a:miter lim="400000"/>
                </a:ln>
                <a:effectLst/>
              </p:spPr>
              <p:txBody>
                <a:bodyPr/>
                <a:lstStyle/>
                <a:p>
                  <a:r>
                    <a:rPr lang="en-US">
                      <a:noFill/>
                    </a:rPr>
                    <a:t> </a:t>
                  </a:r>
                </a:p>
              </p:txBody>
            </p:sp>
          </mc:Fallback>
        </mc:AlternateContent>
        <p:cxnSp>
          <p:nvCxnSpPr>
            <p:cNvPr id="220" name="Straight Connector 219">
              <a:extLst>
                <a:ext uri="{FF2B5EF4-FFF2-40B4-BE49-F238E27FC236}">
                  <a16:creationId xmlns:a16="http://schemas.microsoft.com/office/drawing/2014/main" id="{DE16C2A8-D8AF-5E4C-A595-0D8075EC363A}"/>
                </a:ext>
              </a:extLst>
            </p:cNvPr>
            <p:cNvCxnSpPr>
              <a:cxnSpLocks/>
            </p:cNvCxnSpPr>
            <p:nvPr/>
          </p:nvCxnSpPr>
          <p:spPr>
            <a:xfrm flipV="1">
              <a:off x="6184184" y="2030702"/>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1" name="Straight Connector 220">
              <a:extLst>
                <a:ext uri="{FF2B5EF4-FFF2-40B4-BE49-F238E27FC236}">
                  <a16:creationId xmlns:a16="http://schemas.microsoft.com/office/drawing/2014/main" id="{FD0FAB95-1267-5040-81DD-15258D32B364}"/>
                </a:ext>
              </a:extLst>
            </p:cNvPr>
            <p:cNvCxnSpPr>
              <a:cxnSpLocks/>
            </p:cNvCxnSpPr>
            <p:nvPr/>
          </p:nvCxnSpPr>
          <p:spPr>
            <a:xfrm flipV="1">
              <a:off x="6176357" y="291581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2" name="Straight Connector 221">
              <a:extLst>
                <a:ext uri="{FF2B5EF4-FFF2-40B4-BE49-F238E27FC236}">
                  <a16:creationId xmlns:a16="http://schemas.microsoft.com/office/drawing/2014/main" id="{1566AAE7-C1B6-024B-BFF1-8B5A734380DE}"/>
                </a:ext>
              </a:extLst>
            </p:cNvPr>
            <p:cNvCxnSpPr>
              <a:cxnSpLocks/>
            </p:cNvCxnSpPr>
            <p:nvPr/>
          </p:nvCxnSpPr>
          <p:spPr>
            <a:xfrm flipV="1">
              <a:off x="6182521" y="3670681"/>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3" name="Straight Connector 222">
              <a:extLst>
                <a:ext uri="{FF2B5EF4-FFF2-40B4-BE49-F238E27FC236}">
                  <a16:creationId xmlns:a16="http://schemas.microsoft.com/office/drawing/2014/main" id="{CB60DC1D-1B18-8647-878D-0B0571914FD2}"/>
                </a:ext>
              </a:extLst>
            </p:cNvPr>
            <p:cNvCxnSpPr>
              <a:cxnSpLocks/>
            </p:cNvCxnSpPr>
            <p:nvPr/>
          </p:nvCxnSpPr>
          <p:spPr>
            <a:xfrm flipV="1">
              <a:off x="6166696" y="4487893"/>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24" name="Group 223">
              <a:extLst>
                <a:ext uri="{FF2B5EF4-FFF2-40B4-BE49-F238E27FC236}">
                  <a16:creationId xmlns:a16="http://schemas.microsoft.com/office/drawing/2014/main" id="{85CEE47E-FE10-4A4F-9D6F-0C1F58370CAF}"/>
                </a:ext>
              </a:extLst>
            </p:cNvPr>
            <p:cNvGrpSpPr/>
            <p:nvPr/>
          </p:nvGrpSpPr>
          <p:grpSpPr>
            <a:xfrm>
              <a:off x="5906476" y="5636404"/>
              <a:ext cx="478971" cy="478668"/>
              <a:chOff x="7097485" y="3689251"/>
              <a:chExt cx="548640" cy="519348"/>
            </a:xfrm>
          </p:grpSpPr>
          <p:sp>
            <p:nvSpPr>
              <p:cNvPr id="225" name="Freeform 224">
                <a:extLst>
                  <a:ext uri="{FF2B5EF4-FFF2-40B4-BE49-F238E27FC236}">
                    <a16:creationId xmlns:a16="http://schemas.microsoft.com/office/drawing/2014/main" id="{BFA305B2-660C-7A46-80AF-F04914FF2CDA}"/>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26" name="Oval 225">
                <a:extLst>
                  <a:ext uri="{FF2B5EF4-FFF2-40B4-BE49-F238E27FC236}">
                    <a16:creationId xmlns:a16="http://schemas.microsoft.com/office/drawing/2014/main" id="{5B0178BB-5157-B243-8586-8EF607F81DF7}"/>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227" name="Rectangle 226">
              <a:extLst>
                <a:ext uri="{FF2B5EF4-FFF2-40B4-BE49-F238E27FC236}">
                  <a16:creationId xmlns:a16="http://schemas.microsoft.com/office/drawing/2014/main" id="{CF422408-AC99-9345-B840-24D8B9A8791A}"/>
                </a:ext>
              </a:extLst>
            </p:cNvPr>
            <p:cNvSpPr/>
            <p:nvPr/>
          </p:nvSpPr>
          <p:spPr>
            <a:xfrm>
              <a:off x="4713428" y="5733179"/>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28" name="TextBox 227">
              <a:extLst>
                <a:ext uri="{FF2B5EF4-FFF2-40B4-BE49-F238E27FC236}">
                  <a16:creationId xmlns:a16="http://schemas.microsoft.com/office/drawing/2014/main" id="{721A1F5A-2299-964F-90C1-8E319AB77491}"/>
                </a:ext>
              </a:extLst>
            </p:cNvPr>
            <p:cNvSpPr txBox="1"/>
            <p:nvPr/>
          </p:nvSpPr>
          <p:spPr>
            <a:xfrm>
              <a:off x="4697742" y="5737419"/>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Key</a:t>
              </a:r>
            </a:p>
          </p:txBody>
        </p:sp>
        <p:cxnSp>
          <p:nvCxnSpPr>
            <p:cNvPr id="229" name="Straight Connector 228">
              <a:extLst>
                <a:ext uri="{FF2B5EF4-FFF2-40B4-BE49-F238E27FC236}">
                  <a16:creationId xmlns:a16="http://schemas.microsoft.com/office/drawing/2014/main" id="{669F52BB-198A-AB4F-B44F-CBB5646354C3}"/>
                </a:ext>
              </a:extLst>
            </p:cNvPr>
            <p:cNvCxnSpPr>
              <a:cxnSpLocks/>
            </p:cNvCxnSpPr>
            <p:nvPr/>
          </p:nvCxnSpPr>
          <p:spPr>
            <a:xfrm flipV="1">
              <a:off x="6145962" y="5308894"/>
              <a:ext cx="2763" cy="365088"/>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30" name="Group 229">
              <a:extLst>
                <a:ext uri="{FF2B5EF4-FFF2-40B4-BE49-F238E27FC236}">
                  <a16:creationId xmlns:a16="http://schemas.microsoft.com/office/drawing/2014/main" id="{2843F4B4-7B67-6B43-8239-135CD98A40D0}"/>
                </a:ext>
              </a:extLst>
            </p:cNvPr>
            <p:cNvGrpSpPr/>
            <p:nvPr/>
          </p:nvGrpSpPr>
          <p:grpSpPr>
            <a:xfrm>
              <a:off x="7633574" y="2832793"/>
              <a:ext cx="478971" cy="478668"/>
              <a:chOff x="7097485" y="3689251"/>
              <a:chExt cx="548640" cy="519348"/>
            </a:xfrm>
          </p:grpSpPr>
          <p:sp>
            <p:nvSpPr>
              <p:cNvPr id="231" name="Freeform 230">
                <a:extLst>
                  <a:ext uri="{FF2B5EF4-FFF2-40B4-BE49-F238E27FC236}">
                    <a16:creationId xmlns:a16="http://schemas.microsoft.com/office/drawing/2014/main" id="{5529651B-656E-8945-A6EC-9C221F2E91C8}"/>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32" name="Oval 231">
                <a:extLst>
                  <a:ext uri="{FF2B5EF4-FFF2-40B4-BE49-F238E27FC236}">
                    <a16:creationId xmlns:a16="http://schemas.microsoft.com/office/drawing/2014/main" id="{0B5AC0BF-E057-7348-B43D-E7CE65CFCAA8}"/>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cxnSp>
          <p:nvCxnSpPr>
            <p:cNvPr id="233" name="Straight Connector 232">
              <a:extLst>
                <a:ext uri="{FF2B5EF4-FFF2-40B4-BE49-F238E27FC236}">
                  <a16:creationId xmlns:a16="http://schemas.microsoft.com/office/drawing/2014/main" id="{A7DEEAB0-9DFD-2740-A96C-049E81E2D593}"/>
                </a:ext>
              </a:extLst>
            </p:cNvPr>
            <p:cNvCxnSpPr>
              <a:cxnSpLocks/>
            </p:cNvCxnSpPr>
            <p:nvPr/>
          </p:nvCxnSpPr>
          <p:spPr>
            <a:xfrm>
              <a:off x="7869569" y="3354337"/>
              <a:ext cx="0" cy="170945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4" name="Straight Connector 233">
              <a:extLst>
                <a:ext uri="{FF2B5EF4-FFF2-40B4-BE49-F238E27FC236}">
                  <a16:creationId xmlns:a16="http://schemas.microsoft.com/office/drawing/2014/main" id="{638990CC-3DEF-6147-94DF-46B610CFA0AB}"/>
                </a:ext>
              </a:extLst>
            </p:cNvPr>
            <p:cNvCxnSpPr>
              <a:cxnSpLocks/>
            </p:cNvCxnSpPr>
            <p:nvPr/>
          </p:nvCxnSpPr>
          <p:spPr>
            <a:xfrm flipH="1">
              <a:off x="6371593" y="5059452"/>
              <a:ext cx="1513558"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5" name="Straight Connector 234">
              <a:extLst>
                <a:ext uri="{FF2B5EF4-FFF2-40B4-BE49-F238E27FC236}">
                  <a16:creationId xmlns:a16="http://schemas.microsoft.com/office/drawing/2014/main" id="{E6BF3B86-8626-014F-BB42-3FCB779BBBE9}"/>
                </a:ext>
              </a:extLst>
            </p:cNvPr>
            <p:cNvCxnSpPr>
              <a:cxnSpLocks/>
            </p:cNvCxnSpPr>
            <p:nvPr/>
          </p:nvCxnSpPr>
          <p:spPr>
            <a:xfrm flipH="1" flipV="1">
              <a:off x="8629189" y="5748363"/>
              <a:ext cx="985108" cy="13185"/>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6" name="Straight Connector 235">
              <a:extLst>
                <a:ext uri="{FF2B5EF4-FFF2-40B4-BE49-F238E27FC236}">
                  <a16:creationId xmlns:a16="http://schemas.microsoft.com/office/drawing/2014/main" id="{805DA8C7-7C31-8744-84D6-94A902CBF298}"/>
                </a:ext>
              </a:extLst>
            </p:cNvPr>
            <p:cNvCxnSpPr>
              <a:cxnSpLocks/>
            </p:cNvCxnSpPr>
            <p:nvPr/>
          </p:nvCxnSpPr>
          <p:spPr>
            <a:xfrm flipV="1">
              <a:off x="8629188" y="5271315"/>
              <a:ext cx="0" cy="50656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7" name="Straight Connector 236">
              <a:extLst>
                <a:ext uri="{FF2B5EF4-FFF2-40B4-BE49-F238E27FC236}">
                  <a16:creationId xmlns:a16="http://schemas.microsoft.com/office/drawing/2014/main" id="{0807BA89-DECA-6943-A382-7C6467EA54F2}"/>
                </a:ext>
              </a:extLst>
            </p:cNvPr>
            <p:cNvCxnSpPr>
              <a:cxnSpLocks/>
            </p:cNvCxnSpPr>
            <p:nvPr/>
          </p:nvCxnSpPr>
          <p:spPr>
            <a:xfrm flipV="1">
              <a:off x="8629209" y="443563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8" name="TextBox 237">
              <a:extLst>
                <a:ext uri="{FF2B5EF4-FFF2-40B4-BE49-F238E27FC236}">
                  <a16:creationId xmlns:a16="http://schemas.microsoft.com/office/drawing/2014/main" id="{9FCAD442-AE9B-C247-B479-F213B4ACB59B}"/>
                </a:ext>
              </a:extLst>
            </p:cNvPr>
            <p:cNvSpPr txBox="1"/>
            <p:nvPr/>
          </p:nvSpPr>
          <p:spPr>
            <a:xfrm>
              <a:off x="5034795" y="1506796"/>
              <a:ext cx="709429"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Power</a:t>
              </a:r>
            </a:p>
            <a:p>
              <a:pPr defTabSz="457200" latinLnBrk="1" hangingPunct="0"/>
              <a:r>
                <a:rPr lang="en-US" sz="1600" dirty="0">
                  <a:solidFill>
                    <a:srgbClr val="000000"/>
                  </a:solidFill>
                </a:rPr>
                <a:t>Amp</a:t>
              </a:r>
              <a:endParaRPr lang="en-US" sz="1600" dirty="0">
                <a:solidFill>
                  <a:srgbClr val="000000"/>
                </a:solidFill>
                <a:latin typeface="Calibri"/>
                <a:ea typeface="Calibri"/>
                <a:cs typeface="Calibri"/>
                <a:sym typeface="Calibri"/>
              </a:endParaRPr>
            </a:p>
          </p:txBody>
        </p:sp>
        <p:sp>
          <p:nvSpPr>
            <p:cNvPr id="239" name="TextBox 238">
              <a:extLst>
                <a:ext uri="{FF2B5EF4-FFF2-40B4-BE49-F238E27FC236}">
                  <a16:creationId xmlns:a16="http://schemas.microsoft.com/office/drawing/2014/main" id="{1DAC7AE7-CF97-AA4E-91B2-38C44B17F8D2}"/>
                </a:ext>
              </a:extLst>
            </p:cNvPr>
            <p:cNvSpPr txBox="1"/>
            <p:nvPr/>
          </p:nvSpPr>
          <p:spPr>
            <a:xfrm>
              <a:off x="10992792" y="3324961"/>
              <a:ext cx="832063"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B</a:t>
              </a:r>
              <a:r>
                <a:rPr lang="en-US" sz="1600" dirty="0">
                  <a:solidFill>
                    <a:srgbClr val="000000"/>
                  </a:solidFill>
                  <a:latin typeface="Calibri"/>
                  <a:ea typeface="Calibri"/>
                  <a:cs typeface="Calibri"/>
                  <a:sym typeface="Calibri"/>
                </a:rPr>
                <a:t>FO</a:t>
              </a:r>
            </a:p>
            <a:p>
              <a:pPr defTabSz="457200" latinLnBrk="1" hangingPunct="0"/>
              <a:r>
                <a:rPr lang="en-US" sz="1600" dirty="0">
                  <a:solidFill>
                    <a:srgbClr val="000000"/>
                  </a:solidFill>
                </a:rPr>
                <a:t>4.9 MHz</a:t>
              </a:r>
              <a:endParaRPr lang="en-US" sz="1600" dirty="0">
                <a:solidFill>
                  <a:srgbClr val="000000"/>
                </a:solidFill>
                <a:latin typeface="Calibri"/>
                <a:ea typeface="Calibri"/>
                <a:cs typeface="Calibri"/>
                <a:sym typeface="Calibri"/>
              </a:endParaRPr>
            </a:p>
          </p:txBody>
        </p:sp>
        <p:sp>
          <p:nvSpPr>
            <p:cNvPr id="240" name="TextBox 239">
              <a:extLst>
                <a:ext uri="{FF2B5EF4-FFF2-40B4-BE49-F238E27FC236}">
                  <a16:creationId xmlns:a16="http://schemas.microsoft.com/office/drawing/2014/main" id="{0DA2F31B-1FB8-8240-9581-1183DF43E348}"/>
                </a:ext>
              </a:extLst>
            </p:cNvPr>
            <p:cNvSpPr txBox="1"/>
            <p:nvPr/>
          </p:nvSpPr>
          <p:spPr>
            <a:xfrm>
              <a:off x="6458978" y="5650547"/>
              <a:ext cx="1700049"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Transmit oscillator</a:t>
              </a:r>
              <a:endParaRPr lang="en-US" sz="1600" dirty="0">
                <a:solidFill>
                  <a:srgbClr val="000000"/>
                </a:solidFill>
                <a:latin typeface="Calibri"/>
                <a:ea typeface="Calibri"/>
                <a:cs typeface="Calibri"/>
                <a:sym typeface="Calibri"/>
              </a:endParaRPr>
            </a:p>
            <a:p>
              <a:pPr defTabSz="457200" latinLnBrk="1" hangingPunct="0"/>
              <a:r>
                <a:rPr lang="en-US" sz="1600" dirty="0">
                  <a:solidFill>
                    <a:srgbClr val="000000"/>
                  </a:solidFill>
                </a:rPr>
                <a:t>4.9 MHz</a:t>
              </a:r>
              <a:endParaRPr lang="en-US" sz="1600" dirty="0">
                <a:solidFill>
                  <a:srgbClr val="000000"/>
                </a:solidFill>
                <a:latin typeface="Calibri"/>
                <a:ea typeface="Calibri"/>
                <a:cs typeface="Calibri"/>
                <a:sym typeface="Calibri"/>
              </a:endParaRPr>
            </a:p>
          </p:txBody>
        </p:sp>
        <p:sp>
          <p:nvSpPr>
            <p:cNvPr id="241" name="TextBox 240">
              <a:extLst>
                <a:ext uri="{FF2B5EF4-FFF2-40B4-BE49-F238E27FC236}">
                  <a16:creationId xmlns:a16="http://schemas.microsoft.com/office/drawing/2014/main" id="{8F39E609-3B9D-1C40-A6BE-6D6F88D3D5D4}"/>
                </a:ext>
              </a:extLst>
            </p:cNvPr>
            <p:cNvSpPr txBox="1"/>
            <p:nvPr/>
          </p:nvSpPr>
          <p:spPr>
            <a:xfrm>
              <a:off x="4987452" y="2544696"/>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Driver</a:t>
              </a:r>
            </a:p>
          </p:txBody>
        </p:sp>
        <p:sp>
          <p:nvSpPr>
            <p:cNvPr id="242" name="TextBox 241">
              <a:extLst>
                <a:ext uri="{FF2B5EF4-FFF2-40B4-BE49-F238E27FC236}">
                  <a16:creationId xmlns:a16="http://schemas.microsoft.com/office/drawing/2014/main" id="{BA7AEFF0-DAAC-E842-AC48-3082FE66F945}"/>
                </a:ext>
              </a:extLst>
            </p:cNvPr>
            <p:cNvSpPr txBox="1"/>
            <p:nvPr/>
          </p:nvSpPr>
          <p:spPr>
            <a:xfrm>
              <a:off x="4963477" y="3267544"/>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Buffer</a:t>
              </a:r>
            </a:p>
          </p:txBody>
        </p:sp>
        <p:sp>
          <p:nvSpPr>
            <p:cNvPr id="243" name="TextBox 242">
              <a:extLst>
                <a:ext uri="{FF2B5EF4-FFF2-40B4-BE49-F238E27FC236}">
                  <a16:creationId xmlns:a16="http://schemas.microsoft.com/office/drawing/2014/main" id="{E816040A-E942-8040-BC11-C5780C2BE6BD}"/>
                </a:ext>
              </a:extLst>
            </p:cNvPr>
            <p:cNvSpPr txBox="1"/>
            <p:nvPr/>
          </p:nvSpPr>
          <p:spPr>
            <a:xfrm>
              <a:off x="10076582" y="1872593"/>
              <a:ext cx="939492"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RF Mixer</a:t>
              </a:r>
            </a:p>
          </p:txBody>
        </p:sp>
        <p:sp>
          <p:nvSpPr>
            <p:cNvPr id="244" name="TextBox 243">
              <a:extLst>
                <a:ext uri="{FF2B5EF4-FFF2-40B4-BE49-F238E27FC236}">
                  <a16:creationId xmlns:a16="http://schemas.microsoft.com/office/drawing/2014/main" id="{11C44FD0-34F9-A248-A2CA-FDA53A3C4310}"/>
                </a:ext>
              </a:extLst>
            </p:cNvPr>
            <p:cNvSpPr txBox="1"/>
            <p:nvPr/>
          </p:nvSpPr>
          <p:spPr>
            <a:xfrm>
              <a:off x="8554740" y="3204665"/>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Product</a:t>
              </a:r>
            </a:p>
            <a:p>
              <a:pPr defTabSz="457200" latinLnBrk="1" hangingPunct="0"/>
              <a:r>
                <a:rPr lang="en-US" sz="1600" dirty="0">
                  <a:solidFill>
                    <a:srgbClr val="000000"/>
                  </a:solidFill>
                </a:rPr>
                <a:t>Detector</a:t>
              </a:r>
              <a:endParaRPr lang="en-US" sz="1600" dirty="0">
                <a:solidFill>
                  <a:srgbClr val="000000"/>
                </a:solidFill>
                <a:latin typeface="Calibri"/>
                <a:ea typeface="Calibri"/>
                <a:cs typeface="Calibri"/>
                <a:sym typeface="Calibri"/>
              </a:endParaRPr>
            </a:p>
          </p:txBody>
        </p:sp>
        <p:sp>
          <p:nvSpPr>
            <p:cNvPr id="245" name="TextBox 244">
              <a:extLst>
                <a:ext uri="{FF2B5EF4-FFF2-40B4-BE49-F238E27FC236}">
                  <a16:creationId xmlns:a16="http://schemas.microsoft.com/office/drawing/2014/main" id="{43B65ADA-4045-1641-A325-50766B8B8D74}"/>
                </a:ext>
              </a:extLst>
            </p:cNvPr>
            <p:cNvSpPr txBox="1"/>
            <p:nvPr/>
          </p:nvSpPr>
          <p:spPr>
            <a:xfrm>
              <a:off x="4497643" y="4733306"/>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Transmit</a:t>
              </a:r>
            </a:p>
            <a:p>
              <a:pPr defTabSz="457200" latinLnBrk="1" hangingPunct="0"/>
              <a:r>
                <a:rPr lang="en-US" sz="1600" dirty="0">
                  <a:solidFill>
                    <a:srgbClr val="000000"/>
                  </a:solidFill>
                </a:rPr>
                <a:t>Mixer</a:t>
              </a:r>
              <a:endParaRPr lang="en-US" sz="1600" dirty="0">
                <a:solidFill>
                  <a:srgbClr val="000000"/>
                </a:solidFill>
                <a:latin typeface="Calibri"/>
                <a:ea typeface="Calibri"/>
                <a:cs typeface="Calibri"/>
                <a:sym typeface="Calibri"/>
              </a:endParaRPr>
            </a:p>
          </p:txBody>
        </p:sp>
        <p:sp>
          <p:nvSpPr>
            <p:cNvPr id="246" name="TextBox 245">
              <a:extLst>
                <a:ext uri="{FF2B5EF4-FFF2-40B4-BE49-F238E27FC236}">
                  <a16:creationId xmlns:a16="http://schemas.microsoft.com/office/drawing/2014/main" id="{AFC72AD9-9B39-4D4C-858E-C0C242DB797D}"/>
                </a:ext>
              </a:extLst>
            </p:cNvPr>
            <p:cNvSpPr txBox="1"/>
            <p:nvPr/>
          </p:nvSpPr>
          <p:spPr>
            <a:xfrm>
              <a:off x="10340135" y="4838049"/>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Audio</a:t>
              </a:r>
            </a:p>
            <a:p>
              <a:pPr defTabSz="457200" latinLnBrk="1" hangingPunct="0"/>
              <a:r>
                <a:rPr lang="en-US" sz="1600" dirty="0">
                  <a:solidFill>
                    <a:srgbClr val="000000"/>
                  </a:solidFill>
                </a:rPr>
                <a:t>Amp</a:t>
              </a:r>
              <a:endParaRPr lang="en-US" sz="1600" dirty="0">
                <a:solidFill>
                  <a:srgbClr val="000000"/>
                </a:solidFill>
                <a:latin typeface="Calibri"/>
                <a:ea typeface="Calibri"/>
                <a:cs typeface="Calibri"/>
                <a:sym typeface="Calibri"/>
              </a:endParaRPr>
            </a:p>
          </p:txBody>
        </p:sp>
        <p:sp>
          <p:nvSpPr>
            <p:cNvPr id="247" name="TextBox 246">
              <a:extLst>
                <a:ext uri="{FF2B5EF4-FFF2-40B4-BE49-F238E27FC236}">
                  <a16:creationId xmlns:a16="http://schemas.microsoft.com/office/drawing/2014/main" id="{6CE3F4C7-0785-A947-A518-40B0DEE7EF2F}"/>
                </a:ext>
              </a:extLst>
            </p:cNvPr>
            <p:cNvSpPr txBox="1"/>
            <p:nvPr/>
          </p:nvSpPr>
          <p:spPr>
            <a:xfrm>
              <a:off x="8429217" y="826556"/>
              <a:ext cx="886477"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&lt;10</a:t>
              </a:r>
              <a:r>
                <a:rPr lang="en-US" sz="1600" dirty="0">
                  <a:solidFill>
                    <a:srgbClr val="000000"/>
                  </a:solidFill>
                  <a:latin typeface="Calibri"/>
                  <a:ea typeface="Calibri"/>
                  <a:cs typeface="Calibri"/>
                  <a:sym typeface="Calibri"/>
                </a:rPr>
                <a:t> MHz</a:t>
              </a:r>
            </a:p>
          </p:txBody>
        </p:sp>
        <p:sp>
          <p:nvSpPr>
            <p:cNvPr id="248" name="TextBox 247">
              <a:extLst>
                <a:ext uri="{FF2B5EF4-FFF2-40B4-BE49-F238E27FC236}">
                  <a16:creationId xmlns:a16="http://schemas.microsoft.com/office/drawing/2014/main" id="{FBA26586-5BB1-D640-8F71-A66240CDA9ED}"/>
                </a:ext>
              </a:extLst>
            </p:cNvPr>
            <p:cNvSpPr txBox="1"/>
            <p:nvPr/>
          </p:nvSpPr>
          <p:spPr>
            <a:xfrm>
              <a:off x="6216001" y="736287"/>
              <a:ext cx="709429"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7 MHz</a:t>
              </a:r>
            </a:p>
            <a:p>
              <a:pPr defTabSz="457200" latinLnBrk="1" hangingPunct="0"/>
              <a:r>
                <a:rPr lang="en-US" sz="1600" dirty="0">
                  <a:solidFill>
                    <a:srgbClr val="000000"/>
                  </a:solidFill>
                </a:rPr>
                <a:t>2W</a:t>
              </a:r>
              <a:endParaRPr lang="en-US" sz="1600" dirty="0">
                <a:solidFill>
                  <a:srgbClr val="000000"/>
                </a:solidFill>
                <a:latin typeface="Calibri"/>
                <a:ea typeface="Calibri"/>
                <a:cs typeface="Calibri"/>
                <a:sym typeface="Calibri"/>
              </a:endParaRPr>
            </a:p>
          </p:txBody>
        </p:sp>
        <p:sp>
          <p:nvSpPr>
            <p:cNvPr id="249" name="TextBox 248">
              <a:extLst>
                <a:ext uri="{FF2B5EF4-FFF2-40B4-BE49-F238E27FC236}">
                  <a16:creationId xmlns:a16="http://schemas.microsoft.com/office/drawing/2014/main" id="{65B91C47-BBFC-564A-8CF7-7D77DB5CAEB6}"/>
                </a:ext>
              </a:extLst>
            </p:cNvPr>
            <p:cNvSpPr txBox="1"/>
            <p:nvPr/>
          </p:nvSpPr>
          <p:spPr>
            <a:xfrm>
              <a:off x="6337941" y="2106179"/>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20 </a:t>
              </a:r>
              <a:r>
                <a:rPr lang="en-US" sz="1600" dirty="0" err="1">
                  <a:solidFill>
                    <a:srgbClr val="000000"/>
                  </a:solidFill>
                </a:rPr>
                <a:t>mW</a:t>
              </a:r>
              <a:endParaRPr lang="en-US" sz="1600" dirty="0">
                <a:solidFill>
                  <a:srgbClr val="000000"/>
                </a:solidFill>
                <a:latin typeface="Calibri"/>
                <a:ea typeface="Calibri"/>
                <a:cs typeface="Calibri"/>
                <a:sym typeface="Calibri"/>
              </a:endParaRPr>
            </a:p>
          </p:txBody>
        </p:sp>
        <p:sp>
          <p:nvSpPr>
            <p:cNvPr id="250" name="TextBox 249">
              <a:extLst>
                <a:ext uri="{FF2B5EF4-FFF2-40B4-BE49-F238E27FC236}">
                  <a16:creationId xmlns:a16="http://schemas.microsoft.com/office/drawing/2014/main" id="{F839547A-DF26-6B43-BCDF-734E5B0B41A5}"/>
                </a:ext>
              </a:extLst>
            </p:cNvPr>
            <p:cNvSpPr txBox="1"/>
            <p:nvPr/>
          </p:nvSpPr>
          <p:spPr>
            <a:xfrm>
              <a:off x="5202459" y="2991161"/>
              <a:ext cx="84471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300 </a:t>
              </a:r>
              <a:r>
                <a:rPr lang="en-US" sz="1600" dirty="0" err="1">
                  <a:solidFill>
                    <a:srgbClr val="000000"/>
                  </a:solidFill>
                </a:rPr>
                <a:t>uW</a:t>
              </a:r>
              <a:endParaRPr lang="en-US" sz="1600" dirty="0">
                <a:solidFill>
                  <a:srgbClr val="000000"/>
                </a:solidFill>
                <a:latin typeface="Calibri"/>
                <a:ea typeface="Calibri"/>
                <a:cs typeface="Calibri"/>
                <a:sym typeface="Calibri"/>
              </a:endParaRPr>
            </a:p>
          </p:txBody>
        </p:sp>
        <p:sp>
          <p:nvSpPr>
            <p:cNvPr id="251" name="TextBox 250">
              <a:extLst>
                <a:ext uri="{FF2B5EF4-FFF2-40B4-BE49-F238E27FC236}">
                  <a16:creationId xmlns:a16="http://schemas.microsoft.com/office/drawing/2014/main" id="{F0A75289-EC44-5240-B3A2-256356E7FD20}"/>
                </a:ext>
              </a:extLst>
            </p:cNvPr>
            <p:cNvSpPr txBox="1"/>
            <p:nvPr/>
          </p:nvSpPr>
          <p:spPr>
            <a:xfrm>
              <a:off x="5436016" y="3655248"/>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10 </a:t>
              </a:r>
              <a:r>
                <a:rPr lang="en-US" sz="1600" dirty="0" err="1">
                  <a:solidFill>
                    <a:srgbClr val="000000"/>
                  </a:solidFill>
                </a:rPr>
                <a:t>uW</a:t>
              </a:r>
              <a:endParaRPr lang="en-US" sz="1600" dirty="0">
                <a:solidFill>
                  <a:srgbClr val="000000"/>
                </a:solidFill>
                <a:latin typeface="Calibri"/>
                <a:ea typeface="Calibri"/>
                <a:cs typeface="Calibri"/>
                <a:sym typeface="Calibri"/>
              </a:endParaRPr>
            </a:p>
          </p:txBody>
        </p:sp>
        <p:sp>
          <p:nvSpPr>
            <p:cNvPr id="252" name="TextBox 251">
              <a:extLst>
                <a:ext uri="{FF2B5EF4-FFF2-40B4-BE49-F238E27FC236}">
                  <a16:creationId xmlns:a16="http://schemas.microsoft.com/office/drawing/2014/main" id="{EBAC07A3-7273-044F-99C5-3CF95F3B8265}"/>
                </a:ext>
              </a:extLst>
            </p:cNvPr>
            <p:cNvSpPr txBox="1"/>
            <p:nvPr/>
          </p:nvSpPr>
          <p:spPr>
            <a:xfrm>
              <a:off x="6417332" y="4479678"/>
              <a:ext cx="807140"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7 MHz</a:t>
              </a:r>
            </a:p>
            <a:p>
              <a:pPr defTabSz="457200" latinLnBrk="1" hangingPunct="0"/>
              <a:r>
                <a:rPr lang="en-US" sz="1400" dirty="0">
                  <a:solidFill>
                    <a:srgbClr val="000000"/>
                  </a:solidFill>
                </a:rPr>
                <a:t>2.8 MHz</a:t>
              </a:r>
              <a:endParaRPr lang="en-US" sz="1400" dirty="0">
                <a:solidFill>
                  <a:srgbClr val="000000"/>
                </a:solidFill>
                <a:latin typeface="Calibri"/>
                <a:ea typeface="Calibri"/>
                <a:cs typeface="Calibri"/>
                <a:sym typeface="Calibri"/>
              </a:endParaRPr>
            </a:p>
          </p:txBody>
        </p:sp>
        <p:sp>
          <p:nvSpPr>
            <p:cNvPr id="253" name="TextBox 252">
              <a:extLst>
                <a:ext uri="{FF2B5EF4-FFF2-40B4-BE49-F238E27FC236}">
                  <a16:creationId xmlns:a16="http://schemas.microsoft.com/office/drawing/2014/main" id="{B1239EE8-EB8D-D648-84AC-67BE6AB462EC}"/>
                </a:ext>
              </a:extLst>
            </p:cNvPr>
            <p:cNvSpPr txBox="1"/>
            <p:nvPr/>
          </p:nvSpPr>
          <p:spPr>
            <a:xfrm>
              <a:off x="8651992" y="2114538"/>
              <a:ext cx="807140"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4.9</a:t>
              </a:r>
              <a:r>
                <a:rPr lang="en-US" sz="1400" dirty="0">
                  <a:solidFill>
                    <a:srgbClr val="000000"/>
                  </a:solidFill>
                  <a:latin typeface="Calibri"/>
                  <a:ea typeface="Calibri"/>
                  <a:cs typeface="Calibri"/>
                  <a:sym typeface="Calibri"/>
                </a:rPr>
                <a:t> MHz</a:t>
              </a:r>
            </a:p>
            <a:p>
              <a:pPr defTabSz="457200" latinLnBrk="1" hangingPunct="0"/>
              <a:r>
                <a:rPr lang="en-US" sz="1400" dirty="0">
                  <a:solidFill>
                    <a:srgbClr val="000000"/>
                  </a:solidFill>
                </a:rPr>
                <a:t>9.1 MHz</a:t>
              </a:r>
              <a:endParaRPr lang="en-US" sz="1400" dirty="0">
                <a:solidFill>
                  <a:srgbClr val="000000"/>
                </a:solidFill>
                <a:latin typeface="Calibri"/>
                <a:ea typeface="Calibri"/>
                <a:cs typeface="Calibri"/>
                <a:sym typeface="Calibri"/>
              </a:endParaRPr>
            </a:p>
          </p:txBody>
        </p:sp>
        <p:sp>
          <p:nvSpPr>
            <p:cNvPr id="254" name="TextBox 253">
              <a:extLst>
                <a:ext uri="{FF2B5EF4-FFF2-40B4-BE49-F238E27FC236}">
                  <a16:creationId xmlns:a16="http://schemas.microsoft.com/office/drawing/2014/main" id="{C49C929D-06C2-A742-B985-0442D1E9CD7D}"/>
                </a:ext>
              </a:extLst>
            </p:cNvPr>
            <p:cNvSpPr txBox="1"/>
            <p:nvPr/>
          </p:nvSpPr>
          <p:spPr>
            <a:xfrm>
              <a:off x="8700325" y="3711424"/>
              <a:ext cx="807140"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9.8 MHz</a:t>
              </a:r>
            </a:p>
            <a:p>
              <a:pPr defTabSz="457200" latinLnBrk="1" hangingPunct="0"/>
              <a:r>
                <a:rPr lang="en-US" sz="1400" dirty="0">
                  <a:solidFill>
                    <a:srgbClr val="000000"/>
                  </a:solidFill>
                </a:rPr>
                <a:t>Audio</a:t>
              </a:r>
              <a:endParaRPr lang="en-US" sz="1400" dirty="0">
                <a:solidFill>
                  <a:srgbClr val="000000"/>
                </a:solidFill>
                <a:latin typeface="Calibri"/>
                <a:ea typeface="Calibri"/>
                <a:cs typeface="Calibri"/>
                <a:sym typeface="Calibri"/>
              </a:endParaRPr>
            </a:p>
          </p:txBody>
        </p:sp>
      </p:grpSp>
      <p:sp>
        <p:nvSpPr>
          <p:cNvPr id="2" name="Slide Number Placeholder 1">
            <a:extLst>
              <a:ext uri="{FF2B5EF4-FFF2-40B4-BE49-F238E27FC236}">
                <a16:creationId xmlns:a16="http://schemas.microsoft.com/office/drawing/2014/main" id="{269DD1F4-206A-9E4A-8545-DC62FD86AD10}"/>
              </a:ext>
            </a:extLst>
          </p:cNvPr>
          <p:cNvSpPr>
            <a:spLocks noGrp="1"/>
          </p:cNvSpPr>
          <p:nvPr>
            <p:ph type="sldNum" sz="quarter" idx="2"/>
          </p:nvPr>
        </p:nvSpPr>
        <p:spPr>
          <a:xfrm>
            <a:off x="6596064" y="6518596"/>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26</a:t>
            </a:fld>
            <a:endParaRPr lang="en-US"/>
          </a:p>
        </p:txBody>
      </p:sp>
    </p:spTree>
    <p:extLst>
      <p:ext uri="{BB962C8B-B14F-4D97-AF65-F5344CB8AC3E}">
        <p14:creationId xmlns:p14="http://schemas.microsoft.com/office/powerpoint/2010/main" val="2816775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48388" y="1482749"/>
                <a:ext cx="8843874" cy="51796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𝑛</m:t>
                        </m:r>
                        <m:r>
                          <a:rPr lang="en-US" sz="2000" i="1">
                            <a:solidFill>
                              <a:srgbClr val="000000"/>
                            </a:solidFill>
                            <a:latin typeface="Cambria Math" panose="02040503050406030204" pitchFamily="18" charset="0"/>
                            <a:cs typeface="Calibri"/>
                            <a:sym typeface="Calibri"/>
                          </a:rPr>
                          <m:t>+1</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𝑛</m:t>
                        </m:r>
                      </m:sub>
                    </m:sSub>
                    <m:r>
                      <a:rPr lang="en-US" sz="2000" i="1">
                        <a:solidFill>
                          <a:srgbClr val="000000"/>
                        </a:solidFill>
                        <a:latin typeface="Cambria Math" panose="02040503050406030204" pitchFamily="18" charset="0"/>
                        <a:ea typeface="Calibri"/>
                        <a:cs typeface="Calibri"/>
                        <a:sym typeface="Calibri"/>
                      </a:rPr>
                      <m:t>=</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𝐿</m:t>
                        </m:r>
                      </m:e>
                      <m:sub>
                        <m:r>
                          <a:rPr lang="en-US" sz="2000" i="1">
                            <a:solidFill>
                              <a:srgbClr val="000000"/>
                            </a:solidFill>
                            <a:latin typeface="Cambria Math" panose="02040503050406030204" pitchFamily="18" charset="0"/>
                            <a:cs typeface="Calibri"/>
                            <a:sym typeface="Calibri"/>
                          </a:rPr>
                          <m:t>𝑙</m:t>
                        </m:r>
                      </m:sub>
                    </m:sSub>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𝐼</m:t>
                            </m:r>
                          </m:e>
                          <m:sub>
                            <m:r>
                              <a:rPr lang="en-US" sz="2000" i="1">
                                <a:solidFill>
                                  <a:srgbClr val="000000"/>
                                </a:solidFill>
                                <a:latin typeface="Cambria Math" panose="02040503050406030204" pitchFamily="18" charset="0"/>
                                <a:ea typeface="Cambria Math" panose="02040503050406030204" pitchFamily="18" charset="0"/>
                                <a:sym typeface="Calibri"/>
                              </a:rPr>
                              <m:t>𝑛</m:t>
                            </m:r>
                            <m:r>
                              <a:rPr lang="en-US" sz="2000" i="1">
                                <a:solidFill>
                                  <a:srgbClr val="000000"/>
                                </a:solidFill>
                                <a:latin typeface="Cambria Math" panose="02040503050406030204" pitchFamily="18" charset="0"/>
                                <a:ea typeface="Cambria Math" panose="02040503050406030204" pitchFamily="18" charset="0"/>
                                <a:sym typeface="Calibri"/>
                              </a:rPr>
                              <m:t>+1</m:t>
                            </m:r>
                          </m:sub>
                        </m:sSub>
                      </m:num>
                      <m:den>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𝑡</m:t>
                        </m:r>
                      </m:den>
                    </m:f>
                    <m:r>
                      <a:rPr lang="en-US" sz="2000" i="1">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cs typeface="Calibri"/>
                        <a:sym typeface="Calibri"/>
                      </a:rPr>
                      <m:t>𝐿</m:t>
                    </m:r>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𝑙</m:t>
                            </m:r>
                          </m:sub>
                        </m:sSub>
                      </m:num>
                      <m:den>
                        <m:r>
                          <a:rPr lang="en-US" sz="2000" i="1">
                            <a:solidFill>
                              <a:srgbClr val="000000"/>
                            </a:solidFill>
                            <a:latin typeface="Cambria Math" panose="02040503050406030204" pitchFamily="18" charset="0"/>
                            <a:cs typeface="Calibri"/>
                            <a:sym typeface="Calibri"/>
                          </a:rPr>
                          <m:t>𝑙</m:t>
                        </m:r>
                      </m:den>
                    </m:f>
                  </m:oMath>
                </a14:m>
                <a:endParaRPr lang="en-US" sz="2000" dirty="0">
                  <a:solidFill>
                    <a:srgbClr val="000000"/>
                  </a:solidFill>
                  <a:latin typeface="Calibri"/>
                  <a:ea typeface="Calibri"/>
                  <a:cs typeface="Calibri"/>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+1</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𝑙</m:t>
                        </m:r>
                      </m:sub>
                    </m:sSub>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𝑛</m:t>
                            </m:r>
                          </m:sub>
                        </m:sSub>
                      </m:num>
                      <m:den>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𝑡</m:t>
                        </m:r>
                      </m:den>
                    </m:f>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𝐶</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𝑙</m:t>
                            </m:r>
                          </m:sub>
                        </m:sSub>
                      </m:num>
                      <m:den>
                        <m:r>
                          <a:rPr lang="en-US" sz="2000" i="1">
                            <a:solidFill>
                              <a:srgbClr val="000000"/>
                            </a:solidFill>
                            <a:latin typeface="Cambria Math" panose="02040503050406030204" pitchFamily="18" charset="0"/>
                          </a:rPr>
                          <m:t>𝑙</m:t>
                        </m:r>
                      </m:den>
                    </m:f>
                  </m:oMath>
                </a14:m>
                <a:endParaRPr lang="en-US" sz="2000" dirty="0">
                  <a:solidFill>
                    <a:srgbClr val="000000"/>
                  </a:solidFill>
                  <a:latin typeface="Calibri"/>
                  <a:ea typeface="Calibri"/>
                  <a:cs typeface="Calibri"/>
                  <a:sym typeface="Calibri"/>
                </a:endParaRPr>
              </a:p>
              <a:p>
                <a:pPr marL="285750" indent="-285750" hangingPunct="0">
                  <a:buFont typeface="Arial" panose="020B0604020202020204" pitchFamily="34" charset="0"/>
                  <a:buChar char="•"/>
                </a:pPr>
                <a14:m>
                  <m:oMath xmlns:m="http://schemas.openxmlformats.org/officeDocument/2006/math">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𝑉</m:t>
                        </m:r>
                      </m:num>
                      <m:den>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𝑧</m:t>
                            </m:r>
                          </m:e>
                          <m:sup>
                            <m:r>
                              <a:rPr lang="en-US" sz="2000" i="1">
                                <a:solidFill>
                                  <a:srgbClr val="000000"/>
                                </a:solidFill>
                                <a:latin typeface="Cambria Math" panose="02040503050406030204" pitchFamily="18" charset="0"/>
                                <a:cs typeface="Calibri"/>
                                <a:sym typeface="Calibri"/>
                              </a:rPr>
                              <m:t>2</m:t>
                            </m:r>
                          </m:sup>
                        </m:sSup>
                      </m:den>
                    </m:f>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𝐿𝐶</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𝑉</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𝑡</m:t>
                            </m:r>
                          </m:e>
                          <m:sup>
                            <m:r>
                              <a:rPr lang="en-US" sz="2000" i="1">
                                <a:solidFill>
                                  <a:srgbClr val="000000"/>
                                </a:solidFill>
                                <a:latin typeface="Cambria Math" panose="02040503050406030204" pitchFamily="18" charset="0"/>
                              </a:rPr>
                              <m:t>2</m:t>
                            </m:r>
                          </m:sup>
                        </m:sSup>
                      </m:den>
                    </m:f>
                  </m:oMath>
                </a14:m>
                <a:r>
                  <a:rPr lang="en-US" sz="2000" dirty="0">
                    <a:solidFill>
                      <a:srgbClr val="000000"/>
                    </a:solidFill>
                    <a:latin typeface="Calibri"/>
                  </a:rPr>
                  <a:t> and </a:t>
                </a:r>
                <a14:m>
                  <m:oMath xmlns:m="http://schemas.openxmlformats.org/officeDocument/2006/math">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𝐼</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𝑧</m:t>
                            </m:r>
                          </m:e>
                          <m:sup>
                            <m:r>
                              <a:rPr lang="en-US" sz="2000" i="1">
                                <a:solidFill>
                                  <a:srgbClr val="000000"/>
                                </a:solidFill>
                                <a:latin typeface="Cambria Math" panose="02040503050406030204" pitchFamily="18" charset="0"/>
                              </a:rPr>
                              <m:t>2</m:t>
                            </m:r>
                          </m:sup>
                        </m:sSup>
                      </m:den>
                    </m:f>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𝐿𝐶</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𝐼</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𝑡</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endParaRPr lang="en-US" sz="2000" dirty="0">
                  <a:solidFill>
                    <a:srgbClr val="000000"/>
                  </a:solidFill>
                  <a:latin typeface="Calibri"/>
                </a:endParaRPr>
              </a:p>
              <a:p>
                <a:pPr marL="285750" indent="-285750" hangingPunct="0">
                  <a:buFont typeface="Arial" panose="020B0604020202020204" pitchFamily="34" charset="0"/>
                  <a:buChar char="•"/>
                </a:pPr>
                <a:r>
                  <a:rPr lang="en-US" sz="2000" dirty="0">
                    <a:solidFill>
                      <a:srgbClr val="000000"/>
                    </a:solidFill>
                    <a:latin typeface="Calibri"/>
                    <a:ea typeface="Calibri"/>
                    <a:cs typeface="Calibri"/>
                    <a:sym typeface="Calibri"/>
                  </a:rPr>
                  <a:t>Solution is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𝑉</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libri"/>
                            <a:cs typeface="Calibri"/>
                            <a:sym typeface="Calibri"/>
                          </a:rPr>
                          <m:t>𝑧</m:t>
                        </m:r>
                        <m:r>
                          <a:rPr lang="en-US" sz="2000" i="1">
                            <a:solidFill>
                              <a:srgbClr val="000000"/>
                            </a:solidFill>
                            <a:latin typeface="Cambria Math" panose="02040503050406030204" pitchFamily="18" charset="0"/>
                            <a:ea typeface="Calibri"/>
                            <a:cs typeface="Calibri"/>
                            <a:sym typeface="Calibri"/>
                          </a:rPr>
                          <m:t>−</m:t>
                        </m:r>
                        <m:r>
                          <a:rPr lang="en-US" sz="2000" i="1">
                            <a:solidFill>
                              <a:srgbClr val="000000"/>
                            </a:solidFill>
                            <a:latin typeface="Cambria Math" panose="02040503050406030204" pitchFamily="18" charset="0"/>
                            <a:ea typeface="Calibri"/>
                            <a:cs typeface="Calibri"/>
                            <a:sym typeface="Calibri"/>
                          </a:rPr>
                          <m:t>𝑣𝑡</m:t>
                        </m:r>
                      </m:e>
                    </m:d>
                    <m:r>
                      <a:rPr lang="en-US" sz="2000" i="1">
                        <a:solidFill>
                          <a:srgbClr val="000000"/>
                        </a:solidFill>
                        <a:latin typeface="Cambria Math" panose="02040503050406030204" pitchFamily="18" charset="0"/>
                        <a:ea typeface="Calibri"/>
                        <a:cs typeface="Calibri"/>
                        <a:sym typeface="Calibri"/>
                      </a:rPr>
                      <m:t>, </m:t>
                    </m:r>
                    <m:r>
                      <a:rPr lang="en-US" sz="2000" i="1">
                        <a:solidFill>
                          <a:srgbClr val="000000"/>
                        </a:solidFill>
                        <a:latin typeface="Cambria Math" panose="02040503050406030204" pitchFamily="18" charset="0"/>
                        <a:ea typeface="Calibri"/>
                        <a:cs typeface="Calibri"/>
                        <a:sym typeface="Calibri"/>
                      </a:rPr>
                      <m:t>𝑣</m:t>
                    </m:r>
                    <m:r>
                      <a:rPr lang="en-US" sz="2000" i="1">
                        <a:solidFill>
                          <a:srgbClr val="000000"/>
                        </a:solidFill>
                        <a:latin typeface="Cambria Math" panose="02040503050406030204" pitchFamily="18" charset="0"/>
                        <a:ea typeface="Calibri"/>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1</m:t>
                        </m:r>
                      </m:num>
                      <m:den>
                        <m:rad>
                          <m:radPr>
                            <m:degHide m:val="on"/>
                            <m:ctrlPr>
                              <a:rPr lang="en-US" sz="2000" i="1">
                                <a:solidFill>
                                  <a:srgbClr val="000000"/>
                                </a:solidFill>
                                <a:latin typeface="Cambria Math" panose="02040503050406030204" pitchFamily="18" charset="0"/>
                                <a:cs typeface="Calibri"/>
                                <a:sym typeface="Calibri"/>
                              </a:rPr>
                            </m:ctrlPr>
                          </m:radPr>
                          <m:deg/>
                          <m:e>
                            <m:r>
                              <a:rPr lang="en-US" sz="2000" i="1">
                                <a:solidFill>
                                  <a:srgbClr val="000000"/>
                                </a:solidFill>
                                <a:latin typeface="Cambria Math" panose="02040503050406030204" pitchFamily="18" charset="0"/>
                                <a:cs typeface="Calibri"/>
                                <a:sym typeface="Calibri"/>
                              </a:rPr>
                              <m:t>𝐿𝐶</m:t>
                            </m:r>
                          </m:e>
                        </m:rad>
                      </m:den>
                    </m:f>
                  </m:oMath>
                </a14:m>
                <a:r>
                  <a:rPr lang="en-US" sz="2000" dirty="0">
                    <a:solidFill>
                      <a:srgbClr val="000000"/>
                    </a:solidFill>
                    <a:latin typeface="Calibri"/>
                    <a:ea typeface="Calibri"/>
                    <a:cs typeface="Calibri"/>
                    <a:sym typeface="Calibri"/>
                  </a:rPr>
                  <a:t>, which is the velocity for the forward wave</a:t>
                </a:r>
              </a:p>
              <a:p>
                <a:pPr marL="285750" indent="-285750" hangingPunct="0">
                  <a:buFont typeface="Arial" panose="020B0604020202020204" pitchFamily="34" charset="0"/>
                  <a:buChar char="•"/>
                </a:pPr>
                <a14:m>
                  <m:oMath xmlns:m="http://schemas.openxmlformats.org/officeDocument/2006/math">
                    <m:sSup>
                      <m:sSupPr>
                        <m:ctrlPr>
                          <a:rPr lang="en-US" sz="2000" i="1">
                            <a:solidFill>
                              <a:srgbClr val="000000"/>
                            </a:solidFill>
                            <a:latin typeface="Cambria Math" panose="02040503050406030204" pitchFamily="18" charset="0"/>
                            <a:ea typeface="Calibri"/>
                            <a:cs typeface="Calibri"/>
                            <a:sym typeface="Calibri"/>
                          </a:rPr>
                        </m:ctrlPr>
                      </m:sSupPr>
                      <m:e>
                        <m:r>
                          <a:rPr lang="en-US" sz="2000" i="1">
                            <a:solidFill>
                              <a:srgbClr val="000000"/>
                            </a:solidFill>
                            <a:latin typeface="Cambria Math" panose="02040503050406030204" pitchFamily="18" charset="0"/>
                            <a:ea typeface="Calibri"/>
                            <a:cs typeface="Calibri"/>
                            <a:sym typeface="Calibri"/>
                          </a:rPr>
                          <m:t>𝑉</m:t>
                        </m:r>
                      </m:e>
                      <m:sup>
                        <m:r>
                          <a:rPr lang="en-US" sz="2000" i="1">
                            <a:solidFill>
                              <a:srgbClr val="000000"/>
                            </a:solidFill>
                            <a:latin typeface="Cambria Math" panose="02040503050406030204" pitchFamily="18" charset="0"/>
                            <a:ea typeface="Calibri"/>
                            <a:cs typeface="Calibri"/>
                            <a:sym typeface="Calibri"/>
                          </a:rPr>
                          <m:t>′</m:t>
                        </m:r>
                      </m:sup>
                    </m:sSup>
                    <m:r>
                      <a:rPr lang="en-US" sz="2000" i="1">
                        <a:solidFill>
                          <a:srgbClr val="000000"/>
                        </a:solidFill>
                        <a:latin typeface="Cambria Math" panose="02040503050406030204" pitchFamily="18" charset="0"/>
                        <a:ea typeface="Calibri"/>
                        <a:cs typeface="Calibri"/>
                        <a:sym typeface="Calibri"/>
                      </a:rPr>
                      <m:t>=</m:t>
                    </m:r>
                    <m:r>
                      <a:rPr lang="en-US" sz="2000" i="1">
                        <a:solidFill>
                          <a:srgbClr val="000000"/>
                        </a:solidFill>
                        <a:latin typeface="Cambria Math" panose="02040503050406030204" pitchFamily="18" charset="0"/>
                        <a:ea typeface="Calibri"/>
                        <a:cs typeface="Calibri"/>
                        <a:sym typeface="Calibri"/>
                      </a:rPr>
                      <m:t>𝑣𝐿</m:t>
                    </m:r>
                    <m:sSup>
                      <m:sSupPr>
                        <m:ctrlPr>
                          <a:rPr lang="en-US" sz="2000" i="1">
                            <a:solidFill>
                              <a:srgbClr val="000000"/>
                            </a:solidFill>
                            <a:latin typeface="Cambria Math" panose="02040503050406030204" pitchFamily="18" charset="0"/>
                            <a:ea typeface="Calibri"/>
                            <a:cs typeface="Calibri"/>
                            <a:sym typeface="Calibri"/>
                          </a:rPr>
                        </m:ctrlPr>
                      </m:sSupPr>
                      <m:e>
                        <m:r>
                          <a:rPr lang="en-US" sz="2000" i="1">
                            <a:solidFill>
                              <a:srgbClr val="000000"/>
                            </a:solidFill>
                            <a:latin typeface="Cambria Math" panose="02040503050406030204" pitchFamily="18" charset="0"/>
                            <a:ea typeface="Calibri"/>
                            <a:cs typeface="Calibri"/>
                            <a:sym typeface="Calibri"/>
                          </a:rPr>
                          <m:t>𝐼</m:t>
                        </m:r>
                      </m:e>
                      <m:sup>
                        <m:r>
                          <a:rPr lang="en-US" sz="2000" i="1">
                            <a:solidFill>
                              <a:srgbClr val="000000"/>
                            </a:solidFill>
                            <a:latin typeface="Cambria Math" panose="02040503050406030204" pitchFamily="18" charset="0"/>
                            <a:ea typeface="Calibri"/>
                            <a:cs typeface="Calibri"/>
                            <a:sym typeface="Calibri"/>
                          </a:rPr>
                          <m:t>′</m:t>
                        </m:r>
                      </m:sup>
                    </m:sSup>
                    <m:r>
                      <a:rPr lang="en-US" sz="2000" i="1">
                        <a:solidFill>
                          <a:srgbClr val="000000"/>
                        </a:solidFill>
                        <a:latin typeface="Cambria Math" panose="02040503050406030204" pitchFamily="18" charset="0"/>
                        <a:ea typeface="Calibri"/>
                        <a:cs typeface="Calibri"/>
                        <a:sym typeface="Calibri"/>
                      </a:rPr>
                      <m:t>,  </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𝑉</m:t>
                        </m:r>
                      </m:num>
                      <m:den>
                        <m:r>
                          <a:rPr lang="en-US" sz="2000" i="1">
                            <a:solidFill>
                              <a:srgbClr val="000000"/>
                            </a:solidFill>
                            <a:latin typeface="Cambria Math" panose="02040503050406030204" pitchFamily="18" charset="0"/>
                            <a:cs typeface="Calibri"/>
                            <a:sym typeface="Calibri"/>
                          </a:rPr>
                          <m:t>𝐼</m:t>
                        </m:r>
                      </m:den>
                    </m:f>
                    <m:r>
                      <a:rPr lang="en-US" sz="2000" i="1">
                        <a:solidFill>
                          <a:srgbClr val="000000"/>
                        </a:solidFill>
                        <a:latin typeface="Cambria Math" panose="02040503050406030204" pitchFamily="18" charset="0"/>
                        <a:cs typeface="Calibri"/>
                        <a:sym typeface="Calibri"/>
                      </a:rPr>
                      <m:t>=</m:t>
                    </m:r>
                    <m:rad>
                      <m:radPr>
                        <m:degHide m:val="on"/>
                        <m:ctrlPr>
                          <a:rPr lang="en-US" sz="2000" i="1">
                            <a:solidFill>
                              <a:srgbClr val="000000"/>
                            </a:solidFill>
                            <a:latin typeface="Cambria Math" panose="02040503050406030204" pitchFamily="18" charset="0"/>
                            <a:cs typeface="Calibri"/>
                            <a:sym typeface="Calibri"/>
                          </a:rPr>
                        </m:ctrlPr>
                      </m:radPr>
                      <m:deg/>
                      <m:e>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𝐿</m:t>
                            </m:r>
                          </m:num>
                          <m:den>
                            <m:r>
                              <a:rPr lang="en-US" sz="2000" i="1">
                                <a:solidFill>
                                  <a:srgbClr val="000000"/>
                                </a:solidFill>
                                <a:latin typeface="Cambria Math" panose="02040503050406030204" pitchFamily="18" charset="0"/>
                                <a:cs typeface="Calibri"/>
                                <a:sym typeface="Calibri"/>
                              </a:rPr>
                              <m:t>𝐶</m:t>
                            </m:r>
                          </m:den>
                        </m:f>
                      </m:e>
                    </m:rad>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𝐿</m:t>
                            </m:r>
                          </m:num>
                          <m:den>
                            <m:r>
                              <a:rPr lang="en-US" sz="2000" i="1">
                                <a:solidFill>
                                  <a:srgbClr val="000000"/>
                                </a:solidFill>
                                <a:latin typeface="Cambria Math" panose="02040503050406030204" pitchFamily="18" charset="0"/>
                              </a:rPr>
                              <m:t>𝐶</m:t>
                            </m:r>
                          </m:den>
                        </m:f>
                      </m:e>
                    </m:rad>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0</m:t>
                        </m:r>
                      </m:sub>
                    </m:sSub>
                  </m:oMath>
                </a14:m>
                <a:r>
                  <a:rPr lang="en-US" sz="2000" dirty="0">
                    <a:solidFill>
                      <a:srgbClr val="000000"/>
                    </a:solidFill>
                    <a:latin typeface="Calibri"/>
                    <a:ea typeface="Calibri"/>
                    <a:cs typeface="Calibri"/>
                    <a:sym typeface="Calibri"/>
                  </a:rPr>
                  <a:t> is the forward or “characteristic” impedance</a:t>
                </a:r>
              </a:p>
              <a:p>
                <a:pPr marL="285750" indent="-285750" hangingPunct="0">
                  <a:buFont typeface="Arial" panose="020B0604020202020204" pitchFamily="34" charset="0"/>
                  <a:buChar char="•"/>
                </a:pPr>
                <a:r>
                  <a:rPr lang="en-US" sz="2000" dirty="0">
                    <a:solidFill>
                      <a:srgbClr val="000000"/>
                    </a:solidFill>
                  </a:rPr>
                  <a:t>Another solution is </a:t>
                </a:r>
                <a14:m>
                  <m:oMath xmlns:m="http://schemas.openxmlformats.org/officeDocument/2006/math">
                    <m:r>
                      <a:rPr lang="en-US" sz="2000" i="1">
                        <a:solidFill>
                          <a:srgbClr val="000000"/>
                        </a:solidFill>
                        <a:latin typeface="Cambria Math" panose="02040503050406030204" pitchFamily="18" charset="0"/>
                      </a:rPr>
                      <m:t>𝑉</m:t>
                    </m:r>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𝑧</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𝑣𝑡</m:t>
                        </m:r>
                      </m:e>
                    </m:d>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𝑣</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ad>
                          <m:radPr>
                            <m:degHide m:val="on"/>
                            <m:ctrlPr>
                              <a:rPr lang="en-US" sz="2000" i="1">
                                <a:solidFill>
                                  <a:srgbClr val="000000"/>
                                </a:solidFill>
                                <a:latin typeface="Cambria Math" panose="02040503050406030204" pitchFamily="18" charset="0"/>
                              </a:rPr>
                            </m:ctrlPr>
                          </m:radPr>
                          <m:deg/>
                          <m:e>
                            <m:r>
                              <a:rPr lang="en-US" sz="2000" i="1">
                                <a:solidFill>
                                  <a:srgbClr val="000000"/>
                                </a:solidFill>
                                <a:latin typeface="Cambria Math" panose="02040503050406030204" pitchFamily="18" charset="0"/>
                              </a:rPr>
                              <m:t>𝐿𝐶</m:t>
                            </m:r>
                          </m:e>
                        </m:rad>
                      </m:den>
                    </m:f>
                  </m:oMath>
                </a14:m>
                <a:r>
                  <a:rPr lang="en-US" sz="2000" dirty="0">
                    <a:solidFill>
                      <a:srgbClr val="000000"/>
                    </a:solidFill>
                  </a:rPr>
                  <a:t> which is the velocity for the reverse wave</a:t>
                </a: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m:t>
                            </m:r>
                          </m:sub>
                        </m:sSub>
                      </m:den>
                    </m:f>
                  </m:oMath>
                </a14:m>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m:t>
                            </m:r>
                          </m:sub>
                        </m:sSub>
                      </m:den>
                    </m:f>
                  </m:oMath>
                </a14:m>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oMath>
                </a14:m>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𝑍</m:t>
                        </m:r>
                      </m:e>
                      <m:sub>
                        <m:r>
                          <a:rPr lang="en-US" sz="2000" i="1">
                            <a:solidFill>
                              <a:srgbClr val="000000"/>
                            </a:solidFill>
                            <a:latin typeface="Cambria Math" panose="02040503050406030204" pitchFamily="18" charset="0"/>
                            <a:cs typeface="Calibri"/>
                            <a:sym typeface="Calibri"/>
                          </a:rPr>
                          <m:t>0</m:t>
                        </m:r>
                      </m:sub>
                    </m:sSub>
                  </m:oMath>
                </a14:m>
                <a:r>
                  <a:rPr lang="en-US" sz="2000" dirty="0">
                    <a:solidFill>
                      <a:srgbClr val="000000"/>
                    </a:solidFill>
                    <a:ea typeface="Calibri"/>
                    <a:cs typeface="Calibri"/>
                    <a:sym typeface="Calibri"/>
                  </a:rPr>
                  <a:t> is the backwards looking impedance</a:t>
                </a:r>
                <a:endParaRPr lang="en-US" sz="2000" dirty="0">
                  <a:solidFill>
                    <a:srgbClr val="000000"/>
                  </a:solidFill>
                </a:endParaRP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m:t>
                        </m:r>
                      </m:sub>
                    </m:sSub>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𝑡</m:t>
                        </m:r>
                      </m:e>
                    </m:d>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den>
                    </m:f>
                    <m:r>
                      <a:rPr lang="en-US" sz="2000">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m:t>
                        </m:r>
                      </m:sub>
                    </m:sSub>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𝑡</m:t>
                        </m:r>
                      </m:e>
                    </m:d>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den>
                    </m:f>
                  </m:oMath>
                </a14:m>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48388" y="1482749"/>
                <a:ext cx="8843874" cy="5179612"/>
              </a:xfrm>
              <a:prstGeom prst="rect">
                <a:avLst/>
              </a:prstGeom>
              <a:blipFill>
                <a:blip r:embed="rId3"/>
                <a:stretch>
                  <a:fillRect l="-1148"/>
                </a:stretch>
              </a:blipFill>
              <a:ln w="12700" cap="flat">
                <a:noFill/>
                <a:miter lim="400000"/>
              </a:ln>
              <a:effectLst/>
            </p:spPr>
            <p:txBody>
              <a:bodyPr/>
              <a:lstStyle/>
              <a:p>
                <a:r>
                  <a:rPr lang="en-US">
                    <a:noFill/>
                  </a:rPr>
                  <a:t> </a:t>
                </a:r>
              </a:p>
            </p:txBody>
          </p:sp>
        </mc:Fallback>
      </mc:AlternateContent>
      <p:grpSp>
        <p:nvGrpSpPr>
          <p:cNvPr id="69" name="Group 68">
            <a:extLst>
              <a:ext uri="{FF2B5EF4-FFF2-40B4-BE49-F238E27FC236}">
                <a16:creationId xmlns:a16="http://schemas.microsoft.com/office/drawing/2014/main" id="{4B567206-0A64-A146-AEDA-1AE519454668}"/>
              </a:ext>
            </a:extLst>
          </p:cNvPr>
          <p:cNvGrpSpPr/>
          <p:nvPr/>
        </p:nvGrpSpPr>
        <p:grpSpPr>
          <a:xfrm>
            <a:off x="9349896" y="788752"/>
            <a:ext cx="2761638" cy="1347704"/>
            <a:chOff x="2041460" y="1200771"/>
            <a:chExt cx="2761638" cy="1347704"/>
          </a:xfrm>
        </p:grpSpPr>
        <p:grpSp>
          <p:nvGrpSpPr>
            <p:cNvPr id="5" name="Group 209">
              <a:extLst>
                <a:ext uri="{FF2B5EF4-FFF2-40B4-BE49-F238E27FC236}">
                  <a16:creationId xmlns:a16="http://schemas.microsoft.com/office/drawing/2014/main" id="{A9B9FBFB-F932-0A49-873F-C8E493DF92A7}"/>
                </a:ext>
              </a:extLst>
            </p:cNvPr>
            <p:cNvGrpSpPr>
              <a:grpSpLocks/>
            </p:cNvGrpSpPr>
            <p:nvPr/>
          </p:nvGrpSpPr>
          <p:grpSpPr bwMode="auto">
            <a:xfrm rot="16200000">
              <a:off x="2448516" y="1406007"/>
              <a:ext cx="155448" cy="731520"/>
              <a:chOff x="3935" y="1728"/>
              <a:chExt cx="96" cy="480"/>
            </a:xfrm>
          </p:grpSpPr>
          <p:sp>
            <p:nvSpPr>
              <p:cNvPr id="6" name="Arc 59">
                <a:extLst>
                  <a:ext uri="{FF2B5EF4-FFF2-40B4-BE49-F238E27FC236}">
                    <a16:creationId xmlns:a16="http://schemas.microsoft.com/office/drawing/2014/main" id="{3FA7649F-FD4C-D64D-9B11-20B3212466E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 name="Arc 60">
                <a:extLst>
                  <a:ext uri="{FF2B5EF4-FFF2-40B4-BE49-F238E27FC236}">
                    <a16:creationId xmlns:a16="http://schemas.microsoft.com/office/drawing/2014/main" id="{B7505A16-74E7-214A-AFFE-7CA7B49D017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1">
                <a:extLst>
                  <a:ext uri="{FF2B5EF4-FFF2-40B4-BE49-F238E27FC236}">
                    <a16:creationId xmlns:a16="http://schemas.microsoft.com/office/drawing/2014/main" id="{B500CA14-2919-A84C-B94F-9CF2903E06D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2">
                <a:extLst>
                  <a:ext uri="{FF2B5EF4-FFF2-40B4-BE49-F238E27FC236}">
                    <a16:creationId xmlns:a16="http://schemas.microsoft.com/office/drawing/2014/main" id="{A9C7C191-DFB1-B649-9CF1-C7512811A1D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Line 63">
                <a:extLst>
                  <a:ext uri="{FF2B5EF4-FFF2-40B4-BE49-F238E27FC236}">
                    <a16:creationId xmlns:a16="http://schemas.microsoft.com/office/drawing/2014/main" id="{9A8C7EE2-0024-AC47-97F5-F89712F1E23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64">
                <a:extLst>
                  <a:ext uri="{FF2B5EF4-FFF2-40B4-BE49-F238E27FC236}">
                    <a16:creationId xmlns:a16="http://schemas.microsoft.com/office/drawing/2014/main" id="{754BD145-D70E-084F-8C32-467569D8980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Arc 65">
                <a:extLst>
                  <a:ext uri="{FF2B5EF4-FFF2-40B4-BE49-F238E27FC236}">
                    <a16:creationId xmlns:a16="http://schemas.microsoft.com/office/drawing/2014/main" id="{35009C4C-D6C8-7545-9E63-0D611D5613F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6">
                <a:extLst>
                  <a:ext uri="{FF2B5EF4-FFF2-40B4-BE49-F238E27FC236}">
                    <a16:creationId xmlns:a16="http://schemas.microsoft.com/office/drawing/2014/main" id="{89A239D7-E7FF-0745-952F-6C4AA72FD53C}"/>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7">
                <a:extLst>
                  <a:ext uri="{FF2B5EF4-FFF2-40B4-BE49-F238E27FC236}">
                    <a16:creationId xmlns:a16="http://schemas.microsoft.com/office/drawing/2014/main" id="{4B166A6A-FBD9-484E-919A-BBF0B2D8228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8">
                <a:extLst>
                  <a:ext uri="{FF2B5EF4-FFF2-40B4-BE49-F238E27FC236}">
                    <a16:creationId xmlns:a16="http://schemas.microsoft.com/office/drawing/2014/main" id="{97EBEF73-9ABD-FF4A-AC40-0EB1A002B95F}"/>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9">
                <a:extLst>
                  <a:ext uri="{FF2B5EF4-FFF2-40B4-BE49-F238E27FC236}">
                    <a16:creationId xmlns:a16="http://schemas.microsoft.com/office/drawing/2014/main" id="{7B5DA2AA-C18D-4B49-B379-0233C925460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70">
                <a:extLst>
                  <a:ext uri="{FF2B5EF4-FFF2-40B4-BE49-F238E27FC236}">
                    <a16:creationId xmlns:a16="http://schemas.microsoft.com/office/drawing/2014/main" id="{AD16C39D-112E-FD49-A864-E925C637687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1">
                <a:extLst>
                  <a:ext uri="{FF2B5EF4-FFF2-40B4-BE49-F238E27FC236}">
                    <a16:creationId xmlns:a16="http://schemas.microsoft.com/office/drawing/2014/main" id="{3660878E-2ADB-2E4D-BFA8-12D40DCBCEC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0" name="Group 210">
              <a:extLst>
                <a:ext uri="{FF2B5EF4-FFF2-40B4-BE49-F238E27FC236}">
                  <a16:creationId xmlns:a16="http://schemas.microsoft.com/office/drawing/2014/main" id="{6C1693A8-98B4-B44C-8DE6-484EB2CE7A81}"/>
                </a:ext>
              </a:extLst>
            </p:cNvPr>
            <p:cNvGrpSpPr>
              <a:grpSpLocks/>
            </p:cNvGrpSpPr>
            <p:nvPr/>
          </p:nvGrpSpPr>
          <p:grpSpPr bwMode="auto">
            <a:xfrm>
              <a:off x="2730537" y="1752588"/>
              <a:ext cx="304800" cy="762000"/>
              <a:chOff x="3216" y="1728"/>
              <a:chExt cx="192" cy="480"/>
            </a:xfrm>
          </p:grpSpPr>
          <p:sp>
            <p:nvSpPr>
              <p:cNvPr id="21" name="Line 8">
                <a:extLst>
                  <a:ext uri="{FF2B5EF4-FFF2-40B4-BE49-F238E27FC236}">
                    <a16:creationId xmlns:a16="http://schemas.microsoft.com/office/drawing/2014/main" id="{AFC69615-5CED-7148-ACCC-17062DA8754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F18A5867-1226-C746-A71B-7200249E79F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2E7F1125-CB19-6D47-BFBB-6F27908AAD2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9E4FB7E1-10B7-2944-8011-FCE8457DFF7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 name="Group 209">
              <a:extLst>
                <a:ext uri="{FF2B5EF4-FFF2-40B4-BE49-F238E27FC236}">
                  <a16:creationId xmlns:a16="http://schemas.microsoft.com/office/drawing/2014/main" id="{CB381ED8-3F6A-8844-A4A4-FA89F1F7A069}"/>
                </a:ext>
              </a:extLst>
            </p:cNvPr>
            <p:cNvGrpSpPr>
              <a:grpSpLocks/>
            </p:cNvGrpSpPr>
            <p:nvPr/>
          </p:nvGrpSpPr>
          <p:grpSpPr bwMode="auto">
            <a:xfrm rot="16200000">
              <a:off x="3164444" y="1398912"/>
              <a:ext cx="155448" cy="731520"/>
              <a:chOff x="3935" y="1728"/>
              <a:chExt cx="96" cy="480"/>
            </a:xfrm>
          </p:grpSpPr>
          <p:sp>
            <p:nvSpPr>
              <p:cNvPr id="26" name="Arc 59">
                <a:extLst>
                  <a:ext uri="{FF2B5EF4-FFF2-40B4-BE49-F238E27FC236}">
                    <a16:creationId xmlns:a16="http://schemas.microsoft.com/office/drawing/2014/main" id="{B1F15F78-9A15-C849-9868-FBA4B8AF7839}"/>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0">
                <a:extLst>
                  <a:ext uri="{FF2B5EF4-FFF2-40B4-BE49-F238E27FC236}">
                    <a16:creationId xmlns:a16="http://schemas.microsoft.com/office/drawing/2014/main" id="{C6C1E0C5-BD78-BA45-964A-7017CFC88A8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1">
                <a:extLst>
                  <a:ext uri="{FF2B5EF4-FFF2-40B4-BE49-F238E27FC236}">
                    <a16:creationId xmlns:a16="http://schemas.microsoft.com/office/drawing/2014/main" id="{4CF28B31-32FE-EE40-BA13-03C3C82AF4A7}"/>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2">
                <a:extLst>
                  <a:ext uri="{FF2B5EF4-FFF2-40B4-BE49-F238E27FC236}">
                    <a16:creationId xmlns:a16="http://schemas.microsoft.com/office/drawing/2014/main" id="{8730B54E-3D9E-6942-B7F5-DB15C90E87D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Line 63">
                <a:extLst>
                  <a:ext uri="{FF2B5EF4-FFF2-40B4-BE49-F238E27FC236}">
                    <a16:creationId xmlns:a16="http://schemas.microsoft.com/office/drawing/2014/main" id="{D169E240-0AFE-914F-91BE-E2C10BF9304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64">
                <a:extLst>
                  <a:ext uri="{FF2B5EF4-FFF2-40B4-BE49-F238E27FC236}">
                    <a16:creationId xmlns:a16="http://schemas.microsoft.com/office/drawing/2014/main" id="{693B2020-FD83-9D4A-8387-7F86729418A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Arc 65">
                <a:extLst>
                  <a:ext uri="{FF2B5EF4-FFF2-40B4-BE49-F238E27FC236}">
                    <a16:creationId xmlns:a16="http://schemas.microsoft.com/office/drawing/2014/main" id="{6EF23309-9B6D-7B4A-A242-0E74F52C8A9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6">
                <a:extLst>
                  <a:ext uri="{FF2B5EF4-FFF2-40B4-BE49-F238E27FC236}">
                    <a16:creationId xmlns:a16="http://schemas.microsoft.com/office/drawing/2014/main" id="{3A2B886B-5854-6D4B-88BD-AC617FD771E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7">
                <a:extLst>
                  <a:ext uri="{FF2B5EF4-FFF2-40B4-BE49-F238E27FC236}">
                    <a16:creationId xmlns:a16="http://schemas.microsoft.com/office/drawing/2014/main" id="{ABB2873F-AC49-AC4F-8F41-D7F6B9647A50}"/>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8">
                <a:extLst>
                  <a:ext uri="{FF2B5EF4-FFF2-40B4-BE49-F238E27FC236}">
                    <a16:creationId xmlns:a16="http://schemas.microsoft.com/office/drawing/2014/main" id="{D5CDA66A-C6E7-3743-9AE0-06FB9525FFA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9">
                <a:extLst>
                  <a:ext uri="{FF2B5EF4-FFF2-40B4-BE49-F238E27FC236}">
                    <a16:creationId xmlns:a16="http://schemas.microsoft.com/office/drawing/2014/main" id="{623D9DB4-7732-3646-920C-B65A7A7927E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0">
                <a:extLst>
                  <a:ext uri="{FF2B5EF4-FFF2-40B4-BE49-F238E27FC236}">
                    <a16:creationId xmlns:a16="http://schemas.microsoft.com/office/drawing/2014/main" id="{20448938-750C-4347-A3E1-6305782716F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1">
                <a:extLst>
                  <a:ext uri="{FF2B5EF4-FFF2-40B4-BE49-F238E27FC236}">
                    <a16:creationId xmlns:a16="http://schemas.microsoft.com/office/drawing/2014/main" id="{EAD4B3FE-4450-7D4B-B897-50551E79E6F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9" name="Group 210">
              <a:extLst>
                <a:ext uri="{FF2B5EF4-FFF2-40B4-BE49-F238E27FC236}">
                  <a16:creationId xmlns:a16="http://schemas.microsoft.com/office/drawing/2014/main" id="{863A1E58-6097-AB4C-A62E-7164C80483F4}"/>
                </a:ext>
              </a:extLst>
            </p:cNvPr>
            <p:cNvGrpSpPr>
              <a:grpSpLocks/>
            </p:cNvGrpSpPr>
            <p:nvPr/>
          </p:nvGrpSpPr>
          <p:grpSpPr bwMode="auto">
            <a:xfrm>
              <a:off x="3446465" y="1756126"/>
              <a:ext cx="304800" cy="762000"/>
              <a:chOff x="3216" y="1728"/>
              <a:chExt cx="192" cy="480"/>
            </a:xfrm>
          </p:grpSpPr>
          <p:sp>
            <p:nvSpPr>
              <p:cNvPr id="40" name="Line 8">
                <a:extLst>
                  <a:ext uri="{FF2B5EF4-FFF2-40B4-BE49-F238E27FC236}">
                    <a16:creationId xmlns:a16="http://schemas.microsoft.com/office/drawing/2014/main" id="{EBECEAE0-5AEB-C845-90A9-00561F2E612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398E2A6C-1D2A-114A-AF31-C1DA0355BF3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17D179D4-9D3B-D943-9FED-EE3D54DFCEF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E355E9AF-884A-1D49-9B3B-3A478EEEE2C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 name="Group 209">
              <a:extLst>
                <a:ext uri="{FF2B5EF4-FFF2-40B4-BE49-F238E27FC236}">
                  <a16:creationId xmlns:a16="http://schemas.microsoft.com/office/drawing/2014/main" id="{DF8FA532-09C5-FD4C-8317-2B34EC4360CC}"/>
                </a:ext>
              </a:extLst>
            </p:cNvPr>
            <p:cNvGrpSpPr>
              <a:grpSpLocks/>
            </p:cNvGrpSpPr>
            <p:nvPr/>
          </p:nvGrpSpPr>
          <p:grpSpPr bwMode="auto">
            <a:xfrm rot="16200000">
              <a:off x="3876818" y="1398916"/>
              <a:ext cx="155448" cy="731520"/>
              <a:chOff x="3935" y="1728"/>
              <a:chExt cx="96" cy="480"/>
            </a:xfrm>
          </p:grpSpPr>
          <p:sp>
            <p:nvSpPr>
              <p:cNvPr id="45" name="Arc 59">
                <a:extLst>
                  <a:ext uri="{FF2B5EF4-FFF2-40B4-BE49-F238E27FC236}">
                    <a16:creationId xmlns:a16="http://schemas.microsoft.com/office/drawing/2014/main" id="{36040FC7-E0A4-C340-8A72-4B8072EE34B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60">
                <a:extLst>
                  <a:ext uri="{FF2B5EF4-FFF2-40B4-BE49-F238E27FC236}">
                    <a16:creationId xmlns:a16="http://schemas.microsoft.com/office/drawing/2014/main" id="{5EAD8414-5075-B94D-8008-5FB79D53C40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61">
                <a:extLst>
                  <a:ext uri="{FF2B5EF4-FFF2-40B4-BE49-F238E27FC236}">
                    <a16:creationId xmlns:a16="http://schemas.microsoft.com/office/drawing/2014/main" id="{8AC4D78D-CC68-584B-A938-B13A8DE94F1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Arc 62">
                <a:extLst>
                  <a:ext uri="{FF2B5EF4-FFF2-40B4-BE49-F238E27FC236}">
                    <a16:creationId xmlns:a16="http://schemas.microsoft.com/office/drawing/2014/main" id="{9C84A928-9825-9A4C-9E8A-2E84712CF40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Line 63">
                <a:extLst>
                  <a:ext uri="{FF2B5EF4-FFF2-40B4-BE49-F238E27FC236}">
                    <a16:creationId xmlns:a16="http://schemas.microsoft.com/office/drawing/2014/main" id="{40441E0A-3D9C-D141-9F22-E2517232FF3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64">
                <a:extLst>
                  <a:ext uri="{FF2B5EF4-FFF2-40B4-BE49-F238E27FC236}">
                    <a16:creationId xmlns:a16="http://schemas.microsoft.com/office/drawing/2014/main" id="{1B75326D-0A2B-E74F-B230-305AA55DE97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Arc 65">
                <a:extLst>
                  <a:ext uri="{FF2B5EF4-FFF2-40B4-BE49-F238E27FC236}">
                    <a16:creationId xmlns:a16="http://schemas.microsoft.com/office/drawing/2014/main" id="{A87924EA-3F0E-CE4C-914A-31436534D36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66">
                <a:extLst>
                  <a:ext uri="{FF2B5EF4-FFF2-40B4-BE49-F238E27FC236}">
                    <a16:creationId xmlns:a16="http://schemas.microsoft.com/office/drawing/2014/main" id="{FB94191C-8306-F64C-AD45-5319A06D923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Arc 67">
                <a:extLst>
                  <a:ext uri="{FF2B5EF4-FFF2-40B4-BE49-F238E27FC236}">
                    <a16:creationId xmlns:a16="http://schemas.microsoft.com/office/drawing/2014/main" id="{E57DBD84-4333-2F49-9EB3-611D8829946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5" name="Arc 68">
                <a:extLst>
                  <a:ext uri="{FF2B5EF4-FFF2-40B4-BE49-F238E27FC236}">
                    <a16:creationId xmlns:a16="http://schemas.microsoft.com/office/drawing/2014/main" id="{7F73B936-CF4E-3E4C-BED5-20B7BCB8A40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6" name="Arc 69">
                <a:extLst>
                  <a:ext uri="{FF2B5EF4-FFF2-40B4-BE49-F238E27FC236}">
                    <a16:creationId xmlns:a16="http://schemas.microsoft.com/office/drawing/2014/main" id="{4A442522-BB40-6F4F-ABB4-CC3F3F93439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Arc 70">
                <a:extLst>
                  <a:ext uri="{FF2B5EF4-FFF2-40B4-BE49-F238E27FC236}">
                    <a16:creationId xmlns:a16="http://schemas.microsoft.com/office/drawing/2014/main" id="{58251E25-99FD-4E4B-89AF-A0520BBD7FB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71">
                <a:extLst>
                  <a:ext uri="{FF2B5EF4-FFF2-40B4-BE49-F238E27FC236}">
                    <a16:creationId xmlns:a16="http://schemas.microsoft.com/office/drawing/2014/main" id="{6D6E0AD8-2443-9D4E-B31F-A5664D05B453}"/>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9" name="Group 210">
              <a:extLst>
                <a:ext uri="{FF2B5EF4-FFF2-40B4-BE49-F238E27FC236}">
                  <a16:creationId xmlns:a16="http://schemas.microsoft.com/office/drawing/2014/main" id="{F1AD1B30-26CE-2544-8BE4-7E36FD5FD5F1}"/>
                </a:ext>
              </a:extLst>
            </p:cNvPr>
            <p:cNvGrpSpPr>
              <a:grpSpLocks/>
            </p:cNvGrpSpPr>
            <p:nvPr/>
          </p:nvGrpSpPr>
          <p:grpSpPr bwMode="auto">
            <a:xfrm>
              <a:off x="4158839" y="1756130"/>
              <a:ext cx="304800" cy="762000"/>
              <a:chOff x="3216" y="1728"/>
              <a:chExt cx="192" cy="480"/>
            </a:xfrm>
          </p:grpSpPr>
          <p:sp>
            <p:nvSpPr>
              <p:cNvPr id="60" name="Line 8">
                <a:extLst>
                  <a:ext uri="{FF2B5EF4-FFF2-40B4-BE49-F238E27FC236}">
                    <a16:creationId xmlns:a16="http://schemas.microsoft.com/office/drawing/2014/main" id="{68713D60-7A8B-D540-BF86-8F4A9659099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9">
                <a:extLst>
                  <a:ext uri="{FF2B5EF4-FFF2-40B4-BE49-F238E27FC236}">
                    <a16:creationId xmlns:a16="http://schemas.microsoft.com/office/drawing/2014/main" id="{E884B89C-5C0E-A14A-8978-4246837292A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0">
                <a:extLst>
                  <a:ext uri="{FF2B5EF4-FFF2-40B4-BE49-F238E27FC236}">
                    <a16:creationId xmlns:a16="http://schemas.microsoft.com/office/drawing/2014/main" id="{A0429FB8-2BC5-1643-A85B-41AA7828FD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1">
                <a:extLst>
                  <a:ext uri="{FF2B5EF4-FFF2-40B4-BE49-F238E27FC236}">
                    <a16:creationId xmlns:a16="http://schemas.microsoft.com/office/drawing/2014/main" id="{BC3A1A47-4841-DF42-A74C-45C5AFDAC42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4" name="TextBox 63">
              <a:extLst>
                <a:ext uri="{FF2B5EF4-FFF2-40B4-BE49-F238E27FC236}">
                  <a16:creationId xmlns:a16="http://schemas.microsoft.com/office/drawing/2014/main" id="{5ED59DEE-85CD-F745-BCC2-8FF346F1F1CA}"/>
                </a:ext>
              </a:extLst>
            </p:cNvPr>
            <p:cNvSpPr txBox="1"/>
            <p:nvPr/>
          </p:nvSpPr>
          <p:spPr>
            <a:xfrm>
              <a:off x="2217314" y="1200771"/>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I</a:t>
              </a:r>
              <a:r>
                <a:rPr lang="en-US" sz="1600" baseline="-25000" dirty="0">
                  <a:solidFill>
                    <a:srgbClr val="000000"/>
                  </a:solidFill>
                  <a:latin typeface="Calibri"/>
                  <a:ea typeface="Calibri"/>
                  <a:cs typeface="Calibri"/>
                  <a:sym typeface="Calibri"/>
                </a:rPr>
                <a:t>n</a:t>
              </a:r>
            </a:p>
          </p:txBody>
        </p:sp>
        <p:cxnSp>
          <p:nvCxnSpPr>
            <p:cNvPr id="3" name="Straight Arrow Connector 2">
              <a:extLst>
                <a:ext uri="{FF2B5EF4-FFF2-40B4-BE49-F238E27FC236}">
                  <a16:creationId xmlns:a16="http://schemas.microsoft.com/office/drawing/2014/main" id="{737EBB73-D576-1045-82D7-5E1549BCD493}"/>
                </a:ext>
              </a:extLst>
            </p:cNvPr>
            <p:cNvCxnSpPr/>
            <p:nvPr/>
          </p:nvCxnSpPr>
          <p:spPr>
            <a:xfrm>
              <a:off x="2203888" y="1539323"/>
              <a:ext cx="519425" cy="0"/>
            </a:xfrm>
            <a:prstGeom prst="straightConnector1">
              <a:avLst/>
            </a:prstGeom>
            <a:noFill/>
            <a:ln w="25400" cap="flat">
              <a:solidFill>
                <a:schemeClr val="bg2"/>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5" name="TextBox 64">
              <a:extLst>
                <a:ext uri="{FF2B5EF4-FFF2-40B4-BE49-F238E27FC236}">
                  <a16:creationId xmlns:a16="http://schemas.microsoft.com/office/drawing/2014/main" id="{C8EBD60E-0710-0B49-B0C4-8FDDAA3633F1}"/>
                </a:ext>
              </a:extLst>
            </p:cNvPr>
            <p:cNvSpPr txBox="1"/>
            <p:nvPr/>
          </p:nvSpPr>
          <p:spPr>
            <a:xfrm>
              <a:off x="2731302" y="1276970"/>
              <a:ext cx="81261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n</a:t>
              </a:r>
              <a:endParaRPr lang="en-US" sz="1600" baseline="-25000" dirty="0">
                <a:solidFill>
                  <a:srgbClr val="000000"/>
                </a:solidFill>
                <a:latin typeface="Calibri"/>
                <a:ea typeface="Calibri"/>
                <a:cs typeface="Calibri"/>
                <a:sym typeface="Calibri"/>
              </a:endParaRPr>
            </a:p>
          </p:txBody>
        </p:sp>
        <p:sp>
          <p:nvSpPr>
            <p:cNvPr id="66" name="Oval 65">
              <a:extLst>
                <a:ext uri="{FF2B5EF4-FFF2-40B4-BE49-F238E27FC236}">
                  <a16:creationId xmlns:a16="http://schemas.microsoft.com/office/drawing/2014/main" id="{81A5160E-6254-7045-A397-23FC94BB1719}"/>
                </a:ext>
              </a:extLst>
            </p:cNvPr>
            <p:cNvSpPr/>
            <p:nvPr/>
          </p:nvSpPr>
          <p:spPr>
            <a:xfrm>
              <a:off x="2069815" y="17092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AB83ACF3-EE53-F643-B338-EDB51A6385A6}"/>
                </a:ext>
              </a:extLst>
            </p:cNvPr>
            <p:cNvSpPr txBox="1"/>
            <p:nvPr/>
          </p:nvSpPr>
          <p:spPr>
            <a:xfrm>
              <a:off x="4552069" y="1838858"/>
              <a:ext cx="251029"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a:t>
              </a:r>
            </a:p>
          </p:txBody>
        </p:sp>
        <p:cxnSp>
          <p:nvCxnSpPr>
            <p:cNvPr id="68" name="Straight Connector 67">
              <a:extLst>
                <a:ext uri="{FF2B5EF4-FFF2-40B4-BE49-F238E27FC236}">
                  <a16:creationId xmlns:a16="http://schemas.microsoft.com/office/drawing/2014/main" id="{13BB255D-F480-9441-9694-181075291CD3}"/>
                </a:ext>
              </a:extLst>
            </p:cNvPr>
            <p:cNvCxnSpPr>
              <a:cxnSpLocks/>
              <a:endCxn id="61" idx="1"/>
            </p:cNvCxnSpPr>
            <p:nvPr/>
          </p:nvCxnSpPr>
          <p:spPr>
            <a:xfrm>
              <a:off x="2087642" y="2512744"/>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0" name="Oval 69">
              <a:extLst>
                <a:ext uri="{FF2B5EF4-FFF2-40B4-BE49-F238E27FC236}">
                  <a16:creationId xmlns:a16="http://schemas.microsoft.com/office/drawing/2014/main" id="{551CEF4B-F718-3143-B6C1-9CC67EAF61B1}"/>
                </a:ext>
              </a:extLst>
            </p:cNvPr>
            <p:cNvSpPr/>
            <p:nvPr/>
          </p:nvSpPr>
          <p:spPr>
            <a:xfrm>
              <a:off x="2041460" y="245703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TextBox 70">
              <a:extLst>
                <a:ext uri="{FF2B5EF4-FFF2-40B4-BE49-F238E27FC236}">
                  <a16:creationId xmlns:a16="http://schemas.microsoft.com/office/drawing/2014/main" id="{80D47409-831E-FD4C-9B3E-7D74443DE6FA}"/>
                </a:ext>
              </a:extLst>
            </p:cNvPr>
            <p:cNvSpPr txBox="1"/>
            <p:nvPr/>
          </p:nvSpPr>
          <p:spPr>
            <a:xfrm>
              <a:off x="2369714" y="1799745"/>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L</a:t>
              </a:r>
              <a:r>
                <a:rPr lang="en-US" sz="1600" baseline="-25000" dirty="0" err="1">
                  <a:solidFill>
                    <a:srgbClr val="000000"/>
                  </a:solidFill>
                </a:rPr>
                <a:t>l</a:t>
              </a:r>
              <a:endParaRPr lang="en-US" sz="1600" baseline="-25000" dirty="0">
                <a:solidFill>
                  <a:srgbClr val="000000"/>
                </a:solidFill>
                <a:latin typeface="Calibri"/>
                <a:ea typeface="Calibri"/>
                <a:cs typeface="Calibri"/>
                <a:sym typeface="Calibri"/>
              </a:endParaRPr>
            </a:p>
          </p:txBody>
        </p:sp>
        <p:sp>
          <p:nvSpPr>
            <p:cNvPr id="72" name="TextBox 71">
              <a:extLst>
                <a:ext uri="{FF2B5EF4-FFF2-40B4-BE49-F238E27FC236}">
                  <a16:creationId xmlns:a16="http://schemas.microsoft.com/office/drawing/2014/main" id="{0BE22F78-8B15-9141-9629-8D01BF5DC978}"/>
                </a:ext>
              </a:extLst>
            </p:cNvPr>
            <p:cNvSpPr txBox="1"/>
            <p:nvPr/>
          </p:nvSpPr>
          <p:spPr>
            <a:xfrm>
              <a:off x="2522114" y="2026576"/>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l</a:t>
              </a:r>
              <a:endParaRPr lang="en-US" sz="1600" baseline="-25000" dirty="0">
                <a:solidFill>
                  <a:srgbClr val="000000"/>
                </a:solidFill>
                <a:latin typeface="Calibri"/>
                <a:ea typeface="Calibri"/>
                <a:cs typeface="Calibri"/>
                <a:sym typeface="Calibri"/>
              </a:endParaRPr>
            </a:p>
          </p:txBody>
        </p:sp>
      </p:gr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27</a:t>
            </a:fld>
            <a:endParaRPr lang="en-US"/>
          </a:p>
        </p:txBody>
      </p:sp>
      <p:grpSp>
        <p:nvGrpSpPr>
          <p:cNvPr id="89" name="Group 88">
            <a:extLst>
              <a:ext uri="{FF2B5EF4-FFF2-40B4-BE49-F238E27FC236}">
                <a16:creationId xmlns:a16="http://schemas.microsoft.com/office/drawing/2014/main" id="{47D2CC5D-822D-CC4C-9091-C7F64260A926}"/>
              </a:ext>
            </a:extLst>
          </p:cNvPr>
          <p:cNvGrpSpPr/>
          <p:nvPr/>
        </p:nvGrpSpPr>
        <p:grpSpPr>
          <a:xfrm>
            <a:off x="9624767" y="2927194"/>
            <a:ext cx="2240417" cy="1026455"/>
            <a:chOff x="9407617" y="2438345"/>
            <a:chExt cx="2240417" cy="1026455"/>
          </a:xfrm>
        </p:grpSpPr>
        <p:cxnSp>
          <p:nvCxnSpPr>
            <p:cNvPr id="74" name="Straight Connector 73">
              <a:extLst>
                <a:ext uri="{FF2B5EF4-FFF2-40B4-BE49-F238E27FC236}">
                  <a16:creationId xmlns:a16="http://schemas.microsoft.com/office/drawing/2014/main" id="{F5C1E943-EFE3-0A45-94C3-FA4B667A6625}"/>
                </a:ext>
              </a:extLst>
            </p:cNvPr>
            <p:cNvCxnSpPr>
              <a:cxnSpLocks/>
            </p:cNvCxnSpPr>
            <p:nvPr/>
          </p:nvCxnSpPr>
          <p:spPr>
            <a:xfrm>
              <a:off x="9407617" y="2815809"/>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5" name="Straight Connector 74">
              <a:extLst>
                <a:ext uri="{FF2B5EF4-FFF2-40B4-BE49-F238E27FC236}">
                  <a16:creationId xmlns:a16="http://schemas.microsoft.com/office/drawing/2014/main" id="{756EF1C7-C97E-E34E-8FA3-5183168804C7}"/>
                </a:ext>
              </a:extLst>
            </p:cNvPr>
            <p:cNvCxnSpPr>
              <a:cxnSpLocks/>
            </p:cNvCxnSpPr>
            <p:nvPr/>
          </p:nvCxnSpPr>
          <p:spPr>
            <a:xfrm>
              <a:off x="9424436" y="3459414"/>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3" name="TextBox 72">
              <a:extLst>
                <a:ext uri="{FF2B5EF4-FFF2-40B4-BE49-F238E27FC236}">
                  <a16:creationId xmlns:a16="http://schemas.microsoft.com/office/drawing/2014/main" id="{F51045FA-1225-FF4B-98B7-4C29FDA7A625}"/>
                </a:ext>
              </a:extLst>
            </p:cNvPr>
            <p:cNvSpPr txBox="1"/>
            <p:nvPr/>
          </p:nvSpPr>
          <p:spPr>
            <a:xfrm>
              <a:off x="9856883" y="2438345"/>
              <a:ext cx="459896" cy="369332"/>
            </a:xfrm>
            <a:prstGeom prst="rect">
              <a:avLst/>
            </a:prstGeom>
            <a:noFill/>
          </p:spPr>
          <p:txBody>
            <a:bodyPr wrap="square" rtlCol="0">
              <a:spAutoFit/>
            </a:bodyPr>
            <a:lstStyle/>
            <a:p>
              <a:r>
                <a:rPr lang="en-US" dirty="0"/>
                <a:t>I</a:t>
              </a:r>
              <a:r>
                <a:rPr lang="en-US" baseline="-25000" dirty="0"/>
                <a:t>+</a:t>
              </a:r>
            </a:p>
          </p:txBody>
        </p:sp>
        <p:cxnSp>
          <p:nvCxnSpPr>
            <p:cNvPr id="77" name="Straight Arrow Connector 76">
              <a:extLst>
                <a:ext uri="{FF2B5EF4-FFF2-40B4-BE49-F238E27FC236}">
                  <a16:creationId xmlns:a16="http://schemas.microsoft.com/office/drawing/2014/main" id="{7B15A9D6-4AF7-FE43-AAB4-BE1280934FC4}"/>
                </a:ext>
              </a:extLst>
            </p:cNvPr>
            <p:cNvCxnSpPr/>
            <p:nvPr/>
          </p:nvCxnSpPr>
          <p:spPr>
            <a:xfrm>
              <a:off x="10894597" y="3179622"/>
              <a:ext cx="48826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BB270198-CFCA-9E45-AA51-7A49110102E6}"/>
                </a:ext>
              </a:extLst>
            </p:cNvPr>
            <p:cNvSpPr txBox="1"/>
            <p:nvPr/>
          </p:nvSpPr>
          <p:spPr>
            <a:xfrm>
              <a:off x="9530217" y="2975905"/>
              <a:ext cx="459896" cy="369332"/>
            </a:xfrm>
            <a:prstGeom prst="rect">
              <a:avLst/>
            </a:prstGeom>
            <a:noFill/>
          </p:spPr>
          <p:txBody>
            <a:bodyPr wrap="square" rtlCol="0">
              <a:spAutoFit/>
            </a:bodyPr>
            <a:lstStyle/>
            <a:p>
              <a:r>
                <a:rPr lang="en-US" dirty="0"/>
                <a:t>V</a:t>
              </a:r>
              <a:r>
                <a:rPr lang="en-US" baseline="-25000" dirty="0"/>
                <a:t>+</a:t>
              </a:r>
            </a:p>
          </p:txBody>
        </p:sp>
        <p:sp>
          <p:nvSpPr>
            <p:cNvPr id="80" name="TextBox 79">
              <a:extLst>
                <a:ext uri="{FF2B5EF4-FFF2-40B4-BE49-F238E27FC236}">
                  <a16:creationId xmlns:a16="http://schemas.microsoft.com/office/drawing/2014/main" id="{06A9C394-E6ED-694B-8BE8-C295C81082B2}"/>
                </a:ext>
              </a:extLst>
            </p:cNvPr>
            <p:cNvSpPr txBox="1"/>
            <p:nvPr/>
          </p:nvSpPr>
          <p:spPr>
            <a:xfrm>
              <a:off x="10389931" y="2935372"/>
              <a:ext cx="459896" cy="369332"/>
            </a:xfrm>
            <a:prstGeom prst="rect">
              <a:avLst/>
            </a:prstGeom>
            <a:noFill/>
          </p:spPr>
          <p:txBody>
            <a:bodyPr wrap="square" rtlCol="0">
              <a:spAutoFit/>
            </a:bodyPr>
            <a:lstStyle/>
            <a:p>
              <a:r>
                <a:rPr lang="en-US" dirty="0"/>
                <a:t>P</a:t>
              </a:r>
              <a:r>
                <a:rPr lang="en-US" baseline="-25000" dirty="0"/>
                <a:t>+</a:t>
              </a:r>
            </a:p>
          </p:txBody>
        </p:sp>
        <p:cxnSp>
          <p:nvCxnSpPr>
            <p:cNvPr id="81" name="Straight Arrow Connector 80">
              <a:extLst>
                <a:ext uri="{FF2B5EF4-FFF2-40B4-BE49-F238E27FC236}">
                  <a16:creationId xmlns:a16="http://schemas.microsoft.com/office/drawing/2014/main" id="{A343E69B-0DCF-544D-9FCB-15313EF5106E}"/>
                </a:ext>
              </a:extLst>
            </p:cNvPr>
            <p:cNvCxnSpPr/>
            <p:nvPr/>
          </p:nvCxnSpPr>
          <p:spPr>
            <a:xfrm>
              <a:off x="10163764" y="2594262"/>
              <a:ext cx="48826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grpSp>
        <p:nvGrpSpPr>
          <p:cNvPr id="91" name="Group 90">
            <a:extLst>
              <a:ext uri="{FF2B5EF4-FFF2-40B4-BE49-F238E27FC236}">
                <a16:creationId xmlns:a16="http://schemas.microsoft.com/office/drawing/2014/main" id="{C0650481-9717-734B-AB18-413370DEB047}"/>
              </a:ext>
            </a:extLst>
          </p:cNvPr>
          <p:cNvGrpSpPr/>
          <p:nvPr/>
        </p:nvGrpSpPr>
        <p:grpSpPr>
          <a:xfrm>
            <a:off x="9518453" y="4730192"/>
            <a:ext cx="2240417" cy="1100274"/>
            <a:chOff x="9518453" y="3763836"/>
            <a:chExt cx="2240417" cy="1100274"/>
          </a:xfrm>
        </p:grpSpPr>
        <p:cxnSp>
          <p:nvCxnSpPr>
            <p:cNvPr id="82" name="Straight Connector 81">
              <a:extLst>
                <a:ext uri="{FF2B5EF4-FFF2-40B4-BE49-F238E27FC236}">
                  <a16:creationId xmlns:a16="http://schemas.microsoft.com/office/drawing/2014/main" id="{E79914B6-B6B3-5C42-967B-4B07D2AD5854}"/>
                </a:ext>
              </a:extLst>
            </p:cNvPr>
            <p:cNvCxnSpPr>
              <a:cxnSpLocks/>
            </p:cNvCxnSpPr>
            <p:nvPr/>
          </p:nvCxnSpPr>
          <p:spPr>
            <a:xfrm>
              <a:off x="9518453" y="4215119"/>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3" name="Straight Connector 82">
              <a:extLst>
                <a:ext uri="{FF2B5EF4-FFF2-40B4-BE49-F238E27FC236}">
                  <a16:creationId xmlns:a16="http://schemas.microsoft.com/office/drawing/2014/main" id="{08682330-33C8-D24E-A081-79C1F5785ACF}"/>
                </a:ext>
              </a:extLst>
            </p:cNvPr>
            <p:cNvCxnSpPr>
              <a:cxnSpLocks/>
            </p:cNvCxnSpPr>
            <p:nvPr/>
          </p:nvCxnSpPr>
          <p:spPr>
            <a:xfrm>
              <a:off x="9535272" y="4858724"/>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4" name="TextBox 83">
              <a:extLst>
                <a:ext uri="{FF2B5EF4-FFF2-40B4-BE49-F238E27FC236}">
                  <a16:creationId xmlns:a16="http://schemas.microsoft.com/office/drawing/2014/main" id="{840E3AAD-16ED-2340-AA61-9B2070769353}"/>
                </a:ext>
              </a:extLst>
            </p:cNvPr>
            <p:cNvSpPr txBox="1"/>
            <p:nvPr/>
          </p:nvSpPr>
          <p:spPr>
            <a:xfrm>
              <a:off x="10899203" y="3763836"/>
              <a:ext cx="459896" cy="369332"/>
            </a:xfrm>
            <a:prstGeom prst="rect">
              <a:avLst/>
            </a:prstGeom>
            <a:noFill/>
          </p:spPr>
          <p:txBody>
            <a:bodyPr wrap="square" rtlCol="0">
              <a:spAutoFit/>
            </a:bodyPr>
            <a:lstStyle/>
            <a:p>
              <a:r>
                <a:rPr lang="en-US" dirty="0"/>
                <a:t>I</a:t>
              </a:r>
              <a:r>
                <a:rPr lang="en-US" baseline="-25000" dirty="0"/>
                <a:t>-</a:t>
              </a:r>
            </a:p>
          </p:txBody>
        </p:sp>
        <p:sp>
          <p:nvSpPr>
            <p:cNvPr id="86" name="TextBox 85">
              <a:extLst>
                <a:ext uri="{FF2B5EF4-FFF2-40B4-BE49-F238E27FC236}">
                  <a16:creationId xmlns:a16="http://schemas.microsoft.com/office/drawing/2014/main" id="{A37590FB-2B88-5F49-B3FB-2AE60538894B}"/>
                </a:ext>
              </a:extLst>
            </p:cNvPr>
            <p:cNvSpPr txBox="1"/>
            <p:nvPr/>
          </p:nvSpPr>
          <p:spPr>
            <a:xfrm>
              <a:off x="11238242" y="4345909"/>
              <a:ext cx="459896" cy="369332"/>
            </a:xfrm>
            <a:prstGeom prst="rect">
              <a:avLst/>
            </a:prstGeom>
            <a:noFill/>
          </p:spPr>
          <p:txBody>
            <a:bodyPr wrap="square" rtlCol="0">
              <a:spAutoFit/>
            </a:bodyPr>
            <a:lstStyle/>
            <a:p>
              <a:r>
                <a:rPr lang="en-US" dirty="0"/>
                <a:t>V</a:t>
              </a:r>
              <a:r>
                <a:rPr lang="en-US" baseline="-25000" dirty="0"/>
                <a:t>-</a:t>
              </a:r>
            </a:p>
          </p:txBody>
        </p:sp>
        <p:sp>
          <p:nvSpPr>
            <p:cNvPr id="87" name="TextBox 86">
              <a:extLst>
                <a:ext uri="{FF2B5EF4-FFF2-40B4-BE49-F238E27FC236}">
                  <a16:creationId xmlns:a16="http://schemas.microsoft.com/office/drawing/2014/main" id="{AE73C9FE-75C8-6E44-9DBD-BCFB494DE751}"/>
                </a:ext>
              </a:extLst>
            </p:cNvPr>
            <p:cNvSpPr txBox="1"/>
            <p:nvPr/>
          </p:nvSpPr>
          <p:spPr>
            <a:xfrm>
              <a:off x="10500767" y="4334682"/>
              <a:ext cx="459896" cy="369332"/>
            </a:xfrm>
            <a:prstGeom prst="rect">
              <a:avLst/>
            </a:prstGeom>
            <a:noFill/>
          </p:spPr>
          <p:txBody>
            <a:bodyPr wrap="square" rtlCol="0">
              <a:spAutoFit/>
            </a:bodyPr>
            <a:lstStyle/>
            <a:p>
              <a:r>
                <a:rPr lang="en-US" dirty="0"/>
                <a:t>P</a:t>
              </a:r>
              <a:r>
                <a:rPr lang="en-US" baseline="-25000" dirty="0"/>
                <a:t>-</a:t>
              </a:r>
            </a:p>
          </p:txBody>
        </p:sp>
        <p:cxnSp>
          <p:nvCxnSpPr>
            <p:cNvPr id="88" name="Straight Arrow Connector 87">
              <a:extLst>
                <a:ext uri="{FF2B5EF4-FFF2-40B4-BE49-F238E27FC236}">
                  <a16:creationId xmlns:a16="http://schemas.microsoft.com/office/drawing/2014/main" id="{F2B926B4-DA0D-5A4B-A3CA-60F26E19EFDB}"/>
                </a:ext>
              </a:extLst>
            </p:cNvPr>
            <p:cNvCxnSpPr>
              <a:cxnSpLocks/>
            </p:cNvCxnSpPr>
            <p:nvPr/>
          </p:nvCxnSpPr>
          <p:spPr>
            <a:xfrm flipH="1">
              <a:off x="10473117" y="3993572"/>
              <a:ext cx="40415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7E558899-E5AC-FB41-A532-9D3BA6CACF1D}"/>
                </a:ext>
              </a:extLst>
            </p:cNvPr>
            <p:cNvCxnSpPr>
              <a:cxnSpLocks/>
            </p:cNvCxnSpPr>
            <p:nvPr/>
          </p:nvCxnSpPr>
          <p:spPr>
            <a:xfrm flipH="1">
              <a:off x="9960496" y="4540830"/>
              <a:ext cx="40415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352794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 - continued</a:t>
            </a:r>
            <a:endParaRPr sz="4400" dirty="0">
              <a:latin typeface="+mj-lt"/>
            </a:endParaRPr>
          </a:p>
        </p:txBody>
      </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28</a:t>
            </a:fld>
            <a:endParaRPr lang="en-US"/>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1A519E6-96B1-5045-8237-5E65FCFA1D01}"/>
                  </a:ext>
                </a:extLst>
              </p:cNvPr>
              <p:cNvSpPr txBox="1"/>
              <p:nvPr/>
            </p:nvSpPr>
            <p:spPr>
              <a:xfrm>
                <a:off x="381174" y="1276898"/>
                <a:ext cx="11568372" cy="52667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𝑉</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𝑧</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𝑣𝑡</m:t>
                        </m:r>
                      </m:e>
                    </m:d>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𝐴𝑐𝑜𝑠</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𝑡</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e>
                    </m:d>
                  </m:oMath>
                </a14:m>
                <a:r>
                  <a:rPr lang="en-US" b="0" dirty="0">
                    <a:solidFill>
                      <a:srgbClr val="000000"/>
                    </a:solidFill>
                    <a:latin typeface="Calibri"/>
                    <a:ea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b="0" dirty="0">
                    <a:solidFill>
                      <a:srgbClr val="000000"/>
                    </a:solidFill>
                    <a:latin typeface="Calibri"/>
                    <a:ea typeface="Cambria Math" panose="02040503050406030204" pitchFamily="18" charset="0"/>
                    <a:cs typeface="Calibri"/>
                    <a:sym typeface="Calibri"/>
                  </a:rPr>
                  <a:t> in phasor notation</a:t>
                </a:r>
                <a:r>
                  <a:rPr lang="en-US" dirty="0">
                    <a:solidFill>
                      <a:srgbClr val="000000"/>
                    </a:solidFill>
                    <a:latin typeface="Calibri"/>
                    <a:ea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sup>
                    </m:sSup>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b="0" dirty="0">
                  <a:solidFill>
                    <a:srgbClr val="000000"/>
                  </a:solidFill>
                  <a:latin typeface="Calibri"/>
                  <a:ea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r>
                  <a:rPr lang="en-US" b="0" dirty="0">
                    <a:solidFill>
                      <a:srgbClr val="000000"/>
                    </a:solidFill>
                    <a:latin typeface="Calibri"/>
                    <a:ea typeface="Cambria Math" panose="02040503050406030204" pitchFamily="18" charset="0"/>
                    <a:cs typeface="Calibri"/>
                    <a:sym typeface="Calibri"/>
                  </a:rPr>
                  <a:t>To compute power, let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𝑒</m:t>
                        </m:r>
                      </m:e>
                      <m: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𝑧</m:t>
                        </m:r>
                      </m:sup>
                    </m:sSup>
                  </m:oMath>
                </a14:m>
                <a:r>
                  <a:rPr lang="en-US" b="0" dirty="0">
                    <a:solidFill>
                      <a:srgbClr val="000000"/>
                    </a:solidFill>
                    <a:latin typeface="Calibri"/>
                    <a:ea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𝑒</m:t>
                        </m:r>
                      </m:e>
                      <m:sup>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𝑧</m:t>
                        </m:r>
                      </m:sup>
                    </m:sSup>
                  </m:oMath>
                </a14:m>
                <a:endParaRPr lang="en-US" b="0" dirty="0">
                  <a:solidFill>
                    <a:srgbClr val="000000"/>
                  </a:solidFill>
                  <a:latin typeface="Calibri"/>
                  <a:ea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r>
                  <a:rPr lang="en-US" dirty="0">
                    <a:solidFill>
                      <a:srgbClr val="000000"/>
                    </a:solidFill>
                    <a:latin typeface="Calibri"/>
                    <a:ea typeface="Cambria Math" panose="02040503050406030204" pitchFamily="18" charset="0"/>
                    <a:cs typeface="Calibri"/>
                    <a:sym typeface="Calibri"/>
                  </a:rPr>
                  <a:t>Complex power is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𝑃</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acc>
                          <m:accPr>
                            <m: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acc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𝐼</m:t>
                            </m:r>
                          </m:e>
                        </m:acc>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oMath>
                </a14:m>
                <a:r>
                  <a:rPr lang="en-US" b="0" dirty="0">
                    <a:solidFill>
                      <a:srgbClr val="000000"/>
                    </a:solidFill>
                    <a:latin typeface="Calibri"/>
                    <a:ea typeface="Cambria Math" panose="02040503050406030204" pitchFamily="18" charset="0"/>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acc>
                          <m:accPr>
                            <m:chr m:val="̅"/>
                            <m:ctrlPr>
                              <a:rPr lang="en-US" i="1">
                                <a:solidFill>
                                  <a:srgbClr val="000000"/>
                                </a:solidFill>
                                <a:latin typeface="Cambria Math" panose="02040503050406030204" pitchFamily="18" charset="0"/>
                                <a:ea typeface="Cambria Math" panose="02040503050406030204" pitchFamily="18" charset="0"/>
                                <a:cs typeface="Calibri"/>
                                <a:sym typeface="Calibri"/>
                              </a:rPr>
                            </m:ctrlPr>
                          </m:accPr>
                          <m:e>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𝐼</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e>
                        </m:acc>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dirty="0">
                    <a:solidFill>
                      <a:srgbClr val="000000"/>
                    </a:solidFill>
                    <a:ea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acc>
                          <m:accPr>
                            <m:chr m:val="̅"/>
                            <m:ctrlPr>
                              <a:rPr lang="en-US" i="1">
                                <a:solidFill>
                                  <a:srgbClr val="000000"/>
                                </a:solidFill>
                                <a:latin typeface="Cambria Math" panose="02040503050406030204" pitchFamily="18" charset="0"/>
                                <a:ea typeface="Cambria Math" panose="02040503050406030204" pitchFamily="18" charset="0"/>
                                <a:cs typeface="Calibri"/>
                                <a:sym typeface="Calibri"/>
                              </a:rPr>
                            </m:ctrlPr>
                          </m:acc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𝐼</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e>
                        </m:acc>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den>
                    </m:f>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e>
                          <m:sup>
                            <m:r>
                              <a:rPr lang="en-US" i="1">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𝑍</m:t>
                            </m:r>
                          </m:e>
                          <m:sub>
                            <m:r>
                              <a:rPr lang="en-US" i="1">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dirty="0">
                    <a:solidFill>
                      <a:srgbClr val="000000"/>
                    </a:solidFill>
                    <a:ea typeface="Cambria Math" panose="02040503050406030204" pitchFamily="18" charset="0"/>
                    <a:cs typeface="Calibri"/>
                    <a:sym typeface="Calibri"/>
                  </a:rPr>
                  <a:t>, with </a:t>
                </a:r>
                <a14:m>
                  <m:oMath xmlns:m="http://schemas.openxmlformats.org/officeDocument/2006/math">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𝐼</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oMath>
                </a14:m>
                <a:endParaRPr lang="en-US" b="0" dirty="0">
                  <a:solidFill>
                    <a:srgbClr val="000000"/>
                  </a:solidFill>
                  <a:latin typeface="Calibri"/>
                  <a:ea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r>
                  <a:rPr lang="en-US" dirty="0">
                    <a:solidFill>
                      <a:srgbClr val="000000"/>
                    </a:solidFill>
                    <a:cs typeface="Calibri"/>
                    <a:sym typeface="Calibri"/>
                  </a:rPr>
                  <a:t>Suppose over a transmission line, </a:t>
                </a:r>
                <a14:m>
                  <m:oMath xmlns:m="http://schemas.openxmlformats.org/officeDocument/2006/math">
                    <m:r>
                      <a:rPr lang="en-US" i="1">
                        <a:solidFill>
                          <a:srgbClr val="000000"/>
                        </a:solidFill>
                        <a:latin typeface="Cambria Math" panose="02040503050406030204" pitchFamily="18" charset="0"/>
                        <a:cs typeface="Calibri"/>
                        <a:sym typeface="Calibri"/>
                      </a:rPr>
                      <m:t>𝑍</m:t>
                    </m:r>
                  </m:oMath>
                </a14:m>
                <a:r>
                  <a:rPr lang="en-US" b="0" dirty="0">
                    <a:solidFill>
                      <a:srgbClr val="000000"/>
                    </a:solidFill>
                    <a:latin typeface="Calibri"/>
                    <a:ea typeface="Cambria Math" panose="02040503050406030204" pitchFamily="18" charset="0"/>
                    <a:cs typeface="Calibri"/>
                    <a:sym typeface="Calibri"/>
                  </a:rPr>
                  <a:t> is the distributed impedance/m, </a:t>
                </a:r>
                <a14:m>
                  <m:oMath xmlns:m="http://schemas.openxmlformats.org/officeDocument/2006/math">
                    <m:r>
                      <a:rPr lang="en-US" i="1">
                        <a:solidFill>
                          <a:srgbClr val="000000"/>
                        </a:solidFill>
                        <a:latin typeface="Cambria Math" panose="02040503050406030204" pitchFamily="18" charset="0"/>
                        <a:cs typeface="Calibri"/>
                        <a:sym typeface="Calibri"/>
                      </a:rPr>
                      <m:t>𝑌</m:t>
                    </m:r>
                  </m:oMath>
                </a14:m>
                <a:r>
                  <a:rPr lang="en-US" b="0" dirty="0">
                    <a:solidFill>
                      <a:srgbClr val="000000"/>
                    </a:solidFill>
                    <a:latin typeface="Calibri"/>
                    <a:ea typeface="Cambria Math" panose="02040503050406030204" pitchFamily="18" charset="0"/>
                    <a:cs typeface="Calibri"/>
                    <a:sym typeface="Calibri"/>
                  </a:rPr>
                  <a:t> is the distributed admittance/m  and suppose the</a:t>
                </a:r>
                <a:r>
                  <a:rPr lang="en-US" dirty="0">
                    <a:solidFill>
                      <a:srgbClr val="000000"/>
                    </a:solidFill>
                    <a:latin typeface="Calibri"/>
                    <a:ea typeface="Cambria Math" panose="02040503050406030204" pitchFamily="18" charset="0"/>
                    <a:cs typeface="Calibri"/>
                    <a:sym typeface="Calibri"/>
                  </a:rPr>
                  <a:t> forward wave is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𝑡</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𝑗𝑘</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p>
                    </m:sSup>
                  </m:oMath>
                </a14:m>
                <a:r>
                  <a:rPr lang="en-US" b="0" dirty="0">
                    <a:solidFill>
                      <a:srgbClr val="000000"/>
                    </a:solidFill>
                    <a:latin typeface="Calibri"/>
                    <a:ea typeface="Cambria Math" panose="02040503050406030204" pitchFamily="18" charset="0"/>
                    <a:cs typeface="Calibri"/>
                    <a:sym typeface="Calibri"/>
                  </a:rPr>
                  <a:t>, </a:t>
                </a:r>
                <a:r>
                  <a:rPr lang="en-US" dirty="0">
                    <a:solidFill>
                      <a:srgbClr val="000000"/>
                    </a:solidFill>
                    <a:ea typeface="Calibri"/>
                    <a:cs typeface="Calibri"/>
                    <a:sym typeface="Calibri"/>
                  </a:rPr>
                  <a:t>and its phasor is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𝑉</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𝑒</m:t>
                        </m:r>
                      </m:e>
                      <m: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𝑗𝑘𝑧</m:t>
                        </m:r>
                      </m:sup>
                    </m:sSup>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b="0" dirty="0">
                    <a:solidFill>
                      <a:srgbClr val="000000"/>
                    </a:solidFill>
                    <a:latin typeface="Calibri"/>
                    <a:ea typeface="Cambria Math" panose="02040503050406030204" pitchFamily="18" charset="0"/>
                    <a:cs typeface="Calibri"/>
                    <a:sym typeface="Calibri"/>
                  </a:rPr>
                  <a:t> </a:t>
                </a:r>
                <a:r>
                  <a:rPr lang="en-US" dirty="0">
                    <a:solidFill>
                      <a:srgbClr val="000000"/>
                    </a:solidFill>
                    <a:ea typeface="Cambria Math" panose="02040503050406030204" pitchFamily="18" charset="0"/>
                    <a:cs typeface="Calibri"/>
                    <a:sym typeface="Calibri"/>
                  </a:rPr>
                  <a:t> L</a:t>
                </a:r>
                <a:r>
                  <a:rPr lang="en-US" dirty="0">
                    <a:solidFill>
                      <a:srgbClr val="000000"/>
                    </a:solidFill>
                    <a:ea typeface="Calibri"/>
                    <a:cs typeface="Calibri"/>
                    <a:sym typeface="Calibri"/>
                  </a:rPr>
                  <a:t>et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𝑍</m:t>
                    </m:r>
                    <m:r>
                      <a:rPr lang="en-US" i="1">
                        <a:solidFill>
                          <a:srgbClr val="000000"/>
                        </a:solidFill>
                        <a:latin typeface="Cambria Math" panose="02040503050406030204" pitchFamily="18" charset="0"/>
                        <a:ea typeface="Calibri"/>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𝑉</m:t>
                        </m:r>
                      </m:num>
                      <m:den>
                        <m:r>
                          <a:rPr lang="en-US" i="1">
                            <a:solidFill>
                              <a:srgbClr val="000000"/>
                            </a:solidFill>
                            <a:latin typeface="Cambria Math" panose="02040503050406030204" pitchFamily="18" charset="0"/>
                            <a:cs typeface="Calibri"/>
                            <a:sym typeface="Calibri"/>
                          </a:rPr>
                          <m:t>𝐼</m:t>
                        </m:r>
                      </m:den>
                    </m:f>
                  </m:oMath>
                </a14:m>
                <a:r>
                  <a:rPr lang="en-US" dirty="0">
                    <a:solidFill>
                      <a:srgbClr val="000000"/>
                    </a:solidFill>
                    <a:ea typeface="Calibri"/>
                    <a:cs typeface="Calibri"/>
                    <a:sym typeface="Calibri"/>
                  </a:rPr>
                  <a:t>,</a:t>
                </a:r>
                <a:endParaRPr lang="en-US" b="0" dirty="0">
                  <a:solidFill>
                    <a:srgbClr val="000000"/>
                  </a:solidFill>
                  <a:latin typeface="Calibri"/>
                  <a:ea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𝑑𝑉</m:t>
                        </m:r>
                      </m:num>
                      <m:den>
                        <m:r>
                          <a:rPr lang="en-US" b="0" i="1" smtClean="0">
                            <a:solidFill>
                              <a:srgbClr val="000000"/>
                            </a:solidFill>
                            <a:latin typeface="Cambria Math" panose="02040503050406030204" pitchFamily="18" charset="0"/>
                            <a:cs typeface="Calibri"/>
                            <a:sym typeface="Calibri"/>
                          </a:rPr>
                          <m:t>𝑑𝑧</m:t>
                        </m:r>
                      </m:den>
                    </m:f>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𝑍𝐼</m:t>
                    </m:r>
                  </m:oMath>
                </a14:m>
                <a:r>
                  <a:rPr lang="en-US" dirty="0">
                    <a:solidFill>
                      <a:srgbClr val="000000"/>
                    </a:solidFill>
                    <a:latin typeface="Calibri"/>
                    <a:ea typeface="Calibri"/>
                    <a:cs typeface="Calibri"/>
                    <a:sym typeface="Calibri"/>
                  </a:rPr>
                  <a:t>, </a:t>
                </a:r>
                <a14:m>
                  <m:oMath xmlns:m="http://schemas.openxmlformats.org/officeDocument/2006/math">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𝑑</m:t>
                        </m:r>
                        <m:r>
                          <a:rPr lang="en-US" b="0" i="1" smtClean="0">
                            <a:solidFill>
                              <a:srgbClr val="000000"/>
                            </a:solidFill>
                            <a:latin typeface="Cambria Math" panose="02040503050406030204" pitchFamily="18" charset="0"/>
                            <a:cs typeface="Calibri"/>
                            <a:sym typeface="Calibri"/>
                          </a:rPr>
                          <m:t>𝐼</m:t>
                        </m:r>
                      </m:num>
                      <m:den>
                        <m:r>
                          <a:rPr lang="en-US" i="1">
                            <a:solidFill>
                              <a:srgbClr val="000000"/>
                            </a:solidFill>
                            <a:latin typeface="Cambria Math" panose="02040503050406030204" pitchFamily="18" charset="0"/>
                            <a:cs typeface="Calibri"/>
                            <a:sym typeface="Calibri"/>
                          </a:rPr>
                          <m:t>𝑑</m:t>
                        </m:r>
                        <m:r>
                          <a:rPr lang="en-US" b="0" i="1" smtClean="0">
                            <a:solidFill>
                              <a:srgbClr val="000000"/>
                            </a:solidFill>
                            <a:latin typeface="Cambria Math" panose="02040503050406030204" pitchFamily="18" charset="0"/>
                            <a:cs typeface="Calibri"/>
                            <a:sym typeface="Calibri"/>
                          </a:rPr>
                          <m:t>𝑡</m:t>
                        </m:r>
                      </m:den>
                    </m:f>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𝑌𝑉</m:t>
                    </m:r>
                  </m:oMath>
                </a14:m>
                <a:r>
                  <a:rPr lang="en-US" dirty="0">
                    <a:solidFill>
                      <a:srgbClr val="000000"/>
                    </a:solidFill>
                    <a:latin typeface="Calibri"/>
                    <a:ea typeface="Calibri"/>
                    <a:cs typeface="Calibri"/>
                    <a:sym typeface="Calibri"/>
                  </a:rPr>
                  <a:t>. …(1)</a:t>
                </a:r>
              </a:p>
              <a:p>
                <a:pPr marL="285750" indent="-285750" defTabSz="457200" hangingPunct="0">
                  <a:buFont typeface="Arial" panose="020B0604020202020204" pitchFamily="34" charset="0"/>
                  <a:buChar char="•"/>
                </a:pPr>
                <a14:m>
                  <m:oMath xmlns:m="http://schemas.openxmlformats.org/officeDocument/2006/math">
                    <m:r>
                      <m:rPr>
                        <m:sty m:val="p"/>
                      </m:rPr>
                      <a:rPr lang="en-US" b="0" i="0" smtClean="0">
                        <a:solidFill>
                          <a:srgbClr val="000000"/>
                        </a:solidFill>
                        <a:latin typeface="Cambria Math" panose="02040503050406030204" pitchFamily="18" charset="0"/>
                        <a:ea typeface="Calibri"/>
                        <a:cs typeface="Calibri"/>
                        <a:sym typeface="Calibri"/>
                      </a:rPr>
                      <m:t>Put</m:t>
                    </m:r>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oMath>
                </a14:m>
                <a:r>
                  <a:rPr lang="en-US" dirty="0">
                    <a:solidFill>
                      <a:srgbClr val="000000"/>
                    </a:solidFill>
                    <a:latin typeface="Calibri"/>
                    <a:ea typeface="Calibri"/>
                    <a:cs typeface="Calibri"/>
                    <a:sym typeface="Calibri"/>
                  </a:rPr>
                  <a:t> (to account for attenuation), then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cs typeface="Calibri"/>
                            <a:sym typeface="Calibri"/>
                          </a:rPr>
                          <m:t>𝑍𝑌</m:t>
                        </m:r>
                      </m:e>
                    </m:rad>
                  </m:oMath>
                </a14:m>
                <a:r>
                  <a:rPr lang="en-US" dirty="0">
                    <a:solidFill>
                      <a:srgbClr val="000000"/>
                    </a:solidFill>
                    <a:latin typeface="Calibri"/>
                    <a:ea typeface="Calibri"/>
                    <a:cs typeface="Calibri"/>
                    <a:sym typeface="Calibri"/>
                  </a:rPr>
                  <a:t> and the  forward phasor becomes </a:t>
                </a:r>
                <a14:m>
                  <m:oMath xmlns:m="http://schemas.openxmlformats.org/officeDocument/2006/math">
                    <m:sSup>
                      <m:sSupPr>
                        <m:ctrlPr>
                          <a:rPr lang="en-US"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r>
                          <a:rPr lang="en-US" b="0" i="1" smtClean="0">
                            <a:solidFill>
                              <a:srgbClr val="000000"/>
                            </a:solidFill>
                            <a:latin typeface="Cambria Math" panose="02040503050406030204" pitchFamily="18" charset="0"/>
                            <a:cs typeface="Calibri"/>
                            <a:sym typeface="Calibri"/>
                          </a:rPr>
                          <m:t>)</m:t>
                        </m:r>
                      </m:sup>
                    </m:sSup>
                    <m:r>
                      <a:rPr lang="en-US" b="0" i="0" smtClean="0">
                        <a:solidFill>
                          <a:srgbClr val="000000"/>
                        </a:solidFill>
                        <a:latin typeface="Cambria Math" panose="02040503050406030204" pitchFamily="18" charset="0"/>
                        <a:cs typeface="Calibri"/>
                        <a:sym typeface="Calibri"/>
                      </a:rPr>
                      <m:t>.</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e>
                      <m:sub>
                        <m:r>
                          <a:rPr lang="en-US" b="0" i="1" smtClean="0">
                            <a:solidFill>
                              <a:srgbClr val="000000"/>
                            </a:solidFill>
                            <a:latin typeface="Cambria Math" panose="02040503050406030204" pitchFamily="18" charset="0"/>
                            <a:cs typeface="Calibri"/>
                            <a:sym typeface="Calibri"/>
                          </a:rPr>
                          <m:t>𝑑𝐵</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𝑚</m:t>
                        </m:r>
                      </m:sub>
                    </m:sSub>
                  </m:oMath>
                </a14:m>
                <a:r>
                  <a:rPr lang="en-US" dirty="0">
                    <a:solidFill>
                      <a:srgbClr val="000000"/>
                    </a:solidFill>
                    <a:latin typeface="Calibri"/>
                    <a:ea typeface="Calibri"/>
                    <a:cs typeface="Calibri"/>
                    <a:sym typeface="Calibri"/>
                  </a:rPr>
                  <a:t> is a transmission loss.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𝛼</m:t>
                        </m:r>
                      </m:e>
                      <m:sub>
                        <m:r>
                          <a:rPr lang="en-US" i="1">
                            <a:solidFill>
                              <a:srgbClr val="000000"/>
                            </a:solidFill>
                            <a:latin typeface="Cambria Math" panose="02040503050406030204" pitchFamily="18" charset="0"/>
                            <a:cs typeface="Calibri"/>
                            <a:sym typeface="Calibri"/>
                          </a:rPr>
                          <m:t>𝑑𝐵</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𝑚</m:t>
                        </m:r>
                      </m:sub>
                    </m:sSub>
                    <m:r>
                      <a:rPr lang="en-US" b="0" i="1" smtClean="0">
                        <a:solidFill>
                          <a:srgbClr val="000000"/>
                        </a:solidFill>
                        <a:latin typeface="Cambria Math" panose="02040503050406030204" pitchFamily="18" charset="0"/>
                        <a:cs typeface="Calibri"/>
                        <a:sym typeface="Calibri"/>
                      </a:rPr>
                      <m:t>=8.686</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e>
                      <m:sub>
                        <m:r>
                          <a:rPr lang="en-US" b="0" i="1" smtClean="0">
                            <a:solidFill>
                              <a:srgbClr val="000000"/>
                            </a:solidFill>
                            <a:latin typeface="Cambria Math" panose="02040503050406030204" pitchFamily="18" charset="0"/>
                            <a:cs typeface="Calibri"/>
                            <a:sym typeface="Calibri"/>
                          </a:rPr>
                          <m:t>𝑛𝑒𝑝𝑒𝑟𝑠</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𝑚</m:t>
                        </m:r>
                      </m:sub>
                    </m:sSub>
                  </m:oMath>
                </a14:m>
                <a:r>
                  <a:rPr lang="en-US" dirty="0">
                    <a:solidFill>
                      <a:srgbClr val="000000"/>
                    </a:solidFill>
                    <a:latin typeface="Calibri"/>
                    <a:ea typeface="Calibri"/>
                    <a:cs typeface="Calibri"/>
                    <a:sym typeface="Calibri"/>
                  </a:rPr>
                  <a:t>.  </a:t>
                </a:r>
                <a:r>
                  <a:rPr lang="en-US" b="0" dirty="0">
                    <a:solidFill>
                      <a:srgbClr val="000000"/>
                    </a:solidFill>
                    <a:ea typeface="Calibri"/>
                    <a:cs typeface="Calibri"/>
                    <a:sym typeface="Calibri"/>
                  </a:rPr>
                  <a:t>By differentiating (1), we get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𝑗𝑘𝑉</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𝑍𝐼</m:t>
                    </m:r>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𝑗𝑘𝐼</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𝑌𝑉</m:t>
                    </m:r>
                    <m:r>
                      <a:rPr lang="en-US" b="0" i="1" smtClean="0">
                        <a:solidFill>
                          <a:srgbClr val="000000"/>
                        </a:solidFill>
                        <a:latin typeface="Cambria Math" panose="02040503050406030204" pitchFamily="18" charset="0"/>
                        <a:ea typeface="Calibri"/>
                        <a:cs typeface="Calibri"/>
                        <a:sym typeface="Calibri"/>
                      </a:rPr>
                      <m:t>.  </m:t>
                    </m:r>
                  </m:oMath>
                </a14:m>
                <a:r>
                  <a:rPr lang="en-US" b="0" i="1" dirty="0">
                    <a:solidFill>
                      <a:srgbClr val="000000"/>
                    </a:solidFill>
                    <a:latin typeface="Cambria Math" panose="02040503050406030204" pitchFamily="18" charset="0"/>
                    <a:ea typeface="Calibri"/>
                    <a:cs typeface="Calibri"/>
                    <a:sym typeface="Calibri"/>
                  </a:rPr>
                  <a:t> </a:t>
                </a:r>
                <a:r>
                  <a:rPr lang="en-US" b="0" dirty="0">
                    <a:solidFill>
                      <a:srgbClr val="000000"/>
                    </a:solidFill>
                    <a:ea typeface="Calibri"/>
                    <a:cs typeface="Calibri"/>
                    <a:sym typeface="Calibri"/>
                  </a:rPr>
                  <a:t>Solutions are</a:t>
                </a:r>
                <a:r>
                  <a:rPr lang="en-US" dirty="0">
                    <a:solidFill>
                      <a:srgbClr val="000000"/>
                    </a:solidFill>
                    <a:latin typeface="Cambria Math" panose="02040503050406030204" pitchFamily="18" charset="0"/>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cs typeface="Calibri"/>
                            <a:sym typeface="Calibri"/>
                          </a:rPr>
                          <m:t>𝑍𝑌</m:t>
                        </m:r>
                      </m:e>
                    </m:rad>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r>
                          <a:rPr lang="en-US" b="0" i="1" smtClean="0">
                            <a:solidFill>
                              <a:srgbClr val="000000"/>
                            </a:solidFill>
                            <a:latin typeface="Cambria Math" panose="02040503050406030204" pitchFamily="18" charset="0"/>
                            <a:cs typeface="Calibri"/>
                            <a:sym typeface="Calibri"/>
                          </a:rPr>
                          <m:t>𝐼</m:t>
                        </m:r>
                      </m:den>
                    </m:f>
                    <m:r>
                      <a:rPr lang="en-US" b="0" i="1"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num>
                          <m:den>
                            <m:r>
                              <a:rPr lang="en-US" b="0" i="1" smtClean="0">
                                <a:solidFill>
                                  <a:srgbClr val="000000"/>
                                </a:solidFill>
                                <a:latin typeface="Cambria Math" panose="02040503050406030204" pitchFamily="18" charset="0"/>
                                <a:cs typeface="Calibri"/>
                                <a:sym typeface="Calibri"/>
                              </a:rPr>
                              <m:t>𝑌</m:t>
                            </m:r>
                          </m:den>
                        </m:f>
                        <m:r>
                          <a:rPr lang="en-US" b="0" i="1" smtClean="0">
                            <a:solidFill>
                              <a:srgbClr val="000000"/>
                            </a:solidFill>
                            <a:latin typeface="Cambria Math" panose="02040503050406030204" pitchFamily="18" charset="0"/>
                            <a:cs typeface="Calibri"/>
                            <a:sym typeface="Calibri"/>
                          </a:rPr>
                          <m:t>,</m:t>
                        </m:r>
                      </m:e>
                    </m:rad>
                  </m:oMath>
                </a14:m>
                <a:r>
                  <a:rPr lang="en-US" dirty="0">
                    <a:solidFill>
                      <a:srgbClr val="000000"/>
                    </a:solidFill>
                    <a:latin typeface="Calibri"/>
                    <a:ea typeface="Calibri"/>
                    <a:cs typeface="Calibri"/>
                    <a:sym typeface="Calibri"/>
                  </a:rPr>
                  <a:t> all complex</a:t>
                </a:r>
              </a:p>
              <a:p>
                <a:pPr marL="285750" indent="-285750" defTabSz="457200" hangingPunct="0">
                  <a:buFont typeface="Arial" panose="020B0604020202020204" pitchFamily="34" charset="0"/>
                  <a:buChar char="•"/>
                </a:pPr>
                <a:r>
                  <a:rPr lang="en-US" b="0" dirty="0">
                    <a:solidFill>
                      <a:srgbClr val="000000"/>
                    </a:solidFill>
                    <a:ea typeface="Calibri"/>
                    <a:cs typeface="Calibri"/>
                    <a:sym typeface="Calibri"/>
                  </a:rPr>
                  <a:t>Example: If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𝑍</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𝑅</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libri"/>
                        <a:cs typeface="Calibri"/>
                        <a:sym typeface="Calibri"/>
                      </a:rPr>
                      <m:t>𝑌</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oMath>
                </a14:m>
                <a:r>
                  <a:rPr lang="en-US" dirty="0">
                    <a:solidFill>
                      <a:srgbClr val="000000"/>
                    </a:solidFill>
                    <a:latin typeface="Calibri"/>
                    <a:ea typeface="Calibri"/>
                    <a:cs typeface="Calibri"/>
                    <a:sym typeface="Calibri"/>
                  </a:rPr>
                  <a:t> for the transmission line, t</a:t>
                </a:r>
                <a:r>
                  <a:rPr lang="en-US" b="0" dirty="0">
                    <a:solidFill>
                      <a:srgbClr val="000000"/>
                    </a:solidFill>
                    <a:ea typeface="Calibri"/>
                    <a:cs typeface="Calibri"/>
                    <a:sym typeface="Calibri"/>
                  </a:rPr>
                  <a:t>hen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d>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e>
                        </m:d>
                      </m:e>
                    </m:rad>
                  </m:oMath>
                </a14:m>
                <a:r>
                  <a:rPr lang="en-US" dirty="0">
                    <a:solidFill>
                      <a:srgbClr val="000000"/>
                    </a:solidFill>
                    <a:latin typeface="Calibri"/>
                    <a:ea typeface="Calibri"/>
                    <a:cs typeface="Calibri"/>
                    <a:sym typeface="Calibri"/>
                  </a:rPr>
                  <a:t>  and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m:t>
                        </m:r>
                      </m:sub>
                    </m:sSub>
                    <m:r>
                      <a:rPr lang="en-US" b="0" i="1"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𝑅</m:t>
                                </m:r>
                              </m:e>
                            </m:d>
                          </m:num>
                          <m:den>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𝐺</m:t>
                                </m:r>
                              </m:e>
                            </m:d>
                          </m:den>
                        </m:f>
                      </m:e>
                    </m:rad>
                  </m:oMath>
                </a14:m>
                <a:r>
                  <a:rPr lang="en-US" dirty="0">
                    <a:solidFill>
                      <a:srgbClr val="000000"/>
                    </a:solidFill>
                    <a:latin typeface="Calibri"/>
                    <a:ea typeface="Calibri"/>
                    <a:cs typeface="Calibri"/>
                    <a:sym typeface="Calibri"/>
                  </a:rPr>
                  <a:t> (positive real root)</a:t>
                </a: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67" name="TextBox 66">
                <a:extLst>
                  <a:ext uri="{FF2B5EF4-FFF2-40B4-BE49-F238E27FC236}">
                    <a16:creationId xmlns:a16="http://schemas.microsoft.com/office/drawing/2014/main" id="{11A519E6-96B1-5045-8237-5E65FCFA1D01}"/>
                  </a:ext>
                </a:extLst>
              </p:cNvPr>
              <p:cNvSpPr txBox="1">
                <a:spLocks noRot="1" noChangeAspect="1" noMove="1" noResize="1" noEditPoints="1" noAdjustHandles="1" noChangeArrowheads="1" noChangeShapeType="1" noTextEdit="1"/>
              </p:cNvSpPr>
              <p:nvPr/>
            </p:nvSpPr>
            <p:spPr>
              <a:xfrm>
                <a:off x="381174" y="1276898"/>
                <a:ext cx="11568372" cy="5266727"/>
              </a:xfrm>
              <a:prstGeom prst="rect">
                <a:avLst/>
              </a:prstGeom>
              <a:blipFill>
                <a:blip r:embed="rId3"/>
                <a:stretch>
                  <a:fillRect l="-768" r="-768"/>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41945597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 - dispersion</a:t>
            </a:r>
            <a:endParaRPr sz="4400" dirty="0">
              <a:latin typeface="+mj-lt"/>
            </a:endParaRPr>
          </a:p>
        </p:txBody>
      </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29</a:t>
            </a:fld>
            <a:endParaRPr lang="en-US"/>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1A519E6-96B1-5045-8237-5E65FCFA1D01}"/>
                  </a:ext>
                </a:extLst>
              </p:cNvPr>
              <p:cNvSpPr txBox="1"/>
              <p:nvPr/>
            </p:nvSpPr>
            <p:spPr>
              <a:xfrm>
                <a:off x="201884" y="1428513"/>
                <a:ext cx="11568371" cy="52667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i="1" smtClean="0">
                        <a:solidFill>
                          <a:srgbClr val="000000"/>
                        </a:solidFill>
                        <a:latin typeface="Cambria Math" panose="02040503050406030204" pitchFamily="18" charset="0"/>
                        <a:ea typeface="Cambria Math" panose="02040503050406030204" pitchFamily="18" charset="0"/>
                        <a:cs typeface="Calibri"/>
                        <a:sym typeface="Calibri"/>
                      </a:rPr>
                      <m:t> </m:t>
                    </m:r>
                  </m:oMath>
                </a14:m>
                <a:r>
                  <a:rPr lang="en-US" i="1" dirty="0">
                    <a:solidFill>
                      <a:srgbClr val="000000"/>
                    </a:solidFill>
                    <a:latin typeface="Cambria Math" panose="02040503050406030204" pitchFamily="18" charset="0"/>
                    <a:ea typeface="Cambria Math" panose="02040503050406030204" pitchFamily="18" charset="0"/>
                    <a:cs typeface="Calibri"/>
                    <a:sym typeface="Calibri"/>
                  </a:rPr>
                  <a:t> </a:t>
                </a:r>
                <a:r>
                  <a:rPr lang="en-US" dirty="0">
                    <a:solidFill>
                      <a:srgbClr val="000000"/>
                    </a:solidFill>
                    <a:ea typeface="Cambria Math" panose="02040503050406030204" pitchFamily="18" charset="0"/>
                    <a:cs typeface="Calibri"/>
                    <a:sym typeface="Calibri"/>
                  </a:rPr>
                  <a:t>and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oMath>
                </a14:m>
                <a:r>
                  <a:rPr lang="en-US" dirty="0">
                    <a:solidFill>
                      <a:srgbClr val="000000"/>
                    </a:solidFill>
                    <a:ea typeface="Cambria Math" panose="02040503050406030204" pitchFamily="18" charset="0"/>
                    <a:cs typeface="Calibri"/>
                    <a:sym typeface="Calibri"/>
                  </a:rPr>
                  <a:t> can vary with frequency; this is dispersion.</a:t>
                </a:r>
              </a:p>
              <a:p>
                <a:pPr marL="285750" indent="-285750" defTabSz="457200" latinLnBrk="1"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Heaviside: Adjust parameters so </a:t>
                </a:r>
                <a14:m>
                  <m:oMath xmlns:m="http://schemas.openxmlformats.org/officeDocument/2006/math">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oMath>
                </a14:m>
                <a:r>
                  <a:rPr lang="en-US" dirty="0">
                    <a:solidFill>
                      <a:srgbClr val="000000"/>
                    </a:solidFill>
                    <a:ea typeface="Cambria Math" panose="02040503050406030204" pitchFamily="18" charset="0"/>
                    <a:cs typeface="Calibri"/>
                    <a:sym typeface="Calibri"/>
                  </a:rPr>
                  <a:t>, then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 </m:t>
                    </m:r>
                  </m:oMath>
                </a14:m>
                <a:r>
                  <a:rPr lang="en-US" i="1" dirty="0">
                    <a:solidFill>
                      <a:srgbClr val="000000"/>
                    </a:solidFill>
                    <a:latin typeface="Cambria Math" panose="02040503050406030204" pitchFamily="18" charset="0"/>
                    <a:ea typeface="Cambria Math" panose="02040503050406030204" pitchFamily="18" charset="0"/>
                    <a:cs typeface="Calibri"/>
                    <a:sym typeface="Calibri"/>
                  </a:rPr>
                  <a:t> </a:t>
                </a:r>
                <a:r>
                  <a:rPr lang="en-US" dirty="0">
                    <a:solidFill>
                      <a:srgbClr val="000000"/>
                    </a:solidFill>
                    <a:ea typeface="Cambria Math" panose="02040503050406030204" pitchFamily="18" charset="0"/>
                    <a:cs typeface="Calibri"/>
                    <a:sym typeface="Calibri"/>
                  </a:rPr>
                  <a:t>and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𝑣</m:t>
                    </m:r>
                  </m:oMath>
                </a14:m>
                <a:r>
                  <a:rPr lang="en-US" dirty="0">
                    <a:solidFill>
                      <a:srgbClr val="000000"/>
                    </a:solidFill>
                    <a:ea typeface="Cambria Math" panose="02040503050406030204" pitchFamily="18" charset="0"/>
                    <a:cs typeface="Calibri"/>
                    <a:sym typeface="Calibri"/>
                  </a:rPr>
                  <a:t> are constants and we get:</a:t>
                </a:r>
              </a:p>
              <a:p>
                <a:pPr marL="742950" lvl="1"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𝑗𝑘</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𝐿𝐶</m:t>
                        </m:r>
                      </m:e>
                    </m:rad>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dirty="0">
                    <a:solidFill>
                      <a:srgbClr val="000000"/>
                    </a:solidFill>
                    <a:ea typeface="Cambria Math" panose="02040503050406030204" pitchFamily="18" charset="0"/>
                    <a:cs typeface="Calibri"/>
                    <a:sym typeface="Calibri"/>
                  </a:rPr>
                  <a:t> and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𝐿𝐶</m:t>
                            </m:r>
                          </m:e>
                        </m:rad>
                      </m:den>
                    </m:f>
                  </m:oMath>
                </a14:m>
                <a:r>
                  <a:rPr lang="en-US" dirty="0">
                    <a:solidFill>
                      <a:srgbClr val="000000"/>
                    </a:solidFill>
                    <a:ea typeface="Cambria Math" panose="02040503050406030204" pitchFamily="18" charset="0"/>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𝑅𝐺</m:t>
                        </m:r>
                      </m:e>
                    </m:rad>
                  </m:oMath>
                </a14:m>
                <a:endParaRPr lang="en-US" dirty="0">
                  <a:solidFill>
                    <a:srgbClr val="000000"/>
                  </a:solidFill>
                  <a:ea typeface="Cambria Math" panose="02040503050406030204" pitchFamily="18" charset="0"/>
                  <a:cs typeface="Calibri"/>
                  <a:sym typeface="Calibri"/>
                </a:endParaRPr>
              </a:p>
              <a:p>
                <a:pPr marL="742950" lvl="1" indent="-285750" defTabSz="457200" latinLnBrk="1"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We also get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e>
                    </m:rad>
                  </m:oMath>
                </a14:m>
                <a:r>
                  <a:rPr lang="en-US" dirty="0">
                    <a:solidFill>
                      <a:srgbClr val="000000"/>
                    </a:solidFill>
                    <a:ea typeface="Cambria Math" panose="02040503050406030204" pitchFamily="18" charset="0"/>
                    <a:cs typeface="Calibri"/>
                    <a:sym typeface="Calibri"/>
                  </a:rPr>
                  <a:t> as with a lossless line.</a:t>
                </a:r>
              </a:p>
              <a:p>
                <a:pPr marL="742950" lvl="1" indent="-285750" defTabSz="457200" latinLnBrk="1"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If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oMath>
                </a14:m>
                <a:endParaRPr lang="en-US" b="0" i="1" dirty="0">
                  <a:solidFill>
                    <a:srgbClr val="000000"/>
                  </a:solidFill>
                  <a:latin typeface="Cambria Math" panose="02040503050406030204" pitchFamily="18" charset="0"/>
                  <a:ea typeface="Cambria Math" panose="02040503050406030204" pitchFamily="18" charset="0"/>
                  <a:cs typeface="Calibri"/>
                  <a:sym typeface="Calibri"/>
                </a:endParaRPr>
              </a:p>
              <a:p>
                <a:pPr marL="1200150" lvl="2"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oMath>
                </a14:m>
                <a:r>
                  <a:rPr lang="en-US" dirty="0">
                    <a:solidFill>
                      <a:srgbClr val="000000"/>
                    </a:solidFill>
                    <a:ea typeface="Cambria Math" panose="02040503050406030204" pitchFamily="18" charset="0"/>
                    <a:cs typeface="Calibri"/>
                    <a:sym typeface="Calibri"/>
                  </a:rPr>
                  <a:t> and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e>
                    </m:ra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e>
                    </m:rad>
                  </m:oMath>
                </a14:m>
                <a:endParaRPr lang="en-US" dirty="0">
                  <a:solidFill>
                    <a:srgbClr val="000000"/>
                  </a:solidFill>
                  <a:ea typeface="Cambria Math" panose="02040503050406030204" pitchFamily="18" charset="0"/>
                  <a:cs typeface="Calibri"/>
                  <a:sym typeface="Calibri"/>
                </a:endParaRPr>
              </a:p>
              <a:p>
                <a:pPr marL="742950" lvl="1" indent="-285750" defTabSz="457200" latinLnBrk="1"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 If </a:t>
                </a:r>
                <a14:m>
                  <m:oMath xmlns:m="http://schemas.openxmlformats.org/officeDocument/2006/math">
                    <m:r>
                      <m:rPr>
                        <m:sty m:val="p"/>
                      </m:rPr>
                      <a:rPr lang="en-US" b="0" i="0" smtClean="0">
                        <a:solidFill>
                          <a:srgbClr val="000000"/>
                        </a:solidFill>
                        <a:latin typeface="Cambria Math" panose="02040503050406030204" pitchFamily="18" charset="0"/>
                        <a:ea typeface="Cambria Math" panose="02040503050406030204" pitchFamily="18" charset="0"/>
                        <a:cs typeface="Calibri"/>
                        <a:sym typeface="Calibri"/>
                      </a:rPr>
                      <m:t>R</m:t>
                    </m:r>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oMath>
                </a14:m>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1200150" lvl="2"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𝑗𝑘</m:t>
                    </m:r>
                    <m:r>
                      <a:rPr lang="en-US" i="1">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i="1">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𝑅</m:t>
                            </m:r>
                            <m:r>
                              <a:rPr lang="en-US" i="1">
                                <a:solidFill>
                                  <a:srgbClr val="000000"/>
                                </a:solidFill>
                                <a:latin typeface="Cambria Math" panose="02040503050406030204" pitchFamily="18" charset="0"/>
                                <a:ea typeface="Cambria Math" panose="02040503050406030204" pitchFamily="18" charset="0"/>
                                <a:cs typeface="Calibri"/>
                                <a:sym typeface="Calibri"/>
                              </a:rPr>
                              <m:t>)</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den>
                        </m:f>
                      </m:e>
                    </m:rad>
                    <m:r>
                      <a:rPr lang="en-US" i="1">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i="1">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𝑅𝐶</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e>
                    </m:rad>
                  </m:oMath>
                </a14:m>
                <a:r>
                  <a:rPr lang="en-US" i="1" dirty="0">
                    <a:solidFill>
                      <a:srgbClr val="000000"/>
                    </a:solidFill>
                    <a:latin typeface="Cambria Math" panose="02040503050406030204" pitchFamily="18" charset="0"/>
                    <a:ea typeface="Cambria Math" panose="02040503050406030204" pitchFamily="18" charset="0"/>
                    <a:cs typeface="Calibri"/>
                    <a:sym typeface="Calibri"/>
                  </a:rPr>
                  <a:t> </a:t>
                </a:r>
                <a:r>
                  <a:rPr lang="en-US" dirty="0">
                    <a:solidFill>
                      <a:srgbClr val="000000"/>
                    </a:solidFill>
                    <a:ea typeface="Cambria Math" panose="02040503050406030204" pitchFamily="18" charset="0"/>
                    <a:cs typeface="Calibri"/>
                    <a:sym typeface="Calibri"/>
                  </a:rPr>
                  <a:t>and</a:t>
                </a:r>
                <a:r>
                  <a:rPr lang="en-US" dirty="0">
                    <a:solidFill>
                      <a:srgbClr val="000000"/>
                    </a:solidFill>
                    <a:latin typeface="Cambria Math" panose="02040503050406030204" pitchFamily="18" charset="0"/>
                    <a:ea typeface="Cambria Math" panose="02040503050406030204" pitchFamily="18" charset="0"/>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𝑅𝐶</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e>
                    </m:rad>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num>
                          <m:den>
                            <m:r>
                              <a:rPr lang="en-US" b="0" i="1" smtClean="0">
                                <a:solidFill>
                                  <a:srgbClr val="000000"/>
                                </a:solidFill>
                                <a:latin typeface="Cambria Math" panose="02040503050406030204" pitchFamily="18" charset="0"/>
                                <a:cs typeface="Calibri"/>
                                <a:sym typeface="Calibri"/>
                              </a:rPr>
                              <m:t>𝑅𝐶</m:t>
                            </m:r>
                          </m:den>
                        </m:f>
                      </m:e>
                    </m:rad>
                  </m:oMath>
                </a14:m>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For first transatlantic cable,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=460</m:t>
                    </m:r>
                    <m:f>
                      <m:fPr>
                        <m:ctrlPr>
                          <a:rPr lang="en-US" b="0" i="1" smtClean="0">
                            <a:solidFill>
                              <a:srgbClr val="000000"/>
                            </a:solidFill>
                            <a:latin typeface="Cambria Math" panose="02040503050406030204" pitchFamily="18" charset="0"/>
                            <a:ea typeface="Calibri"/>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𝑛𝐻</m:t>
                        </m:r>
                      </m:num>
                      <m:den>
                        <m:r>
                          <a:rPr lang="en-US" b="0" i="1" smtClean="0">
                            <a:solidFill>
                              <a:srgbClr val="000000"/>
                            </a:solidFill>
                            <a:latin typeface="Cambria Math" panose="02040503050406030204" pitchFamily="18" charset="0"/>
                            <a:ea typeface="Calibri"/>
                            <a:cs typeface="Calibri"/>
                            <a:sym typeface="Calibri"/>
                          </a:rPr>
                          <m:t>𝑚</m:t>
                        </m:r>
                      </m:den>
                    </m:f>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𝐶</m:t>
                    </m:r>
                    <m:r>
                      <a:rPr lang="en-US" b="0" i="1" smtClean="0">
                        <a:solidFill>
                          <a:srgbClr val="000000"/>
                        </a:solidFill>
                        <a:latin typeface="Cambria Math" panose="02040503050406030204" pitchFamily="18" charset="0"/>
                        <a:ea typeface="Calibri"/>
                        <a:cs typeface="Calibri"/>
                        <a:sym typeface="Calibri"/>
                      </a:rPr>
                      <m:t>=75</m:t>
                    </m:r>
                    <m:f>
                      <m:fPr>
                        <m:ctrlPr>
                          <a:rPr lang="en-US" b="0" i="1" smtClean="0">
                            <a:solidFill>
                              <a:srgbClr val="000000"/>
                            </a:solidFill>
                            <a:latin typeface="Cambria Math" panose="02040503050406030204" pitchFamily="18" charset="0"/>
                            <a:ea typeface="Calibri"/>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𝑝𝐹</m:t>
                        </m:r>
                      </m:num>
                      <m:den>
                        <m:r>
                          <a:rPr lang="en-US" b="0" i="1" smtClean="0">
                            <a:solidFill>
                              <a:srgbClr val="000000"/>
                            </a:solidFill>
                            <a:latin typeface="Cambria Math" panose="02040503050406030204" pitchFamily="18" charset="0"/>
                            <a:ea typeface="Calibri"/>
                            <a:cs typeface="Calibri"/>
                            <a:sym typeface="Calibri"/>
                          </a:rPr>
                          <m:t>𝑚</m:t>
                        </m:r>
                      </m:den>
                    </m:f>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𝑓</m:t>
                    </m:r>
                    <m:r>
                      <a:rPr lang="en-US" b="0" i="1" smtClean="0">
                        <a:solidFill>
                          <a:srgbClr val="000000"/>
                        </a:solidFill>
                        <a:latin typeface="Cambria Math" panose="02040503050406030204" pitchFamily="18" charset="0"/>
                        <a:ea typeface="Calibri"/>
                        <a:cs typeface="Calibri"/>
                        <a:sym typeface="Calibri"/>
                      </a:rPr>
                      <m:t>=12</m:t>
                    </m:r>
                    <m:r>
                      <a:rPr lang="en-US" b="0" i="1" smtClean="0">
                        <a:solidFill>
                          <a:srgbClr val="000000"/>
                        </a:solidFill>
                        <a:latin typeface="Cambria Math" panose="02040503050406030204" pitchFamily="18" charset="0"/>
                        <a:ea typeface="Calibri"/>
                        <a:cs typeface="Calibri"/>
                        <a:sym typeface="Calibri"/>
                      </a:rPr>
                      <m:t>𝐻𝑧</m:t>
                    </m:r>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𝑅</m:t>
                    </m:r>
                    <m:r>
                      <a:rPr lang="en-US" b="0" i="1" smtClean="0">
                        <a:solidFill>
                          <a:srgbClr val="000000"/>
                        </a:solidFill>
                        <a:latin typeface="Cambria Math" panose="02040503050406030204" pitchFamily="18" charset="0"/>
                        <a:ea typeface="Calibri"/>
                        <a:cs typeface="Calibri"/>
                        <a:sym typeface="Calibri"/>
                      </a:rPr>
                      <m:t>=7</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𝑚</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=3600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𝑘𝑚</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i="1">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𝑅𝐶</m:t>
                            </m:r>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den>
                        </m:f>
                      </m:e>
                    </m:rad>
                    <m:r>
                      <m:rPr>
                        <m:nor/>
                      </m:rPr>
                      <a:rPr lang="en-US" b="0" i="0" smtClean="0">
                        <a:solidFill>
                          <a:srgbClr val="000000"/>
                        </a:solidFill>
                        <a:latin typeface="Cambria Math" panose="02040503050406030204" pitchFamily="18" charset="0"/>
                        <a:ea typeface="Cambria Math" panose="02040503050406030204" pitchFamily="18" charset="0"/>
                        <a:cs typeface="Calibri"/>
                        <a:sym typeface="Calibri"/>
                      </a:rPr>
                      <m:t>=4.4</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−3</m:t>
                        </m:r>
                      </m:sup>
                    </m:sSup>
                    <m:f>
                      <m:fPr>
                        <m:type m:val="skw"/>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𝑛𝑒𝑝𝑒𝑟𝑠</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=140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𝑑𝐵</m:t>
                    </m:r>
                  </m:oMath>
                </a14:m>
                <a:endParaRPr lang="en-US" dirty="0">
                  <a:solidFill>
                    <a:srgbClr val="000000"/>
                  </a:solidFill>
                  <a:latin typeface="Calibri"/>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≈140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𝑑𝐵</m:t>
                    </m:r>
                  </m:oMath>
                </a14:m>
                <a:r>
                  <a:rPr lang="en-US" dirty="0">
                    <a:solidFill>
                      <a:srgbClr val="000000"/>
                    </a:solidFill>
                    <a:latin typeface="Calibri"/>
                    <a:ea typeface="Calibri"/>
                    <a:cs typeface="Calibri"/>
                    <a:sym typeface="Calibri"/>
                  </a:rPr>
                  <a:t> and highly dispersive</a:t>
                </a:r>
              </a:p>
              <a:p>
                <a:pPr defTabSz="457200" latinLnBrk="1" hangingPunct="0"/>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67" name="TextBox 66">
                <a:extLst>
                  <a:ext uri="{FF2B5EF4-FFF2-40B4-BE49-F238E27FC236}">
                    <a16:creationId xmlns:a16="http://schemas.microsoft.com/office/drawing/2014/main" id="{11A519E6-96B1-5045-8237-5E65FCFA1D01}"/>
                  </a:ext>
                </a:extLst>
              </p:cNvPr>
              <p:cNvSpPr txBox="1">
                <a:spLocks noRot="1" noChangeAspect="1" noMove="1" noResize="1" noEditPoints="1" noAdjustHandles="1" noChangeArrowheads="1" noChangeShapeType="1" noTextEdit="1"/>
              </p:cNvSpPr>
              <p:nvPr/>
            </p:nvSpPr>
            <p:spPr>
              <a:xfrm>
                <a:off x="201884" y="1428513"/>
                <a:ext cx="11568371" cy="5266727"/>
              </a:xfrm>
              <a:prstGeom prst="rect">
                <a:avLst/>
              </a:prstGeom>
              <a:blipFill>
                <a:blip r:embed="rId3"/>
                <a:stretch>
                  <a:fillRect l="-658" t="-481"/>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29273859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Signals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719447" y="1704689"/>
                <a:ext cx="10515600" cy="4351338"/>
              </a:xfrm>
            </p:spPr>
            <p:txBody>
              <a:bodyPr>
                <a:normAutofit/>
              </a:bodyPr>
              <a:lstStyle/>
              <a:p>
                <a:r>
                  <a:rPr lang="en-US" sz="2000" dirty="0"/>
                  <a:t>Gain (G) expressed in decibels: </a:t>
                </a:r>
                <a14:m>
                  <m:oMath xmlns:m="http://schemas.openxmlformats.org/officeDocument/2006/math">
                    <m:r>
                      <a:rPr lang="en-US" sz="2000" b="0" i="1" smtClean="0">
                        <a:latin typeface="Cambria Math" panose="02040503050406030204" pitchFamily="18" charset="0"/>
                      </a:rPr>
                      <m:t>𝐺</m:t>
                    </m:r>
                    <m:r>
                      <a:rPr lang="en-US" sz="2000" b="0" i="1" smtClean="0">
                        <a:latin typeface="Cambria Math" panose="02040503050406030204" pitchFamily="18" charset="0"/>
                      </a:rPr>
                      <m:t>=10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𝑙𝑜𝑔</m:t>
                        </m:r>
                      </m:e>
                      <m:sub>
                        <m:r>
                          <a:rPr lang="en-US" sz="2000" b="0" i="1" smtClean="0">
                            <a:latin typeface="Cambria Math" panose="02040503050406030204" pitchFamily="18" charset="0"/>
                          </a:rPr>
                          <m:t>10</m:t>
                        </m:r>
                      </m:sub>
                    </m:sSub>
                    <m:r>
                      <a:rPr lang="en-US" sz="2000" b="0" i="1" smtClean="0">
                        <a:latin typeface="Cambria Math" panose="02040503050406030204" pitchFamily="18" charset="0"/>
                      </a:rPr>
                      <m:t>(</m:t>
                    </m:r>
                    <m:f>
                      <m:fPr>
                        <m:type m:val="skw"/>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𝑜𝑢𝑡</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𝑖𝑛</m:t>
                            </m:r>
                          </m:sub>
                        </m:sSub>
                      </m:den>
                    </m:f>
                    <m:r>
                      <a:rPr lang="en-US" sz="2000" b="0" i="1" smtClean="0">
                        <a:latin typeface="Cambria Math" panose="02040503050406030204" pitchFamily="18" charset="0"/>
                      </a:rPr>
                      <m:t>)</m:t>
                    </m:r>
                  </m:oMath>
                </a14:m>
                <a:endParaRPr lang="en-US" sz="2000" dirty="0"/>
              </a:p>
              <a:p>
                <a:r>
                  <a:rPr lang="en-US" sz="2000" dirty="0"/>
                  <a:t>Mixer:</a:t>
                </a:r>
              </a:p>
              <a:p>
                <a:pPr lvl="1"/>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𝑡</m:t>
                            </m:r>
                          </m:e>
                        </m:d>
                      </m:e>
                    </m:func>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𝑡</m:t>
                            </m:r>
                          </m:e>
                        </m:d>
                      </m:e>
                    </m:func>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m:t>
                                </m:r>
                              </m:sub>
                            </m:sSub>
                            <m:r>
                              <a:rPr lang="en-US" sz="2000" b="0" i="1" smtClean="0">
                                <a:latin typeface="Cambria Math" panose="02040503050406030204" pitchFamily="18" charset="0"/>
                              </a:rPr>
                              <m:t>𝑡</m:t>
                            </m:r>
                          </m:e>
                        </m:d>
                      </m:e>
                    </m:func>
                    <m:r>
                      <a:rPr lang="en-US" sz="2000" b="0" i="1" smtClean="0">
                        <a:latin typeface="Cambria Math" panose="02040503050406030204" pitchFamily="18" charset="0"/>
                      </a:rPr>
                      <m:t>+</m:t>
                    </m:r>
                    <m:r>
                      <m:rPr>
                        <m:sty m:val="p"/>
                      </m:rPr>
                      <a:rPr lang="en-US" sz="2000" b="0" i="0" smtClean="0">
                        <a:latin typeface="Cambria Math" panose="02040503050406030204" pitchFamily="18" charset="0"/>
                      </a:rPr>
                      <m:t>cos</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m:t>
                        </m:r>
                      </m:sub>
                    </m:sSub>
                    <m:r>
                      <a:rPr lang="en-US" sz="2000" b="0" i="1" smtClean="0">
                        <a:latin typeface="Cambria Math" panose="02040503050406030204" pitchFamily="18" charset="0"/>
                      </a:rPr>
                      <m:t>𝑡</m:t>
                    </m:r>
                    <m:r>
                      <a:rPr lang="en-US" sz="2000" b="0" i="1" smtClean="0">
                        <a:latin typeface="Cambria Math" panose="02040503050406030204" pitchFamily="18" charset="0"/>
                      </a:rPr>
                      <m:t>)]</m:t>
                    </m:r>
                  </m:oMath>
                </a14:m>
                <a:r>
                  <a:rPr lang="en-US" sz="2000" dirty="0"/>
                  <a:t>, </a:t>
                </a:r>
                <a14:m>
                  <m:oMath xmlns:m="http://schemas.openxmlformats.org/officeDocument/2006/math">
                    <m:sSub>
                      <m:sSubPr>
                        <m:ctrlPr>
                          <a:rPr lang="en-US" sz="2000" i="1" dirty="0" smtClean="0">
                            <a:latin typeface="Cambria Math" panose="02040503050406030204" pitchFamily="18" charset="0"/>
                          </a:rPr>
                        </m:ctrlPr>
                      </m:sSubPr>
                      <m:e>
                        <m:r>
                          <a:rPr lang="en-US" sz="2000" i="1" dirty="0" smtClean="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m:t>
                        </m:r>
                      </m:sub>
                    </m:sSub>
                    <m:r>
                      <a:rPr lang="en-US" sz="2000" b="0" i="1" dirty="0" smtClean="0">
                        <a:latin typeface="Cambria Math" panose="02040503050406030204" pitchFamily="18" charset="0"/>
                      </a:rPr>
                      <m:t>=</m:t>
                    </m:r>
                    <m:sSub>
                      <m:sSubPr>
                        <m:ctrlPr>
                          <a:rPr lang="en-US" sz="2000" b="0" i="1" dirty="0" smtClean="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1</m:t>
                        </m:r>
                      </m:sub>
                    </m:sSub>
                    <m:r>
                      <a:rPr lang="en-US" sz="2000" b="0" i="1" dirty="0" smtClean="0">
                        <a:latin typeface="Cambria Math" panose="02040503050406030204" pitchFamily="18" charset="0"/>
                      </a:rPr>
                      <m:t>+</m:t>
                    </m:r>
                    <m:sSub>
                      <m:sSubPr>
                        <m:ctrlPr>
                          <a:rPr lang="en-US" sz="2000" b="0" i="1" dirty="0" smtClean="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2</m:t>
                        </m:r>
                      </m:sub>
                    </m:sSub>
                  </m:oMath>
                </a14:m>
                <a:r>
                  <a:rPr lang="en-US" sz="2000" dirty="0"/>
                  <a:t>, </a:t>
                </a:r>
                <a14:m>
                  <m:oMath xmlns:m="http://schemas.openxmlformats.org/officeDocument/2006/math">
                    <m:sSub>
                      <m:sSubPr>
                        <m:ctrlPr>
                          <a:rPr lang="en-US" sz="2000" i="1" dirty="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m:t>
                        </m:r>
                      </m:sub>
                    </m:sSub>
                    <m:r>
                      <a:rPr lang="en-US" sz="2000" i="1" dirty="0">
                        <a:latin typeface="Cambria Math" panose="02040503050406030204" pitchFamily="18" charset="0"/>
                      </a:rPr>
                      <m:t>=</m:t>
                    </m:r>
                    <m:sSub>
                      <m:sSubPr>
                        <m:ctrlPr>
                          <a:rPr lang="en-US" sz="2000" i="1" dirty="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i="1" dirty="0">
                            <a:latin typeface="Cambria Math" panose="02040503050406030204" pitchFamily="18" charset="0"/>
                          </a:rPr>
                          <m:t>1</m:t>
                        </m:r>
                      </m:sub>
                    </m:sSub>
                    <m:r>
                      <a:rPr lang="en-US" sz="2000" b="0" i="1" dirty="0" smtClean="0">
                        <a:latin typeface="Cambria Math" panose="02040503050406030204" pitchFamily="18" charset="0"/>
                      </a:rPr>
                      <m:t>−</m:t>
                    </m:r>
                    <m:sSub>
                      <m:sSubPr>
                        <m:ctrlPr>
                          <a:rPr lang="en-US" sz="2000" i="1" dirty="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i="1" dirty="0">
                            <a:latin typeface="Cambria Math" panose="02040503050406030204" pitchFamily="18" charset="0"/>
                          </a:rPr>
                          <m:t>2</m:t>
                        </m:r>
                      </m:sub>
                    </m:sSub>
                  </m:oMath>
                </a14:m>
                <a:endParaRPr lang="en-US" sz="2000" dirty="0"/>
              </a:p>
              <a:p>
                <a:r>
                  <a:rPr lang="en-US" sz="2000" dirty="0"/>
                  <a:t>Modulation</a:t>
                </a:r>
              </a:p>
              <a:p>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719447" y="1704689"/>
                <a:ext cx="10515600" cy="4351338"/>
              </a:xfrm>
              <a:blipFill>
                <a:blip r:embed="rId2"/>
                <a:stretch>
                  <a:fillRect l="-483" t="-15160"/>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3</a:t>
            </a:fld>
            <a:endParaRPr lang="en-US"/>
          </a:p>
        </p:txBody>
      </p:sp>
      <mc:AlternateContent xmlns:mc="http://schemas.openxmlformats.org/markup-compatibility/2006" xmlns:a14="http://schemas.microsoft.com/office/drawing/2010/main">
        <mc:Choice Requires="a14">
          <p:graphicFrame>
            <p:nvGraphicFramePr>
              <p:cNvPr id="7" name="Table 6">
                <a:extLst>
                  <a:ext uri="{FF2B5EF4-FFF2-40B4-BE49-F238E27FC236}">
                    <a16:creationId xmlns:a16="http://schemas.microsoft.com/office/drawing/2014/main" id="{C9048463-EC11-BB49-83B5-0101F55A0F3B}"/>
                  </a:ext>
                </a:extLst>
              </p:cNvPr>
              <p:cNvGraphicFramePr>
                <a:graphicFrameLocks noGrp="1"/>
              </p:cNvGraphicFramePr>
              <p:nvPr>
                <p:extLst>
                  <p:ext uri="{D42A27DB-BD31-4B8C-83A1-F6EECF244321}">
                    <p14:modId xmlns:p14="http://schemas.microsoft.com/office/powerpoint/2010/main" val="1528092795"/>
                  </p:ext>
                </p:extLst>
              </p:nvPr>
            </p:nvGraphicFramePr>
            <p:xfrm>
              <a:off x="3049651" y="3936492"/>
              <a:ext cx="5560949" cy="2419858"/>
            </p:xfrm>
            <a:graphic>
              <a:graphicData uri="http://schemas.openxmlformats.org/drawingml/2006/table">
                <a:tbl>
                  <a:tblPr firstRow="1" bandRow="1">
                    <a:tableStyleId>{5C22544A-7EE6-4342-B048-85BDC9FD1C3A}</a:tableStyleId>
                  </a:tblPr>
                  <a:tblGrid>
                    <a:gridCol w="1046178">
                      <a:extLst>
                        <a:ext uri="{9D8B030D-6E8A-4147-A177-3AD203B41FA5}">
                          <a16:colId xmlns:a16="http://schemas.microsoft.com/office/drawing/2014/main" val="4020275437"/>
                        </a:ext>
                      </a:extLst>
                    </a:gridCol>
                    <a:gridCol w="4514771">
                      <a:extLst>
                        <a:ext uri="{9D8B030D-6E8A-4147-A177-3AD203B41FA5}">
                          <a16:colId xmlns:a16="http://schemas.microsoft.com/office/drawing/2014/main" val="443436203"/>
                        </a:ext>
                      </a:extLst>
                    </a:gridCol>
                  </a:tblGrid>
                  <a:tr h="327937">
                    <a:tc>
                      <a:txBody>
                        <a:bodyPr/>
                        <a:lstStyle/>
                        <a:p>
                          <a:pPr algn="r"/>
                          <a:r>
                            <a:rPr lang="en-US" dirty="0"/>
                            <a:t>Name</a:t>
                          </a:r>
                        </a:p>
                      </a:txBody>
                      <a:tcPr/>
                    </a:tc>
                    <a:tc>
                      <a:txBody>
                        <a:bodyPr/>
                        <a:lstStyle/>
                        <a:p>
                          <a:pPr algn="r"/>
                          <a:r>
                            <a:rPr lang="en-US" dirty="0"/>
                            <a:t>Equation</a:t>
                          </a:r>
                        </a:p>
                      </a:txBody>
                      <a:tcPr/>
                    </a:tc>
                    <a:extLst>
                      <a:ext uri="{0D108BD9-81ED-4DB2-BD59-A6C34878D82A}">
                        <a16:rowId xmlns:a16="http://schemas.microsoft.com/office/drawing/2014/main" val="83208170"/>
                      </a:ext>
                    </a:extLst>
                  </a:tr>
                  <a:tr h="332492">
                    <a:tc>
                      <a:txBody>
                        <a:bodyPr/>
                        <a:lstStyle/>
                        <a:p>
                          <a:pPr algn="r"/>
                          <a:r>
                            <a:rPr lang="en-US" dirty="0"/>
                            <a:t>AM</a:t>
                          </a:r>
                        </a:p>
                      </a:txBody>
                      <a:tcPr/>
                    </a:tc>
                    <a:tc>
                      <a:txBody>
                        <a:bodyPr/>
                        <a:lstStyle/>
                        <a:p>
                          <a:pPr algn="r"/>
                          <a14:m>
                            <m:oMathPara xmlns:m="http://schemas.openxmlformats.org/officeDocument/2006/math">
                              <m:oMathParaPr>
                                <m:jc m:val="right"/>
                              </m:oMathParaPr>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𝑎</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𝑐</m:t>
                                    </m:r>
                                  </m:sub>
                                </m:sSub>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a:txBody>
                      <a:tcPr/>
                    </a:tc>
                    <a:extLst>
                      <a:ext uri="{0D108BD9-81ED-4DB2-BD59-A6C34878D82A}">
                        <a16:rowId xmlns:a16="http://schemas.microsoft.com/office/drawing/2014/main" val="3071613747"/>
                      </a:ext>
                    </a:extLst>
                  </a:tr>
                  <a:tr h="332492">
                    <a:tc>
                      <a:txBody>
                        <a:bodyPr/>
                        <a:lstStyle/>
                        <a:p>
                          <a:pPr algn="r"/>
                          <a:r>
                            <a:rPr lang="en-US" dirty="0"/>
                            <a:t>FM</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right"/>
                              </m:oMathParaPr>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𝑐</m:t>
                                    </m:r>
                                  </m:sub>
                                </m:sSub>
                                <m:r>
                                  <a:rPr lang="en-US" b="0" i="1" smtClean="0">
                                    <a:latin typeface="Cambria Math" panose="02040503050406030204" pitchFamily="18" charset="0"/>
                                  </a:rPr>
                                  <m:t>+</m:t>
                                </m:r>
                                <m:r>
                                  <a:rPr lang="en-US" b="0" i="1" smtClean="0">
                                    <a:latin typeface="Cambria Math" panose="02040503050406030204" pitchFamily="18" charset="0"/>
                                  </a:rPr>
                                  <m:t>𝑎</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a:txBody>
                      <a:tcPr/>
                    </a:tc>
                    <a:extLst>
                      <a:ext uri="{0D108BD9-81ED-4DB2-BD59-A6C34878D82A}">
                        <a16:rowId xmlns:a16="http://schemas.microsoft.com/office/drawing/2014/main" val="520370260"/>
                      </a:ext>
                    </a:extLst>
                  </a:tr>
                  <a:tr h="332492">
                    <a:tc>
                      <a:txBody>
                        <a:bodyPr/>
                        <a:lstStyle/>
                        <a:p>
                          <a:pPr algn="r"/>
                          <a:r>
                            <a:rPr lang="en-US" dirty="0"/>
                            <a:t>FSK</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1</a:t>
                          </a:r>
                        </a:p>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ea typeface="Cambria Math" panose="02040503050406030204" pitchFamily="18" charset="0"/>
                                    </a:rPr>
                                    <m:t>0</m:t>
                                  </m:r>
                                </m:sub>
                              </m:sSub>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0</a:t>
                          </a:r>
                        </a:p>
                      </a:txBody>
                      <a:tcPr/>
                    </a:tc>
                    <a:extLst>
                      <a:ext uri="{0D108BD9-81ED-4DB2-BD59-A6C34878D82A}">
                        <a16:rowId xmlns:a16="http://schemas.microsoft.com/office/drawing/2014/main" val="2862388236"/>
                      </a:ext>
                    </a:extLst>
                  </a:tr>
                  <a:tr h="332492">
                    <a:tc>
                      <a:txBody>
                        <a:bodyPr/>
                        <a:lstStyle/>
                        <a:p>
                          <a:pPr algn="r"/>
                          <a:r>
                            <a:rPr lang="en-US" dirty="0"/>
                            <a:t>PSK</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rPr>
                                    <m:t>𝑉</m:t>
                                  </m:r>
                                </m:e>
                                <m:sub>
                                  <m:r>
                                    <a:rPr lang="en-US" b="0" i="1" smtClean="0">
                                      <a:latin typeface="Cambria Math" panose="02040503050406030204" pitchFamily="18" charset="0"/>
                                    </a:rPr>
                                    <m:t>𝑝</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1</a:t>
                          </a:r>
                        </a:p>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𝑝</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0</a:t>
                          </a:r>
                        </a:p>
                      </a:txBody>
                      <a:tcPr/>
                    </a:tc>
                    <a:extLst>
                      <a:ext uri="{0D108BD9-81ED-4DB2-BD59-A6C34878D82A}">
                        <a16:rowId xmlns:a16="http://schemas.microsoft.com/office/drawing/2014/main" val="4000183123"/>
                      </a:ext>
                    </a:extLst>
                  </a:tr>
                </a:tbl>
              </a:graphicData>
            </a:graphic>
          </p:graphicFrame>
        </mc:Choice>
        <mc:Fallback xmlns="">
          <p:graphicFrame>
            <p:nvGraphicFramePr>
              <p:cNvPr id="7" name="Table 6">
                <a:extLst>
                  <a:ext uri="{FF2B5EF4-FFF2-40B4-BE49-F238E27FC236}">
                    <a16:creationId xmlns:a16="http://schemas.microsoft.com/office/drawing/2014/main" id="{C9048463-EC11-BB49-83B5-0101F55A0F3B}"/>
                  </a:ext>
                </a:extLst>
              </p:cNvPr>
              <p:cNvGraphicFramePr>
                <a:graphicFrameLocks noGrp="1"/>
              </p:cNvGraphicFramePr>
              <p:nvPr>
                <p:extLst>
                  <p:ext uri="{D42A27DB-BD31-4B8C-83A1-F6EECF244321}">
                    <p14:modId xmlns:p14="http://schemas.microsoft.com/office/powerpoint/2010/main" val="1528092795"/>
                  </p:ext>
                </p:extLst>
              </p:nvPr>
            </p:nvGraphicFramePr>
            <p:xfrm>
              <a:off x="3049651" y="3936492"/>
              <a:ext cx="5560949" cy="2419858"/>
            </p:xfrm>
            <a:graphic>
              <a:graphicData uri="http://schemas.openxmlformats.org/drawingml/2006/table">
                <a:tbl>
                  <a:tblPr firstRow="1" bandRow="1">
                    <a:tableStyleId>{5C22544A-7EE6-4342-B048-85BDC9FD1C3A}</a:tableStyleId>
                  </a:tblPr>
                  <a:tblGrid>
                    <a:gridCol w="1046178">
                      <a:extLst>
                        <a:ext uri="{9D8B030D-6E8A-4147-A177-3AD203B41FA5}">
                          <a16:colId xmlns:a16="http://schemas.microsoft.com/office/drawing/2014/main" val="4020275437"/>
                        </a:ext>
                      </a:extLst>
                    </a:gridCol>
                    <a:gridCol w="4514771">
                      <a:extLst>
                        <a:ext uri="{9D8B030D-6E8A-4147-A177-3AD203B41FA5}">
                          <a16:colId xmlns:a16="http://schemas.microsoft.com/office/drawing/2014/main" val="443436203"/>
                        </a:ext>
                      </a:extLst>
                    </a:gridCol>
                  </a:tblGrid>
                  <a:tr h="365760">
                    <a:tc>
                      <a:txBody>
                        <a:bodyPr/>
                        <a:lstStyle/>
                        <a:p>
                          <a:pPr algn="r"/>
                          <a:r>
                            <a:rPr lang="en-US" dirty="0"/>
                            <a:t>Name</a:t>
                          </a:r>
                        </a:p>
                      </a:txBody>
                      <a:tcPr/>
                    </a:tc>
                    <a:tc>
                      <a:txBody>
                        <a:bodyPr/>
                        <a:lstStyle/>
                        <a:p>
                          <a:pPr algn="r"/>
                          <a:r>
                            <a:rPr lang="en-US" dirty="0"/>
                            <a:t>Equation</a:t>
                          </a:r>
                        </a:p>
                      </a:txBody>
                      <a:tcPr/>
                    </a:tc>
                    <a:extLst>
                      <a:ext uri="{0D108BD9-81ED-4DB2-BD59-A6C34878D82A}">
                        <a16:rowId xmlns:a16="http://schemas.microsoft.com/office/drawing/2014/main" val="83208170"/>
                      </a:ext>
                    </a:extLst>
                  </a:tr>
                  <a:tr h="365760">
                    <a:tc>
                      <a:txBody>
                        <a:bodyPr/>
                        <a:lstStyle/>
                        <a:p>
                          <a:pPr algn="r"/>
                          <a:r>
                            <a:rPr lang="en-US" dirty="0"/>
                            <a:t>AM</a:t>
                          </a:r>
                        </a:p>
                      </a:txBody>
                      <a:tcPr/>
                    </a:tc>
                    <a:tc>
                      <a:txBody>
                        <a:bodyPr/>
                        <a:lstStyle/>
                        <a:p>
                          <a:endParaRPr lang="en-US"/>
                        </a:p>
                      </a:txBody>
                      <a:tcPr>
                        <a:blipFill>
                          <a:blip r:embed="rId3"/>
                          <a:stretch>
                            <a:fillRect l="-23315" t="-106897" r="-843" b="-482759"/>
                          </a:stretch>
                        </a:blipFill>
                      </a:tcPr>
                    </a:tc>
                    <a:extLst>
                      <a:ext uri="{0D108BD9-81ED-4DB2-BD59-A6C34878D82A}">
                        <a16:rowId xmlns:a16="http://schemas.microsoft.com/office/drawing/2014/main" val="3071613747"/>
                      </a:ext>
                    </a:extLst>
                  </a:tr>
                  <a:tr h="365760">
                    <a:tc>
                      <a:txBody>
                        <a:bodyPr/>
                        <a:lstStyle/>
                        <a:p>
                          <a:pPr algn="r"/>
                          <a:r>
                            <a:rPr lang="en-US" dirty="0"/>
                            <a:t>FM</a:t>
                          </a:r>
                        </a:p>
                      </a:txBody>
                      <a:tcPr/>
                    </a:tc>
                    <a:tc>
                      <a:txBody>
                        <a:bodyPr/>
                        <a:lstStyle/>
                        <a:p>
                          <a:endParaRPr lang="en-US"/>
                        </a:p>
                      </a:txBody>
                      <a:tcPr>
                        <a:blipFill>
                          <a:blip r:embed="rId3"/>
                          <a:stretch>
                            <a:fillRect l="-23315" t="-206897" r="-843" b="-382759"/>
                          </a:stretch>
                        </a:blipFill>
                      </a:tcPr>
                    </a:tc>
                    <a:extLst>
                      <a:ext uri="{0D108BD9-81ED-4DB2-BD59-A6C34878D82A}">
                        <a16:rowId xmlns:a16="http://schemas.microsoft.com/office/drawing/2014/main" val="520370260"/>
                      </a:ext>
                    </a:extLst>
                  </a:tr>
                  <a:tr h="640080">
                    <a:tc>
                      <a:txBody>
                        <a:bodyPr/>
                        <a:lstStyle/>
                        <a:p>
                          <a:pPr algn="r"/>
                          <a:r>
                            <a:rPr lang="en-US" dirty="0"/>
                            <a:t>FSK</a:t>
                          </a:r>
                        </a:p>
                      </a:txBody>
                      <a:tcPr/>
                    </a:tc>
                    <a:tc>
                      <a:txBody>
                        <a:bodyPr/>
                        <a:lstStyle/>
                        <a:p>
                          <a:endParaRPr lang="en-US"/>
                        </a:p>
                      </a:txBody>
                      <a:tcPr>
                        <a:blipFill>
                          <a:blip r:embed="rId3"/>
                          <a:stretch>
                            <a:fillRect l="-23315" t="-174510" r="-843" b="-117647"/>
                          </a:stretch>
                        </a:blipFill>
                      </a:tcPr>
                    </a:tc>
                    <a:extLst>
                      <a:ext uri="{0D108BD9-81ED-4DB2-BD59-A6C34878D82A}">
                        <a16:rowId xmlns:a16="http://schemas.microsoft.com/office/drawing/2014/main" val="2862388236"/>
                      </a:ext>
                    </a:extLst>
                  </a:tr>
                  <a:tr h="682498">
                    <a:tc>
                      <a:txBody>
                        <a:bodyPr/>
                        <a:lstStyle/>
                        <a:p>
                          <a:pPr algn="r"/>
                          <a:r>
                            <a:rPr lang="en-US" dirty="0"/>
                            <a:t>PSK</a:t>
                          </a:r>
                        </a:p>
                      </a:txBody>
                      <a:tcPr/>
                    </a:tc>
                    <a:tc>
                      <a:txBody>
                        <a:bodyPr/>
                        <a:lstStyle/>
                        <a:p>
                          <a:endParaRPr lang="en-US"/>
                        </a:p>
                      </a:txBody>
                      <a:tcPr>
                        <a:blipFill>
                          <a:blip r:embed="rId3"/>
                          <a:stretch>
                            <a:fillRect l="-23315" t="-259259" r="-843" b="-11111"/>
                          </a:stretch>
                        </a:blipFill>
                      </a:tcPr>
                    </a:tc>
                    <a:extLst>
                      <a:ext uri="{0D108BD9-81ED-4DB2-BD59-A6C34878D82A}">
                        <a16:rowId xmlns:a16="http://schemas.microsoft.com/office/drawing/2014/main" val="4000183123"/>
                      </a:ext>
                    </a:extLst>
                  </a:tr>
                </a:tbl>
              </a:graphicData>
            </a:graphic>
          </p:graphicFrame>
        </mc:Fallback>
      </mc:AlternateContent>
    </p:spTree>
    <p:extLst>
      <p:ext uri="{BB962C8B-B14F-4D97-AF65-F5344CB8AC3E}">
        <p14:creationId xmlns:p14="http://schemas.microsoft.com/office/powerpoint/2010/main" val="21295478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Lines-reflections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49157" y="1333141"/>
                <a:ext cx="8737150" cy="530968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rPr>
                      <m:t>𝜌</m:t>
                    </m:r>
                    <m:r>
                      <a:rPr lang="en-US" i="1" smtClean="0">
                        <a:solidFill>
                          <a:srgbClr val="000000"/>
                        </a:solidFill>
                        <a:latin typeface="Cambria Math" panose="02040503050406030204" pitchFamily="18" charset="0"/>
                        <a:ea typeface="Cambria Math" panose="02040503050406030204" pitchFamily="18" charset="0"/>
                      </a:rPr>
                      <m:t>=</m:t>
                    </m:r>
                    <m:f>
                      <m:fPr>
                        <m:ctrlPr>
                          <a:rPr lang="en-US" i="1">
                            <a:solidFill>
                              <a:srgbClr val="000000"/>
                            </a:solidFill>
                            <a:latin typeface="Cambria Math" panose="02040503050406030204" pitchFamily="18" charset="0"/>
                            <a:ea typeface="Cambria Math" panose="02040503050406030204" pitchFamily="18" charset="0"/>
                          </a:rPr>
                        </m:ctrlPr>
                      </m:fPr>
                      <m:num>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𝑉</m:t>
                            </m:r>
                          </m:e>
                          <m:sub>
                            <m:r>
                              <a:rPr lang="en-US" i="1">
                                <a:solidFill>
                                  <a:srgbClr val="000000"/>
                                </a:solidFill>
                                <a:latin typeface="Cambria Math" panose="02040503050406030204" pitchFamily="18" charset="0"/>
                                <a:ea typeface="Cambria Math" panose="02040503050406030204" pitchFamily="18" charset="0"/>
                              </a:rPr>
                              <m:t>−</m:t>
                            </m:r>
                          </m:sub>
                        </m:sSub>
                      </m:num>
                      <m:den>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𝑉</m:t>
                            </m:r>
                          </m:e>
                          <m:sub>
                            <m:r>
                              <a:rPr lang="en-US" i="1">
                                <a:solidFill>
                                  <a:srgbClr val="000000"/>
                                </a:solidFill>
                                <a:latin typeface="Cambria Math" panose="02040503050406030204" pitchFamily="18" charset="0"/>
                                <a:ea typeface="Cambria Math" panose="02040503050406030204" pitchFamily="18" charset="0"/>
                              </a:rPr>
                              <m:t>+</m:t>
                            </m:r>
                          </m:sub>
                        </m:sSub>
                      </m:den>
                    </m:f>
                  </m:oMath>
                </a14:m>
                <a:r>
                  <a:rPr lang="en-US" i="1" dirty="0">
                    <a:solidFill>
                      <a:srgbClr val="000000"/>
                    </a:solidFill>
                    <a:latin typeface="Cambria Math" panose="02040503050406030204" pitchFamily="18" charset="0"/>
                    <a:ea typeface="Cambria Math" panose="02040503050406030204" pitchFamily="18" charset="0"/>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rPr>
                      <m:t>𝜌</m:t>
                    </m:r>
                    <m:sSub>
                      <m:sSubPr>
                        <m:ctrlPr>
                          <a:rPr lang="en-US" i="1" smtClean="0">
                            <a:solidFill>
                              <a:srgbClr val="000000"/>
                            </a:solidFill>
                            <a:latin typeface="Cambria Math" panose="02040503050406030204" pitchFamily="18" charset="0"/>
                            <a:ea typeface="Cambria Math" panose="02040503050406030204" pitchFamily="18" charset="0"/>
                          </a:rPr>
                        </m:ctrlPr>
                      </m:sSubPr>
                      <m:e>
                        <m:r>
                          <a:rPr lang="en-US" b="0" i="1" smtClean="0">
                            <a:solidFill>
                              <a:srgbClr val="000000"/>
                            </a:solidFill>
                            <a:latin typeface="Cambria Math" panose="02040503050406030204" pitchFamily="18" charset="0"/>
                            <a:ea typeface="Cambria Math" panose="02040503050406030204" pitchFamily="18" charset="0"/>
                          </a:rPr>
                          <m:t>𝑉</m:t>
                        </m:r>
                      </m:e>
                      <m:sub>
                        <m:r>
                          <a:rPr lang="en-US" b="0" i="1" smtClean="0">
                            <a:solidFill>
                              <a:srgbClr val="000000"/>
                            </a:solidFill>
                            <a:latin typeface="Cambria Math" panose="02040503050406030204" pitchFamily="18" charset="0"/>
                            <a:ea typeface="Cambria Math" panose="02040503050406030204" pitchFamily="18" charset="0"/>
                          </a:rPr>
                          <m:t>+</m:t>
                        </m:r>
                      </m:sub>
                    </m:sSub>
                    <m:r>
                      <a:rPr lang="en-US" b="0" i="1" smtClean="0">
                        <a:solidFill>
                          <a:srgbClr val="000000"/>
                        </a:solidFill>
                        <a:latin typeface="Cambria Math" panose="02040503050406030204" pitchFamily="18" charset="0"/>
                        <a:ea typeface="Cambria Math" panose="02040503050406030204" pitchFamily="18" charset="0"/>
                      </a:rPr>
                      <m:t>=</m:t>
                    </m:r>
                    <m:sSub>
                      <m:sSubPr>
                        <m:ctrlPr>
                          <a:rPr lang="en-US" b="0" i="1" smtClean="0">
                            <a:solidFill>
                              <a:srgbClr val="000000"/>
                            </a:solidFill>
                            <a:latin typeface="Cambria Math" panose="02040503050406030204" pitchFamily="18" charset="0"/>
                            <a:ea typeface="Cambria Math" panose="02040503050406030204" pitchFamily="18" charset="0"/>
                          </a:rPr>
                        </m:ctrlPr>
                      </m:sSubPr>
                      <m:e>
                        <m:r>
                          <a:rPr lang="en-US" b="0" i="1" smtClean="0">
                            <a:solidFill>
                              <a:srgbClr val="000000"/>
                            </a:solidFill>
                            <a:latin typeface="Cambria Math" panose="02040503050406030204" pitchFamily="18" charset="0"/>
                            <a:ea typeface="Cambria Math" panose="02040503050406030204" pitchFamily="18" charset="0"/>
                          </a:rPr>
                          <m:t>𝑉</m:t>
                        </m:r>
                      </m:e>
                      <m:sub>
                        <m:r>
                          <a:rPr lang="en-US" b="0" i="1" smtClean="0">
                            <a:solidFill>
                              <a:srgbClr val="000000"/>
                            </a:solidFill>
                            <a:latin typeface="Cambria Math" panose="02040503050406030204" pitchFamily="18" charset="0"/>
                            <a:ea typeface="Cambria Math" panose="02040503050406030204" pitchFamily="18" charset="0"/>
                          </a:rPr>
                          <m:t>−</m:t>
                        </m:r>
                      </m:sub>
                    </m:sSub>
                  </m:oMath>
                </a14:m>
                <a:r>
                  <a:rPr lang="en-US" i="1" dirty="0">
                    <a:solidFill>
                      <a:srgbClr val="000000"/>
                    </a:solidFill>
                    <a:latin typeface="Cambria Math" panose="02040503050406030204" pitchFamily="18" charset="0"/>
                    <a:ea typeface="Cambria Math" panose="02040503050406030204" pitchFamily="18" charset="0"/>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rPr>
                      <m:t>𝑉</m:t>
                    </m:r>
                    <m:r>
                      <a:rPr lang="en-US" b="0" i="1" smtClean="0">
                        <a:solidFill>
                          <a:srgbClr val="000000"/>
                        </a:solidFill>
                        <a:latin typeface="Cambria Math" panose="02040503050406030204" pitchFamily="18" charset="0"/>
                        <a:ea typeface="Cambria Math" panose="02040503050406030204" pitchFamily="18" charset="0"/>
                      </a:rPr>
                      <m:t>=</m:t>
                    </m:r>
                    <m:sSub>
                      <m:sSubPr>
                        <m:ctrlPr>
                          <a:rPr lang="en-US" b="0" i="1" smtClean="0">
                            <a:solidFill>
                              <a:srgbClr val="000000"/>
                            </a:solidFill>
                            <a:latin typeface="Cambria Math" panose="02040503050406030204" pitchFamily="18" charset="0"/>
                            <a:ea typeface="Cambria Math" panose="02040503050406030204" pitchFamily="18" charset="0"/>
                          </a:rPr>
                        </m:ctrlPr>
                      </m:sSubPr>
                      <m:e>
                        <m:r>
                          <a:rPr lang="en-US" b="0" i="1" smtClean="0">
                            <a:solidFill>
                              <a:srgbClr val="000000"/>
                            </a:solidFill>
                            <a:latin typeface="Cambria Math" panose="02040503050406030204" pitchFamily="18" charset="0"/>
                            <a:ea typeface="Cambria Math" panose="02040503050406030204" pitchFamily="18" charset="0"/>
                          </a:rPr>
                          <m:t>𝑉</m:t>
                        </m:r>
                      </m:e>
                      <m:sub>
                        <m:r>
                          <a:rPr lang="en-US" b="0" i="1" smtClean="0">
                            <a:solidFill>
                              <a:srgbClr val="000000"/>
                            </a:solidFill>
                            <a:latin typeface="Cambria Math" panose="02040503050406030204" pitchFamily="18" charset="0"/>
                            <a:ea typeface="Cambria Math" panose="02040503050406030204" pitchFamily="18" charset="0"/>
                          </a:rPr>
                          <m:t>+</m:t>
                        </m:r>
                      </m:sub>
                    </m:sSub>
                    <m:r>
                      <a:rPr lang="en-US" b="0" i="1" smtClean="0">
                        <a:solidFill>
                          <a:srgbClr val="000000"/>
                        </a:solidFill>
                        <a:latin typeface="Cambria Math" panose="02040503050406030204" pitchFamily="18" charset="0"/>
                        <a:ea typeface="Cambria Math" panose="02040503050406030204" pitchFamily="18" charset="0"/>
                      </a:rPr>
                      <m:t>+</m:t>
                    </m:r>
                    <m:sSub>
                      <m:sSubPr>
                        <m:ctrlPr>
                          <a:rPr lang="en-US" b="0" i="1" smtClean="0">
                            <a:solidFill>
                              <a:srgbClr val="000000"/>
                            </a:solidFill>
                            <a:latin typeface="Cambria Math" panose="02040503050406030204" pitchFamily="18" charset="0"/>
                            <a:ea typeface="Cambria Math" panose="02040503050406030204" pitchFamily="18" charset="0"/>
                          </a:rPr>
                        </m:ctrlPr>
                      </m:sSubPr>
                      <m:e>
                        <m:r>
                          <a:rPr lang="en-US" b="0" i="1" smtClean="0">
                            <a:solidFill>
                              <a:srgbClr val="000000"/>
                            </a:solidFill>
                            <a:latin typeface="Cambria Math" panose="02040503050406030204" pitchFamily="18" charset="0"/>
                            <a:ea typeface="Cambria Math" panose="02040503050406030204" pitchFamily="18" charset="0"/>
                          </a:rPr>
                          <m:t>𝑉</m:t>
                        </m:r>
                      </m:e>
                      <m:sub>
                        <m:r>
                          <a:rPr lang="en-US" b="0" i="1" smtClean="0">
                            <a:solidFill>
                              <a:srgbClr val="000000"/>
                            </a:solidFill>
                            <a:latin typeface="Cambria Math" panose="02040503050406030204" pitchFamily="18" charset="0"/>
                            <a:ea typeface="Cambria Math" panose="02040503050406030204" pitchFamily="18" charset="0"/>
                          </a:rPr>
                          <m:t>−</m:t>
                        </m:r>
                      </m:sub>
                    </m:sSub>
                    <m:r>
                      <a:rPr lang="en-US" b="0" i="1" smtClean="0">
                        <a:solidFill>
                          <a:srgbClr val="000000"/>
                        </a:solidFill>
                        <a:latin typeface="Cambria Math" panose="02040503050406030204" pitchFamily="18" charset="0"/>
                        <a:ea typeface="Cambria Math" panose="02040503050406030204" pitchFamily="18" charset="0"/>
                      </a:rPr>
                      <m:t>=(1+</m:t>
                    </m:r>
                    <m:r>
                      <a:rPr lang="en-US" i="1">
                        <a:solidFill>
                          <a:srgbClr val="000000"/>
                        </a:solidFill>
                        <a:latin typeface="Cambria Math" panose="02040503050406030204" pitchFamily="18" charset="0"/>
                        <a:ea typeface="Cambria Math" panose="02040503050406030204" pitchFamily="18" charset="0"/>
                      </a:rPr>
                      <m:t>𝜌</m:t>
                    </m:r>
                    <m:r>
                      <a:rPr lang="en-US" b="0" i="1" smtClean="0">
                        <a:solidFill>
                          <a:srgbClr val="000000"/>
                        </a:solidFill>
                        <a:latin typeface="Cambria Math" panose="02040503050406030204" pitchFamily="18" charset="0"/>
                        <a:ea typeface="Cambria Math" panose="02040503050406030204" pitchFamily="18" charset="0"/>
                      </a:rPr>
                      <m:t>)</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𝑉</m:t>
                        </m:r>
                      </m:e>
                      <m:sub>
                        <m:r>
                          <a:rPr lang="en-US" i="1">
                            <a:solidFill>
                              <a:srgbClr val="000000"/>
                            </a:solidFill>
                            <a:latin typeface="Cambria Math" panose="02040503050406030204" pitchFamily="18" charset="0"/>
                            <a:ea typeface="Cambria Math" panose="02040503050406030204" pitchFamily="18" charset="0"/>
                          </a:rPr>
                          <m:t>+</m:t>
                        </m:r>
                      </m:sub>
                    </m:sSub>
                  </m:oMath>
                </a14:m>
                <a:endParaRPr lang="en-US" i="1" dirty="0">
                  <a:solidFill>
                    <a:srgbClr val="000000"/>
                  </a:solidFill>
                  <a:latin typeface="Cambria Math" panose="02040503050406030204" pitchFamily="18" charset="0"/>
                  <a:ea typeface="Cambria Math" panose="02040503050406030204" pitchFamily="18" charset="0"/>
                </a:endParaRPr>
              </a:p>
              <a:p>
                <a:pPr marL="285750"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𝜌</m:t>
                        </m:r>
                      </m:e>
                      <m:sub>
                        <m:r>
                          <a:rPr lang="en-US" i="1">
                            <a:solidFill>
                              <a:srgbClr val="000000"/>
                            </a:solidFill>
                            <a:latin typeface="Cambria Math" panose="02040503050406030204" pitchFamily="18" charset="0"/>
                          </a:rPr>
                          <m:t>𝑖</m:t>
                        </m:r>
                      </m:sub>
                    </m:sSub>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𝑖</m:t>
                            </m:r>
                          </m:e>
                          <m:sub>
                            <m:r>
                              <a:rPr lang="en-US" i="1">
                                <a:solidFill>
                                  <a:srgbClr val="000000"/>
                                </a:solidFill>
                                <a:latin typeface="Cambria Math" panose="02040503050406030204" pitchFamily="18" charset="0"/>
                              </a:rPr>
                              <m:t>−</m:t>
                            </m:r>
                          </m:sub>
                        </m:sSub>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𝑖</m:t>
                            </m:r>
                          </m:e>
                          <m:sub>
                            <m:r>
                              <a:rPr lang="en-US" i="1">
                                <a:solidFill>
                                  <a:srgbClr val="000000"/>
                                </a:solidFill>
                                <a:latin typeface="Cambria Math" panose="02040503050406030204" pitchFamily="18" charset="0"/>
                              </a:rPr>
                              <m:t>+</m:t>
                            </m:r>
                          </m:sub>
                        </m:sSub>
                      </m:den>
                    </m:f>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ea typeface="Cambria Math" panose="02040503050406030204" pitchFamily="18" charset="0"/>
                      </a:rPr>
                      <m:t>𝜌</m:t>
                    </m:r>
                  </m:oMath>
                </a14:m>
                <a:endParaRPr lang="en-US" dirty="0">
                  <a:solidFill>
                    <a:srgbClr val="000000"/>
                  </a:solidFill>
                </a:endParaRPr>
              </a:p>
              <a:p>
                <a:pPr marL="285750" indent="-285750" defTabSz="457200" latinLnBrk="1"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𝜏</m:t>
                    </m:r>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𝑉</m:t>
                        </m:r>
                      </m:num>
                      <m:den>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m:t>
                            </m:r>
                          </m:sub>
                        </m:sSub>
                      </m:den>
                    </m:f>
                    <m:r>
                      <a:rPr lang="en-US" i="1">
                        <a:solidFill>
                          <a:srgbClr val="000000"/>
                        </a:solidFill>
                        <a:latin typeface="Cambria Math" panose="02040503050406030204" pitchFamily="18" charset="0"/>
                        <a:ea typeface="Cambria Math" panose="02040503050406030204" pitchFamily="18" charset="0"/>
                        <a:sym typeface="Calibri"/>
                      </a:rPr>
                      <m:t>=1+</m:t>
                    </m:r>
                    <m:r>
                      <a:rPr lang="en-US" i="1">
                        <a:solidFill>
                          <a:srgbClr val="000000"/>
                        </a:solidFill>
                        <a:latin typeface="Cambria Math" panose="02040503050406030204" pitchFamily="18" charset="0"/>
                        <a:ea typeface="Cambria Math" panose="02040503050406030204" pitchFamily="18" charset="0"/>
                        <a:sym typeface="Calibri"/>
                      </a:rPr>
                      <m:t>𝜌</m:t>
                    </m:r>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2</m:t>
                        </m:r>
                        <m:r>
                          <a:rPr lang="en-US" i="1">
                            <a:solidFill>
                              <a:srgbClr val="000000"/>
                            </a:solidFill>
                            <a:latin typeface="Cambria Math" panose="02040503050406030204" pitchFamily="18" charset="0"/>
                            <a:ea typeface="Cambria Math" panose="02040503050406030204" pitchFamily="18" charset="0"/>
                            <a:sym typeface="Calibri"/>
                          </a:rPr>
                          <m:t>𝑍</m:t>
                        </m:r>
                      </m:num>
                      <m:den>
                        <m:r>
                          <a:rPr lang="en-US" i="1">
                            <a:solidFill>
                              <a:srgbClr val="000000"/>
                            </a:solidFill>
                            <a:latin typeface="Cambria Math" panose="02040503050406030204" pitchFamily="18" charset="0"/>
                            <a:ea typeface="Cambria Math" panose="02040503050406030204" pitchFamily="18" charset="0"/>
                            <a:sym typeface="Calibri"/>
                          </a:rPr>
                          <m:t>𝑍</m:t>
                        </m:r>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𝑍</m:t>
                            </m:r>
                          </m:e>
                          <m:sub>
                            <m:r>
                              <a:rPr lang="en-US" i="1">
                                <a:solidFill>
                                  <a:srgbClr val="000000"/>
                                </a:solidFill>
                                <a:latin typeface="Cambria Math" panose="02040503050406030204" pitchFamily="18" charset="0"/>
                                <a:ea typeface="Cambria Math" panose="02040503050406030204" pitchFamily="18" charset="0"/>
                                <a:sym typeface="Calibri"/>
                              </a:rPr>
                              <m:t>0</m:t>
                            </m:r>
                          </m:sub>
                        </m:sSub>
                      </m:den>
                    </m:f>
                  </m:oMath>
                </a14:m>
                <a:r>
                  <a:rPr lang="en-US" dirty="0">
                    <a:solidFill>
                      <a:srgbClr val="000000"/>
                    </a:solidFill>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𝑉</m:t>
                    </m:r>
                    <m:r>
                      <a:rPr lang="en-US" i="1">
                        <a:solidFill>
                          <a:srgbClr val="000000"/>
                        </a:solidFill>
                        <a:latin typeface="Cambria Math" panose="02040503050406030204" pitchFamily="18" charset="0"/>
                        <a:ea typeface="Calibri"/>
                        <a:cs typeface="Calibri"/>
                        <a:sym typeface="Calibri"/>
                      </a:rPr>
                      <m:t>=2</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oMath>
                </a14:m>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ea typeface="Calibri"/>
                    <a:cs typeface="Calibri"/>
                    <a:sym typeface="Calibri"/>
                  </a:rPr>
                  <a:t>Consider the circuit in the upper right (A):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𝑉</m:t>
                    </m:r>
                    <m:r>
                      <a:rPr lang="en-US" b="0" i="1" smtClean="0">
                        <a:solidFill>
                          <a:srgbClr val="000000"/>
                        </a:solidFill>
                        <a:latin typeface="Cambria Math" panose="02040503050406030204" pitchFamily="18" charset="0"/>
                        <a:ea typeface="Calibri"/>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oMath>
                </a14:m>
                <a:r>
                  <a:rPr lang="en-US" dirty="0">
                    <a:solidFill>
                      <a:srgbClr val="000000"/>
                    </a:solidFill>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𝐼</m:t>
                    </m:r>
                    <m:r>
                      <a:rPr lang="en-US" i="1">
                        <a:solidFill>
                          <a:srgbClr val="000000"/>
                        </a:solidFill>
                        <a:latin typeface="Cambria Math" panose="02040503050406030204" pitchFamily="18" charset="0"/>
                        <a:ea typeface="Calibri"/>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r>
                          <a:rPr lang="en-US" b="0" i="1" smtClean="0">
                            <a:solidFill>
                              <a:srgbClr val="000000"/>
                            </a:solidFill>
                            <a:latin typeface="Cambria Math" panose="02040503050406030204" pitchFamily="18" charset="0"/>
                            <a:cs typeface="Calibri"/>
                            <a:sym typeface="Calibri"/>
                          </a:rPr>
                          <m:t>𝐼</m:t>
                        </m:r>
                      </m:den>
                    </m:f>
                  </m:oMath>
                </a14:m>
                <a:endParaRPr lang="en-US" dirty="0">
                  <a:solidFill>
                    <a:srgbClr val="000000"/>
                  </a:solidFill>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r>
                          <a:rPr lang="en-US" b="0" i="1" smtClean="0">
                            <a:solidFill>
                              <a:srgbClr val="000000"/>
                            </a:solidFill>
                            <a:latin typeface="Cambria Math" panose="02040503050406030204" pitchFamily="18" charset="0"/>
                            <a:cs typeface="Calibri"/>
                            <a:sym typeface="Calibri"/>
                          </a:rPr>
                          <m:t>𝐼</m:t>
                        </m:r>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m:t>
                            </m:r>
                          </m:sub>
                        </m:sSub>
                      </m:den>
                    </m:f>
                  </m:oMath>
                </a14:m>
                <a:endParaRPr lang="en-US" dirty="0">
                  <a:solidFill>
                    <a:srgbClr val="000000"/>
                  </a:solidFill>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num>
                      <m:den>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en>
                    </m:f>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r>
                          <a:rPr lang="en-US" i="1">
                            <a:solidFill>
                              <a:srgbClr val="000000"/>
                            </a:solidFill>
                            <a:latin typeface="Cambria Math" panose="02040503050406030204" pitchFamily="18" charset="0"/>
                            <a:ea typeface="Cambria Math" panose="02040503050406030204" pitchFamily="18" charset="0"/>
                          </a:rPr>
                          <m:t>𝜌</m:t>
                        </m:r>
                      </m:num>
                      <m:den>
                        <m:r>
                          <a:rPr lang="en-US" i="1">
                            <a:solidFill>
                              <a:srgbClr val="000000"/>
                            </a:solidFill>
                            <a:latin typeface="Cambria Math" panose="02040503050406030204" pitchFamily="18" charset="0"/>
                          </a:rPr>
                          <m:t>1−</m:t>
                        </m:r>
                        <m:r>
                          <a:rPr lang="en-US" i="1">
                            <a:solidFill>
                              <a:srgbClr val="000000"/>
                            </a:solidFill>
                            <a:latin typeface="Cambria Math" panose="02040503050406030204" pitchFamily="18" charset="0"/>
                            <a:ea typeface="Cambria Math" panose="02040503050406030204" pitchFamily="18" charset="0"/>
                          </a:rPr>
                          <m:t>𝜌</m:t>
                        </m:r>
                      </m:den>
                    </m:f>
                  </m:oMath>
                </a14:m>
                <a:r>
                  <a:rPr lang="en-US" dirty="0">
                    <a:solidFill>
                      <a:srgbClr val="000000"/>
                    </a:solidFill>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rPr>
                      <m:t>𝜌</m:t>
                    </m:r>
                    <m:r>
                      <a:rPr lang="en-US" i="1">
                        <a:solidFill>
                          <a:srgbClr val="000000"/>
                        </a:solidFill>
                        <a:latin typeface="Cambria Math" panose="02040503050406030204" pitchFamily="18" charset="0"/>
                        <a:ea typeface="Cambria Math" panose="02040503050406030204" pitchFamily="18" charset="0"/>
                      </a:rPr>
                      <m:t>=</m:t>
                    </m:r>
                    <m:f>
                      <m:fPr>
                        <m:ctrlPr>
                          <a:rPr lang="en-US" i="1">
                            <a:solidFill>
                              <a:srgbClr val="000000"/>
                            </a:solidFill>
                            <a:latin typeface="Cambria Math" panose="02040503050406030204" pitchFamily="18" charset="0"/>
                            <a:ea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𝑍</m:t>
                        </m:r>
                        <m:r>
                          <a:rPr lang="en-US" i="1">
                            <a:solidFill>
                              <a:srgbClr val="000000"/>
                            </a:solidFill>
                            <a:latin typeface="Cambria Math" panose="02040503050406030204" pitchFamily="18" charset="0"/>
                            <a:ea typeface="Cambria Math" panose="02040503050406030204" pitchFamily="18" charset="0"/>
                          </a:rPr>
                          <m:t>−</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𝑍</m:t>
                            </m:r>
                          </m:e>
                          <m:sub>
                            <m:r>
                              <a:rPr lang="en-US" i="1">
                                <a:solidFill>
                                  <a:srgbClr val="000000"/>
                                </a:solidFill>
                                <a:latin typeface="Cambria Math" panose="02040503050406030204" pitchFamily="18" charset="0"/>
                                <a:ea typeface="Cambria Math" panose="02040503050406030204" pitchFamily="18" charset="0"/>
                              </a:rPr>
                              <m:t>0</m:t>
                            </m:r>
                          </m:sub>
                        </m:sSub>
                      </m:num>
                      <m:den>
                        <m:r>
                          <a:rPr lang="en-US" i="1">
                            <a:solidFill>
                              <a:srgbClr val="000000"/>
                            </a:solidFill>
                            <a:latin typeface="Cambria Math" panose="02040503050406030204" pitchFamily="18" charset="0"/>
                            <a:ea typeface="Cambria Math" panose="02040503050406030204" pitchFamily="18" charset="0"/>
                          </a:rPr>
                          <m:t>𝑍</m:t>
                        </m:r>
                        <m:r>
                          <a:rPr lang="en-US" i="1">
                            <a:solidFill>
                              <a:srgbClr val="000000"/>
                            </a:solidFill>
                            <a:latin typeface="Cambria Math" panose="02040503050406030204" pitchFamily="18" charset="0"/>
                            <a:ea typeface="Cambria Math" panose="02040503050406030204" pitchFamily="18" charset="0"/>
                          </a:rPr>
                          <m:t>+</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𝑍</m:t>
                            </m:r>
                          </m:e>
                          <m:sub>
                            <m:r>
                              <a:rPr lang="en-US" i="1">
                                <a:solidFill>
                                  <a:srgbClr val="000000"/>
                                </a:solidFill>
                                <a:latin typeface="Cambria Math" panose="02040503050406030204" pitchFamily="18" charset="0"/>
                                <a:ea typeface="Cambria Math" panose="02040503050406030204" pitchFamily="18" charset="0"/>
                              </a:rPr>
                              <m:t>0</m:t>
                            </m:r>
                          </m:sub>
                        </m:sSub>
                      </m:den>
                    </m:f>
                  </m:oMath>
                </a14:m>
                <a:r>
                  <a:rPr lang="en-US" dirty="0">
                    <a:solidFill>
                      <a:srgbClr val="000000"/>
                    </a:solidFill>
                  </a:rPr>
                  <a:t>,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i="1" smtClean="0">
                            <a:solidFill>
                              <a:srgbClr val="000000"/>
                            </a:solidFill>
                            <a:latin typeface="Cambria Math" panose="02040503050406030204" pitchFamily="18" charset="0"/>
                            <a:ea typeface="Cambria Math" panose="02040503050406030204" pitchFamily="18" charset="0"/>
                          </a:rPr>
                          <m:t>𝜌</m:t>
                        </m:r>
                      </m:e>
                      <m:sub>
                        <m:r>
                          <a:rPr lang="en-US" b="0" i="1" smtClean="0">
                            <a:solidFill>
                              <a:srgbClr val="000000"/>
                            </a:solidFill>
                            <a:latin typeface="Cambria Math" panose="02040503050406030204" pitchFamily="18" charset="0"/>
                          </a:rPr>
                          <m:t>𝑜𝑝𝑒𝑛</m:t>
                        </m:r>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𝑐𝑖𝑟𝑐𝑢𝑖𝑡</m:t>
                        </m:r>
                      </m:sub>
                    </m:sSub>
                    <m:r>
                      <a:rPr lang="en-US" b="0" i="1" smtClean="0">
                        <a:solidFill>
                          <a:srgbClr val="000000"/>
                        </a:solidFill>
                        <a:latin typeface="Cambria Math" panose="02040503050406030204" pitchFamily="18" charset="0"/>
                      </a:rPr>
                      <m:t>=1.</m:t>
                    </m:r>
                  </m:oMath>
                </a14:m>
                <a:endParaRPr lang="en-US" dirty="0">
                  <a:solidFill>
                    <a:srgbClr val="000000"/>
                  </a:solidFill>
                </a:endParaRPr>
              </a:p>
              <a:p>
                <a:pPr marL="285750"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ea typeface="Calibri"/>
                    <a:cs typeface="Calibri"/>
                    <a:sym typeface="Calibri"/>
                  </a:rPr>
                  <a:t>For (B):</a:t>
                </a:r>
              </a:p>
              <a:p>
                <a:pPr marL="285750" indent="-285750" defTabSz="457200" latinLnBrk="1" hangingPunct="0">
                  <a:buFont typeface="Arial" panose="020B0604020202020204" pitchFamily="34" charset="0"/>
                  <a:buChar char="•"/>
                </a:pPr>
                <a:r>
                  <a:rPr lang="en-US" dirty="0">
                    <a:solidFill>
                      <a:srgbClr val="000000"/>
                    </a:solidFill>
                  </a:rPr>
                  <a:t>Lookback resistance is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𝑅</m:t>
                        </m:r>
                      </m:e>
                      <m:sub>
                        <m:r>
                          <a:rPr lang="en-US" i="1">
                            <a:solidFill>
                              <a:srgbClr val="000000"/>
                            </a:solidFill>
                            <a:latin typeface="Cambria Math" panose="02040503050406030204" pitchFamily="18" charset="0"/>
                          </a:rPr>
                          <m:t>𝑠</m:t>
                        </m:r>
                      </m:sub>
                    </m:sSub>
                    <m:r>
                      <a:rPr lang="en-US" i="1">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𝑍</m:t>
                        </m:r>
                      </m:e>
                      <m:sub>
                        <m:r>
                          <a:rPr lang="en-US" i="1">
                            <a:solidFill>
                              <a:srgbClr val="000000"/>
                            </a:solidFill>
                            <a:latin typeface="Cambria Math" panose="02040503050406030204" pitchFamily="18" charset="0"/>
                          </a:rPr>
                          <m:t>0</m:t>
                        </m:r>
                      </m:sub>
                    </m:sSub>
                  </m:oMath>
                </a14:m>
                <a:r>
                  <a:rPr lang="en-US" dirty="0">
                    <a:solidFill>
                      <a:srgbClr val="000000"/>
                    </a:solidFill>
                    <a:ea typeface="Calibri"/>
                    <a:cs typeface="Calibri"/>
                    <a:sym typeface="Calibri"/>
                  </a:rPr>
                  <a:t>, </a:t>
                </a:r>
                <a:r>
                  <a:rPr lang="en-US" dirty="0">
                    <a:solidFill>
                      <a:srgbClr val="000000"/>
                    </a:solidFill>
                  </a:rPr>
                  <a:t>short circuit for (B) is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𝑖</m:t>
                        </m:r>
                      </m:e>
                      <m:sub>
                        <m:r>
                          <a:rPr lang="en-US" i="1">
                            <a:solidFill>
                              <a:srgbClr val="000000"/>
                            </a:solidFill>
                            <a:latin typeface="Cambria Math" panose="02040503050406030204" pitchFamily="18" charset="0"/>
                          </a:rPr>
                          <m:t>𝑠</m:t>
                        </m:r>
                      </m:sub>
                    </m:sSub>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𝑉</m:t>
                            </m:r>
                          </m:e>
                          <m:sub>
                            <m:r>
                              <a:rPr lang="en-US" i="1">
                                <a:solidFill>
                                  <a:srgbClr val="000000"/>
                                </a:solidFill>
                                <a:latin typeface="Cambria Math" panose="02040503050406030204" pitchFamily="18" charset="0"/>
                              </a:rPr>
                              <m:t>0</m:t>
                            </m:r>
                          </m:sub>
                        </m:sSub>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𝑍</m:t>
                            </m:r>
                          </m:e>
                          <m:sub>
                            <m:r>
                              <a:rPr lang="en-US" i="1">
                                <a:solidFill>
                                  <a:srgbClr val="000000"/>
                                </a:solidFill>
                                <a:latin typeface="Cambria Math" panose="02040503050406030204" pitchFamily="18" charset="0"/>
                              </a:rPr>
                              <m:t>0</m:t>
                            </m:r>
                          </m:sub>
                        </m:sSub>
                      </m:den>
                    </m:f>
                  </m:oMath>
                </a14:m>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ea typeface="Calibri"/>
                    <a:cs typeface="Calibri"/>
                    <a:sym typeface="Calibri"/>
                  </a:rPr>
                  <a:t>Thevenin equivalent for open circuit  is (B)</a:t>
                </a:r>
              </a:p>
              <a:p>
                <a:pPr marL="285750"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e>
                          <m:sup>
                            <m:r>
                              <a:rPr lang="en-US" i="1">
                                <a:solidFill>
                                  <a:srgbClr val="000000"/>
                                </a:solidFill>
                                <a:latin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cs typeface="Calibri"/>
                            <a:sym typeface="Calibri"/>
                          </a:rPr>
                          <m:t>2</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den>
                    </m:f>
                    <m:r>
                      <a:rPr lang="en-US" i="1">
                        <a:solidFill>
                          <a:srgbClr val="000000"/>
                        </a:solidFill>
                        <a:latin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cs typeface="Calibri"/>
                            <a:sym typeface="Calibri"/>
                          </a:rPr>
                          <m:t>8</m:t>
                        </m:r>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den>
                    </m:f>
                  </m:oMath>
                </a14:m>
                <a:r>
                  <a:rPr lang="en-US" dirty="0">
                    <a:solidFill>
                      <a:srgbClr val="000000"/>
                    </a:solidFill>
                    <a:ea typeface="Calibri"/>
                    <a:cs typeface="Calibri"/>
                    <a:sym typeface="Calibri"/>
                  </a:rPr>
                  <a:t>, This is the total available power</a:t>
                </a:r>
              </a:p>
              <a:p>
                <a:pPr marL="285750" indent="-285750" latinLnBrk="1" hangingPunct="0">
                  <a:buFont typeface="Arial" panose="020B0604020202020204" pitchFamily="34" charset="0"/>
                  <a:buChar char="•"/>
                </a:pPr>
                <a:endParaRPr lang="en-US"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49157" y="1333141"/>
                <a:ext cx="8737150" cy="5309683"/>
              </a:xfrm>
              <a:prstGeom prst="rect">
                <a:avLst/>
              </a:prstGeom>
              <a:blipFill>
                <a:blip r:embed="rId3"/>
                <a:stretch>
                  <a:fillRect l="-101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5962602" y="6418074"/>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30</a:t>
            </a:fld>
            <a:endParaRPr lang="en-US"/>
          </a:p>
        </p:txBody>
      </p:sp>
      <p:grpSp>
        <p:nvGrpSpPr>
          <p:cNvPr id="119" name="Group 118">
            <a:extLst>
              <a:ext uri="{FF2B5EF4-FFF2-40B4-BE49-F238E27FC236}">
                <a16:creationId xmlns:a16="http://schemas.microsoft.com/office/drawing/2014/main" id="{E685348F-9A77-F244-92A2-BF3EF469BF92}"/>
              </a:ext>
            </a:extLst>
          </p:cNvPr>
          <p:cNvGrpSpPr/>
          <p:nvPr/>
        </p:nvGrpSpPr>
        <p:grpSpPr>
          <a:xfrm>
            <a:off x="9098361" y="903478"/>
            <a:ext cx="2847761" cy="1861845"/>
            <a:chOff x="9071262" y="3608724"/>
            <a:chExt cx="2847761" cy="1861845"/>
          </a:xfrm>
        </p:grpSpPr>
        <p:sp>
          <p:nvSpPr>
            <p:cNvPr id="74" name="Can 73">
              <a:extLst>
                <a:ext uri="{FF2B5EF4-FFF2-40B4-BE49-F238E27FC236}">
                  <a16:creationId xmlns:a16="http://schemas.microsoft.com/office/drawing/2014/main" id="{35B8EB20-A170-7E42-8DF1-BE9C414C0220}"/>
                </a:ext>
              </a:extLst>
            </p:cNvPr>
            <p:cNvSpPr/>
            <p:nvPr/>
          </p:nvSpPr>
          <p:spPr>
            <a:xfrm rot="5400000">
              <a:off x="9670350" y="3471737"/>
              <a:ext cx="704193" cy="1902369"/>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BB9FA8D5-4F44-A14C-81DC-F89D9D28C024}"/>
                </a:ext>
              </a:extLst>
            </p:cNvPr>
            <p:cNvCxnSpPr>
              <a:cxnSpLocks/>
            </p:cNvCxnSpPr>
            <p:nvPr/>
          </p:nvCxnSpPr>
          <p:spPr>
            <a:xfrm>
              <a:off x="9071262" y="4349063"/>
              <a:ext cx="2604923" cy="40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F49C01EF-E256-0748-BC74-6985A2F4EA38}"/>
                </a:ext>
              </a:extLst>
            </p:cNvPr>
            <p:cNvSpPr txBox="1"/>
            <p:nvPr/>
          </p:nvSpPr>
          <p:spPr>
            <a:xfrm>
              <a:off x="9731781" y="3608724"/>
              <a:ext cx="767255" cy="338554"/>
            </a:xfrm>
            <a:prstGeom prst="rect">
              <a:avLst/>
            </a:prstGeom>
            <a:noFill/>
          </p:spPr>
          <p:txBody>
            <a:bodyPr wrap="square" rtlCol="0">
              <a:spAutoFit/>
            </a:bodyPr>
            <a:lstStyle/>
            <a:p>
              <a:r>
                <a:rPr lang="en-US" sz="1600" dirty="0"/>
                <a:t>V</a:t>
              </a:r>
              <a:r>
                <a:rPr lang="en-US" sz="1600" baseline="-25000" dirty="0"/>
                <a:t>+</a:t>
              </a:r>
            </a:p>
          </p:txBody>
        </p:sp>
        <p:cxnSp>
          <p:nvCxnSpPr>
            <p:cNvPr id="78" name="Straight Connector 77">
              <a:extLst>
                <a:ext uri="{FF2B5EF4-FFF2-40B4-BE49-F238E27FC236}">
                  <a16:creationId xmlns:a16="http://schemas.microsoft.com/office/drawing/2014/main" id="{097D6A28-11AD-2746-91B2-872DEDD63FAC}"/>
                </a:ext>
              </a:extLst>
            </p:cNvPr>
            <p:cNvCxnSpPr>
              <a:cxnSpLocks/>
            </p:cNvCxnSpPr>
            <p:nvPr/>
          </p:nvCxnSpPr>
          <p:spPr>
            <a:xfrm>
              <a:off x="10762236" y="4771973"/>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EF2DCEEB-88BB-6642-B7E5-BF82E6E1D4B4}"/>
                </a:ext>
              </a:extLst>
            </p:cNvPr>
            <p:cNvSpPr txBox="1"/>
            <p:nvPr/>
          </p:nvSpPr>
          <p:spPr>
            <a:xfrm>
              <a:off x="9647696" y="4353123"/>
              <a:ext cx="400658" cy="338554"/>
            </a:xfrm>
            <a:prstGeom prst="rect">
              <a:avLst/>
            </a:prstGeom>
            <a:noFill/>
          </p:spPr>
          <p:txBody>
            <a:bodyPr wrap="square" rtlCol="0">
              <a:spAutoFit/>
            </a:bodyPr>
            <a:lstStyle/>
            <a:p>
              <a:r>
                <a:rPr lang="en-US" sz="1600" dirty="0"/>
                <a:t>Z</a:t>
              </a:r>
              <a:r>
                <a:rPr lang="en-US" sz="1600" baseline="-25000" dirty="0"/>
                <a:t>0</a:t>
              </a:r>
            </a:p>
          </p:txBody>
        </p:sp>
        <p:cxnSp>
          <p:nvCxnSpPr>
            <p:cNvPr id="81" name="Straight Arrow Connector 80">
              <a:extLst>
                <a:ext uri="{FF2B5EF4-FFF2-40B4-BE49-F238E27FC236}">
                  <a16:creationId xmlns:a16="http://schemas.microsoft.com/office/drawing/2014/main" id="{D81B6345-0F57-044A-B7A9-79A58D01AE80}"/>
                </a:ext>
              </a:extLst>
            </p:cNvPr>
            <p:cNvCxnSpPr>
              <a:cxnSpLocks/>
            </p:cNvCxnSpPr>
            <p:nvPr/>
          </p:nvCxnSpPr>
          <p:spPr>
            <a:xfrm>
              <a:off x="9467833" y="3986346"/>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00" name="TextBox 99">
              <a:extLst>
                <a:ext uri="{FF2B5EF4-FFF2-40B4-BE49-F238E27FC236}">
                  <a16:creationId xmlns:a16="http://schemas.microsoft.com/office/drawing/2014/main" id="{DCB9D3D2-BDE9-2940-84BF-C1FC4491CCA5}"/>
                </a:ext>
              </a:extLst>
            </p:cNvPr>
            <p:cNvSpPr txBox="1"/>
            <p:nvPr/>
          </p:nvSpPr>
          <p:spPr>
            <a:xfrm>
              <a:off x="11069884" y="3891752"/>
              <a:ext cx="324947" cy="338554"/>
            </a:xfrm>
            <a:prstGeom prst="rect">
              <a:avLst/>
            </a:prstGeom>
            <a:noFill/>
          </p:spPr>
          <p:txBody>
            <a:bodyPr wrap="square" rtlCol="0">
              <a:spAutoFit/>
            </a:bodyPr>
            <a:lstStyle/>
            <a:p>
              <a:r>
                <a:rPr lang="en-US" sz="1600" dirty="0"/>
                <a:t>I</a:t>
              </a:r>
              <a:endParaRPr lang="en-US" sz="1600" baseline="-25000" dirty="0"/>
            </a:p>
          </p:txBody>
        </p:sp>
        <p:sp>
          <p:nvSpPr>
            <p:cNvPr id="101" name="TextBox 100">
              <a:extLst>
                <a:ext uri="{FF2B5EF4-FFF2-40B4-BE49-F238E27FC236}">
                  <a16:creationId xmlns:a16="http://schemas.microsoft.com/office/drawing/2014/main" id="{A3229E51-D393-2444-A561-E72252592E47}"/>
                </a:ext>
              </a:extLst>
            </p:cNvPr>
            <p:cNvSpPr txBox="1"/>
            <p:nvPr/>
          </p:nvSpPr>
          <p:spPr>
            <a:xfrm>
              <a:off x="9884181" y="4906632"/>
              <a:ext cx="767255" cy="338554"/>
            </a:xfrm>
            <a:prstGeom prst="rect">
              <a:avLst/>
            </a:prstGeom>
            <a:noFill/>
          </p:spPr>
          <p:txBody>
            <a:bodyPr wrap="square" rtlCol="0">
              <a:spAutoFit/>
            </a:bodyPr>
            <a:lstStyle/>
            <a:p>
              <a:r>
                <a:rPr lang="en-US" sz="1600" dirty="0"/>
                <a:t>V</a:t>
              </a:r>
              <a:r>
                <a:rPr lang="en-US" sz="1600" baseline="-25000" dirty="0"/>
                <a:t>-</a:t>
              </a:r>
            </a:p>
          </p:txBody>
        </p:sp>
        <p:cxnSp>
          <p:nvCxnSpPr>
            <p:cNvPr id="102" name="Straight Arrow Connector 101">
              <a:extLst>
                <a:ext uri="{FF2B5EF4-FFF2-40B4-BE49-F238E27FC236}">
                  <a16:creationId xmlns:a16="http://schemas.microsoft.com/office/drawing/2014/main" id="{365FA4E5-DC8A-C34E-87E8-9F66775F0DAF}"/>
                </a:ext>
              </a:extLst>
            </p:cNvPr>
            <p:cNvCxnSpPr>
              <a:cxnSpLocks/>
            </p:cNvCxnSpPr>
            <p:nvPr/>
          </p:nvCxnSpPr>
          <p:spPr>
            <a:xfrm flipH="1">
              <a:off x="9620753" y="4906632"/>
              <a:ext cx="64705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3B116A4A-020F-7F45-AB92-EE52C6C9EA59}"/>
                </a:ext>
              </a:extLst>
            </p:cNvPr>
            <p:cNvCxnSpPr>
              <a:cxnSpLocks/>
            </p:cNvCxnSpPr>
            <p:nvPr/>
          </p:nvCxnSpPr>
          <p:spPr>
            <a:xfrm>
              <a:off x="11086031" y="4230306"/>
              <a:ext cx="379138"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05" name="Rectangle 104">
              <a:extLst>
                <a:ext uri="{FF2B5EF4-FFF2-40B4-BE49-F238E27FC236}">
                  <a16:creationId xmlns:a16="http://schemas.microsoft.com/office/drawing/2014/main" id="{6FA1B157-C991-BC41-9DA6-21D00EF675F2}"/>
                </a:ext>
              </a:extLst>
            </p:cNvPr>
            <p:cNvSpPr/>
            <p:nvPr/>
          </p:nvSpPr>
          <p:spPr>
            <a:xfrm>
              <a:off x="11545558" y="4564543"/>
              <a:ext cx="291402" cy="670595"/>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TextBox 108">
              <a:extLst>
                <a:ext uri="{FF2B5EF4-FFF2-40B4-BE49-F238E27FC236}">
                  <a16:creationId xmlns:a16="http://schemas.microsoft.com/office/drawing/2014/main" id="{024151B3-8D2A-F646-BE1D-105CD5517A58}"/>
                </a:ext>
              </a:extLst>
            </p:cNvPr>
            <p:cNvSpPr txBox="1"/>
            <p:nvPr/>
          </p:nvSpPr>
          <p:spPr>
            <a:xfrm>
              <a:off x="11518365" y="4706486"/>
              <a:ext cx="400658" cy="338554"/>
            </a:xfrm>
            <a:prstGeom prst="rect">
              <a:avLst/>
            </a:prstGeom>
            <a:noFill/>
          </p:spPr>
          <p:txBody>
            <a:bodyPr wrap="square" rtlCol="0">
              <a:spAutoFit/>
            </a:bodyPr>
            <a:lstStyle/>
            <a:p>
              <a:r>
                <a:rPr lang="en-US" sz="1600" dirty="0"/>
                <a:t>Z</a:t>
              </a:r>
              <a:endParaRPr lang="en-US" sz="1600" baseline="-25000" dirty="0"/>
            </a:p>
          </p:txBody>
        </p:sp>
        <p:cxnSp>
          <p:nvCxnSpPr>
            <p:cNvPr id="110" name="Straight Connector 109">
              <a:extLst>
                <a:ext uri="{FF2B5EF4-FFF2-40B4-BE49-F238E27FC236}">
                  <a16:creationId xmlns:a16="http://schemas.microsoft.com/office/drawing/2014/main" id="{D0707B81-078E-7C4B-B7F1-72923F8573B6}"/>
                </a:ext>
              </a:extLst>
            </p:cNvPr>
            <p:cNvCxnSpPr>
              <a:cxnSpLocks/>
            </p:cNvCxnSpPr>
            <p:nvPr/>
          </p:nvCxnSpPr>
          <p:spPr>
            <a:xfrm flipV="1">
              <a:off x="11679409" y="4339015"/>
              <a:ext cx="0" cy="22552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3" name="TextBox 112">
              <a:extLst>
                <a:ext uri="{FF2B5EF4-FFF2-40B4-BE49-F238E27FC236}">
                  <a16:creationId xmlns:a16="http://schemas.microsoft.com/office/drawing/2014/main" id="{E5EB9052-3DEF-8C43-A50C-6BC6CD755C4D}"/>
                </a:ext>
              </a:extLst>
            </p:cNvPr>
            <p:cNvSpPr txBox="1"/>
            <p:nvPr/>
          </p:nvSpPr>
          <p:spPr>
            <a:xfrm>
              <a:off x="11263799" y="4657331"/>
              <a:ext cx="399392" cy="338554"/>
            </a:xfrm>
            <a:prstGeom prst="rect">
              <a:avLst/>
            </a:prstGeom>
            <a:noFill/>
          </p:spPr>
          <p:txBody>
            <a:bodyPr wrap="square" rtlCol="0">
              <a:spAutoFit/>
            </a:bodyPr>
            <a:lstStyle/>
            <a:p>
              <a:r>
                <a:rPr lang="en-US" sz="1600" dirty="0"/>
                <a:t>V</a:t>
              </a:r>
              <a:endParaRPr lang="en-US" sz="1600" baseline="-25000" dirty="0"/>
            </a:p>
          </p:txBody>
        </p:sp>
        <p:cxnSp>
          <p:nvCxnSpPr>
            <p:cNvPr id="115" name="Straight Connector 114">
              <a:extLst>
                <a:ext uri="{FF2B5EF4-FFF2-40B4-BE49-F238E27FC236}">
                  <a16:creationId xmlns:a16="http://schemas.microsoft.com/office/drawing/2014/main" id="{E456DC2F-3652-8448-B843-36F7D305454D}"/>
                </a:ext>
              </a:extLst>
            </p:cNvPr>
            <p:cNvCxnSpPr>
              <a:cxnSpLocks/>
            </p:cNvCxnSpPr>
            <p:nvPr/>
          </p:nvCxnSpPr>
          <p:spPr>
            <a:xfrm flipV="1">
              <a:off x="11691133" y="5245040"/>
              <a:ext cx="0" cy="22552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19E4B756-C925-9843-A107-5859928D92C6}"/>
                </a:ext>
              </a:extLst>
            </p:cNvPr>
            <p:cNvCxnSpPr>
              <a:cxnSpLocks/>
            </p:cNvCxnSpPr>
            <p:nvPr/>
          </p:nvCxnSpPr>
          <p:spPr>
            <a:xfrm flipV="1">
              <a:off x="11170299" y="4764398"/>
              <a:ext cx="0" cy="70617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182CD062-E78A-184B-8B32-66A5188BCF61}"/>
                </a:ext>
              </a:extLst>
            </p:cNvPr>
            <p:cNvCxnSpPr>
              <a:cxnSpLocks/>
            </p:cNvCxnSpPr>
            <p:nvPr/>
          </p:nvCxnSpPr>
          <p:spPr>
            <a:xfrm>
              <a:off x="11155794" y="5456932"/>
              <a:ext cx="53533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 name="TextBox 2">
            <a:extLst>
              <a:ext uri="{FF2B5EF4-FFF2-40B4-BE49-F238E27FC236}">
                <a16:creationId xmlns:a16="http://schemas.microsoft.com/office/drawing/2014/main" id="{986E21A7-A39C-D44F-911E-DE390C6735CE}"/>
              </a:ext>
            </a:extLst>
          </p:cNvPr>
          <p:cNvSpPr txBox="1"/>
          <p:nvPr/>
        </p:nvSpPr>
        <p:spPr>
          <a:xfrm>
            <a:off x="9021145" y="2166164"/>
            <a:ext cx="458780" cy="369332"/>
          </a:xfrm>
          <a:prstGeom prst="rect">
            <a:avLst/>
          </a:prstGeom>
          <a:noFill/>
        </p:spPr>
        <p:txBody>
          <a:bodyPr wrap="none" rtlCol="0">
            <a:spAutoFit/>
          </a:bodyPr>
          <a:lstStyle/>
          <a:p>
            <a:r>
              <a:rPr lang="en-US" dirty="0"/>
              <a:t>(A)</a:t>
            </a:r>
          </a:p>
        </p:txBody>
      </p:sp>
      <p:grpSp>
        <p:nvGrpSpPr>
          <p:cNvPr id="4" name="Group 3">
            <a:extLst>
              <a:ext uri="{FF2B5EF4-FFF2-40B4-BE49-F238E27FC236}">
                <a16:creationId xmlns:a16="http://schemas.microsoft.com/office/drawing/2014/main" id="{31FE7B76-2320-8C47-B7E0-FCAEFAD9129D}"/>
              </a:ext>
            </a:extLst>
          </p:cNvPr>
          <p:cNvGrpSpPr/>
          <p:nvPr/>
        </p:nvGrpSpPr>
        <p:grpSpPr>
          <a:xfrm>
            <a:off x="7011811" y="4075678"/>
            <a:ext cx="5068774" cy="1292090"/>
            <a:chOff x="7092053" y="4885278"/>
            <a:chExt cx="5068774" cy="1292090"/>
          </a:xfrm>
        </p:grpSpPr>
        <p:sp>
          <p:nvSpPr>
            <p:cNvPr id="122" name="Can 121">
              <a:extLst>
                <a:ext uri="{FF2B5EF4-FFF2-40B4-BE49-F238E27FC236}">
                  <a16:creationId xmlns:a16="http://schemas.microsoft.com/office/drawing/2014/main" id="{184E3185-63E0-8745-92B9-0229D656AE1D}"/>
                </a:ext>
              </a:extLst>
            </p:cNvPr>
            <p:cNvSpPr/>
            <p:nvPr/>
          </p:nvSpPr>
          <p:spPr>
            <a:xfrm rot="5400000">
              <a:off x="10606489" y="4748291"/>
              <a:ext cx="704193" cy="1902369"/>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3" name="Straight Connector 122">
              <a:extLst>
                <a:ext uri="{FF2B5EF4-FFF2-40B4-BE49-F238E27FC236}">
                  <a16:creationId xmlns:a16="http://schemas.microsoft.com/office/drawing/2014/main" id="{83EC35E7-C224-2C4E-8E37-90D2A831B746}"/>
                </a:ext>
              </a:extLst>
            </p:cNvPr>
            <p:cNvCxnSpPr>
              <a:cxnSpLocks/>
            </p:cNvCxnSpPr>
            <p:nvPr/>
          </p:nvCxnSpPr>
          <p:spPr>
            <a:xfrm>
              <a:off x="10007401" y="5625617"/>
              <a:ext cx="212309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4" name="Oval 123">
              <a:extLst>
                <a:ext uri="{FF2B5EF4-FFF2-40B4-BE49-F238E27FC236}">
                  <a16:creationId xmlns:a16="http://schemas.microsoft.com/office/drawing/2014/main" id="{9B7695A7-1349-434A-A58E-6E4969FD5534}"/>
                </a:ext>
              </a:extLst>
            </p:cNvPr>
            <p:cNvSpPr/>
            <p:nvPr/>
          </p:nvSpPr>
          <p:spPr>
            <a:xfrm>
              <a:off x="12069387" y="558829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TextBox 124">
              <a:extLst>
                <a:ext uri="{FF2B5EF4-FFF2-40B4-BE49-F238E27FC236}">
                  <a16:creationId xmlns:a16="http://schemas.microsoft.com/office/drawing/2014/main" id="{3EAB42A5-9D14-034B-8CAC-BF6D9861D106}"/>
                </a:ext>
              </a:extLst>
            </p:cNvPr>
            <p:cNvSpPr txBox="1"/>
            <p:nvPr/>
          </p:nvSpPr>
          <p:spPr>
            <a:xfrm>
              <a:off x="10667920" y="4885278"/>
              <a:ext cx="767255" cy="338554"/>
            </a:xfrm>
            <a:prstGeom prst="rect">
              <a:avLst/>
            </a:prstGeom>
            <a:noFill/>
          </p:spPr>
          <p:txBody>
            <a:bodyPr wrap="square" rtlCol="0">
              <a:spAutoFit/>
            </a:bodyPr>
            <a:lstStyle/>
            <a:p>
              <a:r>
                <a:rPr lang="en-US" sz="1600" dirty="0"/>
                <a:t>V</a:t>
              </a:r>
              <a:r>
                <a:rPr lang="en-US" sz="1600" baseline="-25000" dirty="0"/>
                <a:t>+</a:t>
              </a:r>
            </a:p>
          </p:txBody>
        </p:sp>
        <p:cxnSp>
          <p:nvCxnSpPr>
            <p:cNvPr id="126" name="Straight Connector 125">
              <a:extLst>
                <a:ext uri="{FF2B5EF4-FFF2-40B4-BE49-F238E27FC236}">
                  <a16:creationId xmlns:a16="http://schemas.microsoft.com/office/drawing/2014/main" id="{19F3F236-39AF-5D4C-B879-0950C95291C5}"/>
                </a:ext>
              </a:extLst>
            </p:cNvPr>
            <p:cNvCxnSpPr>
              <a:cxnSpLocks/>
            </p:cNvCxnSpPr>
            <p:nvPr/>
          </p:nvCxnSpPr>
          <p:spPr>
            <a:xfrm>
              <a:off x="11698375" y="6048527"/>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7" name="Oval 126">
              <a:extLst>
                <a:ext uri="{FF2B5EF4-FFF2-40B4-BE49-F238E27FC236}">
                  <a16:creationId xmlns:a16="http://schemas.microsoft.com/office/drawing/2014/main" id="{C619DDEC-C72C-CE46-911D-6FAA2380A2B4}"/>
                </a:ext>
              </a:extLst>
            </p:cNvPr>
            <p:cNvSpPr/>
            <p:nvPr/>
          </p:nvSpPr>
          <p:spPr>
            <a:xfrm>
              <a:off x="12064137" y="599755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8" name="TextBox 127">
              <a:extLst>
                <a:ext uri="{FF2B5EF4-FFF2-40B4-BE49-F238E27FC236}">
                  <a16:creationId xmlns:a16="http://schemas.microsoft.com/office/drawing/2014/main" id="{2D1FFE48-0337-2348-A717-E13F26071ACD}"/>
                </a:ext>
              </a:extLst>
            </p:cNvPr>
            <p:cNvSpPr txBox="1"/>
            <p:nvPr/>
          </p:nvSpPr>
          <p:spPr>
            <a:xfrm>
              <a:off x="10945573" y="5629677"/>
              <a:ext cx="767255" cy="338554"/>
            </a:xfrm>
            <a:prstGeom prst="rect">
              <a:avLst/>
            </a:prstGeom>
            <a:noFill/>
          </p:spPr>
          <p:txBody>
            <a:bodyPr wrap="square" rtlCol="0">
              <a:spAutoFit/>
            </a:bodyPr>
            <a:lstStyle/>
            <a:p>
              <a:r>
                <a:rPr lang="en-US" sz="1600" dirty="0"/>
                <a:t>Z</a:t>
              </a:r>
              <a:r>
                <a:rPr lang="en-US" sz="1600" baseline="-25000" dirty="0"/>
                <a:t>0</a:t>
              </a:r>
            </a:p>
          </p:txBody>
        </p:sp>
        <p:cxnSp>
          <p:nvCxnSpPr>
            <p:cNvPr id="129" name="Straight Arrow Connector 128">
              <a:extLst>
                <a:ext uri="{FF2B5EF4-FFF2-40B4-BE49-F238E27FC236}">
                  <a16:creationId xmlns:a16="http://schemas.microsoft.com/office/drawing/2014/main" id="{D25F17E3-DDA6-C140-9A73-02262F849DAF}"/>
                </a:ext>
              </a:extLst>
            </p:cNvPr>
            <p:cNvCxnSpPr>
              <a:cxnSpLocks/>
            </p:cNvCxnSpPr>
            <p:nvPr/>
          </p:nvCxnSpPr>
          <p:spPr>
            <a:xfrm>
              <a:off x="10403972" y="5262900"/>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nvGrpSpPr>
            <p:cNvPr id="130" name="Group 207">
              <a:extLst>
                <a:ext uri="{FF2B5EF4-FFF2-40B4-BE49-F238E27FC236}">
                  <a16:creationId xmlns:a16="http://schemas.microsoft.com/office/drawing/2014/main" id="{5DB6F12D-E46C-8F4B-AE00-730D0375FBDD}"/>
                </a:ext>
              </a:extLst>
            </p:cNvPr>
            <p:cNvGrpSpPr>
              <a:grpSpLocks/>
            </p:cNvGrpSpPr>
            <p:nvPr/>
          </p:nvGrpSpPr>
          <p:grpSpPr bwMode="auto">
            <a:xfrm>
              <a:off x="7894628" y="5406298"/>
              <a:ext cx="304800" cy="762000"/>
              <a:chOff x="4560" y="2400"/>
              <a:chExt cx="192" cy="480"/>
            </a:xfrm>
          </p:grpSpPr>
          <p:sp>
            <p:nvSpPr>
              <p:cNvPr id="138" name="Oval 111">
                <a:extLst>
                  <a:ext uri="{FF2B5EF4-FFF2-40B4-BE49-F238E27FC236}">
                    <a16:creationId xmlns:a16="http://schemas.microsoft.com/office/drawing/2014/main" id="{79D757E8-AB97-3046-A851-F8C256B44D2F}"/>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39" name="Line 112">
                <a:extLst>
                  <a:ext uri="{FF2B5EF4-FFF2-40B4-BE49-F238E27FC236}">
                    <a16:creationId xmlns:a16="http://schemas.microsoft.com/office/drawing/2014/main" id="{861511FE-DFA0-FF47-8239-2FFAAC8FDDA6}"/>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113">
                <a:extLst>
                  <a:ext uri="{FF2B5EF4-FFF2-40B4-BE49-F238E27FC236}">
                    <a16:creationId xmlns:a16="http://schemas.microsoft.com/office/drawing/2014/main" id="{E1183A96-1EF5-4840-A19A-CD85B9A71E14}"/>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14">
                <a:extLst>
                  <a:ext uri="{FF2B5EF4-FFF2-40B4-BE49-F238E27FC236}">
                    <a16:creationId xmlns:a16="http://schemas.microsoft.com/office/drawing/2014/main" id="{39D59C66-83B1-FE4C-B2A7-29518297531D}"/>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15">
                <a:extLst>
                  <a:ext uri="{FF2B5EF4-FFF2-40B4-BE49-F238E27FC236}">
                    <a16:creationId xmlns:a16="http://schemas.microsoft.com/office/drawing/2014/main" id="{4927D5F1-777F-964C-8064-FB4478700A4A}"/>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16">
                <a:extLst>
                  <a:ext uri="{FF2B5EF4-FFF2-40B4-BE49-F238E27FC236}">
                    <a16:creationId xmlns:a16="http://schemas.microsoft.com/office/drawing/2014/main" id="{8B9EEF0F-66A5-2D44-8E53-B20A19081987}"/>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44" name="Group 117">
                <a:extLst>
                  <a:ext uri="{FF2B5EF4-FFF2-40B4-BE49-F238E27FC236}">
                    <a16:creationId xmlns:a16="http://schemas.microsoft.com/office/drawing/2014/main" id="{2BF2F571-44AA-DE4F-A0D1-AA969E88FB0D}"/>
                  </a:ext>
                </a:extLst>
              </p:cNvPr>
              <p:cNvGrpSpPr>
                <a:grpSpLocks noChangeAspect="1"/>
              </p:cNvGrpSpPr>
              <p:nvPr/>
            </p:nvGrpSpPr>
            <p:grpSpPr bwMode="auto">
              <a:xfrm>
                <a:off x="4608" y="2592"/>
                <a:ext cx="96" cy="96"/>
                <a:chOff x="2929" y="3217"/>
                <a:chExt cx="383" cy="191"/>
              </a:xfrm>
            </p:grpSpPr>
            <p:sp>
              <p:nvSpPr>
                <p:cNvPr id="145" name="Arc 118">
                  <a:extLst>
                    <a:ext uri="{FF2B5EF4-FFF2-40B4-BE49-F238E27FC236}">
                      <a16:creationId xmlns:a16="http://schemas.microsoft.com/office/drawing/2014/main" id="{7C306435-9CEB-9142-9C30-ABDC9BBAFEFE}"/>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119">
                  <a:extLst>
                    <a:ext uri="{FF2B5EF4-FFF2-40B4-BE49-F238E27FC236}">
                      <a16:creationId xmlns:a16="http://schemas.microsoft.com/office/drawing/2014/main" id="{DD64DA3F-F5FD-5848-BF46-5553BEB18EBE}"/>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31" name="Freeform 12">
              <a:extLst>
                <a:ext uri="{FF2B5EF4-FFF2-40B4-BE49-F238E27FC236}">
                  <a16:creationId xmlns:a16="http://schemas.microsoft.com/office/drawing/2014/main" id="{FDBA75EE-F16E-D841-B43D-CAFA7A0040CB}"/>
                </a:ext>
              </a:extLst>
            </p:cNvPr>
            <p:cNvSpPr>
              <a:spLocks noChangeAspect="1"/>
            </p:cNvSpPr>
            <p:nvPr/>
          </p:nvSpPr>
          <p:spPr bwMode="auto">
            <a:xfrm flipV="1">
              <a:off x="8006667" y="4971457"/>
              <a:ext cx="77036"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32" name="TextBox 131">
              <a:extLst>
                <a:ext uri="{FF2B5EF4-FFF2-40B4-BE49-F238E27FC236}">
                  <a16:creationId xmlns:a16="http://schemas.microsoft.com/office/drawing/2014/main" id="{CBE0EDFC-F6CB-2242-9459-081586F812A3}"/>
                </a:ext>
              </a:extLst>
            </p:cNvPr>
            <p:cNvSpPr txBox="1"/>
            <p:nvPr/>
          </p:nvSpPr>
          <p:spPr>
            <a:xfrm>
              <a:off x="7605884" y="5022544"/>
              <a:ext cx="767255" cy="338554"/>
            </a:xfrm>
            <a:prstGeom prst="rect">
              <a:avLst/>
            </a:prstGeom>
            <a:noFill/>
          </p:spPr>
          <p:txBody>
            <a:bodyPr wrap="square" rtlCol="0">
              <a:spAutoFit/>
            </a:bodyPr>
            <a:lstStyle/>
            <a:p>
              <a:r>
                <a:rPr lang="en-US" sz="1600" dirty="0"/>
                <a:t>Z</a:t>
              </a:r>
              <a:r>
                <a:rPr lang="en-US" sz="1600" baseline="-25000" dirty="0"/>
                <a:t>0</a:t>
              </a:r>
            </a:p>
          </p:txBody>
        </p:sp>
        <mc:AlternateContent xmlns:mc="http://schemas.openxmlformats.org/markup-compatibility/2006" xmlns:a14="http://schemas.microsoft.com/office/drawing/2010/main">
          <mc:Choice Requires="a14">
            <p:sp>
              <p:nvSpPr>
                <p:cNvPr id="133" name="TextBox 132">
                  <a:extLst>
                    <a:ext uri="{FF2B5EF4-FFF2-40B4-BE49-F238E27FC236}">
                      <a16:creationId xmlns:a16="http://schemas.microsoft.com/office/drawing/2014/main" id="{CD934E77-A74B-EF42-BEAF-4DF82F5D36D8}"/>
                    </a:ext>
                  </a:extLst>
                </p:cNvPr>
                <p:cNvSpPr txBox="1"/>
                <p:nvPr/>
              </p:nvSpPr>
              <p:spPr>
                <a:xfrm>
                  <a:off x="7092053" y="5634013"/>
                  <a:ext cx="799079" cy="307777"/>
                </a:xfrm>
                <a:prstGeom prst="rect">
                  <a:avLst/>
                </a:prstGeom>
                <a:noFill/>
              </p:spPr>
              <p:txBody>
                <a:bodyPr wrap="square" rtlCol="0">
                  <a:spAutoFit/>
                </a:bodyPr>
                <a:lstStyle/>
                <a:p>
                  <a:r>
                    <a:rPr lang="en-US" sz="1400" dirty="0"/>
                    <a:t>V</a:t>
                  </a:r>
                  <a:r>
                    <a:rPr lang="en-US" sz="1400" baseline="-25000" dirty="0"/>
                    <a:t>0</a:t>
                  </a:r>
                  <a:r>
                    <a:rPr lang="en-US" sz="1400" dirty="0"/>
                    <a:t>=</a:t>
                  </a:r>
                  <a14:m>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2</m:t>
                          </m:r>
                          <m:r>
                            <a:rPr lang="en-US" sz="1400" b="0" i="1" smtClean="0">
                              <a:latin typeface="Cambria Math" panose="02040503050406030204" pitchFamily="18" charset="0"/>
                            </a:rPr>
                            <m:t>𝑉</m:t>
                          </m:r>
                        </m:e>
                        <m:sub>
                          <m:r>
                            <a:rPr lang="en-US" sz="1400" b="0" i="1" smtClean="0">
                              <a:latin typeface="Cambria Math" panose="02040503050406030204" pitchFamily="18" charset="0"/>
                            </a:rPr>
                            <m:t>+</m:t>
                          </m:r>
                        </m:sub>
                      </m:sSub>
                    </m:oMath>
                  </a14:m>
                  <a:endParaRPr lang="en-US" dirty="0"/>
                </a:p>
              </p:txBody>
            </p:sp>
          </mc:Choice>
          <mc:Fallback xmlns="">
            <p:sp>
              <p:nvSpPr>
                <p:cNvPr id="133" name="TextBox 132">
                  <a:extLst>
                    <a:ext uri="{FF2B5EF4-FFF2-40B4-BE49-F238E27FC236}">
                      <a16:creationId xmlns:a16="http://schemas.microsoft.com/office/drawing/2014/main" id="{CD934E77-A74B-EF42-BEAF-4DF82F5D36D8}"/>
                    </a:ext>
                  </a:extLst>
                </p:cNvPr>
                <p:cNvSpPr txBox="1">
                  <a:spLocks noRot="1" noChangeAspect="1" noMove="1" noResize="1" noEditPoints="1" noAdjustHandles="1" noChangeArrowheads="1" noChangeShapeType="1" noTextEdit="1"/>
                </p:cNvSpPr>
                <p:nvPr/>
              </p:nvSpPr>
              <p:spPr>
                <a:xfrm>
                  <a:off x="7092053" y="5634013"/>
                  <a:ext cx="799079" cy="307777"/>
                </a:xfrm>
                <a:prstGeom prst="rect">
                  <a:avLst/>
                </a:prstGeom>
                <a:blipFill>
                  <a:blip r:embed="rId4"/>
                  <a:stretch>
                    <a:fillRect l="-1563" t="-4000" b="-20000"/>
                  </a:stretch>
                </a:blipFill>
              </p:spPr>
              <p:txBody>
                <a:bodyPr/>
                <a:lstStyle/>
                <a:p>
                  <a:r>
                    <a:rPr lang="en-US">
                      <a:noFill/>
                    </a:rPr>
                    <a:t> </a:t>
                  </a:r>
                </a:p>
              </p:txBody>
            </p:sp>
          </mc:Fallback>
        </mc:AlternateContent>
        <p:sp>
          <p:nvSpPr>
            <p:cNvPr id="134" name="Oval 133">
              <a:extLst>
                <a:ext uri="{FF2B5EF4-FFF2-40B4-BE49-F238E27FC236}">
                  <a16:creationId xmlns:a16="http://schemas.microsoft.com/office/drawing/2014/main" id="{C14BCD84-2E9A-554A-90B6-97215270B281}"/>
                </a:ext>
              </a:extLst>
            </p:cNvPr>
            <p:cNvSpPr/>
            <p:nvPr/>
          </p:nvSpPr>
          <p:spPr>
            <a:xfrm>
              <a:off x="8004350" y="608592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5" name="Oval 134">
              <a:extLst>
                <a:ext uri="{FF2B5EF4-FFF2-40B4-BE49-F238E27FC236}">
                  <a16:creationId xmlns:a16="http://schemas.microsoft.com/office/drawing/2014/main" id="{547EDF47-31A1-524A-9BA0-EBB2F1CB0A2C}"/>
                </a:ext>
              </a:extLst>
            </p:cNvPr>
            <p:cNvSpPr/>
            <p:nvPr/>
          </p:nvSpPr>
          <p:spPr>
            <a:xfrm>
              <a:off x="7998127" y="493203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6" name="Right Arrow 135">
              <a:extLst>
                <a:ext uri="{FF2B5EF4-FFF2-40B4-BE49-F238E27FC236}">
                  <a16:creationId xmlns:a16="http://schemas.microsoft.com/office/drawing/2014/main" id="{BCBB0161-8AF9-3640-A633-584A753C855D}"/>
                </a:ext>
              </a:extLst>
            </p:cNvPr>
            <p:cNvSpPr/>
            <p:nvPr/>
          </p:nvSpPr>
          <p:spPr>
            <a:xfrm>
              <a:off x="9204025" y="5641311"/>
              <a:ext cx="505682" cy="136257"/>
            </a:xfrm>
            <a:prstGeom prst="rightArrow">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Right Arrow 136">
              <a:extLst>
                <a:ext uri="{FF2B5EF4-FFF2-40B4-BE49-F238E27FC236}">
                  <a16:creationId xmlns:a16="http://schemas.microsoft.com/office/drawing/2014/main" id="{CB26CFF3-B744-6C40-958E-F0236C0E5BD5}"/>
                </a:ext>
              </a:extLst>
            </p:cNvPr>
            <p:cNvSpPr/>
            <p:nvPr/>
          </p:nvSpPr>
          <p:spPr>
            <a:xfrm flipH="1">
              <a:off x="8701896" y="5642770"/>
              <a:ext cx="505682" cy="136656"/>
            </a:xfrm>
            <a:prstGeom prst="rightArrow">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FE5FAAFF-6A23-E049-AA0C-8D414CFD55B5}"/>
                    </a:ext>
                  </a:extLst>
                </p:cNvPr>
                <p:cNvSpPr txBox="1"/>
                <p:nvPr/>
              </p:nvSpPr>
              <p:spPr>
                <a:xfrm>
                  <a:off x="8256608" y="5843665"/>
                  <a:ext cx="799079" cy="307777"/>
                </a:xfrm>
                <a:prstGeom prst="rect">
                  <a:avLst/>
                </a:prstGeom>
                <a:noFill/>
              </p:spPr>
              <p:txBody>
                <a:bodyPr wrap="square" rtlCol="0">
                  <a:spAutoFit/>
                </a:bodyPr>
                <a:lstStyle/>
                <a:p>
                  <a:r>
                    <a:rPr lang="en-US" sz="1400" dirty="0"/>
                    <a:t>V</a:t>
                  </a:r>
                  <a:r>
                    <a:rPr lang="en-US" sz="1400" baseline="-25000" dirty="0"/>
                    <a:t>0</a:t>
                  </a:r>
                  <a:r>
                    <a:rPr lang="en-US" sz="1400" dirty="0"/>
                    <a:t>=</a:t>
                  </a:r>
                  <a14:m>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2</m:t>
                          </m:r>
                          <m:r>
                            <a:rPr lang="en-US" sz="1400" b="0" i="1" smtClean="0">
                              <a:latin typeface="Cambria Math" panose="02040503050406030204" pitchFamily="18" charset="0"/>
                            </a:rPr>
                            <m:t>𝑉</m:t>
                          </m:r>
                        </m:e>
                        <m:sub>
                          <m:r>
                            <a:rPr lang="en-US" sz="1400" b="0" i="1" smtClean="0">
                              <a:latin typeface="Cambria Math" panose="02040503050406030204" pitchFamily="18" charset="0"/>
                            </a:rPr>
                            <m:t>+</m:t>
                          </m:r>
                        </m:sub>
                      </m:sSub>
                    </m:oMath>
                  </a14:m>
                  <a:endParaRPr lang="en-US" dirty="0"/>
                </a:p>
              </p:txBody>
            </p:sp>
          </mc:Choice>
          <mc:Fallback xmlns="">
            <p:sp>
              <p:nvSpPr>
                <p:cNvPr id="51" name="TextBox 50">
                  <a:extLst>
                    <a:ext uri="{FF2B5EF4-FFF2-40B4-BE49-F238E27FC236}">
                      <a16:creationId xmlns:a16="http://schemas.microsoft.com/office/drawing/2014/main" id="{FE5FAAFF-6A23-E049-AA0C-8D414CFD55B5}"/>
                    </a:ext>
                  </a:extLst>
                </p:cNvPr>
                <p:cNvSpPr txBox="1">
                  <a:spLocks noRot="1" noChangeAspect="1" noMove="1" noResize="1" noEditPoints="1" noAdjustHandles="1" noChangeArrowheads="1" noChangeShapeType="1" noTextEdit="1"/>
                </p:cNvSpPr>
                <p:nvPr/>
              </p:nvSpPr>
              <p:spPr>
                <a:xfrm>
                  <a:off x="8256608" y="5843665"/>
                  <a:ext cx="799079" cy="307777"/>
                </a:xfrm>
                <a:prstGeom prst="rect">
                  <a:avLst/>
                </a:prstGeom>
                <a:blipFill>
                  <a:blip r:embed="rId5"/>
                  <a:stretch>
                    <a:fillRect l="-3125" b="-24000"/>
                  </a:stretch>
                </a:blipFill>
              </p:spPr>
              <p:txBody>
                <a:bodyPr/>
                <a:lstStyle/>
                <a:p>
                  <a:r>
                    <a:rPr lang="en-US">
                      <a:noFill/>
                    </a:rPr>
                    <a:t> </a:t>
                  </a:r>
                </a:p>
              </p:txBody>
            </p:sp>
          </mc:Fallback>
        </mc:AlternateContent>
      </p:grpSp>
      <p:sp>
        <p:nvSpPr>
          <p:cNvPr id="53" name="TextBox 52">
            <a:extLst>
              <a:ext uri="{FF2B5EF4-FFF2-40B4-BE49-F238E27FC236}">
                <a16:creationId xmlns:a16="http://schemas.microsoft.com/office/drawing/2014/main" id="{8CB240A6-1290-9F48-AFEF-2E410DAE789A}"/>
              </a:ext>
            </a:extLst>
          </p:cNvPr>
          <p:cNvSpPr txBox="1"/>
          <p:nvPr/>
        </p:nvSpPr>
        <p:spPr>
          <a:xfrm>
            <a:off x="9293514" y="5130098"/>
            <a:ext cx="450764" cy="369332"/>
          </a:xfrm>
          <a:prstGeom prst="rect">
            <a:avLst/>
          </a:prstGeom>
          <a:noFill/>
        </p:spPr>
        <p:txBody>
          <a:bodyPr wrap="none" rtlCol="0">
            <a:spAutoFit/>
          </a:bodyPr>
          <a:lstStyle/>
          <a:p>
            <a:r>
              <a:rPr lang="en-US" dirty="0"/>
              <a:t>(B)</a:t>
            </a:r>
          </a:p>
        </p:txBody>
      </p:sp>
    </p:spTree>
    <p:extLst>
      <p:ext uri="{BB962C8B-B14F-4D97-AF65-F5344CB8AC3E}">
        <p14:creationId xmlns:p14="http://schemas.microsoft.com/office/powerpoint/2010/main" val="40475166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a:t>
            </a:r>
            <a:r>
              <a:rPr lang="en-US" sz="4400">
                <a:latin typeface="+mj-lt"/>
              </a:rPr>
              <a:t>Lines – resonance and Q</a:t>
            </a:r>
            <a:endParaRPr sz="4400" dirty="0">
              <a:latin typeface="+mj-lt"/>
            </a:endParaRPr>
          </a:p>
        </p:txBody>
      </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433337" y="6383477"/>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31</a:t>
            </a:fld>
            <a:endParaRPr lang="en-US" dirty="0"/>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1A519E6-96B1-5045-8237-5E65FCFA1D01}"/>
                  </a:ext>
                </a:extLst>
              </p:cNvPr>
              <p:cNvSpPr txBox="1"/>
              <p:nvPr/>
            </p:nvSpPr>
            <p:spPr>
              <a:xfrm>
                <a:off x="223081" y="1202699"/>
                <a:ext cx="7062859" cy="526588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cs typeface="Calibri"/>
                    <a:sym typeface="Calibri"/>
                  </a:rPr>
                  <a:t>For (A) on right,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num>
                      <m:den>
                        <m:r>
                          <a:rPr lang="en-US" b="0" i="1" smtClean="0">
                            <a:solidFill>
                              <a:srgbClr val="000000"/>
                            </a:solidFill>
                            <a:latin typeface="Cambria Math" panose="02040503050406030204" pitchFamily="18" charset="0"/>
                            <a:cs typeface="Calibri"/>
                            <a:sym typeface="Calibri"/>
                          </a:rPr>
                          <m:t>2</m:t>
                        </m:r>
                      </m:den>
                    </m:f>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𝑉</m:t>
                    </m:r>
                    <m:r>
                      <a:rPr lang="en-US" b="0" i="1" smtClean="0">
                        <a:solidFill>
                          <a:srgbClr val="000000"/>
                        </a:solidFill>
                        <a:latin typeface="Cambria Math" panose="02040503050406030204" pitchFamily="18" charset="0"/>
                        <a:ea typeface="Calibri"/>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sup>
                    </m:sSup>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𝑉</m:t>
                        </m:r>
                      </m:e>
                      <m:sub>
                        <m:r>
                          <a:rPr lang="en-US" b="0" i="1" dirty="0" smtClean="0">
                            <a:solidFill>
                              <a:srgbClr val="000000"/>
                            </a:solidFill>
                            <a:latin typeface="Cambria Math" panose="02040503050406030204" pitchFamily="18" charset="0"/>
                            <a:cs typeface="Calibri"/>
                            <a:sym typeface="Calibri"/>
                          </a:rPr>
                          <m:t>−</m:t>
                        </m:r>
                      </m:sub>
                    </m:sSub>
                    <m:r>
                      <a:rPr lang="en-US" b="0" i="1" dirty="0" smtClean="0">
                        <a:solidFill>
                          <a:srgbClr val="000000"/>
                        </a:solidFill>
                        <a:latin typeface="Cambria Math" panose="02040503050406030204" pitchFamily="18" charset="0"/>
                        <a:cs typeface="Calibri"/>
                        <a:sym typeface="Calibri"/>
                      </a:rPr>
                      <m:t>=</m:t>
                    </m:r>
                  </m:oMath>
                </a14:m>
                <a:r>
                  <a:rPr lang="en-US" dirty="0">
                    <a:solidFill>
                      <a:srgbClr val="000000"/>
                    </a:solidFill>
                    <a:cs typeface="Calibri"/>
                    <a:sym typeface="Calibri"/>
                  </a:rPr>
                  <a:t> </a:t>
                </a:r>
                <a14:m>
                  <m:oMath xmlns:m="http://schemas.openxmlformats.org/officeDocument/2006/math">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num>
                      <m:den>
                        <m:r>
                          <a:rPr lang="en-US" i="1">
                            <a:solidFill>
                              <a:srgbClr val="000000"/>
                            </a:solidFill>
                            <a:latin typeface="Cambria Math" panose="02040503050406030204" pitchFamily="18" charset="0"/>
                            <a:cs typeface="Calibri"/>
                            <a:sym typeface="Calibri"/>
                          </a:rPr>
                          <m:t>2</m:t>
                        </m:r>
                      </m:den>
                    </m:f>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oMath>
                </a14:m>
                <a:endParaRPr lang="en-US" dirty="0">
                  <a:solidFill>
                    <a:srgbClr val="000000"/>
                  </a:solidFill>
                  <a:ea typeface="Calibri"/>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𝑔</m:t>
                        </m:r>
                      </m:sub>
                    </m:sSub>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sup>
                    </m:sSup>
                    <m:func>
                      <m:funcPr>
                        <m:ctrlPr>
                          <a:rPr lang="en-US" b="0" i="1" smtClean="0">
                            <a:solidFill>
                              <a:srgbClr val="000000"/>
                            </a:solidFill>
                            <a:latin typeface="Cambria Math" panose="02040503050406030204" pitchFamily="18" charset="0"/>
                            <a:cs typeface="Calibri"/>
                            <a:sym typeface="Calibri"/>
                          </a:rPr>
                        </m:ctrlPr>
                      </m:funcPr>
                      <m:fName>
                        <m:r>
                          <m:rPr>
                            <m:sty m:val="p"/>
                          </m:rPr>
                          <a:rPr lang="en-US" b="0" i="0" smtClean="0">
                            <a:solidFill>
                              <a:srgbClr val="000000"/>
                            </a:solidFill>
                            <a:latin typeface="Cambria Math" panose="02040503050406030204" pitchFamily="18" charset="0"/>
                            <a:cs typeface="Calibri"/>
                            <a:sym typeface="Calibri"/>
                          </a:rPr>
                          <m:t>cos</m:t>
                        </m:r>
                      </m:fName>
                      <m:e>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num>
                          <m:den>
                            <m:r>
                              <a:rPr lang="en-US" i="1">
                                <a:solidFill>
                                  <a:srgbClr val="000000"/>
                                </a:solidFill>
                                <a:latin typeface="Cambria Math" panose="02040503050406030204" pitchFamily="18" charset="0"/>
                                <a:cs typeface="Calibri"/>
                                <a:sym typeface="Calibri"/>
                              </a:rPr>
                              <m:t>2</m:t>
                            </m:r>
                          </m:den>
                        </m:f>
                        <m:r>
                          <a:rPr lang="en-US" b="0" i="1" smtClean="0">
                            <a:solidFill>
                              <a:srgbClr val="000000"/>
                            </a:solidFill>
                            <a:latin typeface="Cambria Math" panose="02040503050406030204" pitchFamily="18" charset="0"/>
                            <a:cs typeface="Calibri"/>
                            <a:sym typeface="Calibri"/>
                          </a:rPr>
                          <m:t>(1+</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r>
                          <a:rPr lang="en-US" b="0" i="1" smtClean="0">
                            <a:solidFill>
                              <a:srgbClr val="000000"/>
                            </a:solidFill>
                            <a:latin typeface="Cambria Math" panose="02040503050406030204" pitchFamily="18" charset="0"/>
                            <a:cs typeface="Calibri"/>
                            <a:sym typeface="Calibri"/>
                          </a:rPr>
                          <m:t>)</m:t>
                        </m:r>
                      </m:e>
                    </m:func>
                  </m:oMath>
                </a14:m>
                <a:r>
                  <a:rPr lang="en-US" b="0" dirty="0">
                    <a:solidFill>
                      <a:srgbClr val="000000"/>
                    </a:solidFill>
                    <a:latin typeface="Calibri"/>
                    <a:ea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𝑔</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cs typeface="Calibri"/>
                            <a:sym typeface="Calibri"/>
                          </a:rPr>
                          <m:t>4</m:t>
                        </m:r>
                      </m:den>
                    </m:f>
                    <m:r>
                      <a:rPr lang="en-US" b="0" i="1" smtClean="0">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0</m:t>
                    </m:r>
                    <m:r>
                      <a:rPr lang="en-US" i="1">
                        <a:solidFill>
                          <a:srgbClr val="000000"/>
                        </a:solidFill>
                        <a:latin typeface="Cambria Math" panose="02040503050406030204" pitchFamily="18" charset="0"/>
                        <a:cs typeface="Calibri"/>
                        <a:sym typeface="Calibri"/>
                      </a:rPr>
                      <m:t> </m:t>
                    </m:r>
                  </m:oMath>
                </a14:m>
                <a:endParaRPr lang="en-US" b="0" dirty="0">
                  <a:solidFill>
                    <a:srgbClr val="000000"/>
                  </a:solidFill>
                  <a:latin typeface="Calibri"/>
                  <a:ea typeface="Cambria Math" panose="02040503050406030204" pitchFamily="18" charset="0"/>
                  <a:cs typeface="Calibri"/>
                  <a:sym typeface="Calibri"/>
                </a:endParaRPr>
              </a:p>
              <a:p>
                <a:pPr marL="742950" lvl="1"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𝐼</m:t>
                        </m:r>
                      </m:e>
                      <m:sub>
                        <m:r>
                          <a:rPr lang="en-US" b="0" i="1" dirty="0" smtClean="0">
                            <a:solidFill>
                              <a:srgbClr val="000000"/>
                            </a:solidFill>
                            <a:latin typeface="Cambria Math" panose="02040503050406030204" pitchFamily="18" charset="0"/>
                            <a:cs typeface="Calibri"/>
                            <a:sym typeface="Calibri"/>
                          </a:rPr>
                          <m:t>𝑔</m:t>
                        </m:r>
                      </m:sub>
                    </m:sSub>
                    <m:r>
                      <a:rPr lang="en-US" b="0" i="1" dirty="0" smtClean="0">
                        <a:solidFill>
                          <a:srgbClr val="000000"/>
                        </a:solidFill>
                        <a:latin typeface="Cambria Math" panose="02040503050406030204" pitchFamily="18" charset="0"/>
                        <a:cs typeface="Calibri"/>
                        <a:sym typeface="Calibri"/>
                      </a:rPr>
                      <m:t>= </m:t>
                    </m:r>
                    <m:f>
                      <m:fPr>
                        <m:ctrlPr>
                          <a:rPr lang="en-US" b="0" i="1" dirty="0" smtClean="0">
                            <a:solidFill>
                              <a:srgbClr val="000000"/>
                            </a:solidFill>
                            <a:latin typeface="Cambria Math" panose="02040503050406030204" pitchFamily="18" charset="0"/>
                            <a:cs typeface="Calibri"/>
                            <a:sym typeface="Calibri"/>
                          </a:rPr>
                        </m:ctrlPr>
                      </m:fPr>
                      <m:num>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𝑉</m:t>
                            </m:r>
                          </m:e>
                          <m:sub>
                            <m:r>
                              <a:rPr lang="en-US" b="0" i="1" dirty="0" smtClean="0">
                                <a:solidFill>
                                  <a:srgbClr val="000000"/>
                                </a:solidFill>
                                <a:latin typeface="Cambria Math" panose="02040503050406030204" pitchFamily="18" charset="0"/>
                                <a:cs typeface="Calibri"/>
                                <a:sym typeface="Calibri"/>
                              </a:rPr>
                              <m:t>+</m:t>
                            </m:r>
                          </m:sub>
                        </m:sSub>
                      </m:num>
                      <m:den>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𝑍</m:t>
                            </m:r>
                          </m:e>
                          <m:sub>
                            <m:r>
                              <a:rPr lang="en-US" b="0" i="1" dirty="0" smtClean="0">
                                <a:solidFill>
                                  <a:srgbClr val="000000"/>
                                </a:solidFill>
                                <a:latin typeface="Cambria Math" panose="02040503050406030204" pitchFamily="18" charset="0"/>
                                <a:cs typeface="Calibri"/>
                                <a:sym typeface="Calibri"/>
                              </a:rPr>
                              <m:t>0</m:t>
                            </m:r>
                          </m:sub>
                        </m:sSub>
                      </m:den>
                    </m:f>
                    <m:r>
                      <a:rPr lang="en-US" b="0" i="1" dirty="0" smtClean="0">
                        <a:solidFill>
                          <a:srgbClr val="000000"/>
                        </a:solidFill>
                        <a:latin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cs typeface="Calibri"/>
                            <a:sym typeface="Calibri"/>
                          </a:rPr>
                        </m:ctrlPr>
                      </m:fPr>
                      <m:num>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𝑉</m:t>
                            </m:r>
                          </m:e>
                          <m:sub>
                            <m:r>
                              <a:rPr lang="en-US" b="0" i="1" dirty="0" smtClean="0">
                                <a:solidFill>
                                  <a:srgbClr val="000000"/>
                                </a:solidFill>
                                <a:latin typeface="Cambria Math" panose="02040503050406030204" pitchFamily="18" charset="0"/>
                                <a:cs typeface="Calibri"/>
                                <a:sym typeface="Calibri"/>
                              </a:rPr>
                              <m:t>−</m:t>
                            </m:r>
                          </m:sub>
                        </m:sSub>
                      </m:num>
                      <m:den>
                        <m:sSub>
                          <m:sSubPr>
                            <m:ctrlPr>
                              <a:rPr lang="en-US" i="1" dirty="0">
                                <a:solidFill>
                                  <a:srgbClr val="000000"/>
                                </a:solidFill>
                                <a:latin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cs typeface="Calibri"/>
                                <a:sym typeface="Calibri"/>
                              </a:rPr>
                              <m:t>𝑍</m:t>
                            </m:r>
                          </m:e>
                          <m:sub>
                            <m:r>
                              <a:rPr lang="en-US" i="1" dirty="0">
                                <a:solidFill>
                                  <a:srgbClr val="000000"/>
                                </a:solidFill>
                                <a:latin typeface="Cambria Math" panose="02040503050406030204" pitchFamily="18" charset="0"/>
                                <a:cs typeface="Calibri"/>
                                <a:sym typeface="Calibri"/>
                              </a:rPr>
                              <m:t>0</m:t>
                            </m:r>
                          </m:sub>
                        </m:sSub>
                      </m:den>
                    </m:f>
                    <m:r>
                      <a:rPr lang="en-US" b="0" i="1" dirty="0" smtClean="0">
                        <a:solidFill>
                          <a:srgbClr val="000000"/>
                        </a:solidFill>
                        <a:latin typeface="Cambria Math" panose="02040503050406030204" pitchFamily="18" charset="0"/>
                        <a:cs typeface="Calibri"/>
                        <a:sym typeface="Calibri"/>
                      </a:rPr>
                      <m:t>=</m:t>
                    </m:r>
                    <m:r>
                      <a:rPr lang="en-US" b="0" i="1" dirty="0" smtClean="0">
                        <a:solidFill>
                          <a:srgbClr val="000000"/>
                        </a:solidFill>
                        <a:latin typeface="Cambria Math" panose="02040503050406030204" pitchFamily="18" charset="0"/>
                        <a:cs typeface="Calibri"/>
                        <a:sym typeface="Calibri"/>
                      </a:rPr>
                      <m:t>𝑗</m:t>
                    </m:r>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𝐼</m:t>
                        </m:r>
                      </m:e>
                      <m:sub>
                        <m:r>
                          <a:rPr lang="en-US" b="0" i="1" dirty="0" smtClean="0">
                            <a:solidFill>
                              <a:srgbClr val="000000"/>
                            </a:solidFill>
                            <a:latin typeface="Cambria Math" panose="02040503050406030204" pitchFamily="18" charset="0"/>
                            <a:cs typeface="Calibri"/>
                            <a:sym typeface="Calibri"/>
                          </a:rPr>
                          <m:t>𝑠</m:t>
                        </m:r>
                      </m:sub>
                    </m:sSub>
                    <m:sSup>
                      <m:sSupPr>
                        <m:ctrlPr>
                          <a:rPr lang="en-US" b="0" i="1" dirty="0" smtClean="0">
                            <a:solidFill>
                              <a:srgbClr val="000000"/>
                            </a:solidFill>
                            <a:latin typeface="Cambria Math" panose="02040503050406030204" pitchFamily="18" charset="0"/>
                            <a:cs typeface="Calibri"/>
                            <a:sym typeface="Calibri"/>
                          </a:rPr>
                        </m:ctrlPr>
                      </m:sSupPr>
                      <m:e>
                        <m:r>
                          <a:rPr lang="en-US" b="0" i="1" dirty="0" smtClean="0">
                            <a:solidFill>
                              <a:srgbClr val="000000"/>
                            </a:solidFill>
                            <a:latin typeface="Cambria Math" panose="02040503050406030204" pitchFamily="18" charset="0"/>
                            <a:cs typeface="Calibri"/>
                            <a:sym typeface="Calibri"/>
                          </a:rPr>
                          <m:t>𝑒</m:t>
                        </m:r>
                      </m:e>
                      <m:sup>
                        <m:r>
                          <a:rPr lang="en-US" b="0" i="1" dirty="0" smtClean="0">
                            <a:solidFill>
                              <a:srgbClr val="000000"/>
                            </a:solidFill>
                            <a:latin typeface="Cambria Math" panose="02040503050406030204" pitchFamily="18" charset="0"/>
                            <a:cs typeface="Calibri"/>
                            <a:sym typeface="Calibri"/>
                          </a:rPr>
                          <m:t>−</m:t>
                        </m:r>
                        <m:r>
                          <a:rPr lang="en-US" b="0" i="1" dirty="0" smtClean="0">
                            <a:solidFill>
                              <a:srgbClr val="000000"/>
                            </a:solidFill>
                            <a:latin typeface="Cambria Math" panose="02040503050406030204" pitchFamily="18" charset="0"/>
                            <a:cs typeface="Calibri"/>
                            <a:sym typeface="Calibri"/>
                          </a:rPr>
                          <m:t>𝑗</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𝑙</m:t>
                        </m:r>
                      </m:sup>
                    </m:sSup>
                    <m:func>
                      <m:funcPr>
                        <m:ctrlPr>
                          <a:rPr lang="en-US" b="0" i="1" dirty="0" smtClean="0">
                            <a:solidFill>
                              <a:srgbClr val="000000"/>
                            </a:solidFill>
                            <a:latin typeface="Cambria Math" panose="02040503050406030204" pitchFamily="18" charset="0"/>
                            <a:cs typeface="Calibri"/>
                            <a:sym typeface="Calibri"/>
                          </a:rPr>
                        </m:ctrlPr>
                      </m:funcPr>
                      <m:fName>
                        <m:r>
                          <m:rPr>
                            <m:sty m:val="p"/>
                          </m:rPr>
                          <a:rPr lang="en-US" b="0" i="0" dirty="0" smtClean="0">
                            <a:solidFill>
                              <a:srgbClr val="000000"/>
                            </a:solidFill>
                            <a:latin typeface="Cambria Math" panose="02040503050406030204" pitchFamily="18" charset="0"/>
                            <a:cs typeface="Calibri"/>
                            <a:sym typeface="Calibri"/>
                          </a:rPr>
                          <m:t>sin</m:t>
                        </m:r>
                      </m:fName>
                      <m:e>
                        <m:d>
                          <m:dPr>
                            <m:ctrlPr>
                              <a:rPr lang="en-US" b="0" i="1" dirty="0" smtClean="0">
                                <a:solidFill>
                                  <a:srgbClr val="000000"/>
                                </a:solidFill>
                                <a:latin typeface="Cambria Math" panose="02040503050406030204" pitchFamily="18" charset="0"/>
                                <a:cs typeface="Calibri"/>
                                <a:sym typeface="Calibri"/>
                              </a:rPr>
                            </m:ctrlPr>
                          </m:d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𝑙</m:t>
                            </m:r>
                          </m:e>
                        </m:d>
                      </m:e>
                    </m:func>
                  </m:oMath>
                </a14:m>
                <a:r>
                  <a:rPr lang="en-US" dirty="0">
                    <a:solidFill>
                      <a:srgbClr val="000000"/>
                    </a:solidFill>
                    <a:latin typeface="Calibri"/>
                    <a:ea typeface="Calibri"/>
                    <a:cs typeface="Calibri"/>
                    <a:sym typeface="Calibri"/>
                  </a:rPr>
                  <a:t>. </a:t>
                </a:r>
              </a:p>
              <a:p>
                <a:pPr marL="742950" lvl="1" indent="-28575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𝑋</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𝑔</m:t>
                            </m:r>
                          </m:sub>
                        </m:sSub>
                      </m:num>
                      <m:den>
                        <m:r>
                          <a:rPr lang="en-US" b="0" i="1" smtClean="0">
                            <a:solidFill>
                              <a:srgbClr val="000000"/>
                            </a:solidFill>
                            <a:latin typeface="Cambria Math" panose="02040503050406030204" pitchFamily="18" charset="0"/>
                            <a:cs typeface="Calibri"/>
                            <a:sym typeface="Calibri"/>
                          </a:rPr>
                          <m:t>𝑗</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𝐼</m:t>
                            </m:r>
                          </m:e>
                          <m:sub>
                            <m:r>
                              <a:rPr lang="en-US" b="0" i="1" smtClean="0">
                                <a:solidFill>
                                  <a:srgbClr val="000000"/>
                                </a:solidFill>
                                <a:latin typeface="Cambria Math" panose="02040503050406030204" pitchFamily="18" charset="0"/>
                                <a:cs typeface="Calibri"/>
                                <a:sym typeface="Calibri"/>
                              </a:rPr>
                              <m:t>𝑔</m:t>
                            </m:r>
                          </m:sub>
                        </m:sSub>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num>
                      <m:den>
                        <m:r>
                          <m:rPr>
                            <m:sty m:val="p"/>
                          </m:rPr>
                          <a:rPr lang="en-US" b="0" i="0" smtClean="0">
                            <a:solidFill>
                              <a:srgbClr val="000000"/>
                            </a:solidFill>
                            <a:latin typeface="Cambria Math" panose="02040503050406030204" pitchFamily="18" charset="0"/>
                            <a:cs typeface="Calibri"/>
                            <a:sym typeface="Calibri"/>
                          </a:rPr>
                          <m:t>tan</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den>
                    </m:f>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num>
                      <m:den>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𝑎</m:t>
                            </m:r>
                          </m:sub>
                        </m:sSub>
                      </m:den>
                    </m:f>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𝐸</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𝑙𝑃</m:t>
                            </m:r>
                          </m:e>
                          <m:sub>
                            <m:r>
                              <a:rPr lang="en-US" b="0" i="1" smtClean="0">
                                <a:solidFill>
                                  <a:srgbClr val="000000"/>
                                </a:solidFill>
                                <a:latin typeface="Cambria Math" panose="02040503050406030204" pitchFamily="18" charset="0"/>
                                <a:cs typeface="Calibri"/>
                                <a:sym typeface="Calibri"/>
                              </a:rPr>
                              <m:t>+</m:t>
                            </m:r>
                          </m:sub>
                        </m:sSub>
                      </m:num>
                      <m:den>
                        <m:r>
                          <a:rPr lang="en-US" b="0" i="1" smtClean="0">
                            <a:solidFill>
                              <a:srgbClr val="000000"/>
                            </a:solidFill>
                            <a:latin typeface="Cambria Math" panose="02040503050406030204" pitchFamily="18" charset="0"/>
                            <a:cs typeface="Calibri"/>
                            <a:sym typeface="Calibri"/>
                          </a:rPr>
                          <m:t>𝑣</m:t>
                        </m:r>
                      </m:den>
                    </m:f>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m:t>
                        </m:r>
                      </m:sub>
                    </m:sSub>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oMath>
                </a14:m>
                <a:r>
                  <a:rPr lang="en-US" dirty="0">
                    <a:solidFill>
                      <a:srgbClr val="000000"/>
                    </a:solidFill>
                    <a:cs typeface="Calibri"/>
                    <a:sym typeface="Calibri"/>
                  </a:rPr>
                  <a:t> </a:t>
                </a:r>
                <a14:m>
                  <m:oMath xmlns:m="http://schemas.openxmlformats.org/officeDocument/2006/math">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b="0" i="0"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 </m:t>
                    </m:r>
                    <m:f>
                      <m:fPr>
                        <m:ctrlPr>
                          <a:rPr lang="en-US" b="0" i="1" smtClean="0">
                            <a:solidFill>
                              <a:srgbClr val="000000"/>
                            </a:solidFill>
                            <a:latin typeface="Cambria Math" panose="02040503050406030204" pitchFamily="18" charset="0"/>
                            <a:cs typeface="Calibri"/>
                            <a:sym typeface="Calibri"/>
                          </a:rPr>
                        </m:ctrlPr>
                      </m:fPr>
                      <m:num>
                        <m:r>
                          <a:rPr lang="en-US" i="1" dirty="0">
                            <a:solidFill>
                              <a:srgbClr val="000000"/>
                            </a:solidFill>
                            <a:latin typeface="Cambria Math" panose="02040503050406030204" pitchFamily="18" charset="0"/>
                            <a:ea typeface="Cambria Math" panose="02040503050406030204" pitchFamily="18" charset="0"/>
                            <a:cs typeface="Calibri"/>
                            <a:sym typeface="Calibri"/>
                          </a:rPr>
                          <m:t>𝛽</m:t>
                        </m:r>
                      </m:num>
                      <m:den>
                        <m:r>
                          <a:rPr lang="en-US" b="0" i="1" smtClean="0">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en>
                    </m:f>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In (B) to the right, the coefficient of reflection is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oMath>
                </a14:m>
                <a:r>
                  <a:rPr lang="en-US" dirty="0">
                    <a:solidFill>
                      <a:srgbClr val="000000"/>
                    </a:solidFill>
                    <a:latin typeface="Calibri"/>
                    <a:ea typeface="Calibri"/>
                    <a:cs typeface="Calibri"/>
                    <a:sym typeface="Calibri"/>
                  </a:rPr>
                  <a:t> and the generator absorbs the reverse wave.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𝑉</m:t>
                    </m:r>
                    <m:r>
                      <a:rPr lang="en-US" i="1">
                        <a:solidFill>
                          <a:srgbClr val="000000"/>
                        </a:solidFill>
                        <a:latin typeface="Cambria Math" panose="02040503050406030204" pitchFamily="18" charset="0"/>
                        <a:ea typeface="Calibri"/>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oMath>
                </a14:m>
                <a:r>
                  <a:rPr lang="en-US" dirty="0">
                    <a:solidFill>
                      <a:srgbClr val="000000"/>
                    </a:solidFill>
                    <a:latin typeface="Calibri"/>
                    <a:ea typeface="Calibri"/>
                    <a:cs typeface="Calibri"/>
                    <a:sym typeface="Calibri"/>
                  </a:rPr>
                  <a:t>.</a:t>
                </a:r>
              </a:p>
              <a:p>
                <a:pPr marL="742950" lvl="1" indent="-28575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r>
                      <a:rPr lang="en-US" b="0" i="1" smtClean="0">
                        <a:solidFill>
                          <a:srgbClr val="000000"/>
                        </a:solidFill>
                        <a:latin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cs typeface="Calibri"/>
                        <a:sym typeface="Calibri"/>
                      </a:rPr>
                      <m:t>=</m:t>
                    </m:r>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e>
                        </m:d>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oMath>
                </a14:m>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num>
                      <m:den>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den>
                    </m:f>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oMath>
                </a14:m>
                <a:r>
                  <a:rPr lang="en-US" dirty="0">
                    <a:solidFill>
                      <a:srgbClr val="000000"/>
                    </a:solidFill>
                    <a:latin typeface="Calibri"/>
                    <a:ea typeface="Calibri"/>
                    <a:cs typeface="Calibri"/>
                    <a:sym typeface="Calibri"/>
                  </a:rPr>
                  <a:t> is the reflection coefficient at generator.</a:t>
                </a:r>
              </a:p>
              <a:p>
                <a:pPr marL="742950" lvl="1" indent="-28575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oMath>
                </a14:m>
                <a:r>
                  <a:rPr lang="en-US" dirty="0">
                    <a:solidFill>
                      <a:srgbClr val="000000"/>
                    </a:solidFill>
                    <a:latin typeface="Calibri"/>
                    <a:ea typeface="Calibri"/>
                    <a:cs typeface="Calibri"/>
                    <a:sym typeface="Calibri"/>
                  </a:rPr>
                  <a:t>,</a:t>
                </a:r>
                <a:r>
                  <a:rPr lang="en-US" dirty="0">
                    <a:solidFill>
                      <a:srgbClr val="000000"/>
                    </a:solidFill>
                    <a:ea typeface="Cambria Math" panose="02040503050406030204" pitchFamily="18" charset="0"/>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den>
                        </m:f>
                      </m:e>
                    </m:d>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oMath>
                </a14:m>
                <a:endParaRPr lang="en-US" dirty="0">
                  <a:solidFill>
                    <a:srgbClr val="000000"/>
                  </a:solidFill>
                  <a:latin typeface="Calibri"/>
                  <a:ea typeface="Calibri"/>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cs typeface="Calibri"/>
                                <a:sym typeface="Calibri"/>
                              </a:rPr>
                              <m:t>4</m:t>
                            </m:r>
                          </m:den>
                        </m:f>
                        <m:r>
                          <a:rPr lang="en-US" b="0" i="1" smtClean="0">
                            <a:solidFill>
                              <a:srgbClr val="000000"/>
                            </a:solidFill>
                            <a:latin typeface="Cambria Math" panose="02040503050406030204" pitchFamily="18" charset="0"/>
                            <a:cs typeface="Calibri"/>
                            <a:sym typeface="Calibri"/>
                          </a:rPr>
                          <m:t>)</m:t>
                        </m:r>
                      </m:num>
                      <m:den>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num>
                      <m:den>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(0)</m:t>
                        </m:r>
                      </m:den>
                    </m:f>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𝑧</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en>
                    </m:f>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𝑦</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𝑧</m:t>
                        </m:r>
                      </m:den>
                    </m:f>
                  </m:oMath>
                </a14:m>
                <a:r>
                  <a:rPr lang="en-US" b="0" i="1" dirty="0">
                    <a:solidFill>
                      <a:srgbClr val="000000"/>
                    </a:solidFill>
                    <a:latin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cs typeface="Calibri"/>
                        <a:sym typeface="Calibri"/>
                      </a:rPr>
                      <m:t>𝑧</m:t>
                    </m:r>
                    <m:d>
                      <m:dPr>
                        <m:ctrlPr>
                          <a:rPr lang="en-US" b="0" i="1" smtClean="0">
                            <a:solidFill>
                              <a:srgbClr val="000000"/>
                            </a:solidFill>
                            <a:latin typeface="Cambria Math" panose="02040503050406030204" pitchFamily="18" charset="0"/>
                            <a:cs typeface="Calibri"/>
                            <a:sym typeface="Calibri"/>
                          </a:rPr>
                        </m:ctrlPr>
                      </m:dPr>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cs typeface="Calibri"/>
                                <a:sym typeface="Calibri"/>
                              </a:rPr>
                              <m:t>4</m:t>
                            </m:r>
                          </m:den>
                        </m:f>
                      </m:e>
                    </m:d>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𝑧</m:t>
                        </m:r>
                        <m:r>
                          <a:rPr lang="en-US" b="0" i="1" smtClean="0">
                            <a:solidFill>
                              <a:srgbClr val="000000"/>
                            </a:solidFill>
                            <a:latin typeface="Cambria Math" panose="02040503050406030204" pitchFamily="18" charset="0"/>
                            <a:cs typeface="Calibri"/>
                            <a:sym typeface="Calibri"/>
                          </a:rPr>
                          <m:t>(0)</m:t>
                        </m:r>
                      </m:den>
                    </m:f>
                  </m:oMath>
                </a14:m>
                <a:endParaRPr lang="en-US" b="0" i="1" dirty="0">
                  <a:solidFill>
                    <a:srgbClr val="000000"/>
                  </a:solidFill>
                  <a:latin typeface="Cambria Math" panose="02040503050406030204" pitchFamily="18" charset="0"/>
                  <a:cs typeface="Calibri"/>
                  <a:sym typeface="Calibri"/>
                </a:endParaRPr>
              </a:p>
              <a:p>
                <a:pPr marL="742950" lvl="1" indent="-285750" defTabSz="457200" hangingPunct="0">
                  <a:buFont typeface="Arial" panose="020B0604020202020204" pitchFamily="34" charset="0"/>
                  <a:buChar char="•"/>
                </a:pPr>
                <a:r>
                  <a:rPr lang="en-US" dirty="0">
                    <a:solidFill>
                      <a:srgbClr val="000000"/>
                    </a:solidFill>
                    <a:cs typeface="Calibri"/>
                    <a:sym typeface="Calibri"/>
                  </a:rPr>
                  <a:t>Normalized: </a:t>
                </a:r>
                <a14:m>
                  <m:oMath xmlns:m="http://schemas.openxmlformats.org/officeDocument/2006/math">
                    <m:r>
                      <a:rPr lang="en-US" i="1">
                        <a:solidFill>
                          <a:srgbClr val="000000"/>
                        </a:solidFill>
                        <a:latin typeface="Cambria Math" panose="02040503050406030204" pitchFamily="18" charset="0"/>
                        <a:cs typeface="Calibri"/>
                        <a:sym typeface="Calibri"/>
                      </a:rPr>
                      <m:t>𝑍</m:t>
                    </m:r>
                    <m:d>
                      <m:dPr>
                        <m:ctrlPr>
                          <a:rPr lang="en-US" i="1">
                            <a:solidFill>
                              <a:srgbClr val="000000"/>
                            </a:solidFill>
                            <a:latin typeface="Cambria Math" panose="02040503050406030204" pitchFamily="18" charset="0"/>
                            <a:cs typeface="Calibri"/>
                            <a:sym typeface="Calibri"/>
                          </a:rPr>
                        </m:ctrlPr>
                      </m:dPr>
                      <m:e>
                        <m:f>
                          <m:fPr>
                            <m:type m:val="skw"/>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i="1">
                                <a:solidFill>
                                  <a:srgbClr val="000000"/>
                                </a:solidFill>
                                <a:latin typeface="Cambria Math" panose="02040503050406030204" pitchFamily="18" charset="0"/>
                                <a:cs typeface="Calibri"/>
                                <a:sym typeface="Calibri"/>
                              </a:rPr>
                              <m:t>4</m:t>
                            </m:r>
                          </m:den>
                        </m:f>
                      </m:e>
                    </m:d>
                    <m:r>
                      <a:rPr lang="en-US" b="0" i="0"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𝑧</m:t>
                        </m:r>
                        <m:r>
                          <a:rPr lang="en-US" b="0" i="1" smtClean="0">
                            <a:solidFill>
                              <a:srgbClr val="000000"/>
                            </a:solidFill>
                            <a:latin typeface="Cambria Math" panose="02040503050406030204" pitchFamily="18" charset="0"/>
                            <a:cs typeface="Calibri"/>
                            <a:sym typeface="Calibri"/>
                          </a:rPr>
                          <m:t>(0)</m:t>
                        </m:r>
                      </m:den>
                    </m:f>
                  </m:oMath>
                </a14:m>
                <a:endParaRPr lang="en-US" dirty="0">
                  <a:solidFill>
                    <a:srgbClr val="000000"/>
                  </a:solidFill>
                  <a:latin typeface="Calibri"/>
                  <a:ea typeface="Calibri"/>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b="0" i="0"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r>
                          <a:rPr lang="en-US" i="1">
                            <a:solidFill>
                              <a:srgbClr val="000000"/>
                            </a:solidFill>
                            <a:latin typeface="Cambria Math" panose="02040503050406030204" pitchFamily="18" charset="0"/>
                            <a:cs typeface="Calibri"/>
                            <a:sym typeface="Calibri"/>
                          </a:rPr>
                          <m:t>𝑍</m:t>
                        </m:r>
                        <m:d>
                          <m:dPr>
                            <m:ctrlPr>
                              <a:rPr lang="en-US" i="1">
                                <a:solidFill>
                                  <a:srgbClr val="000000"/>
                                </a:solidFill>
                                <a:latin typeface="Cambria Math" panose="02040503050406030204" pitchFamily="18" charset="0"/>
                                <a:cs typeface="Calibri"/>
                                <a:sym typeface="Calibri"/>
                              </a:rPr>
                            </m:ctrlPr>
                          </m:dPr>
                          <m:e>
                            <m:f>
                              <m:fPr>
                                <m:type m:val="skw"/>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i="1">
                                    <a:solidFill>
                                      <a:srgbClr val="000000"/>
                                    </a:solidFill>
                                    <a:latin typeface="Cambria Math" panose="02040503050406030204" pitchFamily="18" charset="0"/>
                                    <a:cs typeface="Calibri"/>
                                    <a:sym typeface="Calibri"/>
                                  </a:rPr>
                                  <m:t>4</m:t>
                                </m:r>
                              </m:den>
                            </m:f>
                          </m:e>
                        </m:d>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(0)</m:t>
                        </m:r>
                      </m:e>
                    </m:rad>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a:solidFill>
                          <a:srgbClr val="000000"/>
                        </a:solidFill>
                        <a:latin typeface="Cambria Math" panose="02040503050406030204" pitchFamily="18" charset="0"/>
                        <a:cs typeface="Calibri"/>
                        <a:sym typeface="Calibri"/>
                      </a:rPr>
                      <m:t>=</m:t>
                    </m:r>
                    <m:rad>
                      <m:radPr>
                        <m:degHide m:val="on"/>
                        <m:ctrlPr>
                          <a:rPr lang="en-US" i="1" smtClean="0">
                            <a:solidFill>
                              <a:srgbClr val="000000"/>
                            </a:solidFill>
                            <a:latin typeface="Cambria Math" panose="02040503050406030204" pitchFamily="18" charset="0"/>
                            <a:cs typeface="Calibri"/>
                            <a:sym typeface="Calibri"/>
                          </a:rPr>
                        </m:ctrlPr>
                      </m:radPr>
                      <m:deg/>
                      <m:e>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𝑆</m:t>
                            </m:r>
                          </m:sub>
                        </m:sSub>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𝐿</m:t>
                            </m:r>
                          </m:sub>
                        </m:sSub>
                      </m:e>
                    </m:rad>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67" name="TextBox 66">
                <a:extLst>
                  <a:ext uri="{FF2B5EF4-FFF2-40B4-BE49-F238E27FC236}">
                    <a16:creationId xmlns:a16="http://schemas.microsoft.com/office/drawing/2014/main" id="{11A519E6-96B1-5045-8237-5E65FCFA1D01}"/>
                  </a:ext>
                </a:extLst>
              </p:cNvPr>
              <p:cNvSpPr txBox="1">
                <a:spLocks noRot="1" noChangeAspect="1" noMove="1" noResize="1" noEditPoints="1" noAdjustHandles="1" noChangeArrowheads="1" noChangeShapeType="1" noTextEdit="1"/>
              </p:cNvSpPr>
              <p:nvPr/>
            </p:nvSpPr>
            <p:spPr>
              <a:xfrm>
                <a:off x="223081" y="1202699"/>
                <a:ext cx="7062859" cy="5265884"/>
              </a:xfrm>
              <a:prstGeom prst="rect">
                <a:avLst/>
              </a:prstGeom>
              <a:blipFill>
                <a:blip r:embed="rId3"/>
                <a:stretch>
                  <a:fillRect l="-1077" r="-1616" b="-9375"/>
                </a:stretch>
              </a:blipFill>
              <a:ln w="12700" cap="flat">
                <a:noFill/>
                <a:miter lim="400000"/>
              </a:ln>
              <a:effectLst/>
            </p:spPr>
            <p:txBody>
              <a:bodyPr/>
              <a:lstStyle/>
              <a:p>
                <a:r>
                  <a:rPr lang="en-US">
                    <a:noFill/>
                  </a:rPr>
                  <a:t> </a:t>
                </a:r>
              </a:p>
            </p:txBody>
          </p:sp>
        </mc:Fallback>
      </mc:AlternateContent>
      <p:grpSp>
        <p:nvGrpSpPr>
          <p:cNvPr id="3" name="Group 2">
            <a:extLst>
              <a:ext uri="{FF2B5EF4-FFF2-40B4-BE49-F238E27FC236}">
                <a16:creationId xmlns:a16="http://schemas.microsoft.com/office/drawing/2014/main" id="{C80A301D-729F-5A4A-92B1-28C00B4287C8}"/>
              </a:ext>
            </a:extLst>
          </p:cNvPr>
          <p:cNvGrpSpPr/>
          <p:nvPr/>
        </p:nvGrpSpPr>
        <p:grpSpPr>
          <a:xfrm>
            <a:off x="7316060" y="1127382"/>
            <a:ext cx="5138650" cy="2551775"/>
            <a:chOff x="7053350" y="1138392"/>
            <a:chExt cx="5138650" cy="2551775"/>
          </a:xfrm>
        </p:grpSpPr>
        <p:sp>
          <p:nvSpPr>
            <p:cNvPr id="28" name="TextBox 27">
              <a:extLst>
                <a:ext uri="{FF2B5EF4-FFF2-40B4-BE49-F238E27FC236}">
                  <a16:creationId xmlns:a16="http://schemas.microsoft.com/office/drawing/2014/main" id="{73C9E619-E3C2-484E-94D5-F07F239BA250}"/>
                </a:ext>
              </a:extLst>
            </p:cNvPr>
            <p:cNvSpPr txBox="1"/>
            <p:nvPr/>
          </p:nvSpPr>
          <p:spPr>
            <a:xfrm>
              <a:off x="11424745" y="1954477"/>
              <a:ext cx="767255" cy="338554"/>
            </a:xfrm>
            <a:prstGeom prst="rect">
              <a:avLst/>
            </a:prstGeom>
            <a:noFill/>
          </p:spPr>
          <p:txBody>
            <a:bodyPr wrap="square" rtlCol="0">
              <a:spAutoFit/>
            </a:bodyPr>
            <a:lstStyle/>
            <a:p>
              <a:r>
                <a:rPr lang="en-US" sz="1600" dirty="0"/>
                <a:t>V</a:t>
              </a:r>
            </a:p>
          </p:txBody>
        </p:sp>
        <p:sp>
          <p:nvSpPr>
            <p:cNvPr id="7" name="Can 6">
              <a:extLst>
                <a:ext uri="{FF2B5EF4-FFF2-40B4-BE49-F238E27FC236}">
                  <a16:creationId xmlns:a16="http://schemas.microsoft.com/office/drawing/2014/main" id="{C2CC565B-501D-A740-855F-10206452B0FC}"/>
                </a:ext>
              </a:extLst>
            </p:cNvPr>
            <p:cNvSpPr/>
            <p:nvPr/>
          </p:nvSpPr>
          <p:spPr>
            <a:xfrm rot="5400000">
              <a:off x="9608314" y="545242"/>
              <a:ext cx="704193" cy="2869323"/>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D8281B6E-C332-E54D-B22D-6384FA889A1A}"/>
                </a:ext>
              </a:extLst>
            </p:cNvPr>
            <p:cNvCxnSpPr>
              <a:cxnSpLocks/>
            </p:cNvCxnSpPr>
            <p:nvPr/>
          </p:nvCxnSpPr>
          <p:spPr>
            <a:xfrm>
              <a:off x="7558556" y="1964138"/>
              <a:ext cx="407822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B71857A2-2A86-1F46-B8E6-F4D1DCA70830}"/>
                </a:ext>
              </a:extLst>
            </p:cNvPr>
            <p:cNvSpPr/>
            <p:nvPr/>
          </p:nvSpPr>
          <p:spPr>
            <a:xfrm>
              <a:off x="11554687" y="19153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FCA70032-F156-304D-A9D5-F3EF627C20C5}"/>
                </a:ext>
              </a:extLst>
            </p:cNvPr>
            <p:cNvCxnSpPr>
              <a:cxnSpLocks/>
            </p:cNvCxnSpPr>
            <p:nvPr/>
          </p:nvCxnSpPr>
          <p:spPr>
            <a:xfrm flipV="1">
              <a:off x="8618642" y="2323703"/>
              <a:ext cx="0" cy="83575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4C6568C-A960-FC4D-9D63-C1E528B17E29}"/>
                </a:ext>
              </a:extLst>
            </p:cNvPr>
            <p:cNvCxnSpPr>
              <a:cxnSpLocks/>
            </p:cNvCxnSpPr>
            <p:nvPr/>
          </p:nvCxnSpPr>
          <p:spPr>
            <a:xfrm>
              <a:off x="11183675" y="2328955"/>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3E6D0DE4-820A-814C-AD0A-FCF3A49C4DED}"/>
                </a:ext>
              </a:extLst>
            </p:cNvPr>
            <p:cNvSpPr/>
            <p:nvPr/>
          </p:nvSpPr>
          <p:spPr>
            <a:xfrm>
              <a:off x="11549437" y="227798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BD30C24A-775B-5A44-AC58-AF8538F23E46}"/>
                </a:ext>
              </a:extLst>
            </p:cNvPr>
            <p:cNvCxnSpPr>
              <a:cxnSpLocks/>
            </p:cNvCxnSpPr>
            <p:nvPr/>
          </p:nvCxnSpPr>
          <p:spPr>
            <a:xfrm>
              <a:off x="7567700" y="3159454"/>
              <a:ext cx="10607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5" name="Group 207">
              <a:extLst>
                <a:ext uri="{FF2B5EF4-FFF2-40B4-BE49-F238E27FC236}">
                  <a16:creationId xmlns:a16="http://schemas.microsoft.com/office/drawing/2014/main" id="{D9A39D97-1B71-FA4F-A0BB-87D3583DF8F3}"/>
                </a:ext>
              </a:extLst>
            </p:cNvPr>
            <p:cNvGrpSpPr>
              <a:grpSpLocks/>
            </p:cNvGrpSpPr>
            <p:nvPr/>
          </p:nvGrpSpPr>
          <p:grpSpPr bwMode="auto">
            <a:xfrm>
              <a:off x="7415500" y="2403124"/>
              <a:ext cx="304800" cy="762000"/>
              <a:chOff x="4560" y="2400"/>
              <a:chExt cx="192" cy="480"/>
            </a:xfrm>
          </p:grpSpPr>
          <p:sp>
            <p:nvSpPr>
              <p:cNvPr id="18" name="Oval 111">
                <a:extLst>
                  <a:ext uri="{FF2B5EF4-FFF2-40B4-BE49-F238E27FC236}">
                    <a16:creationId xmlns:a16="http://schemas.microsoft.com/office/drawing/2014/main" id="{61FE7CE0-39D3-5044-8450-9E5EE1842714}"/>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9" name="Line 112">
                <a:extLst>
                  <a:ext uri="{FF2B5EF4-FFF2-40B4-BE49-F238E27FC236}">
                    <a16:creationId xmlns:a16="http://schemas.microsoft.com/office/drawing/2014/main" id="{0BB59ACD-211B-4F4F-AED2-91CAB8B06CB3}"/>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 name="Line 113">
                <a:extLst>
                  <a:ext uri="{FF2B5EF4-FFF2-40B4-BE49-F238E27FC236}">
                    <a16:creationId xmlns:a16="http://schemas.microsoft.com/office/drawing/2014/main" id="{4DCAD2E2-282E-9A4A-85B6-4EC91B01041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114">
                <a:extLst>
                  <a:ext uri="{FF2B5EF4-FFF2-40B4-BE49-F238E27FC236}">
                    <a16:creationId xmlns:a16="http://schemas.microsoft.com/office/drawing/2014/main" id="{C55BC4EC-11A9-1F4A-BF9A-6655C7B4C1FE}"/>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15">
                <a:extLst>
                  <a:ext uri="{FF2B5EF4-FFF2-40B4-BE49-F238E27FC236}">
                    <a16:creationId xmlns:a16="http://schemas.microsoft.com/office/drawing/2014/main" id="{795AA054-5AE1-1848-9FA5-11F912F0702C}"/>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6">
                <a:extLst>
                  <a:ext uri="{FF2B5EF4-FFF2-40B4-BE49-F238E27FC236}">
                    <a16:creationId xmlns:a16="http://schemas.microsoft.com/office/drawing/2014/main" id="{C788AFE8-34AA-2C41-AE7D-0CC5A4C53507}"/>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4" name="Group 117">
                <a:extLst>
                  <a:ext uri="{FF2B5EF4-FFF2-40B4-BE49-F238E27FC236}">
                    <a16:creationId xmlns:a16="http://schemas.microsoft.com/office/drawing/2014/main" id="{2AD5D737-D23E-9949-B181-C6EC57E9AA24}"/>
                  </a:ext>
                </a:extLst>
              </p:cNvPr>
              <p:cNvGrpSpPr>
                <a:grpSpLocks noChangeAspect="1"/>
              </p:cNvGrpSpPr>
              <p:nvPr/>
            </p:nvGrpSpPr>
            <p:grpSpPr bwMode="auto">
              <a:xfrm>
                <a:off x="4608" y="2592"/>
                <a:ext cx="96" cy="96"/>
                <a:chOff x="2929" y="3217"/>
                <a:chExt cx="383" cy="191"/>
              </a:xfrm>
            </p:grpSpPr>
            <p:sp>
              <p:nvSpPr>
                <p:cNvPr id="25" name="Arc 118">
                  <a:extLst>
                    <a:ext uri="{FF2B5EF4-FFF2-40B4-BE49-F238E27FC236}">
                      <a16:creationId xmlns:a16="http://schemas.microsoft.com/office/drawing/2014/main" id="{91807B76-454D-814E-8189-DAD2A0CCCD71}"/>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119">
                  <a:extLst>
                    <a:ext uri="{FF2B5EF4-FFF2-40B4-BE49-F238E27FC236}">
                      <a16:creationId xmlns:a16="http://schemas.microsoft.com/office/drawing/2014/main" id="{5A304E38-616B-D74E-9EC9-6DAAD0F0129F}"/>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6" name="Freeform 12">
              <a:extLst>
                <a:ext uri="{FF2B5EF4-FFF2-40B4-BE49-F238E27FC236}">
                  <a16:creationId xmlns:a16="http://schemas.microsoft.com/office/drawing/2014/main" id="{E66A62ED-D80D-D645-B398-8E4530932037}"/>
                </a:ext>
              </a:extLst>
            </p:cNvPr>
            <p:cNvSpPr>
              <a:spLocks noChangeAspect="1"/>
            </p:cNvSpPr>
            <p:nvPr/>
          </p:nvSpPr>
          <p:spPr bwMode="auto">
            <a:xfrm flipV="1">
              <a:off x="7527539" y="1968283"/>
              <a:ext cx="77036"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ACC337F0-A7AF-5A47-9ECF-22DA0179D255}"/>
                </a:ext>
              </a:extLst>
            </p:cNvPr>
            <p:cNvSpPr txBox="1"/>
            <p:nvPr/>
          </p:nvSpPr>
          <p:spPr>
            <a:xfrm>
              <a:off x="7126756" y="2019370"/>
              <a:ext cx="767255" cy="338554"/>
            </a:xfrm>
            <a:prstGeom prst="rect">
              <a:avLst/>
            </a:prstGeom>
            <a:noFill/>
          </p:spPr>
          <p:txBody>
            <a:bodyPr wrap="square" rtlCol="0">
              <a:spAutoFit/>
            </a:bodyPr>
            <a:lstStyle/>
            <a:p>
              <a:r>
                <a:rPr lang="en-US" sz="1600" dirty="0"/>
                <a:t>Z</a:t>
              </a:r>
              <a:r>
                <a:rPr lang="en-US" sz="1600" baseline="-25000" dirty="0"/>
                <a:t>0</a:t>
              </a:r>
            </a:p>
          </p:txBody>
        </p:sp>
        <p:sp>
          <p:nvSpPr>
            <p:cNvPr id="27" name="TextBox 26">
              <a:extLst>
                <a:ext uri="{FF2B5EF4-FFF2-40B4-BE49-F238E27FC236}">
                  <a16:creationId xmlns:a16="http://schemas.microsoft.com/office/drawing/2014/main" id="{ED76C452-1E5E-1E4E-99DC-6D800F81E2EE}"/>
                </a:ext>
              </a:extLst>
            </p:cNvPr>
            <p:cNvSpPr txBox="1"/>
            <p:nvPr/>
          </p:nvSpPr>
          <p:spPr>
            <a:xfrm>
              <a:off x="7946441" y="2067257"/>
              <a:ext cx="767255" cy="338554"/>
            </a:xfrm>
            <a:prstGeom prst="rect">
              <a:avLst/>
            </a:prstGeom>
            <a:noFill/>
          </p:spPr>
          <p:txBody>
            <a:bodyPr wrap="square" rtlCol="0">
              <a:spAutoFit/>
            </a:bodyPr>
            <a:lstStyle/>
            <a:p>
              <a:r>
                <a:rPr lang="en-US" sz="1600" dirty="0"/>
                <a:t>V</a:t>
              </a:r>
              <a:r>
                <a:rPr lang="en-US" sz="1600" baseline="-25000" dirty="0"/>
                <a:t>g</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ACA68BEF-1C17-314D-B6A1-62ECD446B40C}"/>
                    </a:ext>
                  </a:extLst>
                </p:cNvPr>
                <p:cNvSpPr txBox="1"/>
                <p:nvPr/>
              </p:nvSpPr>
              <p:spPr>
                <a:xfrm>
                  <a:off x="7415500" y="1485514"/>
                  <a:ext cx="1355463" cy="408958"/>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𝑉</m:t>
                            </m:r>
                          </m:e>
                          <m:sub>
                            <m:r>
                              <a:rPr lang="en-US" sz="1400" b="0" i="1" smtClean="0">
                                <a:latin typeface="Cambria Math" panose="02040503050406030204" pitchFamily="18" charset="0"/>
                              </a:rPr>
                              <m:t>+</m:t>
                            </m:r>
                          </m:sub>
                        </m:sSub>
                        <m:r>
                          <a:rPr lang="en-US" sz="1400" b="0" i="0" smtClean="0">
                            <a:latin typeface="Cambria Math" panose="02040503050406030204" pitchFamily="18" charset="0"/>
                          </a:rPr>
                          <m:t>=</m:t>
                        </m:r>
                        <m:f>
                          <m:fPr>
                            <m:type m:val="skw"/>
                            <m:ctrlPr>
                              <a:rPr lang="en-US" sz="1400" b="0" i="1" smtClean="0">
                                <a:latin typeface="Cambria Math" panose="02040503050406030204" pitchFamily="18" charset="0"/>
                              </a:rPr>
                            </m:ctrlPr>
                          </m:fPr>
                          <m:num>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𝑉</m:t>
                                </m:r>
                              </m:e>
                              <m:sub>
                                <m:r>
                                  <a:rPr lang="en-US" sz="1400" b="0" i="1" smtClean="0">
                                    <a:latin typeface="Cambria Math" panose="02040503050406030204" pitchFamily="18" charset="0"/>
                                  </a:rPr>
                                  <m:t>0</m:t>
                                </m:r>
                              </m:sub>
                            </m:sSub>
                          </m:num>
                          <m:den>
                            <m:r>
                              <a:rPr lang="en-US" sz="1400" b="0" i="1" smtClean="0">
                                <a:latin typeface="Cambria Math" panose="02040503050406030204" pitchFamily="18" charset="0"/>
                              </a:rPr>
                              <m:t>2</m:t>
                            </m:r>
                          </m:den>
                        </m:f>
                      </m:oMath>
                    </m:oMathPara>
                  </a14:m>
                  <a:endParaRPr lang="en-US" dirty="0"/>
                </a:p>
              </p:txBody>
            </p:sp>
          </mc:Choice>
          <mc:Fallback xmlns="">
            <p:sp>
              <p:nvSpPr>
                <p:cNvPr id="4" name="TextBox 3">
                  <a:extLst>
                    <a:ext uri="{FF2B5EF4-FFF2-40B4-BE49-F238E27FC236}">
                      <a16:creationId xmlns:a16="http://schemas.microsoft.com/office/drawing/2014/main" id="{ACA68BEF-1C17-314D-B6A1-62ECD446B40C}"/>
                    </a:ext>
                  </a:extLst>
                </p:cNvPr>
                <p:cNvSpPr txBox="1">
                  <a:spLocks noRot="1" noChangeAspect="1" noMove="1" noResize="1" noEditPoints="1" noAdjustHandles="1" noChangeArrowheads="1" noChangeShapeType="1" noTextEdit="1"/>
                </p:cNvSpPr>
                <p:nvPr/>
              </p:nvSpPr>
              <p:spPr>
                <a:xfrm>
                  <a:off x="7415500" y="1485514"/>
                  <a:ext cx="1355463" cy="408958"/>
                </a:xfrm>
                <a:prstGeom prst="rect">
                  <a:avLst/>
                </a:prstGeom>
                <a:blipFill>
                  <a:blip r:embed="rId5"/>
                  <a:stretch>
                    <a:fillRect t="-93939" b="-1484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01926672-5845-744F-ABC5-52189DFC12BE}"/>
                    </a:ext>
                  </a:extLst>
                </p:cNvPr>
                <p:cNvSpPr txBox="1"/>
                <p:nvPr/>
              </p:nvSpPr>
              <p:spPr>
                <a:xfrm>
                  <a:off x="7403644" y="3310448"/>
                  <a:ext cx="2429996" cy="379719"/>
                </a:xfrm>
                <a:prstGeom prst="rect">
                  <a:avLst/>
                </a:prstGeom>
                <a:noFill/>
              </p:spPr>
              <p:txBody>
                <a:bodyPr wrap="square" rtlCol="0">
                  <a:spAutoFit/>
                </a:bodyPr>
                <a:lstStyle/>
                <a:p>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r>
                        <a:rPr lang="en-US" sz="1600" b="0" i="0" smtClean="0">
                          <a:latin typeface="Cambria Math" panose="02040503050406030204" pitchFamily="18" charset="0"/>
                        </a:rPr>
                        <m:t>=</m:t>
                      </m:r>
                      <m:d>
                        <m:dPr>
                          <m:ctrlPr>
                            <a:rPr lang="en-US" sz="1600" b="0" i="1" smtClean="0">
                              <a:latin typeface="Cambria Math" panose="02040503050406030204" pitchFamily="18" charset="0"/>
                            </a:rPr>
                          </m:ctrlPr>
                        </m:dPr>
                        <m:e>
                          <m:f>
                            <m:fPr>
                              <m:type m:val="skw"/>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0</m:t>
                                  </m:r>
                                </m:sub>
                              </m:sSub>
                            </m:num>
                            <m:den>
                              <m:r>
                                <a:rPr lang="en-US" sz="1600" b="0" i="1" smtClean="0">
                                  <a:latin typeface="Cambria Math" panose="02040503050406030204" pitchFamily="18" charset="0"/>
                                </a:rPr>
                                <m:t>2</m:t>
                              </m:r>
                            </m:den>
                          </m:f>
                        </m:e>
                      </m:d>
                      <m:r>
                        <m:rPr>
                          <m:sty m:val="p"/>
                        </m:rPr>
                        <a:rPr lang="en-US" sz="1600" b="0" i="0" smtClean="0">
                          <a:latin typeface="Cambria Math" panose="02040503050406030204" pitchFamily="18" charset="0"/>
                        </a:rPr>
                        <m:t>exp</m:t>
                      </m:r>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rPr>
                        <m:t>2</m:t>
                      </m:r>
                      <m:r>
                        <a:rPr lang="en-US" sz="1600" b="0" i="1" smtClean="0">
                          <a:latin typeface="Cambria Math" panose="02040503050406030204" pitchFamily="18" charset="0"/>
                          <a:ea typeface="Cambria Math" panose="02040503050406030204" pitchFamily="18" charset="0"/>
                        </a:rPr>
                        <m:t>𝛽</m:t>
                      </m:r>
                    </m:oMath>
                  </a14:m>
                  <a:r>
                    <a:rPr lang="en-US" dirty="0"/>
                    <a:t>l)</a:t>
                  </a:r>
                </a:p>
              </p:txBody>
            </p:sp>
          </mc:Choice>
          <mc:Fallback xmlns="">
            <p:sp>
              <p:nvSpPr>
                <p:cNvPr id="31" name="TextBox 30">
                  <a:extLst>
                    <a:ext uri="{FF2B5EF4-FFF2-40B4-BE49-F238E27FC236}">
                      <a16:creationId xmlns:a16="http://schemas.microsoft.com/office/drawing/2014/main" id="{01926672-5845-744F-ABC5-52189DFC12BE}"/>
                    </a:ext>
                  </a:extLst>
                </p:cNvPr>
                <p:cNvSpPr txBox="1">
                  <a:spLocks noRot="1" noChangeAspect="1" noMove="1" noResize="1" noEditPoints="1" noAdjustHandles="1" noChangeArrowheads="1" noChangeShapeType="1" noTextEdit="1"/>
                </p:cNvSpPr>
                <p:nvPr/>
              </p:nvSpPr>
              <p:spPr>
                <a:xfrm>
                  <a:off x="7403644" y="3310448"/>
                  <a:ext cx="2429996" cy="379719"/>
                </a:xfrm>
                <a:prstGeom prst="rect">
                  <a:avLst/>
                </a:prstGeom>
                <a:blipFill>
                  <a:blip r:embed="rId6"/>
                  <a:stretch>
                    <a:fillRect t="-129032" b="-1838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EDC5D7E9-DE2F-3340-B564-A2662D1E02D4}"/>
                    </a:ext>
                  </a:extLst>
                </p:cNvPr>
                <p:cNvSpPr txBox="1"/>
                <p:nvPr/>
              </p:nvSpPr>
              <p:spPr>
                <a:xfrm>
                  <a:off x="9335387" y="1915376"/>
                  <a:ext cx="767255"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𝑙</m:t>
                        </m:r>
                      </m:oMath>
                    </m:oMathPara>
                  </a14:m>
                  <a:endParaRPr lang="en-US" sz="1600" dirty="0"/>
                </a:p>
              </p:txBody>
            </p:sp>
          </mc:Choice>
          <mc:Fallback xmlns="">
            <p:sp>
              <p:nvSpPr>
                <p:cNvPr id="32" name="TextBox 31">
                  <a:extLst>
                    <a:ext uri="{FF2B5EF4-FFF2-40B4-BE49-F238E27FC236}">
                      <a16:creationId xmlns:a16="http://schemas.microsoft.com/office/drawing/2014/main" id="{EDC5D7E9-DE2F-3340-B564-A2662D1E02D4}"/>
                    </a:ext>
                  </a:extLst>
                </p:cNvPr>
                <p:cNvSpPr txBox="1">
                  <a:spLocks noRot="1" noChangeAspect="1" noMove="1" noResize="1" noEditPoints="1" noAdjustHandles="1" noChangeArrowheads="1" noChangeShapeType="1" noTextEdit="1"/>
                </p:cNvSpPr>
                <p:nvPr/>
              </p:nvSpPr>
              <p:spPr>
                <a:xfrm>
                  <a:off x="9335387" y="1915376"/>
                  <a:ext cx="767255" cy="338554"/>
                </a:xfrm>
                <a:prstGeom prst="rect">
                  <a:avLst/>
                </a:prstGeom>
                <a:blipFill>
                  <a:blip r:embed="rId7"/>
                  <a:stretch>
                    <a:fillRect/>
                  </a:stretch>
                </a:blipFill>
              </p:spPr>
              <p:txBody>
                <a:bodyPr/>
                <a:lstStyle/>
                <a:p>
                  <a:r>
                    <a:rPr lang="en-US">
                      <a:noFill/>
                    </a:rPr>
                    <a:t> </a:t>
                  </a:r>
                </a:p>
              </p:txBody>
            </p:sp>
          </mc:Fallback>
        </mc:AlternateContent>
        <p:cxnSp>
          <p:nvCxnSpPr>
            <p:cNvPr id="29" name="Straight Arrow Connector 28">
              <a:extLst>
                <a:ext uri="{FF2B5EF4-FFF2-40B4-BE49-F238E27FC236}">
                  <a16:creationId xmlns:a16="http://schemas.microsoft.com/office/drawing/2014/main" id="{68EA7EC7-12DC-F640-94B5-8EFF1E55C06C}"/>
                </a:ext>
              </a:extLst>
            </p:cNvPr>
            <p:cNvCxnSpPr/>
            <p:nvPr/>
          </p:nvCxnSpPr>
          <p:spPr>
            <a:xfrm>
              <a:off x="10102642" y="2064663"/>
              <a:ext cx="1011218"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4345B69D-1905-D94F-92A1-9156BE762000}"/>
                </a:ext>
              </a:extLst>
            </p:cNvPr>
            <p:cNvCxnSpPr>
              <a:cxnSpLocks/>
            </p:cNvCxnSpPr>
            <p:nvPr/>
          </p:nvCxnSpPr>
          <p:spPr>
            <a:xfrm flipH="1">
              <a:off x="8583686" y="2064663"/>
              <a:ext cx="1016432"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96566CF4-44AF-AC46-B6B1-DAD56DE5F1D6}"/>
                </a:ext>
              </a:extLst>
            </p:cNvPr>
            <p:cNvCxnSpPr>
              <a:cxnSpLocks/>
            </p:cNvCxnSpPr>
            <p:nvPr/>
          </p:nvCxnSpPr>
          <p:spPr>
            <a:xfrm>
              <a:off x="7789252" y="1876692"/>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28CA24F1-567F-954F-9710-5E9AD91F76A1}"/>
                </a:ext>
              </a:extLst>
            </p:cNvPr>
            <p:cNvCxnSpPr>
              <a:cxnSpLocks/>
            </p:cNvCxnSpPr>
            <p:nvPr/>
          </p:nvCxnSpPr>
          <p:spPr>
            <a:xfrm flipH="1">
              <a:off x="7779009" y="3307750"/>
              <a:ext cx="63808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6575861F-48E0-574C-B428-4770EE9893E0}"/>
                </a:ext>
              </a:extLst>
            </p:cNvPr>
            <p:cNvSpPr txBox="1"/>
            <p:nvPr/>
          </p:nvSpPr>
          <p:spPr>
            <a:xfrm>
              <a:off x="9496684" y="1592571"/>
              <a:ext cx="767255" cy="338554"/>
            </a:xfrm>
            <a:prstGeom prst="rect">
              <a:avLst/>
            </a:prstGeom>
            <a:noFill/>
          </p:spPr>
          <p:txBody>
            <a:bodyPr wrap="square" rtlCol="0">
              <a:spAutoFit/>
            </a:bodyPr>
            <a:lstStyle/>
            <a:p>
              <a:r>
                <a:rPr lang="en-US" sz="1600" dirty="0"/>
                <a:t>Z</a:t>
              </a:r>
              <a:r>
                <a:rPr lang="en-US" sz="1600" baseline="-25000" dirty="0"/>
                <a:t>0</a:t>
              </a:r>
            </a:p>
          </p:txBody>
        </p: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0FB7389E-5344-4943-BFFA-0BD4EADEC473}"/>
                    </a:ext>
                  </a:extLst>
                </p:cNvPr>
                <p:cNvSpPr txBox="1"/>
                <p:nvPr/>
              </p:nvSpPr>
              <p:spPr>
                <a:xfrm>
                  <a:off x="8753679" y="1138392"/>
                  <a:ext cx="2429996" cy="379719"/>
                </a:xfrm>
                <a:prstGeom prst="rect">
                  <a:avLst/>
                </a:prstGeom>
                <a:noFill/>
              </p:spPr>
              <p:txBody>
                <a:bodyPr wrap="square" rtlCol="0">
                  <a:spAutoFit/>
                </a:bodyPr>
                <a:lstStyle/>
                <a:p>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r>
                        <a:rPr lang="en-US" sz="1600" b="0" i="0" smtClean="0">
                          <a:latin typeface="Cambria Math" panose="02040503050406030204" pitchFamily="18" charset="0"/>
                        </a:rPr>
                        <m:t>=</m:t>
                      </m:r>
                      <m:d>
                        <m:dPr>
                          <m:ctrlPr>
                            <a:rPr lang="en-US" sz="1600" b="0" i="1" smtClean="0">
                              <a:latin typeface="Cambria Math" panose="02040503050406030204" pitchFamily="18" charset="0"/>
                            </a:rPr>
                          </m:ctrlPr>
                        </m:dPr>
                        <m:e>
                          <m:f>
                            <m:fPr>
                              <m:type m:val="skw"/>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0</m:t>
                                  </m:r>
                                </m:sub>
                              </m:sSub>
                            </m:num>
                            <m:den>
                              <m:r>
                                <a:rPr lang="en-US" sz="1600" b="0" i="1" smtClean="0">
                                  <a:latin typeface="Cambria Math" panose="02040503050406030204" pitchFamily="18" charset="0"/>
                                </a:rPr>
                                <m:t>2</m:t>
                              </m:r>
                            </m:den>
                          </m:f>
                        </m:e>
                      </m:d>
                      <m:r>
                        <m:rPr>
                          <m:sty m:val="p"/>
                        </m:rPr>
                        <a:rPr lang="en-US" sz="1600" b="0" i="0" smtClean="0">
                          <a:latin typeface="Cambria Math" panose="02040503050406030204" pitchFamily="18" charset="0"/>
                        </a:rPr>
                        <m:t>exp</m:t>
                      </m:r>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oMath>
                  </a14:m>
                  <a:r>
                    <a:rPr lang="en-US" dirty="0"/>
                    <a:t>l)</a:t>
                  </a:r>
                </a:p>
              </p:txBody>
            </p:sp>
          </mc:Choice>
          <mc:Fallback xmlns="">
            <p:sp>
              <p:nvSpPr>
                <p:cNvPr id="46" name="TextBox 45">
                  <a:extLst>
                    <a:ext uri="{FF2B5EF4-FFF2-40B4-BE49-F238E27FC236}">
                      <a16:creationId xmlns:a16="http://schemas.microsoft.com/office/drawing/2014/main" id="{0FB7389E-5344-4943-BFFA-0BD4EADEC473}"/>
                    </a:ext>
                  </a:extLst>
                </p:cNvPr>
                <p:cNvSpPr txBox="1">
                  <a:spLocks noRot="1" noChangeAspect="1" noMove="1" noResize="1" noEditPoints="1" noAdjustHandles="1" noChangeArrowheads="1" noChangeShapeType="1" noTextEdit="1"/>
                </p:cNvSpPr>
                <p:nvPr/>
              </p:nvSpPr>
              <p:spPr>
                <a:xfrm>
                  <a:off x="8753679" y="1138392"/>
                  <a:ext cx="2429996" cy="379719"/>
                </a:xfrm>
                <a:prstGeom prst="rect">
                  <a:avLst/>
                </a:prstGeom>
                <a:blipFill>
                  <a:blip r:embed="rId8"/>
                  <a:stretch>
                    <a:fillRect t="-129032" b="-1838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A3CF6916-649A-D146-87B6-B706910AE9CF}"/>
                    </a:ext>
                  </a:extLst>
                </p:cNvPr>
                <p:cNvSpPr txBox="1"/>
                <p:nvPr/>
              </p:nvSpPr>
              <p:spPr>
                <a:xfrm>
                  <a:off x="8771041" y="2372900"/>
                  <a:ext cx="2429996" cy="379719"/>
                </a:xfrm>
                <a:prstGeom prst="rect">
                  <a:avLst/>
                </a:prstGeom>
                <a:noFill/>
              </p:spPr>
              <p:txBody>
                <a:bodyPr wrap="square" rtlCol="0">
                  <a:spAutoFit/>
                </a:bodyPr>
                <a:lstStyle/>
                <a:p>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r>
                        <a:rPr lang="en-US" sz="1600" b="0" i="0" smtClean="0">
                          <a:latin typeface="Cambria Math" panose="02040503050406030204" pitchFamily="18" charset="0"/>
                        </a:rPr>
                        <m:t>=</m:t>
                      </m:r>
                      <m:d>
                        <m:dPr>
                          <m:ctrlPr>
                            <a:rPr lang="en-US" sz="1600" b="0" i="1" smtClean="0">
                              <a:latin typeface="Cambria Math" panose="02040503050406030204" pitchFamily="18" charset="0"/>
                            </a:rPr>
                          </m:ctrlPr>
                        </m:dPr>
                        <m:e>
                          <m:f>
                            <m:fPr>
                              <m:type m:val="skw"/>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0</m:t>
                                  </m:r>
                                </m:sub>
                              </m:sSub>
                            </m:num>
                            <m:den>
                              <m:r>
                                <a:rPr lang="en-US" sz="1600" b="0" i="1" smtClean="0">
                                  <a:latin typeface="Cambria Math" panose="02040503050406030204" pitchFamily="18" charset="0"/>
                                </a:rPr>
                                <m:t>2</m:t>
                              </m:r>
                            </m:den>
                          </m:f>
                        </m:e>
                      </m:d>
                      <m:r>
                        <m:rPr>
                          <m:sty m:val="p"/>
                        </m:rPr>
                        <a:rPr lang="en-US" sz="1600" b="0" i="0" smtClean="0">
                          <a:latin typeface="Cambria Math" panose="02040503050406030204" pitchFamily="18" charset="0"/>
                        </a:rPr>
                        <m:t>exp</m:t>
                      </m:r>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oMath>
                  </a14:m>
                  <a:r>
                    <a:rPr lang="en-US" dirty="0"/>
                    <a:t>l)</a:t>
                  </a:r>
                </a:p>
              </p:txBody>
            </p:sp>
          </mc:Choice>
          <mc:Fallback xmlns="">
            <p:sp>
              <p:nvSpPr>
                <p:cNvPr id="47" name="TextBox 46">
                  <a:extLst>
                    <a:ext uri="{FF2B5EF4-FFF2-40B4-BE49-F238E27FC236}">
                      <a16:creationId xmlns:a16="http://schemas.microsoft.com/office/drawing/2014/main" id="{A3CF6916-649A-D146-87B6-B706910AE9CF}"/>
                    </a:ext>
                  </a:extLst>
                </p:cNvPr>
                <p:cNvSpPr txBox="1">
                  <a:spLocks noRot="1" noChangeAspect="1" noMove="1" noResize="1" noEditPoints="1" noAdjustHandles="1" noChangeArrowheads="1" noChangeShapeType="1" noTextEdit="1"/>
                </p:cNvSpPr>
                <p:nvPr/>
              </p:nvSpPr>
              <p:spPr>
                <a:xfrm>
                  <a:off x="8771041" y="2372900"/>
                  <a:ext cx="2429996" cy="379719"/>
                </a:xfrm>
                <a:prstGeom prst="rect">
                  <a:avLst/>
                </a:prstGeom>
                <a:blipFill>
                  <a:blip r:embed="rId9"/>
                  <a:stretch>
                    <a:fillRect t="-129032" b="-183871"/>
                  </a:stretch>
                </a:blipFill>
              </p:spPr>
              <p:txBody>
                <a:bodyPr/>
                <a:lstStyle/>
                <a:p>
                  <a:r>
                    <a:rPr lang="en-US">
                      <a:noFill/>
                    </a:rPr>
                    <a:t> </a:t>
                  </a:r>
                </a:p>
              </p:txBody>
            </p:sp>
          </mc:Fallback>
        </mc:AlternateContent>
        <p:cxnSp>
          <p:nvCxnSpPr>
            <p:cNvPr id="48" name="Straight Arrow Connector 47">
              <a:extLst>
                <a:ext uri="{FF2B5EF4-FFF2-40B4-BE49-F238E27FC236}">
                  <a16:creationId xmlns:a16="http://schemas.microsoft.com/office/drawing/2014/main" id="{8B079AD0-B753-AE4C-978E-61016D67831B}"/>
                </a:ext>
              </a:extLst>
            </p:cNvPr>
            <p:cNvCxnSpPr>
              <a:cxnSpLocks/>
            </p:cNvCxnSpPr>
            <p:nvPr/>
          </p:nvCxnSpPr>
          <p:spPr>
            <a:xfrm>
              <a:off x="7941652" y="2029092"/>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C6E56147-30AA-0645-A218-6008F5056F20}"/>
                </a:ext>
              </a:extLst>
            </p:cNvPr>
            <p:cNvCxnSpPr>
              <a:cxnSpLocks/>
            </p:cNvCxnSpPr>
            <p:nvPr/>
          </p:nvCxnSpPr>
          <p:spPr>
            <a:xfrm>
              <a:off x="9990651" y="1533051"/>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A3C95865-55B5-454B-A5EC-0B9F6350A7B6}"/>
                </a:ext>
              </a:extLst>
            </p:cNvPr>
            <p:cNvCxnSpPr>
              <a:cxnSpLocks/>
            </p:cNvCxnSpPr>
            <p:nvPr/>
          </p:nvCxnSpPr>
          <p:spPr>
            <a:xfrm flipH="1">
              <a:off x="9986039" y="2410900"/>
              <a:ext cx="63808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D6F32FF8-E22C-1340-9C26-8DB00EF08018}"/>
                </a:ext>
              </a:extLst>
            </p:cNvPr>
            <p:cNvSpPr txBox="1"/>
            <p:nvPr/>
          </p:nvSpPr>
          <p:spPr>
            <a:xfrm>
              <a:off x="7053350" y="2601888"/>
              <a:ext cx="767255" cy="338554"/>
            </a:xfrm>
            <a:prstGeom prst="rect">
              <a:avLst/>
            </a:prstGeom>
            <a:noFill/>
          </p:spPr>
          <p:txBody>
            <a:bodyPr wrap="square" rtlCol="0">
              <a:spAutoFit/>
            </a:bodyPr>
            <a:lstStyle/>
            <a:p>
              <a:r>
                <a:rPr lang="en-US" sz="1600" dirty="0"/>
                <a:t>V</a:t>
              </a:r>
              <a:r>
                <a:rPr lang="en-US" sz="1600" baseline="-25000" dirty="0"/>
                <a:t>0</a:t>
              </a:r>
            </a:p>
          </p:txBody>
        </p:sp>
      </p:grpSp>
      <p:sp>
        <p:nvSpPr>
          <p:cNvPr id="5" name="TextBox 4">
            <a:extLst>
              <a:ext uri="{FF2B5EF4-FFF2-40B4-BE49-F238E27FC236}">
                <a16:creationId xmlns:a16="http://schemas.microsoft.com/office/drawing/2014/main" id="{85AB8326-40BE-2743-932A-6F83609CDFEC}"/>
              </a:ext>
            </a:extLst>
          </p:cNvPr>
          <p:cNvSpPr txBox="1"/>
          <p:nvPr/>
        </p:nvSpPr>
        <p:spPr>
          <a:xfrm>
            <a:off x="10119304" y="3015894"/>
            <a:ext cx="229465" cy="369332"/>
          </a:xfrm>
          <a:prstGeom prst="rect">
            <a:avLst/>
          </a:prstGeom>
          <a:noFill/>
        </p:spPr>
        <p:txBody>
          <a:bodyPr wrap="square" rtlCol="0">
            <a:spAutoFit/>
          </a:bodyPr>
          <a:lstStyle/>
          <a:p>
            <a:r>
              <a:rPr lang="en-US" dirty="0"/>
              <a:t>A</a:t>
            </a:r>
          </a:p>
        </p:txBody>
      </p:sp>
      <p:sp>
        <p:nvSpPr>
          <p:cNvPr id="136" name="TextBox 135">
            <a:extLst>
              <a:ext uri="{FF2B5EF4-FFF2-40B4-BE49-F238E27FC236}">
                <a16:creationId xmlns:a16="http://schemas.microsoft.com/office/drawing/2014/main" id="{7984FE1F-6594-BC48-B905-735E8AE965F6}"/>
              </a:ext>
            </a:extLst>
          </p:cNvPr>
          <p:cNvSpPr txBox="1"/>
          <p:nvPr/>
        </p:nvSpPr>
        <p:spPr>
          <a:xfrm>
            <a:off x="11060688" y="4270348"/>
            <a:ext cx="581566" cy="369332"/>
          </a:xfrm>
          <a:prstGeom prst="rect">
            <a:avLst/>
          </a:prstGeom>
          <a:noFill/>
        </p:spPr>
        <p:txBody>
          <a:bodyPr wrap="square" rtlCol="0">
            <a:spAutoFit/>
          </a:bodyPr>
          <a:lstStyle/>
          <a:p>
            <a:r>
              <a:rPr lang="en-US" dirty="0"/>
              <a:t>(B)</a:t>
            </a:r>
          </a:p>
        </p:txBody>
      </p:sp>
      <mc:AlternateContent xmlns:mc="http://schemas.openxmlformats.org/markup-compatibility/2006" xmlns:a14="http://schemas.microsoft.com/office/drawing/2010/main">
        <mc:Choice Requires="a14">
          <p:sp>
            <p:nvSpPr>
              <p:cNvPr id="139" name="TextBox 138">
                <a:extLst>
                  <a:ext uri="{FF2B5EF4-FFF2-40B4-BE49-F238E27FC236}">
                    <a16:creationId xmlns:a16="http://schemas.microsoft.com/office/drawing/2014/main" id="{373D901B-68E4-9F45-8DB2-1E8999C614AD}"/>
                  </a:ext>
                </a:extLst>
              </p:cNvPr>
              <p:cNvSpPr txBox="1"/>
              <p:nvPr/>
            </p:nvSpPr>
            <p:spPr>
              <a:xfrm>
                <a:off x="8376818" y="5941530"/>
                <a:ext cx="767255" cy="3596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i="1" smtClean="0">
                              <a:latin typeface="Cambria Math" panose="02040503050406030204" pitchFamily="18" charset="0"/>
                              <a:ea typeface="Cambria Math" panose="02040503050406030204" pitchFamily="18" charset="0"/>
                            </a:rPr>
                            <m:t>𝜌</m:t>
                          </m:r>
                          <m:r>
                            <a:rPr lang="en-US" sz="1600" b="0" i="1" smtClean="0">
                              <a:latin typeface="Cambria Math" panose="02040503050406030204" pitchFamily="18" charset="0"/>
                            </a:rPr>
                            <m:t>𝑉</m:t>
                          </m:r>
                          <m:r>
                            <a:rPr lang="en-US" sz="1600" b="0" i="1" smtClean="0">
                              <a:latin typeface="Cambria Math" panose="02040503050406030204" pitchFamily="18" charset="0"/>
                            </a:rPr>
                            <m:t>(0)</m:t>
                          </m:r>
                        </m:e>
                        <m:sub>
                          <m:r>
                            <a:rPr lang="en-US" sz="1600" b="0" i="1" smtClean="0">
                              <a:latin typeface="Cambria Math" panose="02040503050406030204" pitchFamily="18" charset="0"/>
                            </a:rPr>
                            <m:t>+</m:t>
                          </m:r>
                        </m:sub>
                      </m:sSub>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𝑒</m:t>
                          </m:r>
                        </m:e>
                        <m:sup>
                          <m:r>
                            <a:rPr lang="en-US" sz="1600" b="0" i="1" smtClean="0">
                              <a:latin typeface="Cambria Math" panose="02040503050406030204" pitchFamily="18" charset="0"/>
                            </a:rPr>
                            <m:t>−2</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𝑙</m:t>
                          </m:r>
                        </m:sup>
                      </m:sSup>
                    </m:oMath>
                  </m:oMathPara>
                </a14:m>
                <a:endParaRPr lang="en-US" sz="1600" dirty="0"/>
              </a:p>
            </p:txBody>
          </p:sp>
        </mc:Choice>
        <mc:Fallback xmlns="">
          <p:sp>
            <p:nvSpPr>
              <p:cNvPr id="139" name="TextBox 138">
                <a:extLst>
                  <a:ext uri="{FF2B5EF4-FFF2-40B4-BE49-F238E27FC236}">
                    <a16:creationId xmlns:a16="http://schemas.microsoft.com/office/drawing/2014/main" id="{373D901B-68E4-9F45-8DB2-1E8999C614AD}"/>
                  </a:ext>
                </a:extLst>
              </p:cNvPr>
              <p:cNvSpPr txBox="1">
                <a:spLocks noRot="1" noChangeAspect="1" noMove="1" noResize="1" noEditPoints="1" noAdjustHandles="1" noChangeArrowheads="1" noChangeShapeType="1" noTextEdit="1"/>
              </p:cNvSpPr>
              <p:nvPr/>
            </p:nvSpPr>
            <p:spPr>
              <a:xfrm>
                <a:off x="8376818" y="5941530"/>
                <a:ext cx="767255" cy="359650"/>
              </a:xfrm>
              <a:prstGeom prst="rect">
                <a:avLst/>
              </a:prstGeom>
              <a:blipFill>
                <a:blip r:embed="rId13"/>
                <a:stretch>
                  <a:fillRect r="-73770" b="-10345"/>
                </a:stretch>
              </a:blipFill>
            </p:spPr>
            <p:txBody>
              <a:bodyPr/>
              <a:lstStyle/>
              <a:p>
                <a:r>
                  <a:rPr lang="en-US">
                    <a:noFill/>
                  </a:rPr>
                  <a:t> </a:t>
                </a:r>
              </a:p>
            </p:txBody>
          </p:sp>
        </mc:Fallback>
      </mc:AlternateContent>
      <p:grpSp>
        <p:nvGrpSpPr>
          <p:cNvPr id="38" name="Group 37">
            <a:extLst>
              <a:ext uri="{FF2B5EF4-FFF2-40B4-BE49-F238E27FC236}">
                <a16:creationId xmlns:a16="http://schemas.microsoft.com/office/drawing/2014/main" id="{FC002701-C0AA-854D-8026-5BDFEB1DCE42}"/>
              </a:ext>
            </a:extLst>
          </p:cNvPr>
          <p:cNvGrpSpPr/>
          <p:nvPr/>
        </p:nvGrpSpPr>
        <p:grpSpPr>
          <a:xfrm>
            <a:off x="8513162" y="4275189"/>
            <a:ext cx="3256557" cy="1755354"/>
            <a:chOff x="8619214" y="4794818"/>
            <a:chExt cx="3256557" cy="1755354"/>
          </a:xfrm>
        </p:grpSpPr>
        <p:sp>
          <p:nvSpPr>
            <p:cNvPr id="119" name="Can 118">
              <a:extLst>
                <a:ext uri="{FF2B5EF4-FFF2-40B4-BE49-F238E27FC236}">
                  <a16:creationId xmlns:a16="http://schemas.microsoft.com/office/drawing/2014/main" id="{C0A9A4AC-113F-594B-A608-A2CDF352D55D}"/>
                </a:ext>
              </a:extLst>
            </p:cNvPr>
            <p:cNvSpPr/>
            <p:nvPr/>
          </p:nvSpPr>
          <p:spPr>
            <a:xfrm rot="5400000">
              <a:off x="9456723" y="4551340"/>
              <a:ext cx="704193" cy="1902369"/>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0" name="Straight Connector 119">
              <a:extLst>
                <a:ext uri="{FF2B5EF4-FFF2-40B4-BE49-F238E27FC236}">
                  <a16:creationId xmlns:a16="http://schemas.microsoft.com/office/drawing/2014/main" id="{231136F2-9048-4E47-9670-1BE00408064B}"/>
                </a:ext>
              </a:extLst>
            </p:cNvPr>
            <p:cNvCxnSpPr>
              <a:cxnSpLocks/>
            </p:cNvCxnSpPr>
            <p:nvPr/>
          </p:nvCxnSpPr>
          <p:spPr>
            <a:xfrm flipV="1">
              <a:off x="8645845" y="5422335"/>
              <a:ext cx="295135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EF2BC621-6292-FE42-BD21-F563491D8221}"/>
                </a:ext>
              </a:extLst>
            </p:cNvPr>
            <p:cNvCxnSpPr>
              <a:cxnSpLocks/>
            </p:cNvCxnSpPr>
            <p:nvPr/>
          </p:nvCxnSpPr>
          <p:spPr>
            <a:xfrm>
              <a:off x="10661343" y="5851576"/>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3" name="TextBox 122">
              <a:extLst>
                <a:ext uri="{FF2B5EF4-FFF2-40B4-BE49-F238E27FC236}">
                  <a16:creationId xmlns:a16="http://schemas.microsoft.com/office/drawing/2014/main" id="{B34889D8-B490-4C41-B187-5749574C6801}"/>
                </a:ext>
              </a:extLst>
            </p:cNvPr>
            <p:cNvSpPr txBox="1"/>
            <p:nvPr/>
          </p:nvSpPr>
          <p:spPr>
            <a:xfrm>
              <a:off x="9434068" y="5432726"/>
              <a:ext cx="542603" cy="338554"/>
            </a:xfrm>
            <a:prstGeom prst="rect">
              <a:avLst/>
            </a:prstGeom>
            <a:noFill/>
          </p:spPr>
          <p:txBody>
            <a:bodyPr wrap="square" rtlCol="0">
              <a:spAutoFit/>
            </a:bodyPr>
            <a:lstStyle/>
            <a:p>
              <a:r>
                <a:rPr lang="en-US" sz="1600" dirty="0"/>
                <a:t>Z</a:t>
              </a:r>
              <a:r>
                <a:rPr lang="en-US" sz="1600" baseline="-25000" dirty="0"/>
                <a:t>0</a:t>
              </a:r>
              <a:r>
                <a:rPr lang="en-US" sz="1600" dirty="0"/>
                <a:t>, l</a:t>
              </a:r>
              <a:endParaRPr lang="en-US" sz="1600" baseline="-25000" dirty="0"/>
            </a:p>
          </p:txBody>
        </p:sp>
        <p:cxnSp>
          <p:nvCxnSpPr>
            <p:cNvPr id="124" name="Straight Arrow Connector 123">
              <a:extLst>
                <a:ext uri="{FF2B5EF4-FFF2-40B4-BE49-F238E27FC236}">
                  <a16:creationId xmlns:a16="http://schemas.microsoft.com/office/drawing/2014/main" id="{427A0D2D-DCE4-1549-A2EB-11AC564891BE}"/>
                </a:ext>
              </a:extLst>
            </p:cNvPr>
            <p:cNvCxnSpPr>
              <a:cxnSpLocks/>
            </p:cNvCxnSpPr>
            <p:nvPr/>
          </p:nvCxnSpPr>
          <p:spPr>
            <a:xfrm>
              <a:off x="9254206" y="5065949"/>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70C6AC1C-279C-3740-BD97-F79EBFBCAFEB}"/>
                </a:ext>
              </a:extLst>
            </p:cNvPr>
            <p:cNvCxnSpPr>
              <a:cxnSpLocks/>
            </p:cNvCxnSpPr>
            <p:nvPr/>
          </p:nvCxnSpPr>
          <p:spPr>
            <a:xfrm flipH="1">
              <a:off x="9843548" y="5986235"/>
              <a:ext cx="64705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29" name="Rectangle 128">
              <a:extLst>
                <a:ext uri="{FF2B5EF4-FFF2-40B4-BE49-F238E27FC236}">
                  <a16:creationId xmlns:a16="http://schemas.microsoft.com/office/drawing/2014/main" id="{669D9DC5-323A-A84D-9DA8-80462C88132A}"/>
                </a:ext>
              </a:extLst>
            </p:cNvPr>
            <p:cNvSpPr/>
            <p:nvPr/>
          </p:nvSpPr>
          <p:spPr>
            <a:xfrm>
              <a:off x="11331930" y="5644146"/>
              <a:ext cx="543841" cy="670595"/>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0" name="TextBox 129">
                  <a:extLst>
                    <a:ext uri="{FF2B5EF4-FFF2-40B4-BE49-F238E27FC236}">
                      <a16:creationId xmlns:a16="http://schemas.microsoft.com/office/drawing/2014/main" id="{DA54407C-A3B0-CF4E-90B3-AC930B7C1863}"/>
                    </a:ext>
                  </a:extLst>
                </p:cNvPr>
                <p:cNvSpPr txBox="1"/>
                <p:nvPr/>
              </p:nvSpPr>
              <p:spPr>
                <a:xfrm>
                  <a:off x="11304738" y="5786089"/>
                  <a:ext cx="400658"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ea typeface="Cambria Math" panose="02040503050406030204" pitchFamily="18" charset="0"/>
                          </a:rPr>
                          <m:t>𝜌</m:t>
                        </m:r>
                        <m:r>
                          <a:rPr lang="en-US" sz="1600" b="0" i="1" smtClean="0">
                            <a:latin typeface="Cambria Math" panose="02040503050406030204" pitchFamily="18" charset="0"/>
                            <a:ea typeface="Cambria Math" panose="02040503050406030204" pitchFamily="18" charset="0"/>
                          </a:rPr>
                          <m:t>(0)</m:t>
                        </m:r>
                      </m:oMath>
                    </m:oMathPara>
                  </a14:m>
                  <a:endParaRPr lang="en-US" sz="1600" dirty="0"/>
                </a:p>
              </p:txBody>
            </p:sp>
          </mc:Choice>
          <mc:Fallback xmlns="">
            <p:sp>
              <p:nvSpPr>
                <p:cNvPr id="130" name="TextBox 129">
                  <a:extLst>
                    <a:ext uri="{FF2B5EF4-FFF2-40B4-BE49-F238E27FC236}">
                      <a16:creationId xmlns:a16="http://schemas.microsoft.com/office/drawing/2014/main" id="{DA54407C-A3B0-CF4E-90B3-AC930B7C1863}"/>
                    </a:ext>
                  </a:extLst>
                </p:cNvPr>
                <p:cNvSpPr txBox="1">
                  <a:spLocks noRot="1" noChangeAspect="1" noMove="1" noResize="1" noEditPoints="1" noAdjustHandles="1" noChangeArrowheads="1" noChangeShapeType="1" noTextEdit="1"/>
                </p:cNvSpPr>
                <p:nvPr/>
              </p:nvSpPr>
              <p:spPr>
                <a:xfrm>
                  <a:off x="11304738" y="5786089"/>
                  <a:ext cx="400658" cy="338554"/>
                </a:xfrm>
                <a:prstGeom prst="rect">
                  <a:avLst/>
                </a:prstGeom>
                <a:blipFill>
                  <a:blip r:embed="rId14"/>
                  <a:stretch>
                    <a:fillRect r="-45455" b="-10714"/>
                  </a:stretch>
                </a:blipFill>
              </p:spPr>
              <p:txBody>
                <a:bodyPr/>
                <a:lstStyle/>
                <a:p>
                  <a:r>
                    <a:rPr lang="en-US">
                      <a:noFill/>
                    </a:rPr>
                    <a:t> </a:t>
                  </a:r>
                </a:p>
              </p:txBody>
            </p:sp>
          </mc:Fallback>
        </mc:AlternateContent>
        <p:cxnSp>
          <p:nvCxnSpPr>
            <p:cNvPr id="131" name="Straight Connector 130">
              <a:extLst>
                <a:ext uri="{FF2B5EF4-FFF2-40B4-BE49-F238E27FC236}">
                  <a16:creationId xmlns:a16="http://schemas.microsoft.com/office/drawing/2014/main" id="{90FB7FF7-1301-5647-B9F6-991C256FDB61}"/>
                </a:ext>
              </a:extLst>
            </p:cNvPr>
            <p:cNvCxnSpPr>
              <a:cxnSpLocks/>
            </p:cNvCxnSpPr>
            <p:nvPr/>
          </p:nvCxnSpPr>
          <p:spPr>
            <a:xfrm flipV="1">
              <a:off x="11590474" y="5418618"/>
              <a:ext cx="0" cy="22553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5ABF00E8-6C7E-0249-AECE-5DF4D181E29D}"/>
                </a:ext>
              </a:extLst>
            </p:cNvPr>
            <p:cNvCxnSpPr>
              <a:cxnSpLocks/>
            </p:cNvCxnSpPr>
            <p:nvPr/>
          </p:nvCxnSpPr>
          <p:spPr>
            <a:xfrm flipV="1">
              <a:off x="11602766" y="6324643"/>
              <a:ext cx="0" cy="22552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6AAA691D-8088-6447-9C4C-099E8D648F3C}"/>
                </a:ext>
              </a:extLst>
            </p:cNvPr>
            <p:cNvCxnSpPr>
              <a:cxnSpLocks/>
            </p:cNvCxnSpPr>
            <p:nvPr/>
          </p:nvCxnSpPr>
          <p:spPr>
            <a:xfrm flipV="1">
              <a:off x="11069406" y="5844001"/>
              <a:ext cx="0" cy="70617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8FC1773A-FA59-3D4F-8793-91E1996DF20A}"/>
                </a:ext>
              </a:extLst>
            </p:cNvPr>
            <p:cNvCxnSpPr>
              <a:cxnSpLocks/>
            </p:cNvCxnSpPr>
            <p:nvPr/>
          </p:nvCxnSpPr>
          <p:spPr>
            <a:xfrm>
              <a:off x="11067427" y="6536535"/>
              <a:ext cx="53533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EDC389B9-3476-C04C-AF42-6FD8335B3061}"/>
                    </a:ext>
                  </a:extLst>
                </p:cNvPr>
                <p:cNvSpPr txBox="1"/>
                <p:nvPr/>
              </p:nvSpPr>
              <p:spPr>
                <a:xfrm>
                  <a:off x="9756449" y="5986057"/>
                  <a:ext cx="767255" cy="3596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i="1" smtClean="0">
                                <a:latin typeface="Cambria Math" panose="02040503050406030204" pitchFamily="18" charset="0"/>
                                <a:ea typeface="Cambria Math" panose="02040503050406030204" pitchFamily="18" charset="0"/>
                              </a:rPr>
                              <m:t>𝜌</m:t>
                            </m:r>
                            <m:r>
                              <a:rPr lang="en-US" sz="1600" b="0" i="1" smtClean="0">
                                <a:latin typeface="Cambria Math" panose="02040503050406030204" pitchFamily="18" charset="0"/>
                              </a:rPr>
                              <m:t>𝑉</m:t>
                            </m:r>
                            <m:r>
                              <a:rPr lang="en-US" sz="1600" b="0" i="1" smtClean="0">
                                <a:latin typeface="Cambria Math" panose="02040503050406030204" pitchFamily="18" charset="0"/>
                              </a:rPr>
                              <m:t>(0)</m:t>
                            </m:r>
                          </m:e>
                          <m:sub>
                            <m:r>
                              <a:rPr lang="en-US" sz="1600" b="0" i="1" smtClean="0">
                                <a:latin typeface="Cambria Math" panose="02040503050406030204" pitchFamily="18" charset="0"/>
                              </a:rPr>
                              <m:t>+</m:t>
                            </m:r>
                          </m:sub>
                        </m:sSub>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𝑒</m:t>
                            </m:r>
                          </m:e>
                          <m:sup>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𝑙</m:t>
                            </m:r>
                          </m:sup>
                        </m:sSup>
                      </m:oMath>
                    </m:oMathPara>
                  </a14:m>
                  <a:endParaRPr lang="en-US" sz="1600" dirty="0"/>
                </a:p>
              </p:txBody>
            </p:sp>
          </mc:Choice>
          <mc:Fallback xmlns="">
            <p:sp>
              <p:nvSpPr>
                <p:cNvPr id="137" name="TextBox 136">
                  <a:extLst>
                    <a:ext uri="{FF2B5EF4-FFF2-40B4-BE49-F238E27FC236}">
                      <a16:creationId xmlns:a16="http://schemas.microsoft.com/office/drawing/2014/main" id="{EDC389B9-3476-C04C-AF42-6FD8335B3061}"/>
                    </a:ext>
                  </a:extLst>
                </p:cNvPr>
                <p:cNvSpPr txBox="1">
                  <a:spLocks noRot="1" noChangeAspect="1" noMove="1" noResize="1" noEditPoints="1" noAdjustHandles="1" noChangeArrowheads="1" noChangeShapeType="1" noTextEdit="1"/>
                </p:cNvSpPr>
                <p:nvPr/>
              </p:nvSpPr>
              <p:spPr>
                <a:xfrm>
                  <a:off x="9756449" y="5986057"/>
                  <a:ext cx="767255" cy="359650"/>
                </a:xfrm>
                <a:prstGeom prst="rect">
                  <a:avLst/>
                </a:prstGeom>
                <a:blipFill>
                  <a:blip r:embed="rId15"/>
                  <a:stretch>
                    <a:fillRect r="-62295" b="-103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8" name="TextBox 137">
                  <a:extLst>
                    <a:ext uri="{FF2B5EF4-FFF2-40B4-BE49-F238E27FC236}">
                      <a16:creationId xmlns:a16="http://schemas.microsoft.com/office/drawing/2014/main" id="{21B0AF1C-FA5C-684F-932F-67B9C47BD56B}"/>
                    </a:ext>
                  </a:extLst>
                </p:cNvPr>
                <p:cNvSpPr txBox="1"/>
                <p:nvPr/>
              </p:nvSpPr>
              <p:spPr>
                <a:xfrm>
                  <a:off x="9885385" y="4794818"/>
                  <a:ext cx="767255" cy="3596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𝑒</m:t>
                            </m:r>
                          </m:e>
                          <m:sup>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𝑙</m:t>
                            </m:r>
                          </m:sup>
                        </m:sSup>
                      </m:oMath>
                    </m:oMathPara>
                  </a14:m>
                  <a:endParaRPr lang="en-US" sz="1600" dirty="0"/>
                </a:p>
              </p:txBody>
            </p:sp>
          </mc:Choice>
          <mc:Fallback xmlns="">
            <p:sp>
              <p:nvSpPr>
                <p:cNvPr id="138" name="TextBox 137">
                  <a:extLst>
                    <a:ext uri="{FF2B5EF4-FFF2-40B4-BE49-F238E27FC236}">
                      <a16:creationId xmlns:a16="http://schemas.microsoft.com/office/drawing/2014/main" id="{21B0AF1C-FA5C-684F-932F-67B9C47BD56B}"/>
                    </a:ext>
                  </a:extLst>
                </p:cNvPr>
                <p:cNvSpPr txBox="1">
                  <a:spLocks noRot="1" noChangeAspect="1" noMove="1" noResize="1" noEditPoints="1" noAdjustHandles="1" noChangeArrowheads="1" noChangeShapeType="1" noTextEdit="1"/>
                </p:cNvSpPr>
                <p:nvPr/>
              </p:nvSpPr>
              <p:spPr>
                <a:xfrm>
                  <a:off x="9885385" y="4794818"/>
                  <a:ext cx="767255" cy="359650"/>
                </a:xfrm>
                <a:prstGeom prst="rect">
                  <a:avLst/>
                </a:prstGeom>
                <a:blipFill>
                  <a:blip r:embed="rId16"/>
                  <a:stretch>
                    <a:fillRect r="-6557"/>
                  </a:stretch>
                </a:blipFill>
              </p:spPr>
              <p:txBody>
                <a:bodyPr/>
                <a:lstStyle/>
                <a:p>
                  <a:r>
                    <a:rPr lang="en-US">
                      <a:noFill/>
                    </a:rPr>
                    <a:t> </a:t>
                  </a:r>
                </a:p>
              </p:txBody>
            </p:sp>
          </mc:Fallback>
        </mc:AlternateContent>
        <p:cxnSp>
          <p:nvCxnSpPr>
            <p:cNvPr id="140" name="Straight Connector 139">
              <a:extLst>
                <a:ext uri="{FF2B5EF4-FFF2-40B4-BE49-F238E27FC236}">
                  <a16:creationId xmlns:a16="http://schemas.microsoft.com/office/drawing/2014/main" id="{07713A5D-AD59-E448-AED3-426BACB6BDB0}"/>
                </a:ext>
              </a:extLst>
            </p:cNvPr>
            <p:cNvCxnSpPr>
              <a:cxnSpLocks/>
            </p:cNvCxnSpPr>
            <p:nvPr/>
          </p:nvCxnSpPr>
          <p:spPr>
            <a:xfrm flipV="1">
              <a:off x="8654619" y="5834126"/>
              <a:ext cx="2528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1" name="Oval 140">
              <a:extLst>
                <a:ext uri="{FF2B5EF4-FFF2-40B4-BE49-F238E27FC236}">
                  <a16:creationId xmlns:a16="http://schemas.microsoft.com/office/drawing/2014/main" id="{D3E85F06-6338-E246-AAE9-F3913CFA0134}"/>
                </a:ext>
              </a:extLst>
            </p:cNvPr>
            <p:cNvSpPr/>
            <p:nvPr/>
          </p:nvSpPr>
          <p:spPr>
            <a:xfrm>
              <a:off x="8629652" y="537444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2" name="Oval 141">
              <a:extLst>
                <a:ext uri="{FF2B5EF4-FFF2-40B4-BE49-F238E27FC236}">
                  <a16:creationId xmlns:a16="http://schemas.microsoft.com/office/drawing/2014/main" id="{37E32B6C-BE23-E244-8ABD-66269B1F9F5B}"/>
                </a:ext>
              </a:extLst>
            </p:cNvPr>
            <p:cNvSpPr/>
            <p:nvPr/>
          </p:nvSpPr>
          <p:spPr>
            <a:xfrm>
              <a:off x="8619214" y="578989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5729862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99914" y="9393"/>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10: Coax</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71039" y="1290576"/>
                <a:ext cx="6836482" cy="53076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We’ll measure the velocity of waves in RG58U by connecting one channel of the scope to the input and one to the output.  </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Measure the velocity, v, in 10m coax at 7MHz.  Try different frequencies.  Use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50</m:t>
                    </m:r>
                    <m:r>
                      <a:rPr lang="en-US" b="0" i="1" smtClean="0">
                        <a:solidFill>
                          <a:srgbClr val="000000"/>
                        </a:solidFill>
                        <a:latin typeface="Cambria Math" panose="02040503050406030204" pitchFamily="18" charset="0"/>
                        <a:ea typeface="Calibri"/>
                        <a:cs typeface="Calibri"/>
                        <a:sym typeface="Calibri"/>
                      </a:rPr>
                      <m:t>𝑛𝑠</m:t>
                    </m:r>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𝑝𝑝</m:t>
                        </m:r>
                      </m:sub>
                    </m:sSub>
                  </m:oMath>
                </a14:m>
                <a:r>
                  <a:rPr lang="en-US" dirty="0">
                    <a:solidFill>
                      <a:srgbClr val="000000"/>
                    </a:solidFill>
                    <a:latin typeface="Calibri"/>
                    <a:ea typeface="Calibri"/>
                    <a:cs typeface="Calibri"/>
                    <a:sym typeface="Calibri"/>
                  </a:rPr>
                  <a:t>using square waves at 20kHz.</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Do the same with an antenna</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Calculate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oMath>
                </a14:m>
                <a:r>
                  <a:rPr lang="en-US" dirty="0">
                    <a:solidFill>
                      <a:srgbClr val="000000"/>
                    </a:solidFill>
                    <a:latin typeface="Calibri"/>
                    <a:ea typeface="Calibri"/>
                    <a:cs typeface="Calibri"/>
                    <a:sym typeface="Calibri"/>
                  </a:rPr>
                  <a:t> with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latin typeface="Calibri"/>
                    <a:ea typeface="Calibri"/>
                    <a:cs typeface="Calibri"/>
                    <a:sym typeface="Calibri"/>
                  </a:rPr>
                  <a:t> termination for the circuit on the right.</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Remove the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50</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latin typeface="Calibri"/>
                    <a:ea typeface="Calibri"/>
                    <a:cs typeface="Calibri"/>
                    <a:sym typeface="Calibri"/>
                  </a:rPr>
                  <a:t> and measure the V and use it and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oMath>
                </a14:m>
                <a:r>
                  <a:rPr lang="en-US" dirty="0">
                    <a:solidFill>
                      <a:srgbClr val="000000"/>
                    </a:solidFill>
                    <a:ea typeface="Calibri"/>
                    <a:cs typeface="Calibri"/>
                    <a:sym typeface="Calibri"/>
                  </a:rPr>
                  <a:t> to calculate L, and C for the coax</a:t>
                </a:r>
              </a:p>
              <a:p>
                <a:pPr marL="914400" lvl="1" indent="-457200" defTabSz="457200" hangingPunct="0">
                  <a:buFont typeface="Arial" panose="020B0604020202020204" pitchFamily="34" charset="0"/>
                  <a:buChar char="•"/>
                </a:pPr>
                <a:r>
                  <a:rPr lang="en-US" dirty="0">
                    <a:solidFill>
                      <a:srgbClr val="000000"/>
                    </a:solidFill>
                    <a:ea typeface="Calibri"/>
                    <a:cs typeface="Calibri"/>
                    <a:sym typeface="Calibri"/>
                  </a:rPr>
                  <a:t>Measured speed is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𝑣</m:t>
                    </m:r>
                    <m:r>
                      <a:rPr lang="en-US" b="0" i="1" smtClean="0">
                        <a:solidFill>
                          <a:srgbClr val="000000"/>
                        </a:solidFill>
                        <a:latin typeface="Cambria Math" panose="02040503050406030204" pitchFamily="18" charset="0"/>
                        <a:ea typeface="Calibri"/>
                        <a:cs typeface="Calibri"/>
                        <a:sym typeface="Calibri"/>
                      </a:rPr>
                      <m:t>=2×</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8</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=50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ea typeface="Calibri"/>
                    <a:cs typeface="Calibri"/>
                    <a:sym typeface="Calibri"/>
                  </a:rPr>
                  <a:t> .  For high impedance,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rad>
                      <m:radPr>
                        <m:degHide m:val="on"/>
                        <m:ctrlPr>
                          <a:rPr lang="en-US" i="1" smtClean="0">
                            <a:solidFill>
                              <a:srgbClr val="000000"/>
                            </a:solidFill>
                            <a:latin typeface="Cambria Math" panose="02040503050406030204" pitchFamily="18" charset="0"/>
                            <a:cs typeface="Calibri"/>
                            <a:sym typeface="Calibri"/>
                          </a:rPr>
                        </m:ctrlPr>
                      </m:radPr>
                      <m:deg/>
                      <m:e>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cs typeface="Calibri"/>
                                <a:sym typeface="Calibri"/>
                              </a:rPr>
                              <m:t>𝐶</m:t>
                            </m:r>
                          </m:den>
                        </m:f>
                      </m:e>
                    </m:rad>
                  </m:oMath>
                </a14:m>
                <a:r>
                  <a:rPr lang="en-US" dirty="0">
                    <a:solidFill>
                      <a:srgbClr val="000000"/>
                    </a:solidFill>
                    <a:ea typeface="Calibri"/>
                    <a:cs typeface="Calibri"/>
                    <a:sym typeface="Calibri"/>
                  </a:rPr>
                  <a:t> and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𝑣</m:t>
                    </m:r>
                    <m:r>
                      <a:rPr lang="en-US" b="0" i="1" smtClean="0">
                        <a:solidFill>
                          <a:srgbClr val="000000"/>
                        </a:solidFill>
                        <a:latin typeface="Cambria Math" panose="02040503050406030204" pitchFamily="18" charset="0"/>
                        <a:ea typeface="Calibri"/>
                        <a:cs typeface="Calibri"/>
                        <a:sym typeface="Calibri"/>
                      </a:rPr>
                      <m:t>= </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ad>
                          <m:radPr>
                            <m:degHide m:val="on"/>
                            <m:ctrlPr>
                              <a:rPr lang="en-US" b="0" i="1" smtClean="0">
                                <a:solidFill>
                                  <a:srgbClr val="000000"/>
                                </a:solidFill>
                                <a:latin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cs typeface="Calibri"/>
                                <a:sym typeface="Calibri"/>
                              </a:rPr>
                              <m:t>𝐿𝐶</m:t>
                            </m:r>
                          </m:e>
                        </m:rad>
                      </m:den>
                    </m:f>
                  </m:oMath>
                </a14:m>
                <a:r>
                  <a:rPr lang="en-US" dirty="0">
                    <a:solidFill>
                      <a:srgbClr val="000000"/>
                    </a:solidFill>
                    <a:ea typeface="Calibri"/>
                    <a:cs typeface="Calibri"/>
                    <a:sym typeface="Calibri"/>
                  </a:rPr>
                  <a:t>.  So, </a:t>
                </a:r>
                <a14:m>
                  <m:oMath xmlns:m="http://schemas.openxmlformats.org/officeDocument/2006/math">
                    <m:sSup>
                      <m:sSupPr>
                        <m:ctrlPr>
                          <a:rPr lang="en-US" i="1" smtClean="0">
                            <a:solidFill>
                              <a:srgbClr val="000000"/>
                            </a:solidFill>
                            <a:latin typeface="Cambria Math" panose="02040503050406030204" pitchFamily="18" charset="0"/>
                            <a:cs typeface="Calibri"/>
                            <a:sym typeface="Calibri"/>
                          </a:rPr>
                        </m:ctrlPr>
                      </m:sSupPr>
                      <m:e>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𝐶</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oMath>
                </a14:m>
                <a:r>
                  <a:rPr lang="en-US" dirty="0">
                    <a:solidFill>
                      <a:srgbClr val="000000"/>
                    </a:solidFill>
                    <a:ea typeface="Calibri"/>
                    <a:cs typeface="Calibri"/>
                    <a:sym typeface="Calibri"/>
                  </a:rPr>
                  <a:t> and </a:t>
                </a:r>
                <a14:m>
                  <m:oMath xmlns:m="http://schemas.openxmlformats.org/officeDocument/2006/math">
                    <m:sSup>
                      <m:sSupPr>
                        <m:ctrlPr>
                          <a:rPr lang="en-US"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𝑣</m:t>
                        </m:r>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𝐿𝐶</m:t>
                        </m:r>
                      </m:den>
                    </m:f>
                  </m:oMath>
                </a14:m>
                <a:r>
                  <a:rPr lang="en-US" dirty="0">
                    <a:solidFill>
                      <a:srgbClr val="000000"/>
                    </a:solidFill>
                    <a:ea typeface="Calibri"/>
                    <a:cs typeface="Calibri"/>
                    <a:sym typeface="Calibri"/>
                  </a:rPr>
                  <a:t>, so </a:t>
                </a:r>
                <a14:m>
                  <m:oMath xmlns:m="http://schemas.openxmlformats.org/officeDocument/2006/math">
                    <m:sSup>
                      <m:sSupPr>
                        <m:ctrlPr>
                          <a:rPr lang="en-US" i="1">
                            <a:solidFill>
                              <a:srgbClr val="000000"/>
                            </a:solidFill>
                            <a:latin typeface="Cambria Math" panose="02040503050406030204" pitchFamily="18" charset="0"/>
                            <a:cs typeface="Calibri"/>
                            <a:sym typeface="Calibri"/>
                          </a:rPr>
                        </m:ctrlPr>
                      </m:sSupPr>
                      <m:e>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cs typeface="Calibri"/>
                            <a:sym typeface="Calibri"/>
                          </a:rPr>
                          <m:t>2</m:t>
                        </m:r>
                      </m:sup>
                    </m:sSup>
                    <m:sSup>
                      <m:sSupPr>
                        <m:ctrlPr>
                          <a:rPr lang="en-US"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𝐶</m:t>
                        </m:r>
                      </m:e>
                      <m:sup>
                        <m:r>
                          <a:rPr lang="en-US" b="0" i="1" smtClean="0">
                            <a:solidFill>
                              <a:srgbClr val="000000"/>
                            </a:solidFill>
                            <a:latin typeface="Cambria Math" panose="02040503050406030204" pitchFamily="18" charset="0"/>
                            <a:cs typeface="Calibri"/>
                            <a:sym typeface="Calibri"/>
                          </a:rPr>
                          <m:t>2</m:t>
                        </m:r>
                      </m:sup>
                    </m:sSup>
                    <m:sSup>
                      <m:sSupPr>
                        <m:ctrlPr>
                          <a:rPr lang="en-US"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𝑣</m:t>
                        </m:r>
                      </m:e>
                      <m:sup>
                        <m:r>
                          <a:rPr lang="en-US" b="0" i="1" smtClean="0">
                            <a:solidFill>
                              <a:srgbClr val="000000"/>
                            </a:solidFill>
                            <a:latin typeface="Cambria Math" panose="02040503050406030204" pitchFamily="18" charset="0"/>
                            <a:cs typeface="Calibri"/>
                            <a:sym typeface="Calibri"/>
                          </a:rPr>
                          <m:t>2</m:t>
                        </m:r>
                      </m:sup>
                    </m:sSup>
                  </m:oMath>
                </a14:m>
                <a:r>
                  <a:rPr lang="en-US" dirty="0">
                    <a:solidFill>
                      <a:srgbClr val="000000"/>
                    </a:solidFill>
                    <a:ea typeface="Calibri"/>
                    <a:cs typeface="Calibri"/>
                    <a:sym typeface="Calibri"/>
                  </a:rPr>
                  <a:t>=1.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𝐶</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𝑣</m:t>
                        </m:r>
                      </m:den>
                    </m:f>
                    <m:r>
                      <a:rPr lang="en-US" b="0" i="0"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cs typeface="Calibri"/>
                            <a:sym typeface="Calibri"/>
                          </a:rPr>
                          <m:t>−10</m:t>
                        </m:r>
                      </m:sup>
                    </m:sSup>
                    <m:r>
                      <a:rPr lang="en-US" b="0" i="1" smtClean="0">
                        <a:solidFill>
                          <a:srgbClr val="000000"/>
                        </a:solidFill>
                        <a:latin typeface="Cambria Math" panose="02040503050406030204" pitchFamily="18" charset="0"/>
                        <a:cs typeface="Calibri"/>
                        <a:sym typeface="Calibri"/>
                      </a:rPr>
                      <m:t>𝐹</m:t>
                    </m:r>
                  </m:oMath>
                </a14:m>
                <a:r>
                  <a:rPr lang="en-US" sz="2000" dirty="0">
                    <a:solidFill>
                      <a:srgbClr val="000000"/>
                    </a:solidFill>
                    <a:ea typeface="Calibri"/>
                    <a:cs typeface="Calibri"/>
                    <a:sym typeface="Calibri"/>
                  </a:rPr>
                  <a:t>. </a:t>
                </a:r>
                <a14:m>
                  <m:oMath xmlns:m="http://schemas.openxmlformats.org/officeDocument/2006/math">
                    <m:sSup>
                      <m:sSupPr>
                        <m:ctrlPr>
                          <a:rPr lang="en-US" i="1">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2500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10</m:t>
                        </m:r>
                      </m:e>
                      <m:sup>
                        <m:r>
                          <a:rPr lang="en-US" i="1">
                            <a:solidFill>
                              <a:srgbClr val="000000"/>
                            </a:solidFill>
                            <a:latin typeface="Cambria Math" panose="02040503050406030204" pitchFamily="18" charset="0"/>
                            <a:cs typeface="Calibri"/>
                            <a:sym typeface="Calibri"/>
                          </a:rPr>
                          <m:t>−10</m:t>
                        </m:r>
                      </m:sup>
                    </m:sSup>
                    <m:r>
                      <a:rPr lang="en-US" i="1">
                        <a:solidFill>
                          <a:srgbClr val="000000"/>
                        </a:solidFill>
                        <a:latin typeface="Cambria Math" panose="02040503050406030204" pitchFamily="18" charset="0"/>
                        <a:cs typeface="Calibri"/>
                        <a:sym typeface="Calibri"/>
                      </a:rPr>
                      <m:t>𝐹</m:t>
                    </m:r>
                    <m:r>
                      <a:rPr lang="en-US" b="0" i="0" smtClean="0">
                        <a:solidFill>
                          <a:srgbClr val="000000"/>
                        </a:solidFill>
                        <a:latin typeface="Cambria Math" panose="02040503050406030204" pitchFamily="18" charset="0"/>
                        <a:cs typeface="Calibri"/>
                        <a:sym typeface="Calibri"/>
                      </a:rPr>
                      <m:t>=</m:t>
                    </m:r>
                    <m:r>
                      <m:rPr>
                        <m:sty m:val="p"/>
                      </m:rPr>
                      <a:rPr lang="en-US" b="0" i="0" smtClean="0">
                        <a:solidFill>
                          <a:srgbClr val="000000"/>
                        </a:solidFill>
                        <a:latin typeface="Cambria Math" panose="02040503050406030204" pitchFamily="18" charset="0"/>
                        <a:cs typeface="Calibri"/>
                        <a:sym typeface="Calibri"/>
                      </a:rPr>
                      <m:t>L</m:t>
                    </m:r>
                    <m:r>
                      <a:rPr lang="en-US" b="0" i="0" smtClean="0">
                        <a:solidFill>
                          <a:srgbClr val="000000"/>
                        </a:solidFill>
                        <a:latin typeface="Cambria Math" panose="02040503050406030204" pitchFamily="18" charset="0"/>
                        <a:cs typeface="Calibri"/>
                        <a:sym typeface="Calibri"/>
                      </a:rPr>
                      <m:t>=250</m:t>
                    </m:r>
                    <m:r>
                      <m:rPr>
                        <m:sty m:val="p"/>
                      </m:rPr>
                      <a:rPr lang="en-US" b="0" i="0" smtClean="0">
                        <a:solidFill>
                          <a:srgbClr val="000000"/>
                        </a:solidFill>
                        <a:latin typeface="Cambria Math" panose="02040503050406030204" pitchFamily="18" charset="0"/>
                        <a:cs typeface="Calibri"/>
                        <a:sym typeface="Calibri"/>
                      </a:rPr>
                      <m:t>nH</m:t>
                    </m:r>
                    <m:r>
                      <a:rPr lang="en-US" b="0" i="0" smtClean="0">
                        <a:solidFill>
                          <a:srgbClr val="000000"/>
                        </a:solidFill>
                        <a:latin typeface="Cambria Math" panose="02040503050406030204" pitchFamily="18" charset="0"/>
                        <a:cs typeface="Calibri"/>
                        <a:sym typeface="Calibri"/>
                      </a:rPr>
                      <m:t>,</m:t>
                    </m:r>
                  </m:oMath>
                </a14:m>
                <a:r>
                  <a:rPr lang="en-US" dirty="0">
                    <a:solidFill>
                      <a:srgbClr val="000000"/>
                    </a:solidFill>
                    <a:ea typeface="Calibri"/>
                    <a:cs typeface="Calibri"/>
                    <a:sym typeface="Calibri"/>
                  </a:rPr>
                  <a:t> which is what we use in the next problem.</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71039" y="1290576"/>
                <a:ext cx="6836482" cy="5307618"/>
              </a:xfrm>
              <a:prstGeom prst="rect">
                <a:avLst/>
              </a:prstGeom>
              <a:blipFill>
                <a:blip r:embed="rId3"/>
                <a:stretch>
                  <a:fillRect l="-1484" t="-477" r="-37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32</a:t>
            </a:fld>
            <a:endParaRPr lang="en-US"/>
          </a:p>
        </p:txBody>
      </p:sp>
      <p:grpSp>
        <p:nvGrpSpPr>
          <p:cNvPr id="108" name="Group 107">
            <a:extLst>
              <a:ext uri="{FF2B5EF4-FFF2-40B4-BE49-F238E27FC236}">
                <a16:creationId xmlns:a16="http://schemas.microsoft.com/office/drawing/2014/main" id="{43955883-2AA4-684C-8B96-2C8F0FF9F167}"/>
              </a:ext>
            </a:extLst>
          </p:cNvPr>
          <p:cNvGrpSpPr/>
          <p:nvPr/>
        </p:nvGrpSpPr>
        <p:grpSpPr>
          <a:xfrm>
            <a:off x="7429122" y="3178130"/>
            <a:ext cx="4800921" cy="3269853"/>
            <a:chOff x="7470686" y="3209303"/>
            <a:chExt cx="4800921" cy="3269853"/>
          </a:xfrm>
        </p:grpSpPr>
        <p:grpSp>
          <p:nvGrpSpPr>
            <p:cNvPr id="17" name="Group 16">
              <a:extLst>
                <a:ext uri="{FF2B5EF4-FFF2-40B4-BE49-F238E27FC236}">
                  <a16:creationId xmlns:a16="http://schemas.microsoft.com/office/drawing/2014/main" id="{7123FB80-A183-D741-9909-FD46DBA69E93}"/>
                </a:ext>
              </a:extLst>
            </p:cNvPr>
            <p:cNvGrpSpPr/>
            <p:nvPr/>
          </p:nvGrpSpPr>
          <p:grpSpPr>
            <a:xfrm>
              <a:off x="9493622" y="4064439"/>
              <a:ext cx="427602" cy="762000"/>
              <a:chOff x="2266478" y="2277813"/>
              <a:chExt cx="427602" cy="762000"/>
            </a:xfrm>
          </p:grpSpPr>
          <p:grpSp>
            <p:nvGrpSpPr>
              <p:cNvPr id="42" name="Group 267">
                <a:extLst>
                  <a:ext uri="{FF2B5EF4-FFF2-40B4-BE49-F238E27FC236}">
                    <a16:creationId xmlns:a16="http://schemas.microsoft.com/office/drawing/2014/main" id="{E566CBAF-D15A-6048-91FA-029735A08CEA}"/>
                  </a:ext>
                </a:extLst>
              </p:cNvPr>
              <p:cNvGrpSpPr>
                <a:grpSpLocks/>
              </p:cNvGrpSpPr>
              <p:nvPr/>
            </p:nvGrpSpPr>
            <p:grpSpPr bwMode="auto">
              <a:xfrm>
                <a:off x="2266478" y="2277813"/>
                <a:ext cx="152400" cy="762000"/>
                <a:chOff x="3935" y="1728"/>
                <a:chExt cx="96" cy="480"/>
              </a:xfrm>
            </p:grpSpPr>
            <p:sp>
              <p:nvSpPr>
                <p:cNvPr id="58" name="Arc 268">
                  <a:extLst>
                    <a:ext uri="{FF2B5EF4-FFF2-40B4-BE49-F238E27FC236}">
                      <a16:creationId xmlns:a16="http://schemas.microsoft.com/office/drawing/2014/main" id="{DFAC5FCD-F325-C04A-9548-6AA4F6CCDF0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 name="Arc 269">
                  <a:extLst>
                    <a:ext uri="{FF2B5EF4-FFF2-40B4-BE49-F238E27FC236}">
                      <a16:creationId xmlns:a16="http://schemas.microsoft.com/office/drawing/2014/main" id="{DD8A83BC-47CD-C346-A770-7704F0B3F0F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 name="Arc 270">
                  <a:extLst>
                    <a:ext uri="{FF2B5EF4-FFF2-40B4-BE49-F238E27FC236}">
                      <a16:creationId xmlns:a16="http://schemas.microsoft.com/office/drawing/2014/main" id="{612A6027-AE4B-F04C-ACD4-A9874B40561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 name="Arc 271">
                  <a:extLst>
                    <a:ext uri="{FF2B5EF4-FFF2-40B4-BE49-F238E27FC236}">
                      <a16:creationId xmlns:a16="http://schemas.microsoft.com/office/drawing/2014/main" id="{6356C78E-962E-AD40-9CD7-AC767FF4BA7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2" name="Line 272">
                  <a:extLst>
                    <a:ext uri="{FF2B5EF4-FFF2-40B4-BE49-F238E27FC236}">
                      <a16:creationId xmlns:a16="http://schemas.microsoft.com/office/drawing/2014/main" id="{DD026013-14B7-6D4D-8741-FC07B18807A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273">
                  <a:extLst>
                    <a:ext uri="{FF2B5EF4-FFF2-40B4-BE49-F238E27FC236}">
                      <a16:creationId xmlns:a16="http://schemas.microsoft.com/office/drawing/2014/main" id="{56AA4BBF-855F-A44A-B477-936CCA9196B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Arc 274">
                  <a:extLst>
                    <a:ext uri="{FF2B5EF4-FFF2-40B4-BE49-F238E27FC236}">
                      <a16:creationId xmlns:a16="http://schemas.microsoft.com/office/drawing/2014/main" id="{34511083-9952-6C41-81E9-C3B6E8C8805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5" name="Arc 275">
                  <a:extLst>
                    <a:ext uri="{FF2B5EF4-FFF2-40B4-BE49-F238E27FC236}">
                      <a16:creationId xmlns:a16="http://schemas.microsoft.com/office/drawing/2014/main" id="{63B3D93D-DAA7-254B-85F8-D00A23B23DB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6" name="Arc 276">
                  <a:extLst>
                    <a:ext uri="{FF2B5EF4-FFF2-40B4-BE49-F238E27FC236}">
                      <a16:creationId xmlns:a16="http://schemas.microsoft.com/office/drawing/2014/main" id="{A9C162C2-A569-2F47-83CF-FC8F7D186C5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7" name="Arc 277">
                  <a:extLst>
                    <a:ext uri="{FF2B5EF4-FFF2-40B4-BE49-F238E27FC236}">
                      <a16:creationId xmlns:a16="http://schemas.microsoft.com/office/drawing/2014/main" id="{024A2C9C-BFD2-0D46-8EBC-FD8357F2CB3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8" name="Arc 278">
                  <a:extLst>
                    <a:ext uri="{FF2B5EF4-FFF2-40B4-BE49-F238E27FC236}">
                      <a16:creationId xmlns:a16="http://schemas.microsoft.com/office/drawing/2014/main" id="{BDAEBA2A-E066-A84B-91E8-E5940F4AE0CB}"/>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9" name="Arc 279">
                  <a:extLst>
                    <a:ext uri="{FF2B5EF4-FFF2-40B4-BE49-F238E27FC236}">
                      <a16:creationId xmlns:a16="http://schemas.microsoft.com/office/drawing/2014/main" id="{27C5F5C1-6817-6145-B764-6696227C168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0" name="Arc 280">
                  <a:extLst>
                    <a:ext uri="{FF2B5EF4-FFF2-40B4-BE49-F238E27FC236}">
                      <a16:creationId xmlns:a16="http://schemas.microsoft.com/office/drawing/2014/main" id="{C27BAB08-734B-7948-A2B5-B3441A2F8FFA}"/>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43" name="Group 281">
                <a:extLst>
                  <a:ext uri="{FF2B5EF4-FFF2-40B4-BE49-F238E27FC236}">
                    <a16:creationId xmlns:a16="http://schemas.microsoft.com/office/drawing/2014/main" id="{2E2750FB-3473-A345-86C8-280CF162CDBA}"/>
                  </a:ext>
                </a:extLst>
              </p:cNvPr>
              <p:cNvGrpSpPr>
                <a:grpSpLocks/>
              </p:cNvGrpSpPr>
              <p:nvPr/>
            </p:nvGrpSpPr>
            <p:grpSpPr bwMode="auto">
              <a:xfrm flipH="1">
                <a:off x="2541680" y="2277813"/>
                <a:ext cx="152400" cy="762000"/>
                <a:chOff x="3935" y="1728"/>
                <a:chExt cx="96" cy="480"/>
              </a:xfrm>
            </p:grpSpPr>
            <p:sp>
              <p:nvSpPr>
                <p:cNvPr id="44" name="Arc 282">
                  <a:extLst>
                    <a:ext uri="{FF2B5EF4-FFF2-40B4-BE49-F238E27FC236}">
                      <a16:creationId xmlns:a16="http://schemas.microsoft.com/office/drawing/2014/main" id="{A007ED24-7C75-2F45-811D-846DBB83CE6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5" name="Arc 283">
                  <a:extLst>
                    <a:ext uri="{FF2B5EF4-FFF2-40B4-BE49-F238E27FC236}">
                      <a16:creationId xmlns:a16="http://schemas.microsoft.com/office/drawing/2014/main" id="{0D620F84-0D27-5743-9FF9-AFC58B55E4F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284">
                  <a:extLst>
                    <a:ext uri="{FF2B5EF4-FFF2-40B4-BE49-F238E27FC236}">
                      <a16:creationId xmlns:a16="http://schemas.microsoft.com/office/drawing/2014/main" id="{685E1B26-AC31-6B4C-BDD8-279CA0EBC7D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285">
                  <a:extLst>
                    <a:ext uri="{FF2B5EF4-FFF2-40B4-BE49-F238E27FC236}">
                      <a16:creationId xmlns:a16="http://schemas.microsoft.com/office/drawing/2014/main" id="{CA1BB3CB-E514-9B4D-A915-1E1DD445DA9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Line 286">
                  <a:extLst>
                    <a:ext uri="{FF2B5EF4-FFF2-40B4-BE49-F238E27FC236}">
                      <a16:creationId xmlns:a16="http://schemas.microsoft.com/office/drawing/2014/main" id="{5B15BEF6-993B-DB4A-86BF-487FE6B337A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287">
                  <a:extLst>
                    <a:ext uri="{FF2B5EF4-FFF2-40B4-BE49-F238E27FC236}">
                      <a16:creationId xmlns:a16="http://schemas.microsoft.com/office/drawing/2014/main" id="{9509FB5E-C0BF-8140-8804-FCAE74AC1CA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Arc 288">
                  <a:extLst>
                    <a:ext uri="{FF2B5EF4-FFF2-40B4-BE49-F238E27FC236}">
                      <a16:creationId xmlns:a16="http://schemas.microsoft.com/office/drawing/2014/main" id="{71B5B8CF-0F7C-6648-B1AC-7057C5F8F1C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289">
                  <a:extLst>
                    <a:ext uri="{FF2B5EF4-FFF2-40B4-BE49-F238E27FC236}">
                      <a16:creationId xmlns:a16="http://schemas.microsoft.com/office/drawing/2014/main" id="{86F52DF6-B24F-7D41-8CC8-CE9FB4C6715C}"/>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290">
                  <a:extLst>
                    <a:ext uri="{FF2B5EF4-FFF2-40B4-BE49-F238E27FC236}">
                      <a16:creationId xmlns:a16="http://schemas.microsoft.com/office/drawing/2014/main" id="{A1B72030-EC21-F449-BDC0-AFB254D45E6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Arc 291">
                  <a:extLst>
                    <a:ext uri="{FF2B5EF4-FFF2-40B4-BE49-F238E27FC236}">
                      <a16:creationId xmlns:a16="http://schemas.microsoft.com/office/drawing/2014/main" id="{1E58E29D-4B65-B44A-923B-4A71C9F03CB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5" name="Arc 292">
                  <a:extLst>
                    <a:ext uri="{FF2B5EF4-FFF2-40B4-BE49-F238E27FC236}">
                      <a16:creationId xmlns:a16="http://schemas.microsoft.com/office/drawing/2014/main" id="{D1CC9A76-4B3D-FC41-9051-D0C61BD2DB8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6" name="Arc 293">
                  <a:extLst>
                    <a:ext uri="{FF2B5EF4-FFF2-40B4-BE49-F238E27FC236}">
                      <a16:creationId xmlns:a16="http://schemas.microsoft.com/office/drawing/2014/main" id="{0604290D-64B1-3247-971B-9D8F01DC66D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Arc 294">
                  <a:extLst>
                    <a:ext uri="{FF2B5EF4-FFF2-40B4-BE49-F238E27FC236}">
                      <a16:creationId xmlns:a16="http://schemas.microsoft.com/office/drawing/2014/main" id="{898BB822-E614-564F-A278-D11FD94C2E8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1E1C2542-6714-8243-B81A-0142376FC936}"/>
                    </a:ext>
                  </a:extLst>
                </p:cNvPr>
                <p:cNvSpPr txBox="1"/>
                <p:nvPr/>
              </p:nvSpPr>
              <p:spPr>
                <a:xfrm>
                  <a:off x="8233157" y="4129339"/>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8" name="TextBox 17">
                  <a:extLst>
                    <a:ext uri="{FF2B5EF4-FFF2-40B4-BE49-F238E27FC236}">
                      <a16:creationId xmlns:a16="http://schemas.microsoft.com/office/drawing/2014/main" id="{1E1C2542-6714-8243-B81A-0142376FC936}"/>
                    </a:ext>
                  </a:extLst>
                </p:cNvPr>
                <p:cNvSpPr txBox="1">
                  <a:spLocks noRot="1" noChangeAspect="1" noMove="1" noResize="1" noEditPoints="1" noAdjustHandles="1" noChangeArrowheads="1" noChangeShapeType="1" noTextEdit="1"/>
                </p:cNvSpPr>
                <p:nvPr/>
              </p:nvSpPr>
              <p:spPr>
                <a:xfrm>
                  <a:off x="8233157" y="4129339"/>
                  <a:ext cx="543905" cy="307775"/>
                </a:xfrm>
                <a:prstGeom prst="rect">
                  <a:avLst/>
                </a:prstGeom>
                <a:blipFill>
                  <a:blip r:embed="rId10"/>
                  <a:stretch>
                    <a:fillRect l="-13953" t="-3846" b="-15385"/>
                  </a:stretch>
                </a:blipFill>
                <a:ln w="12700" cap="flat">
                  <a:noFill/>
                  <a:miter lim="400000"/>
                </a:ln>
                <a:effectLst/>
              </p:spPr>
              <p:txBody>
                <a:bodyPr/>
                <a:lstStyle/>
                <a:p>
                  <a:r>
                    <a:rPr lang="en-US">
                      <a:noFill/>
                    </a:rPr>
                    <a:t> </a:t>
                  </a:r>
                </a:p>
              </p:txBody>
            </p:sp>
          </mc:Fallback>
        </mc:AlternateContent>
        <p:sp>
          <p:nvSpPr>
            <p:cNvPr id="19" name="Freeform 18">
              <a:extLst>
                <a:ext uri="{FF2B5EF4-FFF2-40B4-BE49-F238E27FC236}">
                  <a16:creationId xmlns:a16="http://schemas.microsoft.com/office/drawing/2014/main" id="{2EB9D882-9E52-8645-A164-7A06992ACA31}"/>
                </a:ext>
              </a:extLst>
            </p:cNvPr>
            <p:cNvSpPr>
              <a:spLocks noChangeAspect="1"/>
            </p:cNvSpPr>
            <p:nvPr/>
          </p:nvSpPr>
          <p:spPr bwMode="auto">
            <a:xfrm>
              <a:off x="10139395" y="406954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1" name="Group 20">
              <a:extLst>
                <a:ext uri="{FF2B5EF4-FFF2-40B4-BE49-F238E27FC236}">
                  <a16:creationId xmlns:a16="http://schemas.microsoft.com/office/drawing/2014/main" id="{C2FBFA44-DFCA-8D44-A50D-3CF2C1F8842E}"/>
                </a:ext>
              </a:extLst>
            </p:cNvPr>
            <p:cNvGrpSpPr/>
            <p:nvPr/>
          </p:nvGrpSpPr>
          <p:grpSpPr>
            <a:xfrm>
              <a:off x="7748417" y="4266394"/>
              <a:ext cx="543906" cy="523218"/>
              <a:chOff x="7097485" y="3674605"/>
              <a:chExt cx="548640" cy="548640"/>
            </a:xfrm>
          </p:grpSpPr>
          <p:sp>
            <p:nvSpPr>
              <p:cNvPr id="40" name="Freeform 39">
                <a:extLst>
                  <a:ext uri="{FF2B5EF4-FFF2-40B4-BE49-F238E27FC236}">
                    <a16:creationId xmlns:a16="http://schemas.microsoft.com/office/drawing/2014/main" id="{ABC3D3D0-3531-3047-821A-0B459FCA8424}"/>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41" name="Oval 40">
                <a:extLst>
                  <a:ext uri="{FF2B5EF4-FFF2-40B4-BE49-F238E27FC236}">
                    <a16:creationId xmlns:a16="http://schemas.microsoft.com/office/drawing/2014/main" id="{FBADD7EA-37CA-3B47-A5F9-3AEBDE6CE240}"/>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22" name="Freeform 21">
              <a:extLst>
                <a:ext uri="{FF2B5EF4-FFF2-40B4-BE49-F238E27FC236}">
                  <a16:creationId xmlns:a16="http://schemas.microsoft.com/office/drawing/2014/main" id="{D1E63010-2A9E-6443-A376-5F5B19576B3E}"/>
                </a:ext>
              </a:extLst>
            </p:cNvPr>
            <p:cNvSpPr>
              <a:spLocks noChangeAspect="1"/>
            </p:cNvSpPr>
            <p:nvPr/>
          </p:nvSpPr>
          <p:spPr bwMode="auto">
            <a:xfrm rot="5400000">
              <a:off x="8319861" y="369211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5" name="Straight Connector 24">
              <a:extLst>
                <a:ext uri="{FF2B5EF4-FFF2-40B4-BE49-F238E27FC236}">
                  <a16:creationId xmlns:a16="http://schemas.microsoft.com/office/drawing/2014/main" id="{E5AD04DC-5CBD-4D4A-9515-5BD65B07A0EF}"/>
                </a:ext>
              </a:extLst>
            </p:cNvPr>
            <p:cNvCxnSpPr>
              <a:cxnSpLocks/>
            </p:cNvCxnSpPr>
            <p:nvPr/>
          </p:nvCxnSpPr>
          <p:spPr>
            <a:xfrm>
              <a:off x="8015061" y="4067582"/>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6" name="Straight Connector 25">
              <a:extLst>
                <a:ext uri="{FF2B5EF4-FFF2-40B4-BE49-F238E27FC236}">
                  <a16:creationId xmlns:a16="http://schemas.microsoft.com/office/drawing/2014/main" id="{112935E0-0A11-CE49-8B2B-E831EA30142B}"/>
                </a:ext>
              </a:extLst>
            </p:cNvPr>
            <p:cNvCxnSpPr>
              <a:cxnSpLocks/>
            </p:cNvCxnSpPr>
            <p:nvPr/>
          </p:nvCxnSpPr>
          <p:spPr>
            <a:xfrm>
              <a:off x="8034111" y="4781957"/>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70A92FB6-E9E9-6643-BDD6-8C883433D833}"/>
                </a:ext>
              </a:extLst>
            </p:cNvPr>
            <p:cNvCxnSpPr>
              <a:cxnSpLocks/>
            </p:cNvCxnSpPr>
            <p:nvPr/>
          </p:nvCxnSpPr>
          <p:spPr>
            <a:xfrm>
              <a:off x="8025452" y="4963159"/>
              <a:ext cx="106534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0" name="Straight Connector 29">
              <a:extLst>
                <a:ext uri="{FF2B5EF4-FFF2-40B4-BE49-F238E27FC236}">
                  <a16:creationId xmlns:a16="http://schemas.microsoft.com/office/drawing/2014/main" id="{482D0EF9-C9A6-6C48-B2EA-B52FED4445B9}"/>
                </a:ext>
              </a:extLst>
            </p:cNvPr>
            <p:cNvCxnSpPr>
              <a:cxnSpLocks/>
            </p:cNvCxnSpPr>
            <p:nvPr/>
          </p:nvCxnSpPr>
          <p:spPr>
            <a:xfrm flipH="1">
              <a:off x="9567292" y="4781957"/>
              <a:ext cx="0" cy="5921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2" name="Oval 31">
              <a:extLst>
                <a:ext uri="{FF2B5EF4-FFF2-40B4-BE49-F238E27FC236}">
                  <a16:creationId xmlns:a16="http://schemas.microsoft.com/office/drawing/2014/main" id="{B1120CAE-31BB-F443-8876-B900038F200B}"/>
                </a:ext>
              </a:extLst>
            </p:cNvPr>
            <p:cNvSpPr/>
            <p:nvPr/>
          </p:nvSpPr>
          <p:spPr>
            <a:xfrm>
              <a:off x="11117524" y="402783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3" name="Straight Connector 32">
              <a:extLst>
                <a:ext uri="{FF2B5EF4-FFF2-40B4-BE49-F238E27FC236}">
                  <a16:creationId xmlns:a16="http://schemas.microsoft.com/office/drawing/2014/main" id="{6F3B7CE9-688E-0B4D-B5E9-686EB7D532AF}"/>
                </a:ext>
              </a:extLst>
            </p:cNvPr>
            <p:cNvCxnSpPr>
              <a:cxnSpLocks/>
            </p:cNvCxnSpPr>
            <p:nvPr/>
          </p:nvCxnSpPr>
          <p:spPr>
            <a:xfrm>
              <a:off x="9847763" y="4070688"/>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4" name="Oval 33">
              <a:extLst>
                <a:ext uri="{FF2B5EF4-FFF2-40B4-BE49-F238E27FC236}">
                  <a16:creationId xmlns:a16="http://schemas.microsoft.com/office/drawing/2014/main" id="{367039E2-9F40-B244-89DB-F6B9A7A1B21E}"/>
                </a:ext>
              </a:extLst>
            </p:cNvPr>
            <p:cNvSpPr/>
            <p:nvPr/>
          </p:nvSpPr>
          <p:spPr>
            <a:xfrm>
              <a:off x="10910570" y="47794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5" name="Straight Connector 34">
              <a:extLst>
                <a:ext uri="{FF2B5EF4-FFF2-40B4-BE49-F238E27FC236}">
                  <a16:creationId xmlns:a16="http://schemas.microsoft.com/office/drawing/2014/main" id="{D1E38191-C076-BE41-B316-33FDE9D47E68}"/>
                </a:ext>
              </a:extLst>
            </p:cNvPr>
            <p:cNvCxnSpPr>
              <a:cxnSpLocks/>
            </p:cNvCxnSpPr>
            <p:nvPr/>
          </p:nvCxnSpPr>
          <p:spPr>
            <a:xfrm>
              <a:off x="9838238" y="4817499"/>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D76C2461-CA21-4740-B20B-DB76B147918D}"/>
                    </a:ext>
                  </a:extLst>
                </p:cNvPr>
                <p:cNvSpPr txBox="1"/>
                <p:nvPr/>
              </p:nvSpPr>
              <p:spPr>
                <a:xfrm>
                  <a:off x="10277599" y="4301486"/>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38" name="TextBox 37">
                  <a:extLst>
                    <a:ext uri="{FF2B5EF4-FFF2-40B4-BE49-F238E27FC236}">
                      <a16:creationId xmlns:a16="http://schemas.microsoft.com/office/drawing/2014/main" id="{D76C2461-CA21-4740-B20B-DB76B147918D}"/>
                    </a:ext>
                  </a:extLst>
                </p:cNvPr>
                <p:cNvSpPr txBox="1">
                  <a:spLocks noRot="1" noChangeAspect="1" noMove="1" noResize="1" noEditPoints="1" noAdjustHandles="1" noChangeArrowheads="1" noChangeShapeType="1" noTextEdit="1"/>
                </p:cNvSpPr>
                <p:nvPr/>
              </p:nvSpPr>
              <p:spPr>
                <a:xfrm>
                  <a:off x="10277599" y="4301486"/>
                  <a:ext cx="543905" cy="307775"/>
                </a:xfrm>
                <a:prstGeom prst="rect">
                  <a:avLst/>
                </a:prstGeom>
                <a:blipFill>
                  <a:blip r:embed="rId11"/>
                  <a:stretch>
                    <a:fillRect l="-11364" t="-4000" b="-20000"/>
                  </a:stretch>
                </a:blipFill>
                <a:ln w="12700" cap="flat">
                  <a:noFill/>
                  <a:miter lim="400000"/>
                </a:ln>
                <a:effectLst/>
              </p:spPr>
              <p:txBody>
                <a:bodyPr/>
                <a:lstStyle/>
                <a:p>
                  <a:r>
                    <a:rPr lang="en-US">
                      <a:noFill/>
                    </a:rPr>
                    <a:t> </a:t>
                  </a:r>
                </a:p>
              </p:txBody>
            </p:sp>
          </mc:Fallback>
        </mc:AlternateContent>
        <p:sp>
          <p:nvSpPr>
            <p:cNvPr id="84" name="Rectangle 83">
              <a:extLst>
                <a:ext uri="{FF2B5EF4-FFF2-40B4-BE49-F238E27FC236}">
                  <a16:creationId xmlns:a16="http://schemas.microsoft.com/office/drawing/2014/main" id="{72127053-84B2-CB48-BA18-84343022485C}"/>
                </a:ext>
              </a:extLst>
            </p:cNvPr>
            <p:cNvSpPr/>
            <p:nvPr/>
          </p:nvSpPr>
          <p:spPr>
            <a:xfrm>
              <a:off x="9131051" y="3655394"/>
              <a:ext cx="1828097" cy="2616615"/>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4" name="Straight Connector 103">
              <a:extLst>
                <a:ext uri="{FF2B5EF4-FFF2-40B4-BE49-F238E27FC236}">
                  <a16:creationId xmlns:a16="http://schemas.microsoft.com/office/drawing/2014/main" id="{B2B5555F-171D-1F4D-A5EB-B8F173AC37DF}"/>
                </a:ext>
              </a:extLst>
            </p:cNvPr>
            <p:cNvCxnSpPr>
              <a:cxnSpLocks/>
            </p:cNvCxnSpPr>
            <p:nvPr/>
          </p:nvCxnSpPr>
          <p:spPr>
            <a:xfrm flipH="1">
              <a:off x="9128903" y="4072370"/>
              <a:ext cx="45058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5" name="TextBox 104">
              <a:extLst>
                <a:ext uri="{FF2B5EF4-FFF2-40B4-BE49-F238E27FC236}">
                  <a16:creationId xmlns:a16="http://schemas.microsoft.com/office/drawing/2014/main" id="{0D85E41A-5623-7D49-A990-FC5D13DE9200}"/>
                </a:ext>
              </a:extLst>
            </p:cNvPr>
            <p:cNvSpPr txBox="1"/>
            <p:nvPr/>
          </p:nvSpPr>
          <p:spPr>
            <a:xfrm>
              <a:off x="9541355" y="3655394"/>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1:1</a:t>
              </a:r>
              <a:endParaRPr lang="en-US" sz="1400" dirty="0">
                <a:solidFill>
                  <a:srgbClr val="000000"/>
                </a:solidFill>
              </a:endParaRPr>
            </a:p>
          </p:txBody>
        </p:sp>
        <p:sp>
          <p:nvSpPr>
            <p:cNvPr id="106" name="Oval 105">
              <a:extLst>
                <a:ext uri="{FF2B5EF4-FFF2-40B4-BE49-F238E27FC236}">
                  <a16:creationId xmlns:a16="http://schemas.microsoft.com/office/drawing/2014/main" id="{EF48157C-56F5-3342-9CBF-D8600CD21385}"/>
                </a:ext>
              </a:extLst>
            </p:cNvPr>
            <p:cNvSpPr/>
            <p:nvPr/>
          </p:nvSpPr>
          <p:spPr>
            <a:xfrm>
              <a:off x="9018171" y="403856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F5427C73-2E89-0944-B0E8-48B3A648C3A6}"/>
                </a:ext>
              </a:extLst>
            </p:cNvPr>
            <p:cNvSpPr/>
            <p:nvPr/>
          </p:nvSpPr>
          <p:spPr>
            <a:xfrm>
              <a:off x="9078369" y="492505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0" name="Straight Connector 109">
              <a:extLst>
                <a:ext uri="{FF2B5EF4-FFF2-40B4-BE49-F238E27FC236}">
                  <a16:creationId xmlns:a16="http://schemas.microsoft.com/office/drawing/2014/main" id="{B872A597-483D-DB49-8E9D-7AB35D065F06}"/>
                </a:ext>
              </a:extLst>
            </p:cNvPr>
            <p:cNvCxnSpPr>
              <a:cxnSpLocks/>
            </p:cNvCxnSpPr>
            <p:nvPr/>
          </p:nvCxnSpPr>
          <p:spPr>
            <a:xfrm flipH="1">
              <a:off x="8672724" y="4075019"/>
              <a:ext cx="45058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3" name="Rectangle 112">
              <a:extLst>
                <a:ext uri="{FF2B5EF4-FFF2-40B4-BE49-F238E27FC236}">
                  <a16:creationId xmlns:a16="http://schemas.microsoft.com/office/drawing/2014/main" id="{A90878D2-8659-C040-A410-684C31657949}"/>
                </a:ext>
              </a:extLst>
            </p:cNvPr>
            <p:cNvSpPr/>
            <p:nvPr/>
          </p:nvSpPr>
          <p:spPr>
            <a:xfrm>
              <a:off x="7543618" y="3632103"/>
              <a:ext cx="1391819" cy="1622625"/>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TextBox 113">
              <a:extLst>
                <a:ext uri="{FF2B5EF4-FFF2-40B4-BE49-F238E27FC236}">
                  <a16:creationId xmlns:a16="http://schemas.microsoft.com/office/drawing/2014/main" id="{6441B338-A9C1-F94C-B899-453C3540D643}"/>
                </a:ext>
              </a:extLst>
            </p:cNvPr>
            <p:cNvSpPr txBox="1"/>
            <p:nvPr/>
          </p:nvSpPr>
          <p:spPr>
            <a:xfrm>
              <a:off x="7470686" y="3209303"/>
              <a:ext cx="1914815" cy="338554"/>
            </a:xfrm>
            <a:prstGeom prst="rect">
              <a:avLst/>
            </a:prstGeom>
            <a:noFill/>
          </p:spPr>
          <p:txBody>
            <a:bodyPr wrap="square" rtlCol="0">
              <a:spAutoFit/>
            </a:bodyPr>
            <a:lstStyle/>
            <a:p>
              <a:r>
                <a:rPr lang="en-US" sz="1600" dirty="0"/>
                <a:t>Function generator</a:t>
              </a:r>
            </a:p>
          </p:txBody>
        </p:sp>
        <mc:AlternateContent xmlns:mc="http://schemas.openxmlformats.org/markup-compatibility/2006" xmlns:a14="http://schemas.microsoft.com/office/drawing/2010/main">
          <mc:Choice Requires="a14">
            <p:sp>
              <p:nvSpPr>
                <p:cNvPr id="115" name="TextBox 114">
                  <a:extLst>
                    <a:ext uri="{FF2B5EF4-FFF2-40B4-BE49-F238E27FC236}">
                      <a16:creationId xmlns:a16="http://schemas.microsoft.com/office/drawing/2014/main" id="{332F255B-5063-A248-BE6F-692756F1827F}"/>
                    </a:ext>
                  </a:extLst>
                </p:cNvPr>
                <p:cNvSpPr txBox="1"/>
                <p:nvPr/>
              </p:nvSpPr>
              <p:spPr>
                <a:xfrm>
                  <a:off x="9154393" y="4312884"/>
                  <a:ext cx="31339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sz="1400" i="1" smtClean="0">
                                <a:solidFill>
                                  <a:srgbClr val="000000"/>
                                </a:solidFill>
                                <a:latin typeface="Cambria Math" panose="02040503050406030204" pitchFamily="18" charset="0"/>
                              </a:rPr>
                            </m:ctrlPr>
                          </m:sSubPr>
                          <m:e>
                            <m:r>
                              <a:rPr lang="en-US" sz="1400" b="0" i="1" smtClean="0">
                                <a:solidFill>
                                  <a:srgbClr val="000000"/>
                                </a:solidFill>
                                <a:latin typeface="Cambria Math" panose="02040503050406030204" pitchFamily="18" charset="0"/>
                              </a:rPr>
                              <m:t>𝑍</m:t>
                            </m:r>
                          </m:e>
                          <m:sub>
                            <m:r>
                              <a:rPr lang="en-US" sz="1400" b="0" i="1" smtClean="0">
                                <a:solidFill>
                                  <a:srgbClr val="000000"/>
                                </a:solidFill>
                                <a:latin typeface="Cambria Math" panose="02040503050406030204" pitchFamily="18" charset="0"/>
                              </a:rPr>
                              <m:t>0</m:t>
                            </m:r>
                          </m:sub>
                        </m:sSub>
                      </m:oMath>
                    </m:oMathPara>
                  </a14:m>
                  <a:endParaRPr lang="en-US" sz="1400" dirty="0">
                    <a:solidFill>
                      <a:srgbClr val="000000"/>
                    </a:solidFill>
                  </a:endParaRPr>
                </a:p>
              </p:txBody>
            </p:sp>
          </mc:Choice>
          <mc:Fallback xmlns="">
            <p:sp>
              <p:nvSpPr>
                <p:cNvPr id="115" name="TextBox 114">
                  <a:extLst>
                    <a:ext uri="{FF2B5EF4-FFF2-40B4-BE49-F238E27FC236}">
                      <a16:creationId xmlns:a16="http://schemas.microsoft.com/office/drawing/2014/main" id="{332F255B-5063-A248-BE6F-692756F1827F}"/>
                    </a:ext>
                  </a:extLst>
                </p:cNvPr>
                <p:cNvSpPr txBox="1">
                  <a:spLocks noRot="1" noChangeAspect="1" noMove="1" noResize="1" noEditPoints="1" noAdjustHandles="1" noChangeArrowheads="1" noChangeShapeType="1" noTextEdit="1"/>
                </p:cNvSpPr>
                <p:nvPr/>
              </p:nvSpPr>
              <p:spPr>
                <a:xfrm>
                  <a:off x="9154393" y="4312884"/>
                  <a:ext cx="313397" cy="307775"/>
                </a:xfrm>
                <a:prstGeom prst="rect">
                  <a:avLst/>
                </a:prstGeom>
                <a:blipFill>
                  <a:blip r:embed="rId12"/>
                  <a:stretch>
                    <a:fillRect l="-3846"/>
                  </a:stretch>
                </a:blipFill>
                <a:ln w="12700" cap="flat">
                  <a:noFill/>
                  <a:miter lim="400000"/>
                </a:ln>
                <a:effectLst/>
              </p:spPr>
              <p:txBody>
                <a:bodyPr/>
                <a:lstStyle/>
                <a:p>
                  <a:r>
                    <a:rPr lang="en-US">
                      <a:noFill/>
                    </a:rPr>
                    <a:t> </a:t>
                  </a:r>
                </a:p>
              </p:txBody>
            </p:sp>
          </mc:Fallback>
        </mc:AlternateContent>
        <p:cxnSp>
          <p:nvCxnSpPr>
            <p:cNvPr id="116" name="Straight Connector 115">
              <a:extLst>
                <a:ext uri="{FF2B5EF4-FFF2-40B4-BE49-F238E27FC236}">
                  <a16:creationId xmlns:a16="http://schemas.microsoft.com/office/drawing/2014/main" id="{D552FAA2-DFC5-C449-A069-FBD592D80745}"/>
                </a:ext>
              </a:extLst>
            </p:cNvPr>
            <p:cNvCxnSpPr>
              <a:cxnSpLocks/>
            </p:cNvCxnSpPr>
            <p:nvPr/>
          </p:nvCxnSpPr>
          <p:spPr>
            <a:xfrm>
              <a:off x="8932029" y="5374072"/>
              <a:ext cx="22769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0" name="Oval 119">
              <a:extLst>
                <a:ext uri="{FF2B5EF4-FFF2-40B4-BE49-F238E27FC236}">
                  <a16:creationId xmlns:a16="http://schemas.microsoft.com/office/drawing/2014/main" id="{102CF5C2-ECAC-8346-88C5-7FC53B5BF976}"/>
                </a:ext>
              </a:extLst>
            </p:cNvPr>
            <p:cNvSpPr/>
            <p:nvPr/>
          </p:nvSpPr>
          <p:spPr>
            <a:xfrm>
              <a:off x="8908648" y="532684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4871DC0E-6C0C-924F-94B9-57C81C31944F}"/>
                </a:ext>
              </a:extLst>
            </p:cNvPr>
            <p:cNvSpPr/>
            <p:nvPr/>
          </p:nvSpPr>
          <p:spPr>
            <a:xfrm>
              <a:off x="11201574" y="533376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28B44E89-89DB-1441-9B7A-316436C9537C}"/>
                </a:ext>
              </a:extLst>
            </p:cNvPr>
            <p:cNvSpPr/>
            <p:nvPr/>
          </p:nvSpPr>
          <p:spPr>
            <a:xfrm>
              <a:off x="11166936" y="477958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Oval 124">
              <a:extLst>
                <a:ext uri="{FF2B5EF4-FFF2-40B4-BE49-F238E27FC236}">
                  <a16:creationId xmlns:a16="http://schemas.microsoft.com/office/drawing/2014/main" id="{744F9AB4-C2DE-1B45-89A0-BAADA98032C0}"/>
                </a:ext>
              </a:extLst>
            </p:cNvPr>
            <p:cNvSpPr/>
            <p:nvPr/>
          </p:nvSpPr>
          <p:spPr>
            <a:xfrm>
              <a:off x="10917552" y="608035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6" name="Straight Connector 125">
              <a:extLst>
                <a:ext uri="{FF2B5EF4-FFF2-40B4-BE49-F238E27FC236}">
                  <a16:creationId xmlns:a16="http://schemas.microsoft.com/office/drawing/2014/main" id="{01D3619D-6B85-0D4E-A920-F79076898CFE}"/>
                </a:ext>
              </a:extLst>
            </p:cNvPr>
            <p:cNvCxnSpPr>
              <a:cxnSpLocks/>
            </p:cNvCxnSpPr>
            <p:nvPr/>
          </p:nvCxnSpPr>
          <p:spPr>
            <a:xfrm>
              <a:off x="10981656" y="6130534"/>
              <a:ext cx="22478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7" name="Oval 126">
              <a:extLst>
                <a:ext uri="{FF2B5EF4-FFF2-40B4-BE49-F238E27FC236}">
                  <a16:creationId xmlns:a16="http://schemas.microsoft.com/office/drawing/2014/main" id="{58079848-3D5E-9548-B08B-2D700D4892FB}"/>
                </a:ext>
              </a:extLst>
            </p:cNvPr>
            <p:cNvSpPr/>
            <p:nvPr/>
          </p:nvSpPr>
          <p:spPr>
            <a:xfrm>
              <a:off x="11177327" y="609323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9" name="Straight Connector 128">
              <a:extLst>
                <a:ext uri="{FF2B5EF4-FFF2-40B4-BE49-F238E27FC236}">
                  <a16:creationId xmlns:a16="http://schemas.microsoft.com/office/drawing/2014/main" id="{FC46D98F-2070-5E49-9D4C-D61C6EFD20BC}"/>
                </a:ext>
              </a:extLst>
            </p:cNvPr>
            <p:cNvCxnSpPr>
              <a:cxnSpLocks/>
            </p:cNvCxnSpPr>
            <p:nvPr/>
          </p:nvCxnSpPr>
          <p:spPr>
            <a:xfrm>
              <a:off x="8879229" y="5709528"/>
              <a:ext cx="22478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57BFDC95-9FBB-AC43-ADB6-444654A5E7AC}"/>
                </a:ext>
              </a:extLst>
            </p:cNvPr>
            <p:cNvSpPr/>
            <p:nvPr/>
          </p:nvSpPr>
          <p:spPr>
            <a:xfrm>
              <a:off x="9074900" y="56697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2C9354F8-48EA-ED4E-BC34-63092DDAFAE2}"/>
                </a:ext>
              </a:extLst>
            </p:cNvPr>
            <p:cNvSpPr/>
            <p:nvPr/>
          </p:nvSpPr>
          <p:spPr>
            <a:xfrm>
              <a:off x="8887864" y="56697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2" name="TextBox 131">
              <a:extLst>
                <a:ext uri="{FF2B5EF4-FFF2-40B4-BE49-F238E27FC236}">
                  <a16:creationId xmlns:a16="http://schemas.microsoft.com/office/drawing/2014/main" id="{EFE9ECC8-8F9C-D741-BAE1-F3C05D73EF9B}"/>
                </a:ext>
              </a:extLst>
            </p:cNvPr>
            <p:cNvSpPr txBox="1"/>
            <p:nvPr/>
          </p:nvSpPr>
          <p:spPr>
            <a:xfrm>
              <a:off x="9328219" y="5476049"/>
              <a:ext cx="1236535" cy="338554"/>
            </a:xfrm>
            <a:prstGeom prst="rect">
              <a:avLst/>
            </a:prstGeom>
            <a:noFill/>
          </p:spPr>
          <p:txBody>
            <a:bodyPr wrap="square" rtlCol="0">
              <a:spAutoFit/>
            </a:bodyPr>
            <a:lstStyle/>
            <a:p>
              <a:r>
                <a:rPr lang="en-US" sz="1600" dirty="0"/>
                <a:t>10m cable</a:t>
              </a:r>
            </a:p>
          </p:txBody>
        </p:sp>
        <p:sp>
          <p:nvSpPr>
            <p:cNvPr id="133" name="Freeform 132">
              <a:extLst>
                <a:ext uri="{FF2B5EF4-FFF2-40B4-BE49-F238E27FC236}">
                  <a16:creationId xmlns:a16="http://schemas.microsoft.com/office/drawing/2014/main" id="{8947A178-FC4E-B443-A092-97B566FCCE12}"/>
                </a:ext>
              </a:extLst>
            </p:cNvPr>
            <p:cNvSpPr>
              <a:spLocks noChangeAspect="1"/>
            </p:cNvSpPr>
            <p:nvPr/>
          </p:nvSpPr>
          <p:spPr bwMode="auto">
            <a:xfrm>
              <a:off x="11018331" y="53717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mc:AlternateContent xmlns:mc="http://schemas.openxmlformats.org/markup-compatibility/2006" xmlns:a14="http://schemas.microsoft.com/office/drawing/2010/main">
          <mc:Choice Requires="a14">
            <p:sp>
              <p:nvSpPr>
                <p:cNvPr id="134" name="TextBox 133">
                  <a:extLst>
                    <a:ext uri="{FF2B5EF4-FFF2-40B4-BE49-F238E27FC236}">
                      <a16:creationId xmlns:a16="http://schemas.microsoft.com/office/drawing/2014/main" id="{374B60F5-84B3-4C4C-AA42-9E0C43C51334}"/>
                    </a:ext>
                  </a:extLst>
                </p:cNvPr>
                <p:cNvSpPr txBox="1"/>
                <p:nvPr/>
              </p:nvSpPr>
              <p:spPr>
                <a:xfrm>
                  <a:off x="11177327" y="5566400"/>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34" name="TextBox 133">
                  <a:extLst>
                    <a:ext uri="{FF2B5EF4-FFF2-40B4-BE49-F238E27FC236}">
                      <a16:creationId xmlns:a16="http://schemas.microsoft.com/office/drawing/2014/main" id="{374B60F5-84B3-4C4C-AA42-9E0C43C51334}"/>
                    </a:ext>
                  </a:extLst>
                </p:cNvPr>
                <p:cNvSpPr txBox="1">
                  <a:spLocks noRot="1" noChangeAspect="1" noMove="1" noResize="1" noEditPoints="1" noAdjustHandles="1" noChangeArrowheads="1" noChangeShapeType="1" noTextEdit="1"/>
                </p:cNvSpPr>
                <p:nvPr/>
              </p:nvSpPr>
              <p:spPr>
                <a:xfrm>
                  <a:off x="11177327" y="5566400"/>
                  <a:ext cx="543905" cy="307775"/>
                </a:xfrm>
                <a:prstGeom prst="rect">
                  <a:avLst/>
                </a:prstGeom>
                <a:blipFill>
                  <a:blip r:embed="rId13"/>
                  <a:stretch>
                    <a:fillRect l="-11364" t="-4000" b="-24000"/>
                  </a:stretch>
                </a:blipFill>
                <a:ln w="12700" cap="flat">
                  <a:noFill/>
                  <a:miter lim="400000"/>
                </a:ln>
                <a:effectLst/>
              </p:spPr>
              <p:txBody>
                <a:bodyPr/>
                <a:lstStyle/>
                <a:p>
                  <a:r>
                    <a:rPr lang="en-US">
                      <a:noFill/>
                    </a:rPr>
                    <a:t> </a:t>
                  </a:r>
                </a:p>
              </p:txBody>
            </p:sp>
          </mc:Fallback>
        </mc:AlternateContent>
        <p:sp>
          <p:nvSpPr>
            <p:cNvPr id="135" name="TextBox 134">
              <a:extLst>
                <a:ext uri="{FF2B5EF4-FFF2-40B4-BE49-F238E27FC236}">
                  <a16:creationId xmlns:a16="http://schemas.microsoft.com/office/drawing/2014/main" id="{E02E99F0-762F-DB4A-946A-41B4D42B1C14}"/>
                </a:ext>
              </a:extLst>
            </p:cNvPr>
            <p:cNvSpPr txBox="1"/>
            <p:nvPr/>
          </p:nvSpPr>
          <p:spPr>
            <a:xfrm>
              <a:off x="11425008" y="5740494"/>
              <a:ext cx="846599" cy="7386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hangingPunct="0"/>
              <a:r>
                <a:rPr lang="en-US" sz="1400" dirty="0">
                  <a:solidFill>
                    <a:srgbClr val="000000"/>
                  </a:solidFill>
                  <a:ea typeface="Cambria Math" panose="02040503050406030204" pitchFamily="18" charset="0"/>
                </a:rPr>
                <a:t>scope channel 1 (V)</a:t>
              </a:r>
              <a:endParaRPr lang="en-US" sz="1400" dirty="0">
                <a:solidFill>
                  <a:srgbClr val="000000"/>
                </a:solidFill>
              </a:endParaRPr>
            </a:p>
          </p:txBody>
        </p:sp>
        <p:sp>
          <p:nvSpPr>
            <p:cNvPr id="136" name="TextBox 135">
              <a:extLst>
                <a:ext uri="{FF2B5EF4-FFF2-40B4-BE49-F238E27FC236}">
                  <a16:creationId xmlns:a16="http://schemas.microsoft.com/office/drawing/2014/main" id="{765F79A7-F9C3-6741-87C9-B8AE1D274749}"/>
                </a:ext>
              </a:extLst>
            </p:cNvPr>
            <p:cNvSpPr txBox="1"/>
            <p:nvPr/>
          </p:nvSpPr>
          <p:spPr>
            <a:xfrm>
              <a:off x="11217393" y="4094132"/>
              <a:ext cx="846599" cy="7386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hangingPunct="0"/>
              <a:r>
                <a:rPr lang="en-US" sz="1400" dirty="0">
                  <a:solidFill>
                    <a:srgbClr val="000000"/>
                  </a:solidFill>
                  <a:ea typeface="Cambria Math" panose="02040503050406030204" pitchFamily="18" charset="0"/>
                </a:rPr>
                <a:t>scope channel 2 (I)</a:t>
              </a:r>
              <a:endParaRPr lang="en-US" sz="1400" dirty="0">
                <a:solidFill>
                  <a:srgbClr val="000000"/>
                </a:solidFill>
              </a:endParaRPr>
            </a:p>
          </p:txBody>
        </p:sp>
      </p:grpSp>
      <p:grpSp>
        <p:nvGrpSpPr>
          <p:cNvPr id="3" name="Group 2">
            <a:extLst>
              <a:ext uri="{FF2B5EF4-FFF2-40B4-BE49-F238E27FC236}">
                <a16:creationId xmlns:a16="http://schemas.microsoft.com/office/drawing/2014/main" id="{79AFE6C3-7075-8C4B-AA39-17B3E22DC509}"/>
              </a:ext>
            </a:extLst>
          </p:cNvPr>
          <p:cNvGrpSpPr/>
          <p:nvPr/>
        </p:nvGrpSpPr>
        <p:grpSpPr>
          <a:xfrm>
            <a:off x="7221748" y="1094312"/>
            <a:ext cx="5101819" cy="1832732"/>
            <a:chOff x="7221748" y="802767"/>
            <a:chExt cx="5101819" cy="1832732"/>
          </a:xfrm>
        </p:grpSpPr>
        <mc:AlternateContent xmlns:mc="http://schemas.openxmlformats.org/markup-compatibility/2006" xmlns:a14="http://schemas.microsoft.com/office/drawing/2010/main">
          <mc:Choice Requires="a14">
            <p:sp>
              <p:nvSpPr>
                <p:cNvPr id="94" name="TextBox 93">
                  <a:extLst>
                    <a:ext uri="{FF2B5EF4-FFF2-40B4-BE49-F238E27FC236}">
                      <a16:creationId xmlns:a16="http://schemas.microsoft.com/office/drawing/2014/main" id="{45565AE4-BF9C-5F4A-898C-95AFC5DD1831}"/>
                    </a:ext>
                  </a:extLst>
                </p:cNvPr>
                <p:cNvSpPr txBox="1"/>
                <p:nvPr/>
              </p:nvSpPr>
              <p:spPr>
                <a:xfrm>
                  <a:off x="11779662" y="1622577"/>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94" name="TextBox 93">
                  <a:extLst>
                    <a:ext uri="{FF2B5EF4-FFF2-40B4-BE49-F238E27FC236}">
                      <a16:creationId xmlns:a16="http://schemas.microsoft.com/office/drawing/2014/main" id="{45565AE4-BF9C-5F4A-898C-95AFC5DD1831}"/>
                    </a:ext>
                  </a:extLst>
                </p:cNvPr>
                <p:cNvSpPr txBox="1">
                  <a:spLocks noRot="1" noChangeAspect="1" noMove="1" noResize="1" noEditPoints="1" noAdjustHandles="1" noChangeArrowheads="1" noChangeShapeType="1" noTextEdit="1"/>
                </p:cNvSpPr>
                <p:nvPr/>
              </p:nvSpPr>
              <p:spPr>
                <a:xfrm>
                  <a:off x="11779662" y="1622577"/>
                  <a:ext cx="543905" cy="307775"/>
                </a:xfrm>
                <a:prstGeom prst="rect">
                  <a:avLst/>
                </a:prstGeom>
                <a:blipFill>
                  <a:blip r:embed="rId14"/>
                  <a:stretch>
                    <a:fillRect l="-11364" t="-3846" b="-15385"/>
                  </a:stretch>
                </a:blipFill>
                <a:ln w="12700" cap="flat">
                  <a:noFill/>
                  <a:miter lim="400000"/>
                </a:ln>
                <a:effectLst/>
              </p:spPr>
              <p:txBody>
                <a:bodyPr/>
                <a:lstStyle/>
                <a:p>
                  <a:r>
                    <a:rPr lang="en-US">
                      <a:noFill/>
                    </a:rPr>
                    <a:t> </a:t>
                  </a:r>
                </a:p>
              </p:txBody>
            </p:sp>
          </mc:Fallback>
        </mc:AlternateContent>
        <p:sp>
          <p:nvSpPr>
            <p:cNvPr id="4" name="Can 3">
              <a:extLst>
                <a:ext uri="{FF2B5EF4-FFF2-40B4-BE49-F238E27FC236}">
                  <a16:creationId xmlns:a16="http://schemas.microsoft.com/office/drawing/2014/main" id="{70CBFBEE-17C0-F141-99BB-5E79ED78F862}"/>
                </a:ext>
              </a:extLst>
            </p:cNvPr>
            <p:cNvSpPr/>
            <p:nvPr/>
          </p:nvSpPr>
          <p:spPr>
            <a:xfrm rot="5400000">
              <a:off x="9793923" y="398296"/>
              <a:ext cx="704088" cy="2286000"/>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C990B01C-CC95-2641-BE91-D2A96C875938}"/>
                </a:ext>
              </a:extLst>
            </p:cNvPr>
            <p:cNvCxnSpPr>
              <a:cxnSpLocks/>
            </p:cNvCxnSpPr>
            <p:nvPr/>
          </p:nvCxnSpPr>
          <p:spPr>
            <a:xfrm>
              <a:off x="8723557" y="1535975"/>
              <a:ext cx="292283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8" name="Oval 147">
              <a:extLst>
                <a:ext uri="{FF2B5EF4-FFF2-40B4-BE49-F238E27FC236}">
                  <a16:creationId xmlns:a16="http://schemas.microsoft.com/office/drawing/2014/main" id="{4C2AC8EB-31EA-7041-B57C-14628096238C}"/>
                </a:ext>
              </a:extLst>
            </p:cNvPr>
            <p:cNvSpPr/>
            <p:nvPr/>
          </p:nvSpPr>
          <p:spPr>
            <a:xfrm>
              <a:off x="11641768" y="147682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DB96F1EE-79C9-7044-A65B-AAF01B5581B7}"/>
                </a:ext>
              </a:extLst>
            </p:cNvPr>
            <p:cNvSpPr txBox="1"/>
            <p:nvPr/>
          </p:nvSpPr>
          <p:spPr>
            <a:xfrm>
              <a:off x="9573636" y="802767"/>
              <a:ext cx="767255" cy="338554"/>
            </a:xfrm>
            <a:prstGeom prst="rect">
              <a:avLst/>
            </a:prstGeom>
            <a:noFill/>
          </p:spPr>
          <p:txBody>
            <a:bodyPr wrap="square" rtlCol="0">
              <a:spAutoFit/>
            </a:bodyPr>
            <a:lstStyle/>
            <a:p>
              <a:r>
                <a:rPr lang="en-US" sz="1600" dirty="0"/>
                <a:t>10m</a:t>
              </a:r>
            </a:p>
          </p:txBody>
        </p:sp>
        <p:cxnSp>
          <p:nvCxnSpPr>
            <p:cNvPr id="149" name="Straight Connector 148">
              <a:extLst>
                <a:ext uri="{FF2B5EF4-FFF2-40B4-BE49-F238E27FC236}">
                  <a16:creationId xmlns:a16="http://schemas.microsoft.com/office/drawing/2014/main" id="{003FEE6B-2F8E-6443-BE15-09D482BB0458}"/>
                </a:ext>
              </a:extLst>
            </p:cNvPr>
            <p:cNvCxnSpPr>
              <a:cxnSpLocks/>
            </p:cNvCxnSpPr>
            <p:nvPr/>
          </p:nvCxnSpPr>
          <p:spPr>
            <a:xfrm flipH="1" flipV="1">
              <a:off x="8497987" y="1905109"/>
              <a:ext cx="5848" cy="4216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99B7CF44-AD00-2D4B-A8E9-9248141444CE}"/>
                </a:ext>
              </a:extLst>
            </p:cNvPr>
            <p:cNvCxnSpPr>
              <a:cxnSpLocks/>
            </p:cNvCxnSpPr>
            <p:nvPr/>
          </p:nvCxnSpPr>
          <p:spPr>
            <a:xfrm>
              <a:off x="11077571" y="1890400"/>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4576D0BA-D219-0F46-BBEF-12A328DEC1DF}"/>
                    </a:ext>
                  </a:extLst>
                </p:cNvPr>
                <p:cNvSpPr txBox="1"/>
                <p:nvPr/>
              </p:nvSpPr>
              <p:spPr>
                <a:xfrm>
                  <a:off x="8297729" y="1574424"/>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74" name="TextBox 73">
                  <a:extLst>
                    <a:ext uri="{FF2B5EF4-FFF2-40B4-BE49-F238E27FC236}">
                      <a16:creationId xmlns:a16="http://schemas.microsoft.com/office/drawing/2014/main" id="{4576D0BA-D219-0F46-BBEF-12A328DEC1DF}"/>
                    </a:ext>
                  </a:extLst>
                </p:cNvPr>
                <p:cNvSpPr txBox="1">
                  <a:spLocks noRot="1" noChangeAspect="1" noMove="1" noResize="1" noEditPoints="1" noAdjustHandles="1" noChangeArrowheads="1" noChangeShapeType="1" noTextEdit="1"/>
                </p:cNvSpPr>
                <p:nvPr/>
              </p:nvSpPr>
              <p:spPr>
                <a:xfrm>
                  <a:off x="8297729" y="1574424"/>
                  <a:ext cx="543905" cy="307775"/>
                </a:xfrm>
                <a:prstGeom prst="rect">
                  <a:avLst/>
                </a:prstGeom>
                <a:blipFill>
                  <a:blip r:embed="rId15"/>
                  <a:stretch>
                    <a:fillRect l="-11628" t="-3846" b="-19231"/>
                  </a:stretch>
                </a:blipFill>
                <a:ln w="12700" cap="flat">
                  <a:noFill/>
                  <a:miter lim="400000"/>
                </a:ln>
                <a:effectLst/>
              </p:spPr>
              <p:txBody>
                <a:bodyPr/>
                <a:lstStyle/>
                <a:p>
                  <a:r>
                    <a:rPr lang="en-US">
                      <a:noFill/>
                    </a:rPr>
                    <a:t> </a:t>
                  </a:r>
                </a:p>
              </p:txBody>
            </p:sp>
          </mc:Fallback>
        </mc:AlternateContent>
        <p:grpSp>
          <p:nvGrpSpPr>
            <p:cNvPr id="75" name="Group 74">
              <a:extLst>
                <a:ext uri="{FF2B5EF4-FFF2-40B4-BE49-F238E27FC236}">
                  <a16:creationId xmlns:a16="http://schemas.microsoft.com/office/drawing/2014/main" id="{DD850A05-52E9-164F-95AA-6844A5BD5E3B}"/>
                </a:ext>
              </a:extLst>
            </p:cNvPr>
            <p:cNvGrpSpPr/>
            <p:nvPr/>
          </p:nvGrpSpPr>
          <p:grpSpPr>
            <a:xfrm>
              <a:off x="7863154" y="1711479"/>
              <a:ext cx="475259" cy="419635"/>
              <a:chOff x="7097485" y="3674605"/>
              <a:chExt cx="548640" cy="548640"/>
            </a:xfrm>
          </p:grpSpPr>
          <p:sp>
            <p:nvSpPr>
              <p:cNvPr id="76" name="Freeform 75">
                <a:extLst>
                  <a:ext uri="{FF2B5EF4-FFF2-40B4-BE49-F238E27FC236}">
                    <a16:creationId xmlns:a16="http://schemas.microsoft.com/office/drawing/2014/main" id="{5A930B44-FA53-9E4A-988E-0A37C84BE485}"/>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77" name="Oval 76">
                <a:extLst>
                  <a:ext uri="{FF2B5EF4-FFF2-40B4-BE49-F238E27FC236}">
                    <a16:creationId xmlns:a16="http://schemas.microsoft.com/office/drawing/2014/main" id="{9E3CCF04-0376-474D-9B90-3879D9AD64FD}"/>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78" name="Freeform 77">
              <a:extLst>
                <a:ext uri="{FF2B5EF4-FFF2-40B4-BE49-F238E27FC236}">
                  <a16:creationId xmlns:a16="http://schemas.microsoft.com/office/drawing/2014/main" id="{D143FC3A-06BE-6347-B017-A6936C75262B}"/>
                </a:ext>
              </a:extLst>
            </p:cNvPr>
            <p:cNvSpPr>
              <a:spLocks noChangeAspect="1"/>
            </p:cNvSpPr>
            <p:nvPr/>
          </p:nvSpPr>
          <p:spPr bwMode="auto">
            <a:xfrm rot="5400000">
              <a:off x="8384433" y="115007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79" name="Straight Connector 78">
              <a:extLst>
                <a:ext uri="{FF2B5EF4-FFF2-40B4-BE49-F238E27FC236}">
                  <a16:creationId xmlns:a16="http://schemas.microsoft.com/office/drawing/2014/main" id="{7FC2D3FE-121A-2344-ACE9-47DADC57CDF2}"/>
                </a:ext>
              </a:extLst>
            </p:cNvPr>
            <p:cNvCxnSpPr>
              <a:cxnSpLocks/>
            </p:cNvCxnSpPr>
            <p:nvPr/>
          </p:nvCxnSpPr>
          <p:spPr>
            <a:xfrm>
              <a:off x="8079633" y="1525546"/>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0" name="Straight Connector 79">
              <a:extLst>
                <a:ext uri="{FF2B5EF4-FFF2-40B4-BE49-F238E27FC236}">
                  <a16:creationId xmlns:a16="http://schemas.microsoft.com/office/drawing/2014/main" id="{29CAE12C-7D0B-2F4C-B259-56059B4F2238}"/>
                </a:ext>
              </a:extLst>
            </p:cNvPr>
            <p:cNvCxnSpPr>
              <a:cxnSpLocks/>
            </p:cNvCxnSpPr>
            <p:nvPr/>
          </p:nvCxnSpPr>
          <p:spPr>
            <a:xfrm>
              <a:off x="8098683" y="2131035"/>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1" name="Straight Connector 80">
              <a:extLst>
                <a:ext uri="{FF2B5EF4-FFF2-40B4-BE49-F238E27FC236}">
                  <a16:creationId xmlns:a16="http://schemas.microsoft.com/office/drawing/2014/main" id="{6D944AAA-320B-E44A-9CB0-0783C4A36111}"/>
                </a:ext>
              </a:extLst>
            </p:cNvPr>
            <p:cNvCxnSpPr>
              <a:cxnSpLocks/>
            </p:cNvCxnSpPr>
            <p:nvPr/>
          </p:nvCxnSpPr>
          <p:spPr>
            <a:xfrm>
              <a:off x="8098684" y="2312237"/>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3" name="Straight Connector 82">
              <a:extLst>
                <a:ext uri="{FF2B5EF4-FFF2-40B4-BE49-F238E27FC236}">
                  <a16:creationId xmlns:a16="http://schemas.microsoft.com/office/drawing/2014/main" id="{E675A71E-1DC0-F346-AD29-A3D80F4F1597}"/>
                </a:ext>
              </a:extLst>
            </p:cNvPr>
            <p:cNvCxnSpPr>
              <a:cxnSpLocks/>
            </p:cNvCxnSpPr>
            <p:nvPr/>
          </p:nvCxnSpPr>
          <p:spPr>
            <a:xfrm>
              <a:off x="8487296" y="1890400"/>
              <a:ext cx="82736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6" name="Freeform 85">
              <a:extLst>
                <a:ext uri="{FF2B5EF4-FFF2-40B4-BE49-F238E27FC236}">
                  <a16:creationId xmlns:a16="http://schemas.microsoft.com/office/drawing/2014/main" id="{79AD65D6-F3E6-B047-A9FC-8F8F3460C86D}"/>
                </a:ext>
              </a:extLst>
            </p:cNvPr>
            <p:cNvSpPr>
              <a:spLocks noChangeAspect="1"/>
            </p:cNvSpPr>
            <p:nvPr/>
          </p:nvSpPr>
          <p:spPr bwMode="auto">
            <a:xfrm>
              <a:off x="11610568" y="14973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7" name="Oval 86">
              <a:extLst>
                <a:ext uri="{FF2B5EF4-FFF2-40B4-BE49-F238E27FC236}">
                  <a16:creationId xmlns:a16="http://schemas.microsoft.com/office/drawing/2014/main" id="{93EEE192-62CC-A34C-87E5-AB9AAE1BC644}"/>
                </a:ext>
              </a:extLst>
            </p:cNvPr>
            <p:cNvSpPr/>
            <p:nvPr/>
          </p:nvSpPr>
          <p:spPr>
            <a:xfrm>
              <a:off x="8838756" y="18481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0" name="Straight Connector 89">
              <a:extLst>
                <a:ext uri="{FF2B5EF4-FFF2-40B4-BE49-F238E27FC236}">
                  <a16:creationId xmlns:a16="http://schemas.microsoft.com/office/drawing/2014/main" id="{29265A5D-22C7-5F49-93B6-1DCCF68CD5FB}"/>
                </a:ext>
              </a:extLst>
            </p:cNvPr>
            <p:cNvCxnSpPr>
              <a:cxnSpLocks/>
            </p:cNvCxnSpPr>
            <p:nvPr/>
          </p:nvCxnSpPr>
          <p:spPr>
            <a:xfrm flipV="1">
              <a:off x="11470863" y="1890083"/>
              <a:ext cx="0" cy="382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0C333A6F-D59C-AD47-AC32-0F9484D8E4E8}"/>
                </a:ext>
              </a:extLst>
            </p:cNvPr>
            <p:cNvCxnSpPr>
              <a:cxnSpLocks/>
            </p:cNvCxnSpPr>
            <p:nvPr/>
          </p:nvCxnSpPr>
          <p:spPr>
            <a:xfrm>
              <a:off x="11470863" y="2259359"/>
              <a:ext cx="22478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41C20F50-FEA0-7F41-B156-3BC976E45718}"/>
                    </a:ext>
                  </a:extLst>
                </p:cNvPr>
                <p:cNvSpPr txBox="1"/>
                <p:nvPr/>
              </p:nvSpPr>
              <p:spPr>
                <a:xfrm>
                  <a:off x="11545006" y="1184133"/>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1400" b="0" i="1" smtClean="0">
                            <a:solidFill>
                              <a:srgbClr val="000000"/>
                            </a:solidFill>
                            <a:latin typeface="Cambria Math" panose="02040503050406030204" pitchFamily="18" charset="0"/>
                            <a:ea typeface="Cambria Math" panose="02040503050406030204" pitchFamily="18" charset="0"/>
                          </a:rPr>
                          <m:t>𝑉</m:t>
                        </m:r>
                      </m:oMath>
                    </m:oMathPara>
                  </a14:m>
                  <a:endParaRPr lang="en-US" sz="1400" dirty="0">
                    <a:solidFill>
                      <a:srgbClr val="000000"/>
                    </a:solidFill>
                  </a:endParaRPr>
                </a:p>
              </p:txBody>
            </p:sp>
          </mc:Choice>
          <mc:Fallback xmlns="">
            <p:sp>
              <p:nvSpPr>
                <p:cNvPr id="95" name="TextBox 94">
                  <a:extLst>
                    <a:ext uri="{FF2B5EF4-FFF2-40B4-BE49-F238E27FC236}">
                      <a16:creationId xmlns:a16="http://schemas.microsoft.com/office/drawing/2014/main" id="{41C20F50-FEA0-7F41-B156-3BC976E45718}"/>
                    </a:ext>
                  </a:extLst>
                </p:cNvPr>
                <p:cNvSpPr txBox="1">
                  <a:spLocks noRot="1" noChangeAspect="1" noMove="1" noResize="1" noEditPoints="1" noAdjustHandles="1" noChangeArrowheads="1" noChangeShapeType="1" noTextEdit="1"/>
                </p:cNvSpPr>
                <p:nvPr/>
              </p:nvSpPr>
              <p:spPr>
                <a:xfrm>
                  <a:off x="11545006" y="1184133"/>
                  <a:ext cx="543905" cy="307775"/>
                </a:xfrm>
                <a:prstGeom prst="rect">
                  <a:avLst/>
                </a:prstGeom>
                <a:blipFill>
                  <a:blip r:embed="rId16"/>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4B38B80E-A66D-1C47-B38A-C6F58A6DE48A}"/>
                    </a:ext>
                  </a:extLst>
                </p:cNvPr>
                <p:cNvSpPr txBox="1"/>
                <p:nvPr/>
              </p:nvSpPr>
              <p:spPr>
                <a:xfrm>
                  <a:off x="7670689" y="1403352"/>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sSub>
                          <m:sSubPr>
                            <m:ctrlPr>
                              <a:rPr lang="en-US" sz="1400" b="0" i="1" smtClean="0">
                                <a:solidFill>
                                  <a:srgbClr val="000000"/>
                                </a:solidFill>
                                <a:latin typeface="Cambria Math" panose="02040503050406030204" pitchFamily="18" charset="0"/>
                                <a:ea typeface="Cambria Math" panose="02040503050406030204" pitchFamily="18" charset="0"/>
                              </a:rPr>
                            </m:ctrlPr>
                          </m:sSubPr>
                          <m:e>
                            <m:r>
                              <a:rPr lang="en-US" sz="1400" b="0" i="1" smtClean="0">
                                <a:solidFill>
                                  <a:srgbClr val="000000"/>
                                </a:solidFill>
                                <a:latin typeface="Cambria Math" panose="02040503050406030204" pitchFamily="18" charset="0"/>
                                <a:ea typeface="Cambria Math" panose="02040503050406030204" pitchFamily="18" charset="0"/>
                              </a:rPr>
                              <m:t>𝑉</m:t>
                            </m:r>
                          </m:e>
                          <m:sub>
                            <m:r>
                              <a:rPr lang="en-US" sz="1400" b="0" i="1" smtClean="0">
                                <a:solidFill>
                                  <a:srgbClr val="000000"/>
                                </a:solidFill>
                                <a:latin typeface="Cambria Math" panose="02040503050406030204" pitchFamily="18" charset="0"/>
                                <a:ea typeface="Cambria Math" panose="02040503050406030204" pitchFamily="18" charset="0"/>
                              </a:rPr>
                              <m:t>𝑖</m:t>
                            </m:r>
                          </m:sub>
                        </m:sSub>
                      </m:oMath>
                    </m:oMathPara>
                  </a14:m>
                  <a:endParaRPr lang="en-US" sz="1400" dirty="0">
                    <a:solidFill>
                      <a:srgbClr val="000000"/>
                    </a:solidFill>
                  </a:endParaRPr>
                </a:p>
              </p:txBody>
            </p:sp>
          </mc:Choice>
          <mc:Fallback xmlns="">
            <p:sp>
              <p:nvSpPr>
                <p:cNvPr id="96" name="TextBox 95">
                  <a:extLst>
                    <a:ext uri="{FF2B5EF4-FFF2-40B4-BE49-F238E27FC236}">
                      <a16:creationId xmlns:a16="http://schemas.microsoft.com/office/drawing/2014/main" id="{4B38B80E-A66D-1C47-B38A-C6F58A6DE48A}"/>
                    </a:ext>
                  </a:extLst>
                </p:cNvPr>
                <p:cNvSpPr txBox="1">
                  <a:spLocks noRot="1" noChangeAspect="1" noMove="1" noResize="1" noEditPoints="1" noAdjustHandles="1" noChangeArrowheads="1" noChangeShapeType="1" noTextEdit="1"/>
                </p:cNvSpPr>
                <p:nvPr/>
              </p:nvSpPr>
              <p:spPr>
                <a:xfrm>
                  <a:off x="7670689" y="1403352"/>
                  <a:ext cx="543905" cy="307775"/>
                </a:xfrm>
                <a:prstGeom prst="rect">
                  <a:avLst/>
                </a:prstGeom>
                <a:blipFill>
                  <a:blip r:embed="rId17"/>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D58D075D-2824-9741-9E7A-56541CAB1092}"/>
                    </a:ext>
                  </a:extLst>
                </p:cNvPr>
                <p:cNvSpPr txBox="1"/>
                <p:nvPr/>
              </p:nvSpPr>
              <p:spPr>
                <a:xfrm>
                  <a:off x="7221748" y="893804"/>
                  <a:ext cx="206388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m:rPr>
                            <m:sty m:val="p"/>
                          </m:rPr>
                          <a:rPr lang="en-US" sz="1400" b="0" i="0" smtClean="0">
                            <a:solidFill>
                              <a:srgbClr val="000000"/>
                            </a:solidFill>
                            <a:latin typeface="Cambria Math" panose="02040503050406030204" pitchFamily="18" charset="0"/>
                            <a:ea typeface="Cambria Math" panose="02040503050406030204" pitchFamily="18" charset="0"/>
                          </a:rPr>
                          <m:t>Generator</m:t>
                        </m:r>
                        <m:r>
                          <a:rPr lang="en-US" sz="1400" b="0" i="0" smtClean="0">
                            <a:solidFill>
                              <a:srgbClr val="000000"/>
                            </a:solidFill>
                            <a:latin typeface="Cambria Math" panose="02040503050406030204" pitchFamily="18" charset="0"/>
                            <a:ea typeface="Cambria Math" panose="02040503050406030204" pitchFamily="18" charset="0"/>
                          </a:rPr>
                          <m:t> </m:t>
                        </m:r>
                        <m:r>
                          <m:rPr>
                            <m:sty m:val="p"/>
                          </m:rPr>
                          <a:rPr lang="en-US" sz="1400" b="0" i="0" smtClean="0">
                            <a:solidFill>
                              <a:srgbClr val="000000"/>
                            </a:solidFill>
                            <a:latin typeface="Cambria Math" panose="02040503050406030204" pitchFamily="18" charset="0"/>
                            <a:ea typeface="Cambria Math" panose="02040503050406030204" pitchFamily="18" charset="0"/>
                          </a:rPr>
                          <m:t>and</m:t>
                        </m:r>
                        <m:r>
                          <a:rPr lang="en-US" sz="1400" b="0" i="0" smtClean="0">
                            <a:solidFill>
                              <a:srgbClr val="000000"/>
                            </a:solidFill>
                            <a:latin typeface="Cambria Math" panose="02040503050406030204" pitchFamily="18" charset="0"/>
                            <a:ea typeface="Cambria Math" panose="02040503050406030204" pitchFamily="18" charset="0"/>
                          </a:rPr>
                          <m:t> </m:t>
                        </m:r>
                        <m:r>
                          <m:rPr>
                            <m:sty m:val="p"/>
                          </m:rPr>
                          <a:rPr lang="en-US" sz="1400" b="0" i="0" smtClean="0">
                            <a:solidFill>
                              <a:srgbClr val="000000"/>
                            </a:solidFill>
                            <a:latin typeface="Cambria Math" panose="02040503050406030204" pitchFamily="18" charset="0"/>
                            <a:ea typeface="Cambria Math" panose="02040503050406030204" pitchFamily="18" charset="0"/>
                          </a:rPr>
                          <m:t>scope</m:t>
                        </m:r>
                        <m:r>
                          <a:rPr lang="en-US" sz="1400" b="0" i="0" smtClean="0">
                            <a:solidFill>
                              <a:srgbClr val="000000"/>
                            </a:solidFill>
                            <a:latin typeface="Cambria Math" panose="02040503050406030204" pitchFamily="18" charset="0"/>
                            <a:ea typeface="Cambria Math" panose="02040503050406030204" pitchFamily="18" charset="0"/>
                          </a:rPr>
                          <m:t> 1</m:t>
                        </m:r>
                      </m:oMath>
                    </m:oMathPara>
                  </a14:m>
                  <a:endParaRPr lang="en-US" sz="1400" dirty="0">
                    <a:solidFill>
                      <a:srgbClr val="000000"/>
                    </a:solidFill>
                  </a:endParaRPr>
                </a:p>
              </p:txBody>
            </p:sp>
          </mc:Choice>
          <mc:Fallback xmlns="">
            <p:sp>
              <p:nvSpPr>
                <p:cNvPr id="97" name="TextBox 96">
                  <a:extLst>
                    <a:ext uri="{FF2B5EF4-FFF2-40B4-BE49-F238E27FC236}">
                      <a16:creationId xmlns:a16="http://schemas.microsoft.com/office/drawing/2014/main" id="{D58D075D-2824-9741-9E7A-56541CAB1092}"/>
                    </a:ext>
                  </a:extLst>
                </p:cNvPr>
                <p:cNvSpPr txBox="1">
                  <a:spLocks noRot="1" noChangeAspect="1" noMove="1" noResize="1" noEditPoints="1" noAdjustHandles="1" noChangeArrowheads="1" noChangeShapeType="1" noTextEdit="1"/>
                </p:cNvSpPr>
                <p:nvPr/>
              </p:nvSpPr>
              <p:spPr>
                <a:xfrm>
                  <a:off x="7221748" y="893804"/>
                  <a:ext cx="2063881" cy="307775"/>
                </a:xfrm>
                <a:prstGeom prst="rect">
                  <a:avLst/>
                </a:prstGeom>
                <a:blipFill>
                  <a:blip r:embed="rId18"/>
                  <a:stretch>
                    <a:fillRect b="-12000"/>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E3EBEA20-8ABE-3447-ABA9-3E1E4D1121D1}"/>
                    </a:ext>
                  </a:extLst>
                </p:cNvPr>
                <p:cNvSpPr txBox="1"/>
                <p:nvPr/>
              </p:nvSpPr>
              <p:spPr>
                <a:xfrm>
                  <a:off x="11183234" y="939258"/>
                  <a:ext cx="98123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m:rPr>
                            <m:sty m:val="p"/>
                          </m:rPr>
                          <a:rPr lang="en-US" sz="1400" b="0" i="0" smtClean="0">
                            <a:solidFill>
                              <a:srgbClr val="000000"/>
                            </a:solidFill>
                            <a:latin typeface="Cambria Math" panose="02040503050406030204" pitchFamily="18" charset="0"/>
                            <a:ea typeface="Cambria Math" panose="02040503050406030204" pitchFamily="18" charset="0"/>
                          </a:rPr>
                          <m:t>scope</m:t>
                        </m:r>
                        <m:r>
                          <a:rPr lang="en-US" sz="1400" b="0" i="0" smtClean="0">
                            <a:solidFill>
                              <a:srgbClr val="000000"/>
                            </a:solidFill>
                            <a:latin typeface="Cambria Math" panose="02040503050406030204" pitchFamily="18" charset="0"/>
                            <a:ea typeface="Cambria Math" panose="02040503050406030204" pitchFamily="18" charset="0"/>
                          </a:rPr>
                          <m:t> 2</m:t>
                        </m:r>
                      </m:oMath>
                    </m:oMathPara>
                  </a14:m>
                  <a:endParaRPr lang="en-US" sz="1400" dirty="0">
                    <a:solidFill>
                      <a:srgbClr val="000000"/>
                    </a:solidFill>
                  </a:endParaRPr>
                </a:p>
              </p:txBody>
            </p:sp>
          </mc:Choice>
          <mc:Fallback xmlns="">
            <p:sp>
              <p:nvSpPr>
                <p:cNvPr id="98" name="TextBox 97">
                  <a:extLst>
                    <a:ext uri="{FF2B5EF4-FFF2-40B4-BE49-F238E27FC236}">
                      <a16:creationId xmlns:a16="http://schemas.microsoft.com/office/drawing/2014/main" id="{E3EBEA20-8ABE-3447-ABA9-3E1E4D1121D1}"/>
                    </a:ext>
                  </a:extLst>
                </p:cNvPr>
                <p:cNvSpPr txBox="1">
                  <a:spLocks noRot="1" noChangeAspect="1" noMove="1" noResize="1" noEditPoints="1" noAdjustHandles="1" noChangeArrowheads="1" noChangeShapeType="1" noTextEdit="1"/>
                </p:cNvSpPr>
                <p:nvPr/>
              </p:nvSpPr>
              <p:spPr>
                <a:xfrm>
                  <a:off x="11183234" y="939258"/>
                  <a:ext cx="981233" cy="307775"/>
                </a:xfrm>
                <a:prstGeom prst="rect">
                  <a:avLst/>
                </a:prstGeom>
                <a:blipFill>
                  <a:blip r:embed="rId19"/>
                  <a:stretch>
                    <a:fillRect b="-7692"/>
                  </a:stretch>
                </a:blipFill>
                <a:ln w="12700" cap="flat">
                  <a:noFill/>
                  <a:miter lim="400000"/>
                </a:ln>
                <a:effectLst/>
              </p:spPr>
              <p:txBody>
                <a:bodyPr/>
                <a:lstStyle/>
                <a:p>
                  <a:r>
                    <a:rPr lang="en-US">
                      <a:noFill/>
                    </a:rPr>
                    <a:t> </a:t>
                  </a:r>
                </a:p>
              </p:txBody>
            </p:sp>
          </mc:Fallback>
        </mc:AlternateContent>
        <p:sp>
          <p:nvSpPr>
            <p:cNvPr id="13" name="Rectangle 12">
              <a:extLst>
                <a:ext uri="{FF2B5EF4-FFF2-40B4-BE49-F238E27FC236}">
                  <a16:creationId xmlns:a16="http://schemas.microsoft.com/office/drawing/2014/main" id="{3B563A01-E7CB-1A4B-9345-028E9E5FD54B}"/>
                </a:ext>
              </a:extLst>
            </p:cNvPr>
            <p:cNvSpPr/>
            <p:nvPr/>
          </p:nvSpPr>
          <p:spPr>
            <a:xfrm>
              <a:off x="7826328" y="1247032"/>
              <a:ext cx="958670" cy="1388467"/>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a:extLst>
                <a:ext uri="{FF2B5EF4-FFF2-40B4-BE49-F238E27FC236}">
                  <a16:creationId xmlns:a16="http://schemas.microsoft.com/office/drawing/2014/main" id="{B5DDC8A1-39D4-B546-8D98-0B2FD8383CCF}"/>
                </a:ext>
              </a:extLst>
            </p:cNvPr>
            <p:cNvSpPr/>
            <p:nvPr/>
          </p:nvSpPr>
          <p:spPr>
            <a:xfrm>
              <a:off x="8823728" y="14982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TextBox 101">
              <a:extLst>
                <a:ext uri="{FF2B5EF4-FFF2-40B4-BE49-F238E27FC236}">
                  <a16:creationId xmlns:a16="http://schemas.microsoft.com/office/drawing/2014/main" id="{8E571A17-8A82-6942-9227-2513F4155CB8}"/>
                </a:ext>
              </a:extLst>
            </p:cNvPr>
            <p:cNvSpPr txBox="1"/>
            <p:nvPr/>
          </p:nvSpPr>
          <p:spPr>
            <a:xfrm>
              <a:off x="9611736" y="1218057"/>
              <a:ext cx="767255" cy="338554"/>
            </a:xfrm>
            <a:prstGeom prst="rect">
              <a:avLst/>
            </a:prstGeom>
            <a:noFill/>
          </p:spPr>
          <p:txBody>
            <a:bodyPr wrap="square" rtlCol="0">
              <a:spAutoFit/>
            </a:bodyPr>
            <a:lstStyle/>
            <a:p>
              <a:r>
                <a:rPr lang="en-US" sz="1600" dirty="0"/>
                <a:t>Z</a:t>
              </a:r>
              <a:r>
                <a:rPr lang="en-US" sz="1600" baseline="-25000" dirty="0"/>
                <a:t>0</a:t>
              </a:r>
              <a:r>
                <a:rPr lang="en-US" sz="1600" dirty="0"/>
                <a:t>, l</a:t>
              </a:r>
            </a:p>
          </p:txBody>
        </p:sp>
      </p:grpSp>
    </p:spTree>
    <p:extLst>
      <p:ext uri="{BB962C8B-B14F-4D97-AF65-F5344CB8AC3E}">
        <p14:creationId xmlns:p14="http://schemas.microsoft.com/office/powerpoint/2010/main" val="291841707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208900"/>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11: Waves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62987" y="1126612"/>
                <a:ext cx="11666026" cy="58998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Suppose we want to send voice over 100km of coax,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𝐿</m:t>
                        </m:r>
                      </m:sub>
                    </m:sSub>
                    <m:r>
                      <a:rPr lang="en-US" i="1">
                        <a:solidFill>
                          <a:srgbClr val="000000"/>
                        </a:solidFill>
                        <a:latin typeface="Cambria Math" panose="02040503050406030204" pitchFamily="18" charset="0"/>
                        <a:cs typeface="Calibri"/>
                        <a:sym typeface="Calibri"/>
                      </a:rPr>
                      <m:t>=50</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r>
                      <a:rPr lang="en-US" b="0" i="0"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=100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𝑘𝑚</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i="1"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dirty="0">
                    <a:solidFill>
                      <a:srgbClr val="000000"/>
                    </a:solidFill>
                    <a:latin typeface="Calibri"/>
                    <a:ea typeface="Calibri"/>
                    <a:cs typeface="Calibri"/>
                    <a:sym typeface="Calibri"/>
                  </a:rPr>
                  <a:t>Measure the SWR which is the ratio of the maximum to minimum output</a:t>
                </a:r>
              </a:p>
              <a:p>
                <a:pPr marL="800100" lvl="1" indent="-3429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𝑉</m:t>
                    </m:r>
                    <m:r>
                      <a:rPr lang="en-US" i="1">
                        <a:solidFill>
                          <a:srgbClr val="000000"/>
                        </a:solidFill>
                        <a:latin typeface="Cambria Math" panose="02040503050406030204" pitchFamily="18" charset="0"/>
                        <a:ea typeface="Calibri"/>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r>
                      <a:rPr lang="en-US" b="0" i="1" dirty="0" smtClean="0">
                        <a:solidFill>
                          <a:srgbClr val="000000"/>
                        </a:solidFill>
                        <a:latin typeface="Cambria Math" panose="02040503050406030204" pitchFamily="18" charset="0"/>
                        <a:cs typeface="Calibri"/>
                        <a:sym typeface="Calibri"/>
                      </a:rPr>
                      <m:t>𝑍</m:t>
                    </m:r>
                    <m:r>
                      <a:rPr lang="en-US" b="0" i="1" dirty="0" smtClean="0">
                        <a:solidFill>
                          <a:srgbClr val="000000"/>
                        </a:solidFill>
                        <a:latin typeface="Cambria Math" panose="02040503050406030204" pitchFamily="18" charset="0"/>
                        <a:cs typeface="Calibri"/>
                        <a:sym typeface="Calibri"/>
                      </a:rPr>
                      <m:t>=50</m:t>
                    </m:r>
                    <m:r>
                      <m:rPr>
                        <m:sty m:val="p"/>
                      </m:rPr>
                      <a:rPr lang="el-GR" b="0" i="1" dirty="0"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i="1" dirty="0">
                    <a:solidFill>
                      <a:srgbClr val="000000"/>
                    </a:solidFill>
                    <a:latin typeface="Cambria Math" panose="02040503050406030204" pitchFamily="18" charset="0"/>
                    <a:cs typeface="Calibri"/>
                    <a:sym typeface="Calibri"/>
                  </a:rPr>
                  <a:t>, </a:t>
                </a:r>
                <a:r>
                  <a:rPr lang="en-US" dirty="0">
                    <a:solidFill>
                      <a:srgbClr val="000000"/>
                    </a:solidFill>
                    <a:latin typeface="Cambria Math" panose="02040503050406030204" pitchFamily="18" charset="0"/>
                    <a:cs typeface="Calibri"/>
                    <a:sym typeface="Calibri"/>
                  </a:rPr>
                  <a:t>we get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oMath>
                </a14:m>
                <a:r>
                  <a:rPr lang="en-US" i="1" dirty="0">
                    <a:solidFill>
                      <a:srgbClr val="000000"/>
                    </a:solidFill>
                    <a:latin typeface="Cambria Math" panose="02040503050406030204" pitchFamily="18" charset="0"/>
                    <a:cs typeface="Calibri"/>
                    <a:sym typeface="Calibri"/>
                  </a:rPr>
                  <a:t> </a:t>
                </a:r>
                <a:r>
                  <a:rPr lang="en-US" dirty="0">
                    <a:solidFill>
                      <a:srgbClr val="000000"/>
                    </a:solidFill>
                    <a:cs typeface="Calibri"/>
                    <a:sym typeface="Calibri"/>
                  </a:rPr>
                  <a:t>from the previous exercise.</a:t>
                </a:r>
                <a:endParaRPr lang="en-US" i="1"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𝑚𝑎𝑥</m:t>
                            </m:r>
                          </m:sub>
                        </m:sSub>
                      </m:e>
                    </m:d>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𝑓</m:t>
                            </m:r>
                          </m:sub>
                        </m:sSub>
                      </m:e>
                    </m:d>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𝑟</m:t>
                            </m:r>
                          </m:sub>
                        </m:sSub>
                      </m:e>
                    </m:d>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𝑓</m:t>
                            </m:r>
                          </m:sub>
                        </m:sSub>
                      </m:e>
                    </m:d>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𝑚𝑖𝑛</m:t>
                            </m:r>
                          </m:sub>
                        </m:sSub>
                      </m:e>
                    </m:d>
                    <m:r>
                      <a:rPr lang="en-US" i="1">
                        <a:solidFill>
                          <a:srgbClr val="000000"/>
                        </a:solidFill>
                        <a:latin typeface="Cambria Math" panose="02040503050406030204" pitchFamily="18" charset="0"/>
                        <a:cs typeface="Calibri"/>
                        <a:sym typeface="Calibri"/>
                      </a:rPr>
                      <m:t>=</m:t>
                    </m:r>
                    <m:d>
                      <m:dPr>
                        <m:ctrlPr>
                          <a:rPr lang="en-US" i="1">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1</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𝜌</m:t>
                        </m:r>
                      </m:e>
                    </m:d>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𝑓</m:t>
                            </m:r>
                          </m:sub>
                        </m:sSub>
                      </m:e>
                    </m:d>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𝑓</m:t>
                            </m:r>
                          </m:sub>
                        </m:sSub>
                      </m:e>
                    </m:d>
                  </m:oMath>
                </a14:m>
                <a:r>
                  <a:rPr lang="en-US" dirty="0">
                    <a:solidFill>
                      <a:srgbClr val="000000"/>
                    </a:solidFill>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𝑆𝑊𝑅</m:t>
                    </m:r>
                    <m:r>
                      <a:rPr lang="en-US" i="1">
                        <a:solidFill>
                          <a:srgbClr val="000000"/>
                        </a:solidFill>
                        <a:latin typeface="Cambria Math" panose="02040503050406030204" pitchFamily="18" charset="0"/>
                        <a:ea typeface="Calibri"/>
                        <a:cs typeface="Calibri"/>
                        <a:sym typeface="Calibri"/>
                      </a:rPr>
                      <m:t>=</m:t>
                    </m:r>
                    <m:f>
                      <m:fPr>
                        <m:ctrlPr>
                          <a:rPr lang="en-US" i="1" smtClean="0">
                            <a:solidFill>
                              <a:srgbClr val="000000"/>
                            </a:solidFill>
                            <a:latin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𝑚𝑎𝑥</m:t>
                            </m:r>
                          </m:sub>
                        </m:sSub>
                      </m:num>
                      <m:den>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𝑚𝑖𝑛</m:t>
                            </m:r>
                          </m:sub>
                        </m:sSub>
                      </m:den>
                    </m:f>
                    <m:r>
                      <a:rPr lang="en-US" b="0" i="1" smtClean="0">
                        <a:solidFill>
                          <a:srgbClr val="000000"/>
                        </a:solidFill>
                        <a:latin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𝜌</m:t>
                        </m:r>
                      </m:num>
                      <m:den>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𝜌</m:t>
                        </m:r>
                      </m:den>
                    </m:f>
                    <m:r>
                      <a:rPr lang="en-US" b="0" i="0" smtClean="0">
                        <a:solidFill>
                          <a:srgbClr val="000000"/>
                        </a:solidFill>
                        <a:latin typeface="Cambria Math" panose="02040503050406030204" pitchFamily="18" charset="0"/>
                        <a:ea typeface="Calibri"/>
                        <a:cs typeface="Calibri"/>
                        <a:sym typeface="Calibri"/>
                      </a:rPr>
                      <m:t>,</m:t>
                    </m:r>
                  </m:oMath>
                </a14:m>
                <a:r>
                  <a:rPr lang="en-US" dirty="0">
                    <a:solidFill>
                      <a:srgbClr val="000000"/>
                    </a:solidFill>
                    <a:latin typeface="Calibri"/>
                    <a:ea typeface="Calibri"/>
                    <a:cs typeface="Calibri"/>
                    <a:sym typeface="Calibri"/>
                  </a:rPr>
                  <a:t> </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If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=250</m:t>
                    </m:r>
                    <m:f>
                      <m:fPr>
                        <m:ctrlPr>
                          <a:rPr lang="en-US" b="0" i="1" smtClean="0">
                            <a:solidFill>
                              <a:srgbClr val="000000"/>
                            </a:solidFill>
                            <a:latin typeface="Cambria Math" panose="02040503050406030204" pitchFamily="18" charset="0"/>
                            <a:ea typeface="Calibri"/>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𝑛𝐻</m:t>
                        </m:r>
                      </m:num>
                      <m:den>
                        <m:r>
                          <a:rPr lang="en-US" b="0" i="1" smtClean="0">
                            <a:solidFill>
                              <a:srgbClr val="000000"/>
                            </a:solidFill>
                            <a:latin typeface="Cambria Math" panose="02040503050406030204" pitchFamily="18" charset="0"/>
                            <a:ea typeface="Calibri"/>
                            <a:cs typeface="Calibri"/>
                            <a:sym typeface="Calibri"/>
                          </a:rPr>
                          <m:t>𝑚</m:t>
                        </m:r>
                      </m:den>
                    </m:f>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𝐶</m:t>
                    </m:r>
                    <m:r>
                      <a:rPr lang="en-US" b="0" i="1" smtClean="0">
                        <a:solidFill>
                          <a:srgbClr val="000000"/>
                        </a:solidFill>
                        <a:latin typeface="Cambria Math" panose="02040503050406030204" pitchFamily="18" charset="0"/>
                        <a:ea typeface="Calibri"/>
                        <a:cs typeface="Calibri"/>
                        <a:sym typeface="Calibri"/>
                      </a:rPr>
                      <m:t>=100</m:t>
                    </m:r>
                    <m:r>
                      <a:rPr lang="en-US" b="0" i="1" smtClean="0">
                        <a:solidFill>
                          <a:srgbClr val="000000"/>
                        </a:solidFill>
                        <a:latin typeface="Cambria Math" panose="02040503050406030204" pitchFamily="18" charset="0"/>
                        <a:ea typeface="Calibri"/>
                        <a:cs typeface="Calibri"/>
                        <a:sym typeface="Calibri"/>
                      </a:rPr>
                      <m:t>𝑝𝑓</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𝑚</m:t>
                    </m:r>
                  </m:oMath>
                </a14:m>
                <a:r>
                  <a:rPr lang="en-US" dirty="0">
                    <a:solidFill>
                      <a:srgbClr val="000000"/>
                    </a:solidFill>
                    <a:latin typeface="Calibri"/>
                    <a:ea typeface="Calibri"/>
                    <a:cs typeface="Calibri"/>
                    <a:sym typeface="Calibri"/>
                  </a:rPr>
                  <a:t> and the distributed resistance at voice is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50 </m:t>
                    </m:r>
                    <m:r>
                      <a:rPr lang="en-US" b="0" i="1" smtClean="0">
                        <a:solidFill>
                          <a:srgbClr val="000000"/>
                        </a:solidFill>
                        <a:latin typeface="Cambria Math" panose="02040503050406030204" pitchFamily="18" charset="0"/>
                        <a:ea typeface="Calibri"/>
                        <a:cs typeface="Calibri"/>
                        <a:sym typeface="Calibri"/>
                      </a:rPr>
                      <m:t>𝑚</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oMath>
                </a14:m>
                <a:r>
                  <a:rPr lang="en-US" dirty="0">
                    <a:solidFill>
                      <a:srgbClr val="000000"/>
                    </a:solidFill>
                    <a:latin typeface="Calibri"/>
                    <a:ea typeface="Calibri"/>
                    <a:cs typeface="Calibri"/>
                    <a:sym typeface="Calibri"/>
                  </a:rPr>
                  <a:t>,  calculate total dB loss at 500, 1000 and 2000Hz using the high frequency approximation. </a:t>
                </a:r>
              </a:p>
              <a:p>
                <a:pPr marL="800100" lvl="1" indent="-3429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𝑍</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𝑓</m:t>
                        </m:r>
                      </m:e>
                    </m:d>
                    <m:r>
                      <a:rPr lang="en-US" i="1">
                        <a:solidFill>
                          <a:srgbClr val="000000"/>
                        </a:solidFill>
                        <a:latin typeface="Cambria Math" panose="02040503050406030204" pitchFamily="18" charset="0"/>
                        <a:ea typeface="Calibri"/>
                        <a:cs typeface="Calibri"/>
                        <a:sym typeface="Calibri"/>
                      </a:rPr>
                      <m:t>=</m:t>
                    </m:r>
                    <m:r>
                      <a:rPr lang="en-US" i="1">
                        <a:solidFill>
                          <a:srgbClr val="000000"/>
                        </a:solidFill>
                        <a:latin typeface="Cambria Math" panose="02040503050406030204" pitchFamily="18" charset="0"/>
                        <a:ea typeface="Calibri"/>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𝑅</m:t>
                    </m:r>
                    <m:r>
                      <a:rPr lang="en-US" i="1">
                        <a:solidFill>
                          <a:srgbClr val="000000"/>
                        </a:solidFill>
                        <a:latin typeface="Cambria Math" panose="02040503050406030204" pitchFamily="18" charset="0"/>
                        <a:ea typeface="Cambria Math" panose="02040503050406030204" pitchFamily="18" charset="0"/>
                        <a:cs typeface="Calibri"/>
                        <a:sym typeface="Calibri"/>
                      </a:rPr>
                      <m:t>=50×</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−3</m:t>
                        </m:r>
                      </m:sup>
                    </m:s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i="1">
                        <a:solidFill>
                          <a:srgbClr val="000000"/>
                        </a:solidFill>
                        <a:latin typeface="Cambria Math" panose="02040503050406030204" pitchFamily="18" charset="0"/>
                        <a:ea typeface="Cambria Math" panose="02040503050406030204" pitchFamily="18" charset="0"/>
                        <a:cs typeface="Calibri"/>
                        <a:sym typeface="Calibri"/>
                      </a:rPr>
                      <m:t>∙250×</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−9</m:t>
                        </m:r>
                      </m:sup>
                    </m:sSup>
                  </m:oMath>
                </a14:m>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𝑌</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𝑓</m:t>
                    </m:r>
                    <m:r>
                      <a:rPr lang="en-US" b="0" i="1" smtClean="0">
                        <a:solidFill>
                          <a:srgbClr val="000000"/>
                        </a:solidFill>
                        <a:latin typeface="Cambria Math" panose="02040503050406030204" pitchFamily="18" charset="0"/>
                        <a:ea typeface="Calibri"/>
                        <a:cs typeface="Calibri"/>
                        <a:sym typeface="Calibri"/>
                      </a:rPr>
                      <m:t>)=</m:t>
                    </m:r>
                    <m:r>
                      <a:rPr lang="en-US" i="1">
                        <a:solidFill>
                          <a:srgbClr val="000000"/>
                        </a:solidFill>
                        <a:latin typeface="Cambria Math" panose="02040503050406030204" pitchFamily="18" charset="0"/>
                        <a:ea typeface="Calibri"/>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1</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𝑅</m:t>
                        </m:r>
                      </m:den>
                    </m:f>
                    <m:r>
                      <a:rPr lang="en-US" i="1">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1</m:t>
                        </m:r>
                      </m:num>
                      <m:den>
                        <m:r>
                          <a:rPr lang="en-US" i="1">
                            <a:solidFill>
                              <a:srgbClr val="000000"/>
                            </a:solidFill>
                            <a:latin typeface="Cambria Math" panose="02040503050406030204" pitchFamily="18" charset="0"/>
                            <a:ea typeface="Cambria Math" panose="02040503050406030204" pitchFamily="18" charset="0"/>
                            <a:cs typeface="Calibri"/>
                            <a:sym typeface="Calibri"/>
                          </a:rPr>
                          <m:t>50</m:t>
                        </m:r>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−3</m:t>
                            </m:r>
                          </m:sup>
                        </m:sSup>
                      </m:den>
                    </m:f>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oMath>
                </a14:m>
                <a:r>
                  <a:rPr lang="en-US" dirty="0">
                    <a:solidFill>
                      <a:srgbClr val="000000"/>
                    </a:solidFill>
                    <a:ea typeface="Cambria Math" panose="02040503050406030204" pitchFamily="18" charset="0"/>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𝜋</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i="1">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sup>
                    </m:sSup>
                  </m:oMath>
                </a14:m>
                <a:endParaRPr lang="en-US" dirty="0">
                  <a:solidFill>
                    <a:srgbClr val="000000"/>
                  </a:solidFill>
                  <a:ea typeface="Calibri"/>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r>
                      <a:rPr lang="en-US" b="0" i="1" smtClean="0">
                        <a:solidFill>
                          <a:srgbClr val="000000"/>
                        </a:solidFill>
                        <a:latin typeface="Cambria Math" panose="02040503050406030204" pitchFamily="18" charset="0"/>
                        <a:cs typeface="Calibri"/>
                        <a:sym typeface="Calibri"/>
                      </a:rPr>
                      <m:t>= </m:t>
                    </m:r>
                    <m:rad>
                      <m:radPr>
                        <m:degHide m:val="on"/>
                        <m:ctrlPr>
                          <a:rPr lang="en-US" i="1">
                            <a:solidFill>
                              <a:srgbClr val="000000"/>
                            </a:solidFill>
                            <a:latin typeface="Cambria Math" panose="02040503050406030204" pitchFamily="18" charset="0"/>
                            <a:cs typeface="Calibri"/>
                            <a:sym typeface="Calibri"/>
                          </a:rPr>
                        </m:ctrlPr>
                      </m:radPr>
                      <m:deg/>
                      <m:e>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𝑍</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num>
                          <m:den>
                            <m:r>
                              <a:rPr lang="en-US" i="1">
                                <a:solidFill>
                                  <a:srgbClr val="000000"/>
                                </a:solidFill>
                                <a:latin typeface="Cambria Math" panose="02040503050406030204" pitchFamily="18" charset="0"/>
                                <a:cs typeface="Calibri"/>
                                <a:sym typeface="Calibri"/>
                              </a:rPr>
                              <m:t>𝑌</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den>
                        </m:f>
                      </m:e>
                    </m:rad>
                  </m:oMath>
                </a14:m>
                <a:endParaRPr lang="en-US" b="0" i="1"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500</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400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10</m:t>
                    </m:r>
                    <m:r>
                      <a:rPr lang="en-US" i="1">
                        <a:solidFill>
                          <a:srgbClr val="000000"/>
                        </a:solidFill>
                        <a:latin typeface="Cambria Math" panose="02040503050406030204" pitchFamily="18" charset="0"/>
                        <a:cs typeface="Calibri"/>
                        <a:sym typeface="Calibri"/>
                      </a:rPr>
                      <m:t>00)=</m:t>
                    </m:r>
                    <m:r>
                      <a:rPr lang="en-US" b="0" i="1" smtClean="0">
                        <a:solidFill>
                          <a:srgbClr val="000000"/>
                        </a:solidFill>
                        <a:latin typeface="Cambria Math" panose="02040503050406030204" pitchFamily="18" charset="0"/>
                        <a:cs typeface="Calibri"/>
                        <a:sym typeface="Calibri"/>
                      </a:rPr>
                      <m:t>282</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(500)=</m:t>
                    </m:r>
                    <m:r>
                      <a:rPr lang="en-US" b="0" i="1" smtClean="0">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00</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a:t>
                </a:r>
              </a:p>
              <a:p>
                <a:pPr marL="800100" lvl="1" indent="-342900" defTabSz="457200"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High resistance approximation: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𝑅𝐶</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e>
                    </m:rad>
                  </m:oMath>
                </a14:m>
                <a:r>
                  <a:rPr lang="en-US" dirty="0">
                    <a:solidFill>
                      <a:srgbClr val="000000"/>
                    </a:solidFill>
                    <a:latin typeface="Calibri"/>
                    <a:ea typeface="Calibri"/>
                    <a:cs typeface="Calibri"/>
                    <a:sym typeface="Calibri"/>
                  </a:rPr>
                  <a:t>,  </a:t>
                </a:r>
              </a:p>
              <a:p>
                <a:pPr marL="800100" lvl="1" indent="-34290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500</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=8.8×</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r>
                          <a:rPr lang="en-US" i="1">
                            <a:solidFill>
                              <a:srgbClr val="000000"/>
                            </a:solidFill>
                            <a:latin typeface="Cambria Math" panose="02040503050406030204" pitchFamily="18" charset="0"/>
                            <a:ea typeface="Cambria Math" panose="02040503050406030204" pitchFamily="18" charset="0"/>
                            <a:cs typeface="Calibri"/>
                            <a:sym typeface="Calibri"/>
                          </a:rPr>
                          <m:t>00</m:t>
                        </m:r>
                      </m:e>
                    </m:d>
                    <m:r>
                      <a:rPr lang="en-US" i="1">
                        <a:solidFill>
                          <a:srgbClr val="000000"/>
                        </a:solidFill>
                        <a:latin typeface="Cambria Math" panose="02040503050406030204" pitchFamily="18" charset="0"/>
                        <a:ea typeface="Cambria Math" panose="02040503050406030204" pitchFamily="18" charset="0"/>
                        <a:cs typeface="Calibri"/>
                        <a:sym typeface="Calibri"/>
                      </a:rPr>
                      <m:t>=12.6×</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oMath>
                </a14:m>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20</m:t>
                        </m:r>
                        <m:r>
                          <a:rPr lang="en-US" i="1">
                            <a:solidFill>
                              <a:srgbClr val="000000"/>
                            </a:solidFill>
                            <a:latin typeface="Cambria Math" panose="02040503050406030204" pitchFamily="18" charset="0"/>
                            <a:ea typeface="Cambria Math" panose="02040503050406030204" pitchFamily="18" charset="0"/>
                            <a:cs typeface="Calibri"/>
                            <a:sym typeface="Calibri"/>
                          </a:rPr>
                          <m:t>00</m:t>
                        </m:r>
                      </m:e>
                    </m:d>
                    <m:r>
                      <a:rPr lang="en-US" i="1">
                        <a:solidFill>
                          <a:srgbClr val="000000"/>
                        </a:solidFill>
                        <a:latin typeface="Cambria Math" panose="02040503050406030204" pitchFamily="18" charset="0"/>
                        <a:ea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7</m:t>
                    </m:r>
                    <m:r>
                      <a:rPr lang="en-US" i="1">
                        <a:solidFill>
                          <a:srgbClr val="000000"/>
                        </a:solidFill>
                        <a:latin typeface="Cambria Math" panose="02040503050406030204" pitchFamily="18" charset="0"/>
                        <a:ea typeface="Cambria Math" panose="02040503050406030204" pitchFamily="18" charset="0"/>
                        <a:cs typeface="Calibri"/>
                        <a:sym typeface="Calibri"/>
                      </a:rPr>
                      <m:t>.6×</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For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100</m:t>
                    </m:r>
                    <m:r>
                      <a:rPr lang="en-US" b="0" i="1" smtClean="0">
                        <a:solidFill>
                          <a:srgbClr val="000000"/>
                        </a:solidFill>
                        <a:latin typeface="Cambria Math" panose="02040503050406030204" pitchFamily="18" charset="0"/>
                        <a:ea typeface="Calibri"/>
                        <a:cs typeface="Calibri"/>
                        <a:sym typeface="Calibri"/>
                      </a:rPr>
                      <m:t>𝑘𝑚</m:t>
                    </m:r>
                    <m:r>
                      <a:rPr lang="en-US" b="0" i="1" smtClean="0">
                        <a:solidFill>
                          <a:srgbClr val="000000"/>
                        </a:solidFill>
                        <a:latin typeface="Cambria Math" panose="02040503050406030204" pitchFamily="18" charset="0"/>
                        <a:ea typeface="Calibri"/>
                        <a:cs typeface="Calibri"/>
                        <a:sym typeface="Calibri"/>
                      </a:rPr>
                      <m:t>,</m:t>
                    </m:r>
                  </m:oMath>
                </a14:m>
                <a:r>
                  <a:rPr lang="en-US" dirty="0">
                    <a:solidFill>
                      <a:srgbClr val="000000"/>
                    </a:solidFill>
                    <a:latin typeface="Calibri"/>
                    <a:ea typeface="Calibri"/>
                    <a:cs typeface="Calibri"/>
                    <a:sym typeface="Calibri"/>
                  </a:rPr>
                  <a:t> loss is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5</m:t>
                        </m:r>
                      </m:sup>
                    </m:sSup>
                  </m:oMath>
                </a14:m>
                <a:endParaRPr lang="en-US" dirty="0">
                  <a:solidFill>
                    <a:srgbClr val="000000"/>
                  </a:solidFill>
                  <a:latin typeface="Calibri"/>
                  <a:ea typeface="Calibri"/>
                  <a:cs typeface="Calibri"/>
                  <a:sym typeface="Calibri"/>
                </a:endParaRPr>
              </a:p>
              <a:p>
                <a:pPr marL="342900" indent="-342900" defTabSz="457200"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62987" y="1126612"/>
                <a:ext cx="11666026" cy="5899815"/>
              </a:xfrm>
              <a:prstGeom prst="rect">
                <a:avLst/>
              </a:prstGeom>
              <a:blipFill>
                <a:blip r:embed="rId3"/>
                <a:stretch>
                  <a:fillRect l="-870" t="-429"/>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33</a:t>
            </a:fld>
            <a:endParaRPr lang="en-US"/>
          </a:p>
        </p:txBody>
      </p:sp>
      <p:grpSp>
        <p:nvGrpSpPr>
          <p:cNvPr id="6" name="Group 5">
            <a:extLst>
              <a:ext uri="{FF2B5EF4-FFF2-40B4-BE49-F238E27FC236}">
                <a16:creationId xmlns:a16="http://schemas.microsoft.com/office/drawing/2014/main" id="{A6A8FE94-337C-9B45-966E-DBA8C01CC5A6}"/>
              </a:ext>
            </a:extLst>
          </p:cNvPr>
          <p:cNvGrpSpPr/>
          <p:nvPr/>
        </p:nvGrpSpPr>
        <p:grpSpPr>
          <a:xfrm>
            <a:off x="7224292" y="4630618"/>
            <a:ext cx="5101819" cy="1741695"/>
            <a:chOff x="7221748" y="893804"/>
            <a:chExt cx="5101819" cy="1741695"/>
          </a:xfrm>
        </p:grpSpPr>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A3044B58-119A-864C-A4D4-011BAD3C7822}"/>
                    </a:ext>
                  </a:extLst>
                </p:cNvPr>
                <p:cNvSpPr txBox="1"/>
                <p:nvPr/>
              </p:nvSpPr>
              <p:spPr>
                <a:xfrm>
                  <a:off x="11779662" y="1622577"/>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7" name="TextBox 6">
                  <a:extLst>
                    <a:ext uri="{FF2B5EF4-FFF2-40B4-BE49-F238E27FC236}">
                      <a16:creationId xmlns:a16="http://schemas.microsoft.com/office/drawing/2014/main" id="{A3044B58-119A-864C-A4D4-011BAD3C7822}"/>
                    </a:ext>
                  </a:extLst>
                </p:cNvPr>
                <p:cNvSpPr txBox="1">
                  <a:spLocks noRot="1" noChangeAspect="1" noMove="1" noResize="1" noEditPoints="1" noAdjustHandles="1" noChangeArrowheads="1" noChangeShapeType="1" noTextEdit="1"/>
                </p:cNvSpPr>
                <p:nvPr/>
              </p:nvSpPr>
              <p:spPr>
                <a:xfrm>
                  <a:off x="11779662" y="1622577"/>
                  <a:ext cx="543905" cy="307775"/>
                </a:xfrm>
                <a:prstGeom prst="rect">
                  <a:avLst/>
                </a:prstGeom>
                <a:blipFill>
                  <a:blip r:embed="rId4"/>
                  <a:stretch>
                    <a:fillRect l="-11364" t="-4000" b="-20000"/>
                  </a:stretch>
                </a:blipFill>
                <a:ln w="12700" cap="flat">
                  <a:noFill/>
                  <a:miter lim="400000"/>
                </a:ln>
                <a:effectLst/>
              </p:spPr>
              <p:txBody>
                <a:bodyPr/>
                <a:lstStyle/>
                <a:p>
                  <a:r>
                    <a:rPr lang="en-US">
                      <a:noFill/>
                    </a:rPr>
                    <a:t> </a:t>
                  </a:r>
                </a:p>
              </p:txBody>
            </p:sp>
          </mc:Fallback>
        </mc:AlternateContent>
        <p:sp>
          <p:nvSpPr>
            <p:cNvPr id="8" name="Can 7">
              <a:extLst>
                <a:ext uri="{FF2B5EF4-FFF2-40B4-BE49-F238E27FC236}">
                  <a16:creationId xmlns:a16="http://schemas.microsoft.com/office/drawing/2014/main" id="{162F5FAC-C2C9-4A40-A2C6-76AE8FD677A7}"/>
                </a:ext>
              </a:extLst>
            </p:cNvPr>
            <p:cNvSpPr/>
            <p:nvPr/>
          </p:nvSpPr>
          <p:spPr>
            <a:xfrm rot="5400000">
              <a:off x="9793923" y="398296"/>
              <a:ext cx="704088" cy="2286000"/>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0AC97A79-DCF0-8E41-8A49-91AA0320FF5C}"/>
                </a:ext>
              </a:extLst>
            </p:cNvPr>
            <p:cNvCxnSpPr>
              <a:cxnSpLocks/>
            </p:cNvCxnSpPr>
            <p:nvPr/>
          </p:nvCxnSpPr>
          <p:spPr>
            <a:xfrm>
              <a:off x="8723557" y="1535975"/>
              <a:ext cx="292283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DA615F52-F003-8744-9A24-69A8402226C2}"/>
                </a:ext>
              </a:extLst>
            </p:cNvPr>
            <p:cNvSpPr/>
            <p:nvPr/>
          </p:nvSpPr>
          <p:spPr>
            <a:xfrm>
              <a:off x="11641768" y="147682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389F7026-6B15-E743-90BC-C8C86609E9FC}"/>
                </a:ext>
              </a:extLst>
            </p:cNvPr>
            <p:cNvCxnSpPr>
              <a:cxnSpLocks/>
            </p:cNvCxnSpPr>
            <p:nvPr/>
          </p:nvCxnSpPr>
          <p:spPr>
            <a:xfrm flipH="1" flipV="1">
              <a:off x="8497987" y="1905109"/>
              <a:ext cx="5848" cy="4216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9B32779-9592-894E-9AE2-50CDDB346AF7}"/>
                </a:ext>
              </a:extLst>
            </p:cNvPr>
            <p:cNvCxnSpPr>
              <a:cxnSpLocks/>
            </p:cNvCxnSpPr>
            <p:nvPr/>
          </p:nvCxnSpPr>
          <p:spPr>
            <a:xfrm>
              <a:off x="11077571" y="1890400"/>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690ED55D-32D5-C449-8507-ADAB87A53BE2}"/>
                    </a:ext>
                  </a:extLst>
                </p:cNvPr>
                <p:cNvSpPr txBox="1"/>
                <p:nvPr/>
              </p:nvSpPr>
              <p:spPr>
                <a:xfrm>
                  <a:off x="8297729" y="1574424"/>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5" name="TextBox 14">
                  <a:extLst>
                    <a:ext uri="{FF2B5EF4-FFF2-40B4-BE49-F238E27FC236}">
                      <a16:creationId xmlns:a16="http://schemas.microsoft.com/office/drawing/2014/main" id="{690ED55D-32D5-C449-8507-ADAB87A53BE2}"/>
                    </a:ext>
                  </a:extLst>
                </p:cNvPr>
                <p:cNvSpPr txBox="1">
                  <a:spLocks noRot="1" noChangeAspect="1" noMove="1" noResize="1" noEditPoints="1" noAdjustHandles="1" noChangeArrowheads="1" noChangeShapeType="1" noTextEdit="1"/>
                </p:cNvSpPr>
                <p:nvPr/>
              </p:nvSpPr>
              <p:spPr>
                <a:xfrm>
                  <a:off x="8297729" y="1574424"/>
                  <a:ext cx="543905" cy="307775"/>
                </a:xfrm>
                <a:prstGeom prst="rect">
                  <a:avLst/>
                </a:prstGeom>
                <a:blipFill>
                  <a:blip r:embed="rId5"/>
                  <a:stretch>
                    <a:fillRect l="-8889" t="-4000" b="-20000"/>
                  </a:stretch>
                </a:blipFill>
                <a:ln w="12700" cap="flat">
                  <a:noFill/>
                  <a:miter lim="400000"/>
                </a:ln>
                <a:effectLst/>
              </p:spPr>
              <p:txBody>
                <a:bodyPr/>
                <a:lstStyle/>
                <a:p>
                  <a:r>
                    <a:rPr lang="en-US">
                      <a:noFill/>
                    </a:rPr>
                    <a:t> </a:t>
                  </a:r>
                </a:p>
              </p:txBody>
            </p:sp>
          </mc:Fallback>
        </mc:AlternateContent>
        <p:grpSp>
          <p:nvGrpSpPr>
            <p:cNvPr id="16" name="Group 15">
              <a:extLst>
                <a:ext uri="{FF2B5EF4-FFF2-40B4-BE49-F238E27FC236}">
                  <a16:creationId xmlns:a16="http://schemas.microsoft.com/office/drawing/2014/main" id="{AD31114C-CFCD-5E46-9983-8904F03AB135}"/>
                </a:ext>
              </a:extLst>
            </p:cNvPr>
            <p:cNvGrpSpPr/>
            <p:nvPr/>
          </p:nvGrpSpPr>
          <p:grpSpPr>
            <a:xfrm>
              <a:off x="7863154" y="1711479"/>
              <a:ext cx="475259" cy="419635"/>
              <a:chOff x="7097485" y="3674605"/>
              <a:chExt cx="548640" cy="548640"/>
            </a:xfrm>
          </p:grpSpPr>
          <p:sp>
            <p:nvSpPr>
              <p:cNvPr id="33" name="Freeform 32">
                <a:extLst>
                  <a:ext uri="{FF2B5EF4-FFF2-40B4-BE49-F238E27FC236}">
                    <a16:creationId xmlns:a16="http://schemas.microsoft.com/office/drawing/2014/main" id="{C4BA7CE5-20E3-3247-990C-1AD34124143D}"/>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34" name="Oval 33">
                <a:extLst>
                  <a:ext uri="{FF2B5EF4-FFF2-40B4-BE49-F238E27FC236}">
                    <a16:creationId xmlns:a16="http://schemas.microsoft.com/office/drawing/2014/main" id="{30E1ED95-32C7-534D-8A52-504B6918F518}"/>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7" name="Freeform 16">
              <a:extLst>
                <a:ext uri="{FF2B5EF4-FFF2-40B4-BE49-F238E27FC236}">
                  <a16:creationId xmlns:a16="http://schemas.microsoft.com/office/drawing/2014/main" id="{861D0DB5-57EE-A644-8493-20959EF5C042}"/>
                </a:ext>
              </a:extLst>
            </p:cNvPr>
            <p:cNvSpPr>
              <a:spLocks noChangeAspect="1"/>
            </p:cNvSpPr>
            <p:nvPr/>
          </p:nvSpPr>
          <p:spPr bwMode="auto">
            <a:xfrm rot="5400000">
              <a:off x="8384433" y="115007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8" name="Straight Connector 17">
              <a:extLst>
                <a:ext uri="{FF2B5EF4-FFF2-40B4-BE49-F238E27FC236}">
                  <a16:creationId xmlns:a16="http://schemas.microsoft.com/office/drawing/2014/main" id="{C26E982D-0392-F244-83BE-2DDE74C59EE6}"/>
                </a:ext>
              </a:extLst>
            </p:cNvPr>
            <p:cNvCxnSpPr>
              <a:cxnSpLocks/>
            </p:cNvCxnSpPr>
            <p:nvPr/>
          </p:nvCxnSpPr>
          <p:spPr>
            <a:xfrm>
              <a:off x="8079633" y="1525546"/>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 name="Straight Connector 18">
              <a:extLst>
                <a:ext uri="{FF2B5EF4-FFF2-40B4-BE49-F238E27FC236}">
                  <a16:creationId xmlns:a16="http://schemas.microsoft.com/office/drawing/2014/main" id="{B39EBFE3-AC82-9E46-8B39-F540DC26134E}"/>
                </a:ext>
              </a:extLst>
            </p:cNvPr>
            <p:cNvCxnSpPr>
              <a:cxnSpLocks/>
            </p:cNvCxnSpPr>
            <p:nvPr/>
          </p:nvCxnSpPr>
          <p:spPr>
            <a:xfrm>
              <a:off x="8098683" y="2131035"/>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 name="Straight Connector 19">
              <a:extLst>
                <a:ext uri="{FF2B5EF4-FFF2-40B4-BE49-F238E27FC236}">
                  <a16:creationId xmlns:a16="http://schemas.microsoft.com/office/drawing/2014/main" id="{FC46E6C1-534C-0A43-9974-DDEDEFD071E6}"/>
                </a:ext>
              </a:extLst>
            </p:cNvPr>
            <p:cNvCxnSpPr>
              <a:cxnSpLocks/>
            </p:cNvCxnSpPr>
            <p:nvPr/>
          </p:nvCxnSpPr>
          <p:spPr>
            <a:xfrm>
              <a:off x="8098684" y="2312237"/>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 name="Straight Connector 20">
              <a:extLst>
                <a:ext uri="{FF2B5EF4-FFF2-40B4-BE49-F238E27FC236}">
                  <a16:creationId xmlns:a16="http://schemas.microsoft.com/office/drawing/2014/main" id="{D8CF8119-B9AF-554A-92EB-293A66A06755}"/>
                </a:ext>
              </a:extLst>
            </p:cNvPr>
            <p:cNvCxnSpPr>
              <a:cxnSpLocks/>
            </p:cNvCxnSpPr>
            <p:nvPr/>
          </p:nvCxnSpPr>
          <p:spPr>
            <a:xfrm>
              <a:off x="8487296" y="1890400"/>
              <a:ext cx="82736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Freeform 21">
              <a:extLst>
                <a:ext uri="{FF2B5EF4-FFF2-40B4-BE49-F238E27FC236}">
                  <a16:creationId xmlns:a16="http://schemas.microsoft.com/office/drawing/2014/main" id="{F347DEF7-CE13-DE44-BEA8-148A1103C6FE}"/>
                </a:ext>
              </a:extLst>
            </p:cNvPr>
            <p:cNvSpPr>
              <a:spLocks noChangeAspect="1"/>
            </p:cNvSpPr>
            <p:nvPr/>
          </p:nvSpPr>
          <p:spPr bwMode="auto">
            <a:xfrm>
              <a:off x="11610568" y="14973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3" name="Oval 22">
              <a:extLst>
                <a:ext uri="{FF2B5EF4-FFF2-40B4-BE49-F238E27FC236}">
                  <a16:creationId xmlns:a16="http://schemas.microsoft.com/office/drawing/2014/main" id="{F5586109-8636-6B4F-83A5-55D5351D4F47}"/>
                </a:ext>
              </a:extLst>
            </p:cNvPr>
            <p:cNvSpPr/>
            <p:nvPr/>
          </p:nvSpPr>
          <p:spPr>
            <a:xfrm>
              <a:off x="8838756" y="18481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19D93C99-8CC2-1749-AE09-2B2988EE5B9D}"/>
                </a:ext>
              </a:extLst>
            </p:cNvPr>
            <p:cNvCxnSpPr>
              <a:cxnSpLocks/>
            </p:cNvCxnSpPr>
            <p:nvPr/>
          </p:nvCxnSpPr>
          <p:spPr>
            <a:xfrm flipV="1">
              <a:off x="11470863" y="1890083"/>
              <a:ext cx="0" cy="382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0E97F11D-AD3A-C74C-8A80-AE25579192A7}"/>
                </a:ext>
              </a:extLst>
            </p:cNvPr>
            <p:cNvCxnSpPr>
              <a:cxnSpLocks/>
            </p:cNvCxnSpPr>
            <p:nvPr/>
          </p:nvCxnSpPr>
          <p:spPr>
            <a:xfrm>
              <a:off x="11470863" y="2259359"/>
              <a:ext cx="22478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15DFB4FC-A48B-7D42-8DBC-57827F97EFDA}"/>
                    </a:ext>
                  </a:extLst>
                </p:cNvPr>
                <p:cNvSpPr txBox="1"/>
                <p:nvPr/>
              </p:nvSpPr>
              <p:spPr>
                <a:xfrm>
                  <a:off x="11545006" y="1184133"/>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1400" b="0" i="1" smtClean="0">
                            <a:solidFill>
                              <a:srgbClr val="000000"/>
                            </a:solidFill>
                            <a:latin typeface="Cambria Math" panose="02040503050406030204" pitchFamily="18" charset="0"/>
                            <a:ea typeface="Cambria Math" panose="02040503050406030204" pitchFamily="18" charset="0"/>
                          </a:rPr>
                          <m:t>𝑉</m:t>
                        </m:r>
                      </m:oMath>
                    </m:oMathPara>
                  </a14:m>
                  <a:endParaRPr lang="en-US" sz="1400" dirty="0">
                    <a:solidFill>
                      <a:srgbClr val="000000"/>
                    </a:solidFill>
                  </a:endParaRPr>
                </a:p>
              </p:txBody>
            </p:sp>
          </mc:Choice>
          <mc:Fallback xmlns="">
            <p:sp>
              <p:nvSpPr>
                <p:cNvPr id="26" name="TextBox 25">
                  <a:extLst>
                    <a:ext uri="{FF2B5EF4-FFF2-40B4-BE49-F238E27FC236}">
                      <a16:creationId xmlns:a16="http://schemas.microsoft.com/office/drawing/2014/main" id="{15DFB4FC-A48B-7D42-8DBC-57827F97EFDA}"/>
                    </a:ext>
                  </a:extLst>
                </p:cNvPr>
                <p:cNvSpPr txBox="1">
                  <a:spLocks noRot="1" noChangeAspect="1" noMove="1" noResize="1" noEditPoints="1" noAdjustHandles="1" noChangeArrowheads="1" noChangeShapeType="1" noTextEdit="1"/>
                </p:cNvSpPr>
                <p:nvPr/>
              </p:nvSpPr>
              <p:spPr>
                <a:xfrm>
                  <a:off x="11545006" y="1184133"/>
                  <a:ext cx="543905" cy="307775"/>
                </a:xfrm>
                <a:prstGeom prst="rect">
                  <a:avLst/>
                </a:prstGeom>
                <a:blipFill>
                  <a:blip r:embed="rId6"/>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053C2B26-01EF-B448-B7E3-09E8DAD437B1}"/>
                    </a:ext>
                  </a:extLst>
                </p:cNvPr>
                <p:cNvSpPr txBox="1"/>
                <p:nvPr/>
              </p:nvSpPr>
              <p:spPr>
                <a:xfrm>
                  <a:off x="7670689" y="1403352"/>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sSub>
                          <m:sSubPr>
                            <m:ctrlPr>
                              <a:rPr lang="en-US" sz="1400" b="0" i="1" smtClean="0">
                                <a:solidFill>
                                  <a:srgbClr val="000000"/>
                                </a:solidFill>
                                <a:latin typeface="Cambria Math" panose="02040503050406030204" pitchFamily="18" charset="0"/>
                                <a:ea typeface="Cambria Math" panose="02040503050406030204" pitchFamily="18" charset="0"/>
                              </a:rPr>
                            </m:ctrlPr>
                          </m:sSubPr>
                          <m:e>
                            <m:r>
                              <a:rPr lang="en-US" sz="1400" b="0" i="1" smtClean="0">
                                <a:solidFill>
                                  <a:srgbClr val="000000"/>
                                </a:solidFill>
                                <a:latin typeface="Cambria Math" panose="02040503050406030204" pitchFamily="18" charset="0"/>
                                <a:ea typeface="Cambria Math" panose="02040503050406030204" pitchFamily="18" charset="0"/>
                              </a:rPr>
                              <m:t>𝑉</m:t>
                            </m:r>
                          </m:e>
                          <m:sub>
                            <m:r>
                              <a:rPr lang="en-US" sz="1400" b="0" i="1" smtClean="0">
                                <a:solidFill>
                                  <a:srgbClr val="000000"/>
                                </a:solidFill>
                                <a:latin typeface="Cambria Math" panose="02040503050406030204" pitchFamily="18" charset="0"/>
                                <a:ea typeface="Cambria Math" panose="02040503050406030204" pitchFamily="18" charset="0"/>
                              </a:rPr>
                              <m:t>𝑖</m:t>
                            </m:r>
                          </m:sub>
                        </m:sSub>
                      </m:oMath>
                    </m:oMathPara>
                  </a14:m>
                  <a:endParaRPr lang="en-US" sz="1400" dirty="0">
                    <a:solidFill>
                      <a:srgbClr val="000000"/>
                    </a:solidFill>
                  </a:endParaRPr>
                </a:p>
              </p:txBody>
            </p:sp>
          </mc:Choice>
          <mc:Fallback xmlns="">
            <p:sp>
              <p:nvSpPr>
                <p:cNvPr id="27" name="TextBox 26">
                  <a:extLst>
                    <a:ext uri="{FF2B5EF4-FFF2-40B4-BE49-F238E27FC236}">
                      <a16:creationId xmlns:a16="http://schemas.microsoft.com/office/drawing/2014/main" id="{053C2B26-01EF-B448-B7E3-09E8DAD437B1}"/>
                    </a:ext>
                  </a:extLst>
                </p:cNvPr>
                <p:cNvSpPr txBox="1">
                  <a:spLocks noRot="1" noChangeAspect="1" noMove="1" noResize="1" noEditPoints="1" noAdjustHandles="1" noChangeArrowheads="1" noChangeShapeType="1" noTextEdit="1"/>
                </p:cNvSpPr>
                <p:nvPr/>
              </p:nvSpPr>
              <p:spPr>
                <a:xfrm>
                  <a:off x="7670689" y="1403352"/>
                  <a:ext cx="543905" cy="307775"/>
                </a:xfrm>
                <a:prstGeom prst="rect">
                  <a:avLst/>
                </a:prstGeom>
                <a:blipFill>
                  <a:blip r:embed="rId7"/>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E3A8B8FE-5F38-AE44-A5B6-D8A389695BDC}"/>
                    </a:ext>
                  </a:extLst>
                </p:cNvPr>
                <p:cNvSpPr txBox="1"/>
                <p:nvPr/>
              </p:nvSpPr>
              <p:spPr>
                <a:xfrm>
                  <a:off x="7221748" y="893804"/>
                  <a:ext cx="206388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m:rPr>
                            <m:sty m:val="p"/>
                          </m:rPr>
                          <a:rPr lang="en-US" sz="1400" b="0" i="0" smtClean="0">
                            <a:solidFill>
                              <a:srgbClr val="000000"/>
                            </a:solidFill>
                            <a:latin typeface="Cambria Math" panose="02040503050406030204" pitchFamily="18" charset="0"/>
                            <a:ea typeface="Cambria Math" panose="02040503050406030204" pitchFamily="18" charset="0"/>
                          </a:rPr>
                          <m:t>Generator</m:t>
                        </m:r>
                        <m:r>
                          <a:rPr lang="en-US" sz="1400" b="0" i="0" smtClean="0">
                            <a:solidFill>
                              <a:srgbClr val="000000"/>
                            </a:solidFill>
                            <a:latin typeface="Cambria Math" panose="02040503050406030204" pitchFamily="18" charset="0"/>
                            <a:ea typeface="Cambria Math" panose="02040503050406030204" pitchFamily="18" charset="0"/>
                          </a:rPr>
                          <m:t> </m:t>
                        </m:r>
                        <m:r>
                          <m:rPr>
                            <m:sty m:val="p"/>
                          </m:rPr>
                          <a:rPr lang="en-US" sz="1400" b="0" i="0" smtClean="0">
                            <a:solidFill>
                              <a:srgbClr val="000000"/>
                            </a:solidFill>
                            <a:latin typeface="Cambria Math" panose="02040503050406030204" pitchFamily="18" charset="0"/>
                            <a:ea typeface="Cambria Math" panose="02040503050406030204" pitchFamily="18" charset="0"/>
                          </a:rPr>
                          <m:t>and</m:t>
                        </m:r>
                        <m:r>
                          <a:rPr lang="en-US" sz="1400" b="0" i="0" smtClean="0">
                            <a:solidFill>
                              <a:srgbClr val="000000"/>
                            </a:solidFill>
                            <a:latin typeface="Cambria Math" panose="02040503050406030204" pitchFamily="18" charset="0"/>
                            <a:ea typeface="Cambria Math" panose="02040503050406030204" pitchFamily="18" charset="0"/>
                          </a:rPr>
                          <m:t> </m:t>
                        </m:r>
                        <m:r>
                          <m:rPr>
                            <m:sty m:val="p"/>
                          </m:rPr>
                          <a:rPr lang="en-US" sz="1400" b="0" i="0" smtClean="0">
                            <a:solidFill>
                              <a:srgbClr val="000000"/>
                            </a:solidFill>
                            <a:latin typeface="Cambria Math" panose="02040503050406030204" pitchFamily="18" charset="0"/>
                            <a:ea typeface="Cambria Math" panose="02040503050406030204" pitchFamily="18" charset="0"/>
                          </a:rPr>
                          <m:t>scope</m:t>
                        </m:r>
                        <m:r>
                          <a:rPr lang="en-US" sz="1400" b="0" i="0" smtClean="0">
                            <a:solidFill>
                              <a:srgbClr val="000000"/>
                            </a:solidFill>
                            <a:latin typeface="Cambria Math" panose="02040503050406030204" pitchFamily="18" charset="0"/>
                            <a:ea typeface="Cambria Math" panose="02040503050406030204" pitchFamily="18" charset="0"/>
                          </a:rPr>
                          <m:t> 1</m:t>
                        </m:r>
                      </m:oMath>
                    </m:oMathPara>
                  </a14:m>
                  <a:endParaRPr lang="en-US" sz="1400" dirty="0">
                    <a:solidFill>
                      <a:srgbClr val="000000"/>
                    </a:solidFill>
                  </a:endParaRPr>
                </a:p>
              </p:txBody>
            </p:sp>
          </mc:Choice>
          <mc:Fallback xmlns="">
            <p:sp>
              <p:nvSpPr>
                <p:cNvPr id="28" name="TextBox 27">
                  <a:extLst>
                    <a:ext uri="{FF2B5EF4-FFF2-40B4-BE49-F238E27FC236}">
                      <a16:creationId xmlns:a16="http://schemas.microsoft.com/office/drawing/2014/main" id="{E3A8B8FE-5F38-AE44-A5B6-D8A389695BDC}"/>
                    </a:ext>
                  </a:extLst>
                </p:cNvPr>
                <p:cNvSpPr txBox="1">
                  <a:spLocks noRot="1" noChangeAspect="1" noMove="1" noResize="1" noEditPoints="1" noAdjustHandles="1" noChangeArrowheads="1" noChangeShapeType="1" noTextEdit="1"/>
                </p:cNvSpPr>
                <p:nvPr/>
              </p:nvSpPr>
              <p:spPr>
                <a:xfrm>
                  <a:off x="7221748" y="893804"/>
                  <a:ext cx="2063881" cy="307775"/>
                </a:xfrm>
                <a:prstGeom prst="rect">
                  <a:avLst/>
                </a:prstGeom>
                <a:blipFill>
                  <a:blip r:embed="rId8"/>
                  <a:stretch>
                    <a:fillRect b="-7692"/>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94389B66-4DBD-904D-976A-F4A67D2A72AE}"/>
                    </a:ext>
                  </a:extLst>
                </p:cNvPr>
                <p:cNvSpPr txBox="1"/>
                <p:nvPr/>
              </p:nvSpPr>
              <p:spPr>
                <a:xfrm>
                  <a:off x="11183234" y="939258"/>
                  <a:ext cx="98123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m:rPr>
                            <m:sty m:val="p"/>
                          </m:rPr>
                          <a:rPr lang="en-US" sz="1400" b="0" i="0" smtClean="0">
                            <a:solidFill>
                              <a:srgbClr val="000000"/>
                            </a:solidFill>
                            <a:latin typeface="Cambria Math" panose="02040503050406030204" pitchFamily="18" charset="0"/>
                            <a:ea typeface="Cambria Math" panose="02040503050406030204" pitchFamily="18" charset="0"/>
                          </a:rPr>
                          <m:t>scope</m:t>
                        </m:r>
                        <m:r>
                          <a:rPr lang="en-US" sz="1400" b="0" i="0" smtClean="0">
                            <a:solidFill>
                              <a:srgbClr val="000000"/>
                            </a:solidFill>
                            <a:latin typeface="Cambria Math" panose="02040503050406030204" pitchFamily="18" charset="0"/>
                            <a:ea typeface="Cambria Math" panose="02040503050406030204" pitchFamily="18" charset="0"/>
                          </a:rPr>
                          <m:t> 2</m:t>
                        </m:r>
                      </m:oMath>
                    </m:oMathPara>
                  </a14:m>
                  <a:endParaRPr lang="en-US" sz="1400" dirty="0">
                    <a:solidFill>
                      <a:srgbClr val="000000"/>
                    </a:solidFill>
                  </a:endParaRPr>
                </a:p>
              </p:txBody>
            </p:sp>
          </mc:Choice>
          <mc:Fallback xmlns="">
            <p:sp>
              <p:nvSpPr>
                <p:cNvPr id="29" name="TextBox 28">
                  <a:extLst>
                    <a:ext uri="{FF2B5EF4-FFF2-40B4-BE49-F238E27FC236}">
                      <a16:creationId xmlns:a16="http://schemas.microsoft.com/office/drawing/2014/main" id="{94389B66-4DBD-904D-976A-F4A67D2A72AE}"/>
                    </a:ext>
                  </a:extLst>
                </p:cNvPr>
                <p:cNvSpPr txBox="1">
                  <a:spLocks noRot="1" noChangeAspect="1" noMove="1" noResize="1" noEditPoints="1" noAdjustHandles="1" noChangeArrowheads="1" noChangeShapeType="1" noTextEdit="1"/>
                </p:cNvSpPr>
                <p:nvPr/>
              </p:nvSpPr>
              <p:spPr>
                <a:xfrm>
                  <a:off x="11183234" y="939258"/>
                  <a:ext cx="981233" cy="307775"/>
                </a:xfrm>
                <a:prstGeom prst="rect">
                  <a:avLst/>
                </a:prstGeom>
                <a:blipFill>
                  <a:blip r:embed="rId9"/>
                  <a:stretch>
                    <a:fillRect b="-12000"/>
                  </a:stretch>
                </a:blipFill>
                <a:ln w="12700" cap="flat">
                  <a:noFill/>
                  <a:miter lim="400000"/>
                </a:ln>
                <a:effectLst/>
              </p:spPr>
              <p:txBody>
                <a:bodyPr/>
                <a:lstStyle/>
                <a:p>
                  <a:r>
                    <a:rPr lang="en-US">
                      <a:noFill/>
                    </a:rPr>
                    <a:t> </a:t>
                  </a:r>
                </a:p>
              </p:txBody>
            </p:sp>
          </mc:Fallback>
        </mc:AlternateContent>
        <p:sp>
          <p:nvSpPr>
            <p:cNvPr id="30" name="Rectangle 29">
              <a:extLst>
                <a:ext uri="{FF2B5EF4-FFF2-40B4-BE49-F238E27FC236}">
                  <a16:creationId xmlns:a16="http://schemas.microsoft.com/office/drawing/2014/main" id="{8FDB601B-235A-004B-B35B-7D4C792EFC94}"/>
                </a:ext>
              </a:extLst>
            </p:cNvPr>
            <p:cNvSpPr/>
            <p:nvPr/>
          </p:nvSpPr>
          <p:spPr>
            <a:xfrm>
              <a:off x="7826328" y="1247032"/>
              <a:ext cx="958670" cy="1388467"/>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5D5C59C9-FF5E-734B-B33F-5AA50F0C07EB}"/>
                </a:ext>
              </a:extLst>
            </p:cNvPr>
            <p:cNvSpPr/>
            <p:nvPr/>
          </p:nvSpPr>
          <p:spPr>
            <a:xfrm>
              <a:off x="8823728" y="14982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F0DF72FA-5329-2540-9403-1B2ACDF30ABD}"/>
                </a:ext>
              </a:extLst>
            </p:cNvPr>
            <p:cNvSpPr txBox="1"/>
            <p:nvPr/>
          </p:nvSpPr>
          <p:spPr>
            <a:xfrm>
              <a:off x="9611736" y="1218057"/>
              <a:ext cx="767255" cy="338554"/>
            </a:xfrm>
            <a:prstGeom prst="rect">
              <a:avLst/>
            </a:prstGeom>
            <a:noFill/>
          </p:spPr>
          <p:txBody>
            <a:bodyPr wrap="square" rtlCol="0">
              <a:spAutoFit/>
            </a:bodyPr>
            <a:lstStyle/>
            <a:p>
              <a:r>
                <a:rPr lang="en-US" sz="1600" dirty="0"/>
                <a:t>Z</a:t>
              </a:r>
              <a:r>
                <a:rPr lang="en-US" sz="1600" baseline="-25000" dirty="0"/>
                <a:t>0</a:t>
              </a:r>
              <a:r>
                <a:rPr lang="en-US" sz="1600" dirty="0"/>
                <a:t>, l</a:t>
              </a:r>
            </a:p>
          </p:txBody>
        </p:sp>
      </p:grpSp>
    </p:spTree>
    <p:extLst>
      <p:ext uri="{BB962C8B-B14F-4D97-AF65-F5344CB8AC3E}">
        <p14:creationId xmlns:p14="http://schemas.microsoft.com/office/powerpoint/2010/main" val="96712802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184467"/>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11: Waves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09249" y="1487770"/>
                <a:ext cx="11666026" cy="388245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startAt="3"/>
                </a:pPr>
                <a:r>
                  <a:rPr lang="en-US" dirty="0">
                    <a:solidFill>
                      <a:srgbClr val="000000"/>
                    </a:solidFill>
                    <a:latin typeface="Calibri"/>
                    <a:ea typeface="Calibri"/>
                    <a:cs typeface="Calibri"/>
                    <a:sym typeface="Calibri"/>
                  </a:rPr>
                  <a:t>Add a 100mH inductor every 1km.  Now what’s the loss?</a:t>
                </a:r>
              </a:p>
              <a:p>
                <a:pPr marL="800100" lvl="1" indent="-3429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𝑍</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𝑓</m:t>
                        </m:r>
                      </m:e>
                    </m:d>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𝑅</m:t>
                    </m:r>
                    <m:r>
                      <a:rPr lang="en-US" i="1">
                        <a:solidFill>
                          <a:srgbClr val="000000"/>
                        </a:solidFill>
                        <a:latin typeface="Cambria Math" panose="02040503050406030204" pitchFamily="18" charset="0"/>
                        <a:ea typeface="Cambria Math" panose="02040503050406030204" pitchFamily="18" charset="0"/>
                        <a:cs typeface="Calibri"/>
                        <a:sym typeface="Calibri"/>
                      </a:rPr>
                      <m:t>=50×</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−3</m:t>
                        </m:r>
                      </m:sup>
                    </m:s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𝜋</m:t>
                    </m:r>
                    <m:r>
                      <a:rPr lang="en-US" i="1">
                        <a:solidFill>
                          <a:srgbClr val="000000"/>
                        </a:solidFill>
                        <a:latin typeface="Cambria Math" panose="02040503050406030204" pitchFamily="18" charset="0"/>
                        <a:ea typeface="Cambria Math" panose="02040503050406030204" pitchFamily="18" charset="0"/>
                        <a:cs typeface="Calibri"/>
                        <a:sym typeface="Calibri"/>
                      </a:rPr>
                      <m:t>𝑓</m:t>
                    </m:r>
                    <m:r>
                      <a:rPr lang="en-US" i="1">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r>
                      <a:rPr lang="en-US" b="0" i="1" smtClean="0">
                        <a:solidFill>
                          <a:srgbClr val="000000"/>
                        </a:solidFill>
                        <a:latin typeface="Cambria Math" panose="02040503050406030204" pitchFamily="18" charset="0"/>
                        <a:cs typeface="Calibri"/>
                        <a:sym typeface="Calibri"/>
                      </a:rPr>
                      <m:t>= </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num>
                          <m:den>
                            <m:r>
                              <a:rPr lang="en-US" b="0" i="1" smtClean="0">
                                <a:solidFill>
                                  <a:srgbClr val="000000"/>
                                </a:solidFill>
                                <a:latin typeface="Cambria Math" panose="02040503050406030204" pitchFamily="18" charset="0"/>
                                <a:cs typeface="Calibri"/>
                                <a:sym typeface="Calibri"/>
                              </a:rPr>
                              <m:t>𝑌</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den>
                        </m:f>
                      </m:e>
                    </m:rad>
                  </m:oMath>
                </a14:m>
                <a:endParaRPr lang="en-US" b="0" i="0"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cs typeface="Calibri"/>
                            <a:sym typeface="Calibri"/>
                          </a:rPr>
                          <m:t>𝑓</m:t>
                        </m:r>
                      </m:e>
                    </m:d>
                    <m:r>
                      <a:rPr lang="en-US" i="1">
                        <a:solidFill>
                          <a:srgbClr val="000000"/>
                        </a:solidFill>
                        <a:latin typeface="Cambria Math" panose="02040503050406030204" pitchFamily="18" charset="0"/>
                        <a:cs typeface="Calibri"/>
                        <a:sym typeface="Calibri"/>
                      </a:rPr>
                      <m:t>= </m:t>
                    </m:r>
                    <m:rad>
                      <m:radPr>
                        <m:degHide m:val="on"/>
                        <m:ctrlPr>
                          <a:rPr lang="en-US" i="1">
                            <a:solidFill>
                              <a:srgbClr val="000000"/>
                            </a:solidFill>
                            <a:latin typeface="Cambria Math" panose="02040503050406030204" pitchFamily="18" charset="0"/>
                            <a:cs typeface="Calibri"/>
                            <a:sym typeface="Calibri"/>
                          </a:rPr>
                        </m:ctrlPr>
                      </m:radPr>
                      <m:deg/>
                      <m:e>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𝑍</m:t>
                            </m:r>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cs typeface="Calibri"/>
                                    <a:sym typeface="Calibri"/>
                                  </a:rPr>
                                  <m:t>𝑓</m:t>
                                </m:r>
                              </m:e>
                            </m:d>
                          </m:num>
                          <m:den>
                            <m:r>
                              <a:rPr lang="en-US" i="1">
                                <a:solidFill>
                                  <a:srgbClr val="000000"/>
                                </a:solidFill>
                                <a:latin typeface="Cambria Math" panose="02040503050406030204" pitchFamily="18" charset="0"/>
                                <a:cs typeface="Calibri"/>
                                <a:sym typeface="Calibri"/>
                              </a:rPr>
                              <m:t>𝑌</m:t>
                            </m:r>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cs typeface="Calibri"/>
                                    <a:sym typeface="Calibri"/>
                                  </a:rPr>
                                  <m:t>𝑓</m:t>
                                </m:r>
                              </m:e>
                            </m:d>
                          </m:den>
                        </m:f>
                      </m:e>
                    </m:rad>
                  </m:oMath>
                </a14:m>
                <a:endParaRPr lang="en-US" i="1"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(500)=</m:t>
                    </m:r>
                    <m:r>
                      <a:rPr lang="en-US" b="0" i="0" smtClean="0">
                        <a:solidFill>
                          <a:srgbClr val="000000"/>
                        </a:solidFill>
                        <a:latin typeface="Cambria Math" panose="02040503050406030204" pitchFamily="18" charset="0"/>
                        <a:cs typeface="Calibri"/>
                        <a:sym typeface="Calibri"/>
                      </a:rPr>
                      <m:t>318</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(1000)=</m:t>
                    </m:r>
                    <m:r>
                      <a:rPr lang="en-US" b="0" i="1" smtClean="0">
                        <a:solidFill>
                          <a:srgbClr val="000000"/>
                        </a:solidFill>
                        <a:latin typeface="Cambria Math" panose="02040503050406030204" pitchFamily="18" charset="0"/>
                        <a:cs typeface="Calibri"/>
                        <a:sym typeface="Calibri"/>
                      </a:rPr>
                      <m:t>317</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(2000)=</m:t>
                    </m:r>
                    <m:r>
                      <a:rPr lang="en-US" b="0" i="1" smtClean="0">
                        <a:solidFill>
                          <a:srgbClr val="000000"/>
                        </a:solidFill>
                        <a:latin typeface="Cambria Math" panose="02040503050406030204" pitchFamily="18" charset="0"/>
                        <a:cs typeface="Calibri"/>
                        <a:sym typeface="Calibri"/>
                      </a:rPr>
                      <m:t>316</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b="0" i="0"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High reactance approximation: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𝑓</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dirty="0">
                    <a:solidFill>
                      <a:srgbClr val="000000"/>
                    </a:solidFill>
                    <a:ea typeface="Cambria Math" panose="02040503050406030204" pitchFamily="18" charset="0"/>
                    <a:cs typeface="Calibri"/>
                    <a:sym typeface="Calibri"/>
                  </a:rPr>
                  <a:t> ,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e>
                    </m:rad>
                    <m:r>
                      <a:rPr lang="en-US" b="0" i="1" smtClean="0">
                        <a:solidFill>
                          <a:srgbClr val="000000"/>
                        </a:solidFill>
                        <a:latin typeface="Cambria Math" panose="02040503050406030204" pitchFamily="18" charset="0"/>
                        <a:ea typeface="Cambria Math" panose="02040503050406030204" pitchFamily="18" charset="0"/>
                        <a:cs typeface="Calibri"/>
                        <a:sym typeface="Calibri"/>
                      </a:rPr>
                      <m:t>=1000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dirty="0">
                  <a:solidFill>
                    <a:srgbClr val="000000"/>
                  </a:solidFill>
                  <a:ea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den>
                    </m:f>
                  </m:oMath>
                </a14:m>
                <a:r>
                  <a:rPr lang="en-US" dirty="0">
                    <a:solidFill>
                      <a:srgbClr val="000000"/>
                    </a:solidFill>
                    <a:latin typeface="Calibri"/>
                    <a:ea typeface="Calibri"/>
                    <a:cs typeface="Calibri"/>
                    <a:sym typeface="Calibri"/>
                  </a:rPr>
                  <a:t>,</a:t>
                </a:r>
                <a:r>
                  <a:rPr lang="en-US" dirty="0">
                    <a:solidFill>
                      <a:srgbClr val="000000"/>
                    </a:solidFill>
                    <a:ea typeface="Cambria Math" panose="02040503050406030204" pitchFamily="18" charset="0"/>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500</m:t>
                        </m:r>
                      </m:e>
                    </m:d>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1000</m:t>
                        </m:r>
                      </m:e>
                    </m:d>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2000</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2000</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=5.5×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𝑛𝑒𝑝𝑒𝑟𝑠</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dirty="0">
                    <a:solidFill>
                      <a:srgbClr val="000000"/>
                    </a:solidFill>
                    <a:ea typeface="Calibri"/>
                    <a:cs typeface="Calibri"/>
                    <a:sym typeface="Calibri"/>
                  </a:rPr>
                  <a:t>For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100</m:t>
                    </m:r>
                    <m:r>
                      <a:rPr lang="en-US" i="1">
                        <a:solidFill>
                          <a:srgbClr val="000000"/>
                        </a:solidFill>
                        <a:latin typeface="Cambria Math" panose="02040503050406030204" pitchFamily="18" charset="0"/>
                        <a:ea typeface="Calibri"/>
                        <a:cs typeface="Calibri"/>
                        <a:sym typeface="Calibri"/>
                      </a:rPr>
                      <m:t>𝑘𝑚</m:t>
                    </m:r>
                    <m:r>
                      <a:rPr lang="en-US" i="1">
                        <a:solidFill>
                          <a:srgbClr val="000000"/>
                        </a:solidFill>
                        <a:latin typeface="Cambria Math" panose="02040503050406030204" pitchFamily="18" charset="0"/>
                        <a:ea typeface="Calibri"/>
                        <a:cs typeface="Calibri"/>
                        <a:sym typeface="Calibri"/>
                      </a:rPr>
                      <m:t>,</m:t>
                    </m:r>
                  </m:oMath>
                </a14:m>
                <a:r>
                  <a:rPr lang="en-US" dirty="0">
                    <a:solidFill>
                      <a:srgbClr val="000000"/>
                    </a:solidFill>
                    <a:ea typeface="Calibri"/>
                    <a:cs typeface="Calibri"/>
                    <a:sym typeface="Calibri"/>
                  </a:rPr>
                  <a:t> loss is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5</m:t>
                        </m:r>
                      </m:sup>
                    </m:sSup>
                  </m:oMath>
                </a14:m>
                <a:r>
                  <a:rPr lang="en-US" dirty="0">
                    <a:solidFill>
                      <a:srgbClr val="000000"/>
                    </a:solidFill>
                    <a:ea typeface="Calibri"/>
                    <a:cs typeface="Calibri"/>
                    <a:sym typeface="Calibri"/>
                  </a:rPr>
                  <a:t>=5.5 or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5.5 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×8.868≈49</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𝑑𝐵</m:t>
                    </m:r>
                  </m:oMath>
                </a14:m>
                <a:endParaRPr lang="en-US" dirty="0">
                  <a:solidFill>
                    <a:srgbClr val="000000"/>
                  </a:solidFill>
                  <a:ea typeface="Calibri"/>
                  <a:cs typeface="Calibri"/>
                  <a:sym typeface="Calibri"/>
                </a:endParaRPr>
              </a:p>
              <a:p>
                <a:pPr marL="800100" lvl="1" indent="-342900" defTabSz="457200"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09249" y="1487770"/>
                <a:ext cx="11666026" cy="3882459"/>
              </a:xfrm>
              <a:prstGeom prst="rect">
                <a:avLst/>
              </a:prstGeom>
              <a:blipFill>
                <a:blip r:embed="rId3"/>
                <a:stretch>
                  <a:fillRect l="-871" t="-654"/>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34</a:t>
            </a:fld>
            <a:endParaRPr lang="en-US"/>
          </a:p>
        </p:txBody>
      </p:sp>
    </p:spTree>
    <p:extLst>
      <p:ext uri="{BB962C8B-B14F-4D97-AF65-F5344CB8AC3E}">
        <p14:creationId xmlns:p14="http://schemas.microsoft.com/office/powerpoint/2010/main" val="32351565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135500"/>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12: Resonance</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36232" y="1095407"/>
                <a:ext cx="11441163" cy="545178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𝑅𝐺</m:t>
                    </m:r>
                    <m:r>
                      <a:rPr lang="en-US" b="0" i="1" smtClean="0">
                        <a:solidFill>
                          <a:srgbClr val="000000"/>
                        </a:solidFill>
                        <a:latin typeface="Cambria Math" panose="02040503050406030204" pitchFamily="18" charset="0"/>
                        <a:cs typeface="Calibri"/>
                        <a:sym typeface="Calibri"/>
                      </a:rPr>
                      <m:t>58</m:t>
                    </m:r>
                    <m:r>
                      <a:rPr lang="en-US" b="0" i="1" smtClean="0">
                        <a:solidFill>
                          <a:srgbClr val="000000"/>
                        </a:solidFill>
                        <a:latin typeface="Cambria Math" panose="02040503050406030204" pitchFamily="18" charset="0"/>
                        <a:cs typeface="Calibri"/>
                        <a:sym typeface="Calibri"/>
                      </a:rPr>
                      <m:t>𝑈</m:t>
                    </m:r>
                  </m:oMath>
                </a14:m>
                <a:r>
                  <a:rPr lang="en-US" dirty="0">
                    <a:solidFill>
                      <a:srgbClr val="000000"/>
                    </a:solidFill>
                    <a:latin typeface="Calibri"/>
                    <a:ea typeface="Calibri"/>
                    <a:cs typeface="Calibri"/>
                    <a:sym typeface="Calibri"/>
                  </a:rPr>
                  <a:t> has a capacitance of about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100</m:t>
                    </m:r>
                    <m:f>
                      <m:fPr>
                        <m:ctrlPr>
                          <a:rPr lang="en-US" b="0" i="1" smtClean="0">
                            <a:solidFill>
                              <a:srgbClr val="000000"/>
                            </a:solidFill>
                            <a:latin typeface="Cambria Math" panose="02040503050406030204" pitchFamily="18" charset="0"/>
                            <a:ea typeface="Calibri"/>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𝑝𝐹</m:t>
                        </m:r>
                      </m:num>
                      <m:den>
                        <m:r>
                          <a:rPr lang="en-US" b="0" i="1" smtClean="0">
                            <a:solidFill>
                              <a:srgbClr val="000000"/>
                            </a:solidFill>
                            <a:latin typeface="Cambria Math" panose="02040503050406030204" pitchFamily="18" charset="0"/>
                            <a:ea typeface="Calibri"/>
                            <a:cs typeface="Calibri"/>
                            <a:sym typeface="Calibri"/>
                          </a:rPr>
                          <m:t>𝑚</m:t>
                        </m:r>
                      </m:den>
                    </m:f>
                    <m:r>
                      <a:rPr lang="en-US" b="0" i="0" smtClean="0">
                        <a:solidFill>
                          <a:srgbClr val="000000"/>
                        </a:solidFill>
                        <a:latin typeface="Cambria Math" panose="02040503050406030204" pitchFamily="18" charset="0"/>
                        <a:ea typeface="Calibri"/>
                        <a:cs typeface="Calibri"/>
                        <a:sym typeface="Calibri"/>
                      </a:rPr>
                      <m:t>. </m:t>
                    </m:r>
                  </m:oMath>
                </a14:m>
                <a:r>
                  <a:rPr lang="en-US" dirty="0">
                    <a:solidFill>
                      <a:srgbClr val="000000"/>
                    </a:solidFill>
                    <a:latin typeface="Calibri"/>
                    <a:ea typeface="Calibri"/>
                    <a:cs typeface="Calibri"/>
                    <a:sym typeface="Calibri"/>
                  </a:rPr>
                  <a:t>Let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oMath>
                </a14:m>
                <a:r>
                  <a:rPr lang="en-US" dirty="0">
                    <a:solidFill>
                      <a:srgbClr val="000000"/>
                    </a:solidFill>
                    <a:latin typeface="Calibri"/>
                    <a:ea typeface="Calibri"/>
                    <a:cs typeface="Calibri"/>
                    <a:sym typeface="Calibri"/>
                  </a:rPr>
                  <a:t> be the attenuation constant and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dirty="0">
                    <a:solidFill>
                      <a:srgbClr val="000000"/>
                    </a:solidFill>
                    <a:latin typeface="Calibri"/>
                    <a:ea typeface="Calibri"/>
                    <a:cs typeface="Calibri"/>
                    <a:sym typeface="Calibri"/>
                  </a:rPr>
                  <a:t> be the phase</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Derive an expression for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𝑔</m:t>
                            </m:r>
                          </m:sub>
                        </m:sSub>
                      </m:num>
                      <m:den>
                        <m:r>
                          <a:rPr lang="en-US" b="0" i="1" smtClean="0">
                            <a:solidFill>
                              <a:srgbClr val="000000"/>
                            </a:solidFill>
                            <a:latin typeface="Cambria Math" panose="02040503050406030204" pitchFamily="18" charset="0"/>
                            <a:cs typeface="Calibri"/>
                            <a:sym typeface="Calibri"/>
                          </a:rPr>
                          <m:t>𝑉</m:t>
                        </m:r>
                      </m:den>
                    </m:f>
                    <m:r>
                      <a:rPr lang="en-US" b="0" i="1" smtClean="0">
                        <a:solidFill>
                          <a:srgbClr val="000000"/>
                        </a:solidFill>
                        <a:latin typeface="Cambria Math" panose="02040503050406030204" pitchFamily="18" charset="0"/>
                        <a:cs typeface="Calibri"/>
                        <a:sym typeface="Calibri"/>
                      </a:rPr>
                      <m:t>|</m:t>
                    </m:r>
                  </m:oMath>
                </a14:m>
                <a:r>
                  <a:rPr lang="en-US" dirty="0">
                    <a:solidFill>
                      <a:srgbClr val="000000"/>
                    </a:solidFill>
                    <a:latin typeface="Calibri"/>
                    <a:ea typeface="Calibri"/>
                    <a:cs typeface="Calibri"/>
                    <a:sym typeface="Calibri"/>
                  </a:rPr>
                  <a:t> and assuming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oMath>
                </a14:m>
                <a:r>
                  <a:rPr lang="en-US" dirty="0">
                    <a:solidFill>
                      <a:srgbClr val="000000"/>
                    </a:solidFill>
                    <a:ea typeface="Calibri"/>
                    <a:cs typeface="Calibri"/>
                    <a:sym typeface="Calibri"/>
                  </a:rPr>
                  <a:t> is small by finding the first resonance where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𝑔</m:t>
                        </m:r>
                      </m:sub>
                    </m:sSub>
                  </m:oMath>
                </a14:m>
                <a:r>
                  <a:rPr lang="en-US" dirty="0">
                    <a:solidFill>
                      <a:srgbClr val="000000"/>
                    </a:solidFill>
                    <a:ea typeface="Calibri"/>
                    <a:cs typeface="Calibri"/>
                    <a:sym typeface="Calibri"/>
                  </a:rPr>
                  <a:t> is minimum. </a:t>
                </a:r>
              </a:p>
              <a:p>
                <a:pPr marL="914400" lvl="1" indent="-4572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𝑔</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sup>
                    </m:sSup>
                    <m:r>
                      <m:rPr>
                        <m:sty m:val="p"/>
                      </m:rPr>
                      <a:rPr lang="en-US" b="0" i="0" smtClean="0">
                        <a:solidFill>
                          <a:srgbClr val="000000"/>
                        </a:solidFill>
                        <a:latin typeface="Cambria Math" panose="02040503050406030204" pitchFamily="18" charset="0"/>
                        <a:cs typeface="Calibri"/>
                        <a:sym typeface="Calibri"/>
                      </a:rPr>
                      <m:t>cos</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dirty="0">
                    <a:solidFill>
                      <a:srgbClr val="000000"/>
                    </a:solidFill>
                    <a:ea typeface="Calibri"/>
                    <a:cs typeface="Calibri"/>
                    <a:sym typeface="Calibri"/>
                  </a:rPr>
                  <a:t>, </a:t>
                </a:r>
                <a14:m>
                  <m:oMath xmlns:m="http://schemas.openxmlformats.org/officeDocument/2006/math">
                    <m:r>
                      <a:rPr lang="en-US" b="0" i="1" dirty="0" smtClean="0">
                        <a:solidFill>
                          <a:srgbClr val="000000"/>
                        </a:solidFill>
                        <a:latin typeface="Cambria Math" panose="02040503050406030204" pitchFamily="18" charset="0"/>
                        <a:ea typeface="Calibri"/>
                        <a:cs typeface="Calibri"/>
                        <a:sym typeface="Calibri"/>
                      </a:rPr>
                      <m:t>𝑉</m:t>
                    </m:r>
                    <m:r>
                      <a:rPr lang="en-US" b="0" i="1" dirty="0" smtClean="0">
                        <a:solidFill>
                          <a:srgbClr val="000000"/>
                        </a:solidFill>
                        <a:latin typeface="Cambria Math" panose="02040503050406030204" pitchFamily="18" charset="0"/>
                        <a:ea typeface="Calibri"/>
                        <a:cs typeface="Calibri"/>
                        <a:sym typeface="Calibri"/>
                      </a:rPr>
                      <m:t>=</m:t>
                    </m:r>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𝑉</m:t>
                        </m:r>
                      </m:e>
                      <m:sub>
                        <m:r>
                          <a:rPr lang="en-US" b="0" i="1" dirty="0" smtClean="0">
                            <a:solidFill>
                              <a:srgbClr val="000000"/>
                            </a:solidFill>
                            <a:latin typeface="Cambria Math" panose="02040503050406030204" pitchFamily="18" charset="0"/>
                            <a:cs typeface="Calibri"/>
                            <a:sym typeface="Calibri"/>
                          </a:rPr>
                          <m:t>0</m:t>
                        </m:r>
                      </m:sub>
                    </m:sSub>
                    <m:func>
                      <m:funcPr>
                        <m:ctrlPr>
                          <a:rPr lang="en-US" b="0" i="1" dirty="0" smtClean="0">
                            <a:solidFill>
                              <a:srgbClr val="000000"/>
                            </a:solidFill>
                            <a:latin typeface="Cambria Math" panose="02040503050406030204" pitchFamily="18" charset="0"/>
                            <a:cs typeface="Calibri"/>
                            <a:sym typeface="Calibri"/>
                          </a:rPr>
                        </m:ctrlPr>
                      </m:funcPr>
                      <m:fName>
                        <m:r>
                          <m:rPr>
                            <m:sty m:val="p"/>
                          </m:rPr>
                          <a:rPr lang="en-US" b="0" i="0" dirty="0" smtClean="0">
                            <a:solidFill>
                              <a:srgbClr val="000000"/>
                            </a:solidFill>
                            <a:latin typeface="Cambria Math" panose="02040503050406030204" pitchFamily="18" charset="0"/>
                            <a:cs typeface="Calibri"/>
                            <a:sym typeface="Calibri"/>
                          </a:rPr>
                          <m:t>exp</m:t>
                        </m:r>
                      </m:fName>
                      <m:e>
                        <m:d>
                          <m:dPr>
                            <m:ctrlPr>
                              <a:rPr lang="en-US" b="0" i="1" dirty="0" smtClean="0">
                                <a:solidFill>
                                  <a:srgbClr val="000000"/>
                                </a:solidFill>
                                <a:latin typeface="Cambria Math" panose="02040503050406030204" pitchFamily="18" charset="0"/>
                                <a:cs typeface="Calibri"/>
                                <a:sym typeface="Calibri"/>
                              </a:rPr>
                            </m:ctrlPr>
                          </m:dPr>
                          <m:e>
                            <m:r>
                              <a:rPr lang="en-US" b="0" i="1" dirty="0" smtClean="0">
                                <a:solidFill>
                                  <a:srgbClr val="000000"/>
                                </a:solidFill>
                                <a:latin typeface="Cambria Math" panose="02040503050406030204" pitchFamily="18" charset="0"/>
                                <a:cs typeface="Calibri"/>
                                <a:sym typeface="Calibri"/>
                              </a:rPr>
                              <m:t>−</m:t>
                            </m:r>
                            <m:r>
                              <a:rPr lang="en-US" b="0" i="1" dirty="0" smtClean="0">
                                <a:solidFill>
                                  <a:srgbClr val="000000"/>
                                </a:solidFill>
                                <a:latin typeface="Cambria Math" panose="02040503050406030204" pitchFamily="18" charset="0"/>
                                <a:cs typeface="Calibri"/>
                                <a:sym typeface="Calibri"/>
                              </a:rPr>
                              <m:t>𝑗</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𝑙</m:t>
                            </m:r>
                          </m:e>
                        </m:d>
                      </m:e>
                    </m:func>
                  </m:oMath>
                </a14:m>
                <a:r>
                  <a:rPr lang="en-US" b="0" dirty="0">
                    <a:solidFill>
                      <a:srgbClr val="000000"/>
                    </a:solidFill>
                    <a:ea typeface="Cambria Math" panose="02040503050406030204" pitchFamily="18" charset="0"/>
                    <a:cs typeface="Calibri"/>
                    <a:sym typeface="Calibri"/>
                  </a:rPr>
                  <a:t>. </a:t>
                </a:r>
                <a14:m>
                  <m:oMath xmlns:m="http://schemas.openxmlformats.org/officeDocument/2006/math">
                    <m:d>
                      <m:dPr>
                        <m:begChr m:val="|"/>
                        <m:end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𝑔</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den>
                        </m:f>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m:rPr>
                        <m:sty m:val="p"/>
                      </m:rPr>
                      <a:rPr lang="en-US">
                        <a:solidFill>
                          <a:srgbClr val="000000"/>
                        </a:solidFill>
                        <a:latin typeface="Cambria Math" panose="02040503050406030204" pitchFamily="18" charset="0"/>
                        <a:cs typeface="Calibri"/>
                        <a:sym typeface="Calibri"/>
                      </a:rPr>
                      <m:t>cos</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r>
                      <a:rPr lang="en-US" i="1">
                        <a:solidFill>
                          <a:srgbClr val="000000"/>
                        </a:solidFill>
                        <a:latin typeface="Cambria Math" panose="02040503050406030204" pitchFamily="18" charset="0"/>
                        <a:ea typeface="Cambria Math" panose="02040503050406030204" pitchFamily="18" charset="0"/>
                        <a:cs typeface="Calibri"/>
                        <a:sym typeface="Calibri"/>
                      </a:rPr>
                      <m:t>)</m:t>
                    </m:r>
                    <m:r>
                      <m:rPr>
                        <m:nor/>
                      </m:rP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b="0" dirty="0">
                    <a:solidFill>
                      <a:srgbClr val="000000"/>
                    </a:solidFill>
                    <a:ea typeface="Cambria Math" panose="02040503050406030204" pitchFamily="18" charset="0"/>
                    <a:cs typeface="Calibri"/>
                    <a:sym typeface="Calibri"/>
                  </a:rPr>
                  <a:t>  So,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oMath>
                </a14:m>
                <a:r>
                  <a:rPr lang="en-US" b="0" dirty="0">
                    <a:solidFill>
                      <a:srgbClr val="000000"/>
                    </a:solidFill>
                    <a:ea typeface="Cambria Math" panose="02040503050406030204" pitchFamily="18" charset="0"/>
                    <a:cs typeface="Calibri"/>
                    <a:sym typeface="Calibri"/>
                  </a:rPr>
                  <a:t>, </a:t>
                </a:r>
                <a14:m>
                  <m:oMath xmlns:m="http://schemas.openxmlformats.org/officeDocument/2006/math">
                    <m:d>
                      <m:dPr>
                        <m:begChr m:val="|"/>
                        <m:end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𝑔</m:t>
                            </m:r>
                          </m:sub>
                        </m:sSub>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b="0" dirty="0">
                  <a:solidFill>
                    <a:srgbClr val="000000"/>
                  </a:solidFill>
                  <a:ea typeface="Cambria Math" panose="02040503050406030204" pitchFamily="18" charset="0"/>
                  <a:cs typeface="Calibri"/>
                  <a:sym typeface="Calibri"/>
                </a:endParaRPr>
              </a:p>
              <a:p>
                <a:pPr marL="457200" indent="-457200" defTabSz="457200" hangingPunct="0">
                  <a:buFont typeface="+mj-lt"/>
                  <a:buAutoNum type="arabicPeriod"/>
                </a:pPr>
                <a:r>
                  <a:rPr lang="en-US" dirty="0">
                    <a:solidFill>
                      <a:srgbClr val="000000"/>
                    </a:solidFill>
                    <a:latin typeface="Calibri"/>
                    <a:ea typeface="Calibri"/>
                    <a:cs typeface="Calibri"/>
                    <a:sym typeface="Calibri"/>
                  </a:rPr>
                  <a:t>Find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 </m:t>
                    </m:r>
                  </m:oMath>
                </a14:m>
                <a:r>
                  <a:rPr lang="en-US" dirty="0">
                    <a:solidFill>
                      <a:srgbClr val="000000"/>
                    </a:solidFill>
                    <a:latin typeface="Calibri"/>
                    <a:ea typeface="Calibri"/>
                    <a:cs typeface="Calibri"/>
                    <a:sym typeface="Calibri"/>
                  </a:rPr>
                  <a:t>and the wave velocity by finding the resonant frequency (without the load,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𝑝𝑝</m:t>
                        </m:r>
                      </m:sub>
                    </m:sSub>
                  </m:oMath>
                </a14:m>
                <a:r>
                  <a:rPr lang="en-US" dirty="0">
                    <a:solidFill>
                      <a:srgbClr val="000000"/>
                    </a:solidFill>
                    <a:latin typeface="Calibri"/>
                    <a:ea typeface="Calibri"/>
                    <a:cs typeface="Calibri"/>
                    <a:sym typeface="Calibri"/>
                  </a:rPr>
                  <a:t>) and noting the time delay with a scope on the input and </a:t>
                </a:r>
                <a:r>
                  <a:rPr lang="en-US" dirty="0">
                    <a:solidFill>
                      <a:srgbClr val="000000"/>
                    </a:solidFill>
                    <a:ea typeface="Calibri"/>
                    <a:cs typeface="Calibri"/>
                    <a:sym typeface="Calibri"/>
                  </a:rPr>
                  <a:t>output. Use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𝑔</m:t>
                            </m:r>
                          </m:sub>
                        </m:sSub>
                      </m:num>
                      <m:den>
                        <m:r>
                          <a:rPr lang="en-US" i="1">
                            <a:solidFill>
                              <a:srgbClr val="000000"/>
                            </a:solidFill>
                            <a:latin typeface="Cambria Math" panose="02040503050406030204" pitchFamily="18" charset="0"/>
                            <a:cs typeface="Calibri"/>
                            <a:sym typeface="Calibri"/>
                          </a:rPr>
                          <m:t>𝑉</m:t>
                        </m:r>
                      </m:den>
                    </m:f>
                    <m:r>
                      <a:rPr lang="en-US" i="1">
                        <a:solidFill>
                          <a:srgbClr val="000000"/>
                        </a:solidFill>
                        <a:latin typeface="Cambria Math" panose="02040503050406030204" pitchFamily="18" charset="0"/>
                        <a:cs typeface="Calibri"/>
                        <a:sym typeface="Calibri"/>
                      </a:rPr>
                      <m:t>|</m:t>
                    </m:r>
                  </m:oMath>
                </a14:m>
                <a:r>
                  <a:rPr lang="en-US" dirty="0">
                    <a:solidFill>
                      <a:srgbClr val="000000"/>
                    </a:solidFill>
                    <a:ea typeface="Calibri"/>
                    <a:cs typeface="Calibri"/>
                    <a:sym typeface="Calibri"/>
                  </a:rPr>
                  <a:t> to calculate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oMath>
                </a14:m>
                <a:r>
                  <a:rPr lang="en-US" dirty="0">
                    <a:solidFill>
                      <a:srgbClr val="000000"/>
                    </a:solidFill>
                    <a:ea typeface="Calibri"/>
                    <a:cs typeface="Calibri"/>
                    <a:sym typeface="Calibri"/>
                  </a:rPr>
                  <a:t>.</a:t>
                </a:r>
              </a:p>
              <a:p>
                <a:pPr marL="914400" lvl="1" indent="-4572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m:t>
                    </m:r>
                    <m:r>
                      <a:rPr lang="en-US" i="1" smtClean="0">
                        <a:solidFill>
                          <a:srgbClr val="000000"/>
                        </a:solidFill>
                        <a:latin typeface="Cambria Math" panose="02040503050406030204" pitchFamily="18" charset="0"/>
                        <a:cs typeface="Calibri"/>
                        <a:sym typeface="Calibri"/>
                      </a:rPr>
                      <m:t>𝑉</m:t>
                    </m:r>
                    <m:r>
                      <a:rPr lang="en-US" b="0" i="1" smtClean="0">
                        <a:solidFill>
                          <a:srgbClr val="000000"/>
                        </a:solidFill>
                        <a:latin typeface="Cambria Math" panose="02040503050406030204" pitchFamily="18" charset="0"/>
                        <a:cs typeface="Calibri"/>
                        <a:sym typeface="Calibri"/>
                      </a:rPr>
                      <m:t>|</m:t>
                    </m:r>
                  </m:oMath>
                </a14:m>
                <a:r>
                  <a:rPr lang="en-US" dirty="0">
                    <a:solidFill>
                      <a:srgbClr val="000000"/>
                    </a:solidFill>
                    <a:latin typeface="Calibri"/>
                    <a:ea typeface="Calibri"/>
                    <a:cs typeface="Calibri"/>
                    <a:sym typeface="Calibri"/>
                  </a:rPr>
                  <a:t> will be maximum at resonant frequency with unterminated line.</a:t>
                </a:r>
              </a:p>
              <a:p>
                <a:pPr marL="914400" lvl="1" indent="-4572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𝑔</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dirty="0">
                    <a:solidFill>
                      <a:srgbClr val="000000"/>
                    </a:solidFill>
                    <a:ea typeface="Cambria Math" panose="02040503050406030204" pitchFamily="18" charset="0"/>
                    <a:cs typeface="Calibri"/>
                    <a:sym typeface="Calibri"/>
                  </a:rPr>
                  <a:t> is minimum when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𝑟</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den>
                    </m:f>
                  </m:oMath>
                </a14:m>
                <a:r>
                  <a:rPr lang="en-US" dirty="0">
                    <a:solidFill>
                      <a:srgbClr val="000000"/>
                    </a:solidFill>
                    <a:latin typeface="Calibri"/>
                    <a:ea typeface="Calibri"/>
                    <a:cs typeface="Calibri"/>
                    <a:sym typeface="Calibri"/>
                  </a:rPr>
                  <a:t> and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den>
                    </m:f>
                  </m:oMath>
                </a14:m>
                <a:r>
                  <a:rPr lang="en-US" dirty="0">
                    <a:solidFill>
                      <a:srgbClr val="000000"/>
                    </a:solidFill>
                    <a:latin typeface="Calibri"/>
                    <a:ea typeface="Calibri"/>
                    <a:cs typeface="Calibri"/>
                    <a:sym typeface="Calibri"/>
                  </a:rPr>
                  <a:t>.  This gives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dirty="0">
                    <a:solidFill>
                      <a:srgbClr val="000000"/>
                    </a:solidFill>
                    <a:latin typeface="Calibri"/>
                    <a:ea typeface="Calibri"/>
                    <a:cs typeface="Calibri"/>
                    <a:sym typeface="Calibri"/>
                  </a:rPr>
                  <a:t>.</a:t>
                </a:r>
              </a:p>
              <a:p>
                <a:pPr marL="914400" lvl="1" indent="-457200" defTabSz="457200" hangingPunct="0">
                  <a:buFont typeface="Arial" panose="020B0604020202020204" pitchFamily="34" charset="0"/>
                  <a:buChar char="•"/>
                </a:pPr>
                <a:r>
                  <a:rPr lang="en-US" dirty="0">
                    <a:solidFill>
                      <a:srgbClr val="000000"/>
                    </a:solidFill>
                    <a:latin typeface="Calibri"/>
                    <a:ea typeface="Calibri"/>
                    <a:cs typeface="Calibri"/>
                    <a:sym typeface="Calibri"/>
                  </a:rPr>
                  <a:t>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𝑙</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den>
                    </m:f>
                  </m:oMath>
                </a14:m>
                <a:r>
                  <a:rPr lang="en-US" dirty="0">
                    <a:solidFill>
                      <a:srgbClr val="000000"/>
                    </a:solidFill>
                    <a:latin typeface="Calibri"/>
                    <a:ea typeface="Calibri"/>
                    <a:cs typeface="Calibri"/>
                    <a:sym typeface="Calibri"/>
                  </a:rPr>
                  <a:t>, </a:t>
                </a:r>
                <a14:m>
                  <m:oMath xmlns:m="http://schemas.openxmlformats.org/officeDocument/2006/math">
                    <m:d>
                      <m:dPr>
                        <m:begChr m:val="|"/>
                        <m:endChr m:val="|"/>
                        <m:ctrlPr>
                          <a:rPr lang="en-US" i="1">
                            <a:solidFill>
                              <a:srgbClr val="000000"/>
                            </a:solidFill>
                            <a:latin typeface="Cambria Math" panose="02040503050406030204" pitchFamily="18" charset="0"/>
                            <a:cs typeface="Calibri"/>
                            <a:sym typeface="Calibri"/>
                          </a:rPr>
                        </m:ctrlPr>
                      </m:dPr>
                      <m:e>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𝑔</m:t>
                                </m:r>
                              </m:sub>
                            </m:sSub>
                          </m:num>
                          <m:den>
                            <m:r>
                              <a:rPr lang="en-US" i="1">
                                <a:solidFill>
                                  <a:srgbClr val="000000"/>
                                </a:solidFill>
                                <a:latin typeface="Cambria Math" panose="02040503050406030204" pitchFamily="18" charset="0"/>
                                <a:cs typeface="Calibri"/>
                                <a:sym typeface="Calibri"/>
                              </a:rPr>
                              <m:t>𝑉</m:t>
                            </m:r>
                          </m:den>
                        </m:f>
                      </m:e>
                    </m:d>
                    <m:r>
                      <a:rPr lang="en-US" b="0" i="1"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p>
                    </m:sSup>
                  </m:oMath>
                </a14:m>
                <a:endParaRPr lang="en-US"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dirty="0">
                    <a:solidFill>
                      <a:srgbClr val="000000"/>
                    </a:solidFill>
                    <a:latin typeface="Calibri"/>
                    <a:ea typeface="Calibri"/>
                    <a:cs typeface="Calibri"/>
                    <a:sym typeface="Calibri"/>
                  </a:rPr>
                  <a:t>Use this to calculate the velocity,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𝑣</m:t>
                    </m:r>
                  </m:oMath>
                </a14:m>
                <a:r>
                  <a:rPr lang="en-US" dirty="0">
                    <a:solidFill>
                      <a:srgbClr val="000000"/>
                    </a:solidFill>
                    <a:latin typeface="Calibri"/>
                    <a:ea typeface="Calibri"/>
                    <a:cs typeface="Calibri"/>
                    <a:sym typeface="Calibri"/>
                  </a:rPr>
                  <a:t>.  How large is the frequency shift caused?</a:t>
                </a:r>
              </a:p>
              <a:p>
                <a:pPr marL="914400" lvl="1" indent="-4572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𝑣</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oMath>
                </a14:m>
                <a:r>
                  <a:rPr lang="en-US" dirty="0">
                    <a:solidFill>
                      <a:srgbClr val="000000"/>
                    </a:solidFill>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𝑣</m:t>
                    </m:r>
                  </m:oMath>
                </a14:m>
                <a:r>
                  <a:rPr lang="en-US" dirty="0">
                    <a:solidFill>
                      <a:srgbClr val="000000"/>
                    </a:solidFill>
                    <a:ea typeface="Calibri"/>
                    <a:cs typeface="Calibri"/>
                    <a:sym typeface="Calibri"/>
                  </a:rPr>
                  <a:t> should be about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8</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oMath>
                </a14:m>
                <a:r>
                  <a:rPr lang="en-US" dirty="0">
                    <a:solidFill>
                      <a:srgbClr val="000000"/>
                    </a:solidFill>
                    <a:ea typeface="Calibri"/>
                    <a:cs typeface="Calibri"/>
                    <a:sym typeface="Calibri"/>
                  </a:rPr>
                  <a:t>]</a:t>
                </a:r>
              </a:p>
              <a:p>
                <a:pPr marL="457200" indent="-457200" defTabSz="457200" hangingPunct="0">
                  <a:buFont typeface="+mj-lt"/>
                  <a:buAutoNum type="arabicPeriod" startAt="4"/>
                </a:pPr>
                <a:r>
                  <a:rPr lang="en-US" dirty="0">
                    <a:solidFill>
                      <a:srgbClr val="000000"/>
                    </a:solidFill>
                    <a:ea typeface="Calibri"/>
                    <a:cs typeface="Calibri"/>
                    <a:sym typeface="Calibri"/>
                  </a:rPr>
                  <a:t>Find, as usual,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𝑢</m:t>
                        </m:r>
                      </m:sub>
                    </m:sSub>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𝑙</m:t>
                        </m:r>
                      </m:sub>
                    </m:sSub>
                  </m:oMath>
                </a14:m>
                <a:r>
                  <a:rPr lang="en-US" dirty="0">
                    <a:solidFill>
                      <a:srgbClr val="000000"/>
                    </a:solidFill>
                    <a:ea typeface="Calibri"/>
                    <a:cs typeface="Calibri"/>
                    <a:sym typeface="Calibri"/>
                  </a:rPr>
                  <a:t>, and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𝑄</m:t>
                    </m:r>
                    <m:r>
                      <a:rPr lang="en-US" i="1">
                        <a:solidFill>
                          <a:srgbClr val="000000"/>
                        </a:solidFill>
                        <a:latin typeface="Cambria Math" panose="02040503050406030204" pitchFamily="18" charset="0"/>
                        <a:ea typeface="Calibri"/>
                        <a:cs typeface="Calibri"/>
                        <a:sym typeface="Calibri"/>
                      </a:rPr>
                      <m:t>.</m:t>
                    </m:r>
                  </m:oMath>
                </a14:m>
                <a:endParaRPr lang="en-US" dirty="0">
                  <a:solidFill>
                    <a:srgbClr val="000000"/>
                  </a:solidFill>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𝑄</m:t>
                    </m:r>
                    <m:r>
                      <a:rPr lang="en-US" i="1">
                        <a:solidFill>
                          <a:srgbClr val="000000"/>
                        </a:solidFill>
                        <a:latin typeface="Cambria Math" panose="02040503050406030204" pitchFamily="18" charset="0"/>
                        <a:ea typeface="Calibri"/>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𝛽</m:t>
                        </m:r>
                      </m:num>
                      <m:den>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en>
                    </m:f>
                  </m:oMath>
                </a14:m>
                <a:endParaRPr lang="en-US" dirty="0">
                  <a:solidFill>
                    <a:srgbClr val="000000"/>
                  </a:solidFill>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𝑄</m:t>
                    </m:r>
                    <m:r>
                      <a:rPr lang="en-US" i="1">
                        <a:solidFill>
                          <a:srgbClr val="000000"/>
                        </a:solidFill>
                        <a:latin typeface="Cambria Math" panose="02040503050406030204" pitchFamily="18" charset="0"/>
                        <a:ea typeface="Calibri"/>
                        <a:cs typeface="Calibri"/>
                        <a:sym typeface="Calibri"/>
                      </a:rPr>
                      <m:t>= </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𝑟</m:t>
                            </m:r>
                          </m:sub>
                        </m:sSub>
                      </m:num>
                      <m:den>
                        <m:r>
                          <a:rPr lang="en-US" i="1">
                            <a:solidFill>
                              <a:srgbClr val="000000"/>
                            </a:solidFill>
                            <a:latin typeface="Cambria Math" panose="02040503050406030204" pitchFamily="18" charset="0"/>
                            <a:cs typeface="Calibri"/>
                            <a:sym typeface="Calibri"/>
                          </a:rPr>
                          <m:t>𝐵𝑊</m:t>
                        </m:r>
                      </m:den>
                    </m:f>
                  </m:oMath>
                </a14:m>
                <a:r>
                  <a:rPr lang="en-US" dirty="0">
                    <a:solidFill>
                      <a:srgbClr val="000000"/>
                    </a:solidFill>
                    <a:ea typeface="Calibri"/>
                    <a:cs typeface="Calibri"/>
                    <a:sym typeface="Calibri"/>
                  </a:rPr>
                  <a:t>, so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𝐵𝑊</m:t>
                    </m:r>
                    <m:r>
                      <a:rPr lang="en-US" i="1">
                        <a:solidFill>
                          <a:srgbClr val="000000"/>
                        </a:solidFill>
                        <a:latin typeface="Cambria Math" panose="02040503050406030204" pitchFamily="18" charset="0"/>
                        <a:ea typeface="Calibri"/>
                        <a:cs typeface="Calibri"/>
                        <a:sym typeface="Calibri"/>
                      </a:rPr>
                      <m:t>= </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𝑟</m:t>
                            </m:r>
                          </m:sub>
                        </m:sSub>
                      </m:num>
                      <m:den>
                        <m:r>
                          <a:rPr lang="en-US" i="1">
                            <a:solidFill>
                              <a:srgbClr val="000000"/>
                            </a:solidFill>
                            <a:latin typeface="Cambria Math" panose="02040503050406030204" pitchFamily="18" charset="0"/>
                            <a:cs typeface="Calibri"/>
                            <a:sym typeface="Calibri"/>
                          </a:rPr>
                          <m:t>𝑄</m:t>
                        </m:r>
                      </m:den>
                    </m:f>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𝑢</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𝑟</m:t>
                        </m:r>
                      </m:sub>
                    </m:sSub>
                    <m:r>
                      <a:rPr lang="en-US">
                        <a:solidFill>
                          <a:srgbClr val="000000"/>
                        </a:solidFill>
                        <a:latin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𝐵𝑊</m:t>
                        </m:r>
                      </m:num>
                      <m:den>
                        <m:r>
                          <a:rPr lang="en-US" i="1">
                            <a:solidFill>
                              <a:srgbClr val="000000"/>
                            </a:solidFill>
                            <a:latin typeface="Cambria Math" panose="02040503050406030204" pitchFamily="18" charset="0"/>
                            <a:cs typeface="Calibri"/>
                            <a:sym typeface="Calibri"/>
                          </a:rPr>
                          <m:t>2</m:t>
                        </m:r>
                      </m:den>
                    </m:f>
                  </m:oMath>
                </a14:m>
                <a:r>
                  <a:rPr lang="en-US" dirty="0">
                    <a:solidFill>
                      <a:srgbClr val="000000"/>
                    </a:solidFill>
                    <a:ea typeface="Calibri"/>
                    <a:cs typeface="Calibri"/>
                    <a:sym typeface="Calibri"/>
                  </a:rPr>
                  <a:t>, and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𝑙</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𝑟</m:t>
                        </m:r>
                      </m:sub>
                    </m:sSub>
                    <m:r>
                      <a:rPr lang="en-US">
                        <a:solidFill>
                          <a:srgbClr val="000000"/>
                        </a:solidFill>
                        <a:latin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𝐵𝑊</m:t>
                        </m:r>
                      </m:num>
                      <m:den>
                        <m:r>
                          <a:rPr lang="en-US" i="1">
                            <a:solidFill>
                              <a:srgbClr val="000000"/>
                            </a:solidFill>
                            <a:latin typeface="Cambria Math" panose="02040503050406030204" pitchFamily="18" charset="0"/>
                            <a:cs typeface="Calibri"/>
                            <a:sym typeface="Calibri"/>
                          </a:rPr>
                          <m:t>.2</m:t>
                        </m:r>
                      </m:den>
                    </m:f>
                  </m:oMath>
                </a14:m>
                <a:endParaRPr lang="en-US" dirty="0">
                  <a:solidFill>
                    <a:srgbClr val="000000"/>
                  </a:solidFill>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36232" y="1095407"/>
                <a:ext cx="11441163" cy="5451784"/>
              </a:xfrm>
              <a:prstGeom prst="rect">
                <a:avLst/>
              </a:prstGeom>
              <a:blipFill>
                <a:blip r:embed="rId3"/>
                <a:stretch>
                  <a:fillRect l="-77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35</a:t>
            </a:fld>
            <a:endParaRPr lang="en-US"/>
          </a:p>
        </p:txBody>
      </p:sp>
      <p:grpSp>
        <p:nvGrpSpPr>
          <p:cNvPr id="6" name="Group 5">
            <a:extLst>
              <a:ext uri="{FF2B5EF4-FFF2-40B4-BE49-F238E27FC236}">
                <a16:creationId xmlns:a16="http://schemas.microsoft.com/office/drawing/2014/main" id="{1AD96827-2092-4C47-8FDE-310E161D35AB}"/>
              </a:ext>
            </a:extLst>
          </p:cNvPr>
          <p:cNvGrpSpPr/>
          <p:nvPr/>
        </p:nvGrpSpPr>
        <p:grpSpPr>
          <a:xfrm>
            <a:off x="7904842" y="4050262"/>
            <a:ext cx="4287158" cy="2179656"/>
            <a:chOff x="7137475" y="1249344"/>
            <a:chExt cx="5000592" cy="2533439"/>
          </a:xfrm>
        </p:grpSpPr>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6D8BA0A6-0072-8C4A-9A36-6F4ACE82F689}"/>
                    </a:ext>
                  </a:extLst>
                </p:cNvPr>
                <p:cNvSpPr txBox="1"/>
                <p:nvPr/>
              </p:nvSpPr>
              <p:spPr>
                <a:xfrm>
                  <a:off x="11427753" y="1578199"/>
                  <a:ext cx="552547" cy="36298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𝑉</m:t>
                        </m:r>
                      </m:oMath>
                    </m:oMathPara>
                  </a14:m>
                  <a:endParaRPr lang="en-US" sz="1600" baseline="-25000" dirty="0"/>
                </a:p>
              </p:txBody>
            </p:sp>
          </mc:Choice>
          <mc:Fallback xmlns="">
            <p:sp>
              <p:nvSpPr>
                <p:cNvPr id="23" name="TextBox 22">
                  <a:extLst>
                    <a:ext uri="{FF2B5EF4-FFF2-40B4-BE49-F238E27FC236}">
                      <a16:creationId xmlns:a16="http://schemas.microsoft.com/office/drawing/2014/main" id="{6D8BA0A6-0072-8C4A-9A36-6F4ACE82F689}"/>
                    </a:ext>
                  </a:extLst>
                </p:cNvPr>
                <p:cNvSpPr txBox="1">
                  <a:spLocks noRot="1" noChangeAspect="1" noMove="1" noResize="1" noEditPoints="1" noAdjustHandles="1" noChangeArrowheads="1" noChangeShapeType="1" noTextEdit="1"/>
                </p:cNvSpPr>
                <p:nvPr/>
              </p:nvSpPr>
              <p:spPr>
                <a:xfrm>
                  <a:off x="11427753" y="1578199"/>
                  <a:ext cx="552547" cy="362984"/>
                </a:xfrm>
                <a:prstGeom prst="rect">
                  <a:avLst/>
                </a:prstGeom>
                <a:blipFill>
                  <a:blip r:embed="rId4"/>
                  <a:stretch>
                    <a:fillRect/>
                  </a:stretch>
                </a:blipFill>
              </p:spPr>
              <p:txBody>
                <a:bodyPr/>
                <a:lstStyle/>
                <a:p>
                  <a:r>
                    <a:rPr lang="en-US">
                      <a:noFill/>
                    </a:rPr>
                    <a:t> </a:t>
                  </a:r>
                </a:p>
              </p:txBody>
            </p:sp>
          </mc:Fallback>
        </mc:AlternateContent>
        <p:sp>
          <p:nvSpPr>
            <p:cNvPr id="7" name="Can 6">
              <a:extLst>
                <a:ext uri="{FF2B5EF4-FFF2-40B4-BE49-F238E27FC236}">
                  <a16:creationId xmlns:a16="http://schemas.microsoft.com/office/drawing/2014/main" id="{FD3E3B21-1DFB-C84B-9344-5DC78291ACB4}"/>
                </a:ext>
              </a:extLst>
            </p:cNvPr>
            <p:cNvSpPr/>
            <p:nvPr/>
          </p:nvSpPr>
          <p:spPr>
            <a:xfrm rot="5400000">
              <a:off x="9654512" y="553264"/>
              <a:ext cx="704193" cy="2869323"/>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6DE87801-BF44-F344-A5D2-DB9BF87C2C81}"/>
                </a:ext>
              </a:extLst>
            </p:cNvPr>
            <p:cNvCxnSpPr>
              <a:cxnSpLocks/>
            </p:cNvCxnSpPr>
            <p:nvPr/>
          </p:nvCxnSpPr>
          <p:spPr>
            <a:xfrm>
              <a:off x="8283432" y="1972160"/>
              <a:ext cx="33528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55595A1D-5F12-7E48-B08F-88F385392F53}"/>
                </a:ext>
              </a:extLst>
            </p:cNvPr>
            <p:cNvSpPr/>
            <p:nvPr/>
          </p:nvSpPr>
          <p:spPr>
            <a:xfrm>
              <a:off x="11600885" y="192339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72A83288-9969-E04F-9C6D-66F08C20A685}"/>
                </a:ext>
              </a:extLst>
            </p:cNvPr>
            <p:cNvSpPr txBox="1"/>
            <p:nvPr/>
          </p:nvSpPr>
          <p:spPr>
            <a:xfrm>
              <a:off x="9538900" y="1249344"/>
              <a:ext cx="767255" cy="338554"/>
            </a:xfrm>
            <a:prstGeom prst="rect">
              <a:avLst/>
            </a:prstGeom>
            <a:noFill/>
          </p:spPr>
          <p:txBody>
            <a:bodyPr wrap="square" rtlCol="0">
              <a:spAutoFit/>
            </a:bodyPr>
            <a:lstStyle/>
            <a:p>
              <a:r>
                <a:rPr lang="en-US" sz="1600" dirty="0"/>
                <a:t>10m</a:t>
              </a:r>
            </a:p>
          </p:txBody>
        </p:sp>
        <p:cxnSp>
          <p:nvCxnSpPr>
            <p:cNvPr id="13" name="Straight Connector 12">
              <a:extLst>
                <a:ext uri="{FF2B5EF4-FFF2-40B4-BE49-F238E27FC236}">
                  <a16:creationId xmlns:a16="http://schemas.microsoft.com/office/drawing/2014/main" id="{03C4CD54-8E93-7C47-8C20-00D9B7F74C72}"/>
                </a:ext>
              </a:extLst>
            </p:cNvPr>
            <p:cNvCxnSpPr>
              <a:cxnSpLocks/>
            </p:cNvCxnSpPr>
            <p:nvPr/>
          </p:nvCxnSpPr>
          <p:spPr>
            <a:xfrm flipV="1">
              <a:off x="8664840" y="2331724"/>
              <a:ext cx="0" cy="3855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D63F64D-693D-7B4D-9948-D9CC677BF38E}"/>
                </a:ext>
              </a:extLst>
            </p:cNvPr>
            <p:cNvCxnSpPr>
              <a:cxnSpLocks/>
            </p:cNvCxnSpPr>
            <p:nvPr/>
          </p:nvCxnSpPr>
          <p:spPr>
            <a:xfrm>
              <a:off x="11229873" y="2336977"/>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EB12ED1A-8B55-9543-8F44-E0F26DB6A50E}"/>
                </a:ext>
              </a:extLst>
            </p:cNvPr>
            <p:cNvSpPr/>
            <p:nvPr/>
          </p:nvSpPr>
          <p:spPr>
            <a:xfrm>
              <a:off x="11595635" y="228600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862B0098-4805-3F4F-803D-493E9CF26A61}"/>
                </a:ext>
              </a:extLst>
            </p:cNvPr>
            <p:cNvCxnSpPr>
              <a:cxnSpLocks/>
            </p:cNvCxnSpPr>
            <p:nvPr/>
          </p:nvCxnSpPr>
          <p:spPr>
            <a:xfrm>
              <a:off x="7613898" y="2717309"/>
              <a:ext cx="10607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6" name="Group 207">
              <a:extLst>
                <a:ext uri="{FF2B5EF4-FFF2-40B4-BE49-F238E27FC236}">
                  <a16:creationId xmlns:a16="http://schemas.microsoft.com/office/drawing/2014/main" id="{96F818CE-CDA5-3541-A3E3-D648A96EB08E}"/>
                </a:ext>
              </a:extLst>
            </p:cNvPr>
            <p:cNvGrpSpPr>
              <a:grpSpLocks/>
            </p:cNvGrpSpPr>
            <p:nvPr/>
          </p:nvGrpSpPr>
          <p:grpSpPr bwMode="auto">
            <a:xfrm>
              <a:off x="7461698" y="1960979"/>
              <a:ext cx="304800" cy="762000"/>
              <a:chOff x="4560" y="2400"/>
              <a:chExt cx="192" cy="480"/>
            </a:xfrm>
          </p:grpSpPr>
          <p:sp>
            <p:nvSpPr>
              <p:cNvPr id="35" name="Oval 111">
                <a:extLst>
                  <a:ext uri="{FF2B5EF4-FFF2-40B4-BE49-F238E27FC236}">
                    <a16:creationId xmlns:a16="http://schemas.microsoft.com/office/drawing/2014/main" id="{DFAFF263-F04D-7B4B-8225-7B2F2AC7F0DC}"/>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36" name="Line 112">
                <a:extLst>
                  <a:ext uri="{FF2B5EF4-FFF2-40B4-BE49-F238E27FC236}">
                    <a16:creationId xmlns:a16="http://schemas.microsoft.com/office/drawing/2014/main" id="{13115099-5F6B-A34E-8DBB-F941FFB7CD8A}"/>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13">
                <a:extLst>
                  <a:ext uri="{FF2B5EF4-FFF2-40B4-BE49-F238E27FC236}">
                    <a16:creationId xmlns:a16="http://schemas.microsoft.com/office/drawing/2014/main" id="{19AB243C-944F-2844-8E87-0A5E5F9F0E8D}"/>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4">
                <a:extLst>
                  <a:ext uri="{FF2B5EF4-FFF2-40B4-BE49-F238E27FC236}">
                    <a16:creationId xmlns:a16="http://schemas.microsoft.com/office/drawing/2014/main" id="{4C20D98D-E97B-114E-91E8-03A2CA216A35}"/>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115">
                <a:extLst>
                  <a:ext uri="{FF2B5EF4-FFF2-40B4-BE49-F238E27FC236}">
                    <a16:creationId xmlns:a16="http://schemas.microsoft.com/office/drawing/2014/main" id="{FE14BCB4-3D6C-EE4C-9C43-E42B4053BF81}"/>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116">
                <a:extLst>
                  <a:ext uri="{FF2B5EF4-FFF2-40B4-BE49-F238E27FC236}">
                    <a16:creationId xmlns:a16="http://schemas.microsoft.com/office/drawing/2014/main" id="{A4C3411A-B930-E84E-B038-EE7E112B4190}"/>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41" name="Group 117">
                <a:extLst>
                  <a:ext uri="{FF2B5EF4-FFF2-40B4-BE49-F238E27FC236}">
                    <a16:creationId xmlns:a16="http://schemas.microsoft.com/office/drawing/2014/main" id="{212EAD85-ABC3-1446-862F-ECEA274C74DF}"/>
                  </a:ext>
                </a:extLst>
              </p:cNvPr>
              <p:cNvGrpSpPr>
                <a:grpSpLocks noChangeAspect="1"/>
              </p:cNvGrpSpPr>
              <p:nvPr/>
            </p:nvGrpSpPr>
            <p:grpSpPr bwMode="auto">
              <a:xfrm>
                <a:off x="4608" y="2592"/>
                <a:ext cx="96" cy="96"/>
                <a:chOff x="2929" y="3217"/>
                <a:chExt cx="383" cy="191"/>
              </a:xfrm>
            </p:grpSpPr>
            <p:sp>
              <p:nvSpPr>
                <p:cNvPr id="42" name="Arc 118">
                  <a:extLst>
                    <a:ext uri="{FF2B5EF4-FFF2-40B4-BE49-F238E27FC236}">
                      <a16:creationId xmlns:a16="http://schemas.microsoft.com/office/drawing/2014/main" id="{7E70418C-A3F1-3C43-B10D-F5A4BBACB3DA}"/>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3" name="Arc 119">
                  <a:extLst>
                    <a:ext uri="{FF2B5EF4-FFF2-40B4-BE49-F238E27FC236}">
                      <a16:creationId xmlns:a16="http://schemas.microsoft.com/office/drawing/2014/main" id="{13B35CF3-A833-7F40-8D5C-8BBC396CE81F}"/>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27" name="Freeform 12">
              <a:extLst>
                <a:ext uri="{FF2B5EF4-FFF2-40B4-BE49-F238E27FC236}">
                  <a16:creationId xmlns:a16="http://schemas.microsoft.com/office/drawing/2014/main" id="{D13F92E2-3E67-FF4A-AB30-FEF4AA5FA1DE}"/>
                </a:ext>
              </a:extLst>
            </p:cNvPr>
            <p:cNvSpPr>
              <a:spLocks noChangeAspect="1"/>
            </p:cNvSpPr>
            <p:nvPr/>
          </p:nvSpPr>
          <p:spPr bwMode="auto">
            <a:xfrm rot="5400000">
              <a:off x="7903084" y="1621572"/>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59" name="TextBox 58">
              <a:extLst>
                <a:ext uri="{FF2B5EF4-FFF2-40B4-BE49-F238E27FC236}">
                  <a16:creationId xmlns:a16="http://schemas.microsoft.com/office/drawing/2014/main" id="{F52FD59D-68D4-804D-830C-9BCC2BC74B58}"/>
                </a:ext>
              </a:extLst>
            </p:cNvPr>
            <p:cNvSpPr txBox="1"/>
            <p:nvPr/>
          </p:nvSpPr>
          <p:spPr>
            <a:xfrm>
              <a:off x="7766498" y="1533905"/>
              <a:ext cx="767255" cy="338554"/>
            </a:xfrm>
            <a:prstGeom prst="rect">
              <a:avLst/>
            </a:prstGeom>
            <a:noFill/>
          </p:spPr>
          <p:txBody>
            <a:bodyPr wrap="square" rtlCol="0">
              <a:spAutoFit/>
            </a:bodyPr>
            <a:lstStyle/>
            <a:p>
              <a:r>
                <a:rPr lang="en-US" sz="1600" dirty="0"/>
                <a:t>Z</a:t>
              </a:r>
              <a:r>
                <a:rPr lang="en-US" sz="1600" baseline="-25000" dirty="0"/>
                <a:t>0</a:t>
              </a:r>
            </a:p>
          </p:txBody>
        </p:sp>
        <p:sp>
          <p:nvSpPr>
            <p:cNvPr id="28" name="TextBox 27">
              <a:extLst>
                <a:ext uri="{FF2B5EF4-FFF2-40B4-BE49-F238E27FC236}">
                  <a16:creationId xmlns:a16="http://schemas.microsoft.com/office/drawing/2014/main" id="{338975E0-A140-0E4B-9A35-643793B82FB4}"/>
                </a:ext>
              </a:extLst>
            </p:cNvPr>
            <p:cNvSpPr txBox="1"/>
            <p:nvPr/>
          </p:nvSpPr>
          <p:spPr>
            <a:xfrm>
              <a:off x="10491629" y="2524516"/>
              <a:ext cx="1646438" cy="584775"/>
            </a:xfrm>
            <a:prstGeom prst="rect">
              <a:avLst/>
            </a:prstGeom>
            <a:noFill/>
          </p:spPr>
          <p:txBody>
            <a:bodyPr wrap="square" rtlCol="0">
              <a:spAutoFit/>
            </a:bodyPr>
            <a:lstStyle/>
            <a:p>
              <a:r>
                <a:rPr lang="en-US" sz="1600" dirty="0"/>
                <a:t>Scope channel 2, no load</a:t>
              </a:r>
              <a:endParaRPr lang="en-US" sz="1600" baseline="-25000" dirty="0"/>
            </a:p>
          </p:txBody>
        </p:sp>
        <p:sp>
          <p:nvSpPr>
            <p:cNvPr id="29" name="TextBox 28">
              <a:extLst>
                <a:ext uri="{FF2B5EF4-FFF2-40B4-BE49-F238E27FC236}">
                  <a16:creationId xmlns:a16="http://schemas.microsoft.com/office/drawing/2014/main" id="{7A43B311-3B17-6649-BCE3-B0C65B41FB7A}"/>
                </a:ext>
              </a:extLst>
            </p:cNvPr>
            <p:cNvSpPr txBox="1"/>
            <p:nvPr/>
          </p:nvSpPr>
          <p:spPr>
            <a:xfrm>
              <a:off x="7354761" y="2951786"/>
              <a:ext cx="1646438" cy="830997"/>
            </a:xfrm>
            <a:prstGeom prst="rect">
              <a:avLst/>
            </a:prstGeom>
            <a:noFill/>
          </p:spPr>
          <p:txBody>
            <a:bodyPr wrap="square" rtlCol="0">
              <a:spAutoFit/>
            </a:bodyPr>
            <a:lstStyle/>
            <a:p>
              <a:r>
                <a:rPr lang="en-US" sz="1600" dirty="0"/>
                <a:t>Scope channel 1 and function generator</a:t>
              </a:r>
              <a:endParaRPr lang="en-US" sz="1600" baseline="-25000" dirty="0"/>
            </a:p>
          </p:txBody>
        </p:sp>
        <p:sp>
          <p:nvSpPr>
            <p:cNvPr id="4" name="Rectangle 3">
              <a:extLst>
                <a:ext uri="{FF2B5EF4-FFF2-40B4-BE49-F238E27FC236}">
                  <a16:creationId xmlns:a16="http://schemas.microsoft.com/office/drawing/2014/main" id="{840FF13B-3E0B-514F-BBBB-F7B112C1EED2}"/>
                </a:ext>
              </a:extLst>
            </p:cNvPr>
            <p:cNvSpPr/>
            <p:nvPr/>
          </p:nvSpPr>
          <p:spPr>
            <a:xfrm>
              <a:off x="7195284" y="1356837"/>
              <a:ext cx="1077221" cy="1594943"/>
            </a:xfrm>
            <a:prstGeom prst="rect">
              <a:avLst/>
            </a:prstGeom>
            <a:noFill/>
            <a:ln w="25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2E920CD1-33DE-C84E-8030-F0B8C686BA6C}"/>
                    </a:ext>
                  </a:extLst>
                </p:cNvPr>
                <p:cNvSpPr txBox="1"/>
                <p:nvPr/>
              </p:nvSpPr>
              <p:spPr>
                <a:xfrm>
                  <a:off x="8129360" y="2065151"/>
                  <a:ext cx="552547" cy="39190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𝑉</m:t>
                            </m:r>
                          </m:e>
                          <m:sub>
                            <m:r>
                              <a:rPr lang="en-US" b="0" i="1" dirty="0" smtClean="0">
                                <a:latin typeface="Cambria Math" panose="02040503050406030204" pitchFamily="18" charset="0"/>
                              </a:rPr>
                              <m:t>𝑔</m:t>
                            </m:r>
                          </m:sub>
                        </m:sSub>
                      </m:oMath>
                    </m:oMathPara>
                  </a14:m>
                  <a:endParaRPr lang="en-US" sz="1600" baseline="-25000" dirty="0"/>
                </a:p>
              </p:txBody>
            </p:sp>
          </mc:Choice>
          <mc:Fallback xmlns="">
            <p:sp>
              <p:nvSpPr>
                <p:cNvPr id="31" name="TextBox 30">
                  <a:extLst>
                    <a:ext uri="{FF2B5EF4-FFF2-40B4-BE49-F238E27FC236}">
                      <a16:creationId xmlns:a16="http://schemas.microsoft.com/office/drawing/2014/main" id="{2E920CD1-33DE-C84E-8030-F0B8C686BA6C}"/>
                    </a:ext>
                  </a:extLst>
                </p:cNvPr>
                <p:cNvSpPr txBox="1">
                  <a:spLocks noRot="1" noChangeAspect="1" noMove="1" noResize="1" noEditPoints="1" noAdjustHandles="1" noChangeArrowheads="1" noChangeShapeType="1" noTextEdit="1"/>
                </p:cNvSpPr>
                <p:nvPr/>
              </p:nvSpPr>
              <p:spPr>
                <a:xfrm>
                  <a:off x="8129360" y="2065151"/>
                  <a:ext cx="552547" cy="391902"/>
                </a:xfrm>
                <a:prstGeom prst="rect">
                  <a:avLst/>
                </a:prstGeom>
                <a:blipFill>
                  <a:blip r:embed="rId5"/>
                  <a:stretch>
                    <a:fillRect b="-31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04D7271E-6D19-D54C-A2FB-794E4F878048}"/>
                    </a:ext>
                  </a:extLst>
                </p:cNvPr>
                <p:cNvSpPr txBox="1"/>
                <p:nvPr/>
              </p:nvSpPr>
              <p:spPr>
                <a:xfrm>
                  <a:off x="9323247" y="1908483"/>
                  <a:ext cx="852075"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𝑍</m:t>
                            </m:r>
                          </m:e>
                          <m:sub>
                            <m:r>
                              <a:rPr lang="en-US" b="0" i="1" dirty="0" smtClean="0">
                                <a:latin typeface="Cambria Math" panose="02040503050406030204" pitchFamily="18" charset="0"/>
                              </a:rPr>
                              <m:t>0</m:t>
                            </m:r>
                          </m:sub>
                        </m:sSub>
                        <m:r>
                          <a:rPr lang="en-US" b="0" i="0" dirty="0" smtClean="0">
                            <a:latin typeface="Cambria Math" panose="02040503050406030204" pitchFamily="18" charset="0"/>
                          </a:rPr>
                          <m:t>, </m:t>
                        </m:r>
                        <m:r>
                          <m:rPr>
                            <m:sty m:val="p"/>
                          </m:rPr>
                          <a:rPr lang="en-US" b="0" i="0" dirty="0" smtClean="0">
                            <a:latin typeface="Cambria Math" panose="02040503050406030204" pitchFamily="18" charset="0"/>
                          </a:rPr>
                          <m:t>l</m:t>
                        </m:r>
                      </m:oMath>
                    </m:oMathPara>
                  </a14:m>
                  <a:endParaRPr lang="en-US" sz="1600" dirty="0"/>
                </a:p>
              </p:txBody>
            </p:sp>
          </mc:Choice>
          <mc:Fallback xmlns="">
            <p:sp>
              <p:nvSpPr>
                <p:cNvPr id="33" name="TextBox 32">
                  <a:extLst>
                    <a:ext uri="{FF2B5EF4-FFF2-40B4-BE49-F238E27FC236}">
                      <a16:creationId xmlns:a16="http://schemas.microsoft.com/office/drawing/2014/main" id="{04D7271E-6D19-D54C-A2FB-794E4F878048}"/>
                    </a:ext>
                  </a:extLst>
                </p:cNvPr>
                <p:cNvSpPr txBox="1">
                  <a:spLocks noRot="1" noChangeAspect="1" noMove="1" noResize="1" noEditPoints="1" noAdjustHandles="1" noChangeArrowheads="1" noChangeShapeType="1" noTextEdit="1"/>
                </p:cNvSpPr>
                <p:nvPr/>
              </p:nvSpPr>
              <p:spPr>
                <a:xfrm>
                  <a:off x="9323247" y="1908483"/>
                  <a:ext cx="852075" cy="369332"/>
                </a:xfrm>
                <a:prstGeom prst="rect">
                  <a:avLst/>
                </a:prstGeom>
                <a:blipFill>
                  <a:blip r:embed="rId6"/>
                  <a:stretch>
                    <a:fillRect/>
                  </a:stretch>
                </a:blipFill>
              </p:spPr>
              <p:txBody>
                <a:bodyPr/>
                <a:lstStyle/>
                <a:p>
                  <a:r>
                    <a:rPr lang="en-US">
                      <a:noFill/>
                    </a:rPr>
                    <a:t> </a:t>
                  </a:r>
                </a:p>
              </p:txBody>
            </p:sp>
          </mc:Fallback>
        </mc:AlternateContent>
        <p:sp>
          <p:nvSpPr>
            <p:cNvPr id="34" name="TextBox 33">
              <a:extLst>
                <a:ext uri="{FF2B5EF4-FFF2-40B4-BE49-F238E27FC236}">
                  <a16:creationId xmlns:a16="http://schemas.microsoft.com/office/drawing/2014/main" id="{A76E434F-E9A3-C04F-AA81-426B6BDB761A}"/>
                </a:ext>
              </a:extLst>
            </p:cNvPr>
            <p:cNvSpPr txBox="1"/>
            <p:nvPr/>
          </p:nvSpPr>
          <p:spPr>
            <a:xfrm>
              <a:off x="7137475" y="2125294"/>
              <a:ext cx="438428" cy="338554"/>
            </a:xfrm>
            <a:prstGeom prst="rect">
              <a:avLst/>
            </a:prstGeom>
            <a:noFill/>
          </p:spPr>
          <p:txBody>
            <a:bodyPr wrap="square" rtlCol="0">
              <a:spAutoFit/>
            </a:bodyPr>
            <a:lstStyle/>
            <a:p>
              <a:r>
                <a:rPr lang="en-US" sz="1600" dirty="0"/>
                <a:t>V</a:t>
              </a:r>
              <a:r>
                <a:rPr lang="en-US" sz="1600" baseline="-25000" dirty="0"/>
                <a:t>0</a:t>
              </a:r>
            </a:p>
          </p:txBody>
        </p:sp>
      </p:grpSp>
    </p:spTree>
    <p:extLst>
      <p:ext uri="{BB962C8B-B14F-4D97-AF65-F5344CB8AC3E}">
        <p14:creationId xmlns:p14="http://schemas.microsoft.com/office/powerpoint/2010/main" val="6088748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18754" y="62196"/>
            <a:ext cx="11720946"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Filters</a:t>
            </a:r>
            <a:endParaRPr sz="2000" dirty="0">
              <a:latin typeface="+mj-lt"/>
            </a:endParaRPr>
          </a:p>
        </p:txBody>
      </p:sp>
      <p:sp>
        <p:nvSpPr>
          <p:cNvPr id="2" name="Slide Number Placeholder 1">
            <a:extLst>
              <a:ext uri="{FF2B5EF4-FFF2-40B4-BE49-F238E27FC236}">
                <a16:creationId xmlns:a16="http://schemas.microsoft.com/office/drawing/2014/main" id="{FDFCB894-EBEC-2F48-8BD9-727B7189349D}"/>
              </a:ext>
            </a:extLst>
          </p:cNvPr>
          <p:cNvSpPr>
            <a:spLocks noGrp="1"/>
          </p:cNvSpPr>
          <p:nvPr>
            <p:ph type="sldNum" sz="quarter" idx="2"/>
          </p:nvPr>
        </p:nvSpPr>
        <p:spPr>
          <a:xfrm>
            <a:off x="8512706" y="6158166"/>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36</a:t>
            </a:fld>
            <a:endParaRPr lang="en-US"/>
          </a:p>
        </p:txBody>
      </p:sp>
      <p:pic>
        <p:nvPicPr>
          <p:cNvPr id="1026" name="Picture 2" descr="Band-pass filter - Wikipedia">
            <a:extLst>
              <a:ext uri="{FF2B5EF4-FFF2-40B4-BE49-F238E27FC236}">
                <a16:creationId xmlns:a16="http://schemas.microsoft.com/office/drawing/2014/main" id="{1ADD7485-59F6-654D-ADE6-52CFD8DD0D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68688" y="607808"/>
            <a:ext cx="3515540" cy="2343693"/>
          </a:xfrm>
          <a:prstGeom prst="rect">
            <a:avLst/>
          </a:prstGeom>
          <a:noFill/>
          <a:extLst>
            <a:ext uri="{909E8E84-426E-40DD-AFC4-6F175D3DCCD1}">
              <a14:hiddenFill xmlns:a14="http://schemas.microsoft.com/office/drawing/2010/main">
                <a:solidFill>
                  <a:srgbClr val="FFFFFF"/>
                </a:solidFill>
              </a14:hiddenFill>
            </a:ext>
          </a:extLst>
        </p:spPr>
      </p:pic>
      <p:sp>
        <p:nvSpPr>
          <p:cNvPr id="177" name="TextBox 176">
            <a:extLst>
              <a:ext uri="{FF2B5EF4-FFF2-40B4-BE49-F238E27FC236}">
                <a16:creationId xmlns:a16="http://schemas.microsoft.com/office/drawing/2014/main" id="{085FC03B-F7C9-1341-991C-A006E1F7D847}"/>
              </a:ext>
            </a:extLst>
          </p:cNvPr>
          <p:cNvSpPr txBox="1"/>
          <p:nvPr/>
        </p:nvSpPr>
        <p:spPr>
          <a:xfrm>
            <a:off x="8928974" y="2898311"/>
            <a:ext cx="260752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Bandpass - </a:t>
            </a:r>
            <a:r>
              <a:rPr lang="en-US" sz="1600" dirty="0" err="1">
                <a:solidFill>
                  <a:srgbClr val="000000"/>
                </a:solidFill>
                <a:latin typeface="Calibri"/>
                <a:ea typeface="Calibri"/>
                <a:cs typeface="Calibri"/>
                <a:sym typeface="Calibri"/>
              </a:rPr>
              <a:t>WIkipedia</a:t>
            </a:r>
            <a:endParaRPr lang="en-US" sz="1600" baseline="-25000" dirty="0">
              <a:solidFill>
                <a:srgbClr val="000000"/>
              </a:solidFill>
              <a:latin typeface="Calibri"/>
              <a:ea typeface="Calibri"/>
              <a:cs typeface="Calibri"/>
              <a:sym typeface="Calibri"/>
            </a:endParaRPr>
          </a:p>
        </p:txBody>
      </p:sp>
      <p:pic>
        <p:nvPicPr>
          <p:cNvPr id="1028" name="Picture 4" descr="Low-pass filter - Wikipedia">
            <a:extLst>
              <a:ext uri="{FF2B5EF4-FFF2-40B4-BE49-F238E27FC236}">
                <a16:creationId xmlns:a16="http://schemas.microsoft.com/office/drawing/2014/main" id="{8294064F-B9F7-1A47-832A-DF2FAA6643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12706" y="3373850"/>
            <a:ext cx="3380159" cy="2539948"/>
          </a:xfrm>
          <a:prstGeom prst="rect">
            <a:avLst/>
          </a:prstGeom>
          <a:noFill/>
          <a:extLst>
            <a:ext uri="{909E8E84-426E-40DD-AFC4-6F175D3DCCD1}">
              <a14:hiddenFill xmlns:a14="http://schemas.microsoft.com/office/drawing/2010/main">
                <a:solidFill>
                  <a:srgbClr val="FFFFFF"/>
                </a:solidFill>
              </a14:hiddenFill>
            </a:ext>
          </a:extLst>
        </p:spPr>
      </p:pic>
      <p:sp>
        <p:nvSpPr>
          <p:cNvPr id="178" name="TextBox 177">
            <a:extLst>
              <a:ext uri="{FF2B5EF4-FFF2-40B4-BE49-F238E27FC236}">
                <a16:creationId xmlns:a16="http://schemas.microsoft.com/office/drawing/2014/main" id="{7C7ABB16-BF5A-E146-A41E-1276E7E4F341}"/>
              </a:ext>
            </a:extLst>
          </p:cNvPr>
          <p:cNvSpPr txBox="1"/>
          <p:nvPr/>
        </p:nvSpPr>
        <p:spPr>
          <a:xfrm>
            <a:off x="9138853" y="5940830"/>
            <a:ext cx="260752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Lowpass - </a:t>
            </a:r>
            <a:r>
              <a:rPr lang="en-US" sz="1600" dirty="0" err="1">
                <a:solidFill>
                  <a:srgbClr val="000000"/>
                </a:solidFill>
                <a:latin typeface="Calibri"/>
                <a:ea typeface="Calibri"/>
                <a:cs typeface="Calibri"/>
                <a:sym typeface="Calibri"/>
              </a:rPr>
              <a:t>WIkipedia</a:t>
            </a:r>
            <a:endParaRPr lang="en-US" sz="1600" baseline="-250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82" name="TextBox 181">
                <a:extLst>
                  <a:ext uri="{FF2B5EF4-FFF2-40B4-BE49-F238E27FC236}">
                    <a16:creationId xmlns:a16="http://schemas.microsoft.com/office/drawing/2014/main" id="{F578E1C3-C4B0-424F-BBBD-67E7F00D1D89}"/>
                  </a:ext>
                </a:extLst>
              </p:cNvPr>
              <p:cNvSpPr txBox="1"/>
              <p:nvPr/>
            </p:nvSpPr>
            <p:spPr>
              <a:xfrm>
                <a:off x="3077202" y="832470"/>
                <a:ext cx="5515120" cy="534855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Circuits on the left are called ladder filters.</a:t>
                </a: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Low pass</a:t>
                </a:r>
                <a:r>
                  <a:rPr lang="en-US" dirty="0">
                    <a:solidFill>
                      <a:srgbClr val="000000"/>
                    </a:solidFill>
                    <a:ea typeface="Calibri"/>
                    <a:cs typeface="Calibri"/>
                    <a:sym typeface="Wingdings" pitchFamily="2" charset="2"/>
                  </a:rPr>
                  <a:t> (Butterworth equivalent): Tabled values for inductors and capacitors based on frequency and dB drop-off.</a:t>
                </a:r>
              </a:p>
              <a:p>
                <a:pPr marL="285750" indent="-285750" defTabSz="457200" hangingPunct="0">
                  <a:buFont typeface="Arial" panose="020B0604020202020204" pitchFamily="34" charset="0"/>
                  <a:buChar char="•"/>
                </a:pPr>
                <a:r>
                  <a:rPr lang="en-US" dirty="0">
                    <a:solidFill>
                      <a:srgbClr val="000000"/>
                    </a:solidFill>
                    <a:ea typeface="Calibri"/>
                    <a:cs typeface="Calibri"/>
                    <a:sym typeface="Wingdings" pitchFamily="2" charset="2"/>
                  </a:rPr>
                  <a:t>Can convert low pass into bandpass.</a:t>
                </a:r>
              </a:p>
              <a:p>
                <a:pPr marL="285750" indent="-285750" defTabSz="457200" hangingPunct="0">
                  <a:buFont typeface="Arial" panose="020B0604020202020204" pitchFamily="34" charset="0"/>
                  <a:buChar char="•"/>
                </a:pPr>
                <a:r>
                  <a:rPr lang="en-US" dirty="0">
                    <a:solidFill>
                      <a:srgbClr val="000000"/>
                    </a:solidFill>
                    <a:ea typeface="Calibri"/>
                    <a:cs typeface="Calibri"/>
                    <a:sym typeface="Wingdings" pitchFamily="2" charset="2"/>
                  </a:rPr>
                  <a:t>For low pass to high pass</a:t>
                </a:r>
              </a:p>
              <a:p>
                <a:pPr marL="285750" indent="-285750" defTabSz="457200" hangingPunct="0">
                  <a:buFont typeface="Arial" panose="020B0604020202020204" pitchFamily="34" charset="0"/>
                  <a:buChar char="•"/>
                </a:pPr>
                <a:r>
                  <a:rPr lang="en-US" dirty="0">
                    <a:solidFill>
                      <a:srgbClr val="000000"/>
                    </a:solidFill>
                    <a:ea typeface="Calibri"/>
                    <a:cs typeface="Calibri"/>
                    <a:sym typeface="Wingdings" pitchFamily="2" charset="2"/>
                  </a:rPr>
                  <a:t>Butterworth: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Wingdings" pitchFamily="2" charset="2"/>
                      </a:rPr>
                      <m:t>𝐿</m:t>
                    </m:r>
                    <m:r>
                      <a:rPr lang="en-US" b="0" i="1" smtClean="0">
                        <a:solidFill>
                          <a:srgbClr val="000000"/>
                        </a:solidFill>
                        <a:latin typeface="Cambria Math" panose="02040503050406030204" pitchFamily="18" charset="0"/>
                        <a:ea typeface="Calibri"/>
                        <a:cs typeface="Calibri"/>
                        <a:sym typeface="Wingdings" pitchFamily="2" charset="2"/>
                      </a:rPr>
                      <m:t>=</m:t>
                    </m:r>
                    <m:f>
                      <m:fPr>
                        <m:ctrlPr>
                          <a:rPr lang="en-US" b="0" i="1" smtClean="0">
                            <a:solidFill>
                              <a:srgbClr val="000000"/>
                            </a:solidFill>
                            <a:latin typeface="Cambria Math" panose="02040503050406030204" pitchFamily="18" charset="0"/>
                            <a:cs typeface="Calibri"/>
                            <a:sym typeface="Wingdings" pitchFamily="2" charset="2"/>
                          </a:rPr>
                        </m:ctrlPr>
                      </m:fPr>
                      <m:num>
                        <m:sSub>
                          <m:sSubPr>
                            <m:ctrlPr>
                              <a:rPr lang="en-US" b="0" i="1" smtClean="0">
                                <a:solidFill>
                                  <a:srgbClr val="000000"/>
                                </a:solidFill>
                                <a:latin typeface="Cambria Math" panose="02040503050406030204" pitchFamily="18" charset="0"/>
                                <a:cs typeface="Calibri"/>
                                <a:sym typeface="Wingdings" pitchFamily="2" charset="2"/>
                              </a:rPr>
                            </m:ctrlPr>
                          </m:sSubPr>
                          <m:e>
                            <m:r>
                              <a:rPr lang="en-US" b="0" i="1" smtClean="0">
                                <a:solidFill>
                                  <a:srgbClr val="000000"/>
                                </a:solidFill>
                                <a:latin typeface="Cambria Math" panose="02040503050406030204" pitchFamily="18" charset="0"/>
                                <a:cs typeface="Calibri"/>
                                <a:sym typeface="Wingdings" pitchFamily="2" charset="2"/>
                              </a:rPr>
                              <m:t>𝑃</m:t>
                            </m:r>
                          </m:e>
                          <m:sub>
                            <m:r>
                              <a:rPr lang="en-US" b="0" i="1" smtClean="0">
                                <a:solidFill>
                                  <a:srgbClr val="000000"/>
                                </a:solidFill>
                                <a:latin typeface="Cambria Math" panose="02040503050406030204" pitchFamily="18" charset="0"/>
                                <a:cs typeface="Calibri"/>
                                <a:sym typeface="Wingdings" pitchFamily="2" charset="2"/>
                              </a:rPr>
                              <m:t>𝑖</m:t>
                            </m:r>
                          </m:sub>
                        </m:sSub>
                      </m:num>
                      <m:den>
                        <m:r>
                          <a:rPr lang="en-US" b="0" i="1" smtClean="0">
                            <a:solidFill>
                              <a:srgbClr val="000000"/>
                            </a:solidFill>
                            <a:latin typeface="Cambria Math" panose="02040503050406030204" pitchFamily="18" charset="0"/>
                            <a:cs typeface="Calibri"/>
                            <a:sym typeface="Wingdings" pitchFamily="2" charset="2"/>
                          </a:rPr>
                          <m:t>𝑃</m:t>
                        </m:r>
                      </m:den>
                    </m:f>
                    <m:r>
                      <a:rPr lang="en-US" b="0" i="1" smtClean="0">
                        <a:solidFill>
                          <a:srgbClr val="000000"/>
                        </a:solidFill>
                        <a:latin typeface="Cambria Math" panose="02040503050406030204" pitchFamily="18" charset="0"/>
                        <a:cs typeface="Calibri"/>
                        <a:sym typeface="Wingdings" pitchFamily="2" charset="2"/>
                      </a:rPr>
                      <m:t>=1+</m:t>
                    </m:r>
                    <m:sSup>
                      <m:sSupPr>
                        <m:ctrlPr>
                          <a:rPr lang="en-US" b="0" i="1" smtClean="0">
                            <a:solidFill>
                              <a:srgbClr val="000000"/>
                            </a:solidFill>
                            <a:latin typeface="Cambria Math" panose="02040503050406030204" pitchFamily="18" charset="0"/>
                            <a:cs typeface="Calibri"/>
                            <a:sym typeface="Wingdings" pitchFamily="2" charset="2"/>
                          </a:rPr>
                        </m:ctrlPr>
                      </m:sSupPr>
                      <m:e>
                        <m:r>
                          <a:rPr lang="en-US" b="0" i="1" smtClean="0">
                            <a:solidFill>
                              <a:srgbClr val="000000"/>
                            </a:solidFill>
                            <a:latin typeface="Cambria Math" panose="02040503050406030204" pitchFamily="18" charset="0"/>
                            <a:cs typeface="Calibri"/>
                            <a:sym typeface="Wingdings" pitchFamily="2" charset="2"/>
                          </a:rPr>
                          <m:t>(</m:t>
                        </m:r>
                        <m:f>
                          <m:fPr>
                            <m:ctrlPr>
                              <a:rPr lang="en-US" b="0" i="1" smtClean="0">
                                <a:solidFill>
                                  <a:srgbClr val="000000"/>
                                </a:solidFill>
                                <a:latin typeface="Cambria Math" panose="02040503050406030204" pitchFamily="18" charset="0"/>
                                <a:cs typeface="Calibri"/>
                                <a:sym typeface="Wingdings" pitchFamily="2" charset="2"/>
                              </a:rPr>
                            </m:ctrlPr>
                          </m:fPr>
                          <m:num>
                            <m:r>
                              <a:rPr lang="en-US" b="0" i="1" smtClean="0">
                                <a:solidFill>
                                  <a:srgbClr val="000000"/>
                                </a:solidFill>
                                <a:latin typeface="Cambria Math" panose="02040503050406030204" pitchFamily="18" charset="0"/>
                                <a:cs typeface="Calibri"/>
                                <a:sym typeface="Wingdings" pitchFamily="2" charset="2"/>
                              </a:rPr>
                              <m:t>𝑓</m:t>
                            </m:r>
                          </m:num>
                          <m:den>
                            <m:sSub>
                              <m:sSubPr>
                                <m:ctrlPr>
                                  <a:rPr lang="en-US" b="0" i="1" smtClean="0">
                                    <a:solidFill>
                                      <a:srgbClr val="000000"/>
                                    </a:solidFill>
                                    <a:latin typeface="Cambria Math" panose="02040503050406030204" pitchFamily="18" charset="0"/>
                                    <a:cs typeface="Calibri"/>
                                    <a:sym typeface="Wingdings" pitchFamily="2" charset="2"/>
                                  </a:rPr>
                                </m:ctrlPr>
                              </m:sSubPr>
                              <m:e>
                                <m:r>
                                  <a:rPr lang="en-US" b="0" i="1" smtClean="0">
                                    <a:solidFill>
                                      <a:srgbClr val="000000"/>
                                    </a:solidFill>
                                    <a:latin typeface="Cambria Math" panose="02040503050406030204" pitchFamily="18" charset="0"/>
                                    <a:cs typeface="Calibri"/>
                                    <a:sym typeface="Wingdings" pitchFamily="2" charset="2"/>
                                  </a:rPr>
                                  <m:t>𝑓</m:t>
                                </m:r>
                              </m:e>
                              <m:sub>
                                <m:r>
                                  <a:rPr lang="en-US" b="0" i="1" smtClean="0">
                                    <a:solidFill>
                                      <a:srgbClr val="000000"/>
                                    </a:solidFill>
                                    <a:latin typeface="Cambria Math" panose="02040503050406030204" pitchFamily="18" charset="0"/>
                                    <a:cs typeface="Calibri"/>
                                    <a:sym typeface="Wingdings" pitchFamily="2" charset="2"/>
                                  </a:rPr>
                                  <m:t>𝑐</m:t>
                                </m:r>
                              </m:sub>
                            </m:sSub>
                          </m:den>
                        </m:f>
                        <m:r>
                          <a:rPr lang="en-US" b="0" i="1" smtClean="0">
                            <a:solidFill>
                              <a:srgbClr val="000000"/>
                            </a:solidFill>
                            <a:latin typeface="Cambria Math" panose="02040503050406030204" pitchFamily="18" charset="0"/>
                            <a:cs typeface="Calibri"/>
                            <a:sym typeface="Wingdings" pitchFamily="2" charset="2"/>
                          </a:rPr>
                          <m:t>)</m:t>
                        </m:r>
                      </m:e>
                      <m:sup>
                        <m:r>
                          <a:rPr lang="en-US" b="0" i="1" smtClean="0">
                            <a:solidFill>
                              <a:srgbClr val="000000"/>
                            </a:solidFill>
                            <a:latin typeface="Cambria Math" panose="02040503050406030204" pitchFamily="18" charset="0"/>
                            <a:cs typeface="Calibri"/>
                            <a:sym typeface="Wingdings" pitchFamily="2" charset="2"/>
                          </a:rPr>
                          <m:t>2</m:t>
                        </m:r>
                        <m:r>
                          <a:rPr lang="en-US" b="0" i="1" smtClean="0">
                            <a:solidFill>
                              <a:srgbClr val="000000"/>
                            </a:solidFill>
                            <a:latin typeface="Cambria Math" panose="02040503050406030204" pitchFamily="18" charset="0"/>
                            <a:cs typeface="Calibri"/>
                            <a:sym typeface="Wingdings" pitchFamily="2" charset="2"/>
                          </a:rPr>
                          <m:t>𝑛</m:t>
                        </m:r>
                      </m:sup>
                    </m:sSup>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𝑐</m:t>
                        </m:r>
                      </m:sub>
                    </m:sSub>
                  </m:oMath>
                </a14:m>
                <a:r>
                  <a:rPr lang="en-US" dirty="0">
                    <a:solidFill>
                      <a:srgbClr val="000000"/>
                    </a:solidFill>
                    <a:ea typeface="Calibri"/>
                    <a:cs typeface="Calibri"/>
                    <a:sym typeface="Calibri"/>
                  </a:rPr>
                  <a:t> is 3dB cutoff</a:t>
                </a: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Chebyshev: </a:t>
                </a:r>
                <a14:m>
                  <m:oMath xmlns:m="http://schemas.openxmlformats.org/officeDocument/2006/math">
                    <m:r>
                      <a:rPr lang="en-US" i="1">
                        <a:solidFill>
                          <a:srgbClr val="000000"/>
                        </a:solidFill>
                        <a:latin typeface="Cambria Math" panose="02040503050406030204" pitchFamily="18" charset="0"/>
                        <a:ea typeface="Calibri"/>
                        <a:cs typeface="Calibri"/>
                        <a:sym typeface="Wingdings" pitchFamily="2" charset="2"/>
                      </a:rPr>
                      <m:t>𝐿</m:t>
                    </m:r>
                    <m:r>
                      <a:rPr lang="en-US" i="1">
                        <a:solidFill>
                          <a:srgbClr val="000000"/>
                        </a:solidFill>
                        <a:latin typeface="Cambria Math" panose="02040503050406030204" pitchFamily="18" charset="0"/>
                        <a:cs typeface="Calibri"/>
                        <a:sym typeface="Wingdings" pitchFamily="2" charset="2"/>
                      </a:rPr>
                      <m:t>=1+</m:t>
                    </m:r>
                    <m:sSup>
                      <m:sSupPr>
                        <m:ctrlPr>
                          <a:rPr lang="en-US" i="1">
                            <a:solidFill>
                              <a:srgbClr val="000000"/>
                            </a:solidFill>
                            <a:latin typeface="Cambria Math" panose="02040503050406030204" pitchFamily="18" charset="0"/>
                            <a:cs typeface="Calibri"/>
                            <a:sym typeface="Wingdings" pitchFamily="2" charset="2"/>
                          </a:rPr>
                        </m:ctrlPr>
                      </m:sSupPr>
                      <m:e>
                        <m:r>
                          <a:rPr lang="en-US" i="1" smtClean="0">
                            <a:solidFill>
                              <a:srgbClr val="000000"/>
                            </a:solidFill>
                            <a:latin typeface="Cambria Math" panose="02040503050406030204" pitchFamily="18" charset="0"/>
                            <a:ea typeface="Cambria Math" panose="02040503050406030204" pitchFamily="18" charset="0"/>
                            <a:cs typeface="Calibri"/>
                            <a:sym typeface="Wingdings" pitchFamily="2" charset="2"/>
                          </a:rPr>
                          <m:t>𝛼</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Wingdings" pitchFamily="2" charset="2"/>
                              </a:rPr>
                            </m:ctrlPr>
                          </m:sSupPr>
                          <m:e>
                            <m:sSub>
                              <m:sSubPr>
                                <m:ctrlPr>
                                  <a:rPr lang="en-US" i="1" smtClean="0">
                                    <a:solidFill>
                                      <a:srgbClr val="000000"/>
                                    </a:solidFill>
                                    <a:latin typeface="Cambria Math" panose="02040503050406030204" pitchFamily="18" charset="0"/>
                                    <a:ea typeface="Cambria Math" panose="02040503050406030204" pitchFamily="18" charset="0"/>
                                    <a:cs typeface="Calibri"/>
                                    <a:sym typeface="Wingdings" pitchFamily="2" charset="2"/>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Wingdings" pitchFamily="2" charset="2"/>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Wingdings" pitchFamily="2" charset="2"/>
                                  </a:rPr>
                                  <m:t>𝑛</m:t>
                                </m:r>
                              </m:sub>
                            </m:sSub>
                          </m:e>
                          <m:sup>
                            <m:r>
                              <a:rPr lang="en-US" b="0" i="1" smtClean="0">
                                <a:solidFill>
                                  <a:srgbClr val="000000"/>
                                </a:solidFill>
                                <a:latin typeface="Cambria Math" panose="02040503050406030204" pitchFamily="18" charset="0"/>
                                <a:ea typeface="Cambria Math" panose="02040503050406030204" pitchFamily="18" charset="0"/>
                                <a:cs typeface="Calibri"/>
                                <a:sym typeface="Wingdings" pitchFamily="2" charset="2"/>
                              </a:rPr>
                              <m:t>2</m:t>
                            </m:r>
                          </m:sup>
                        </m:sSup>
                        <m:r>
                          <a:rPr lang="en-US" i="1">
                            <a:solidFill>
                              <a:srgbClr val="000000"/>
                            </a:solidFill>
                            <a:latin typeface="Cambria Math" panose="02040503050406030204" pitchFamily="18" charset="0"/>
                            <a:cs typeface="Calibri"/>
                            <a:sym typeface="Wingdings" pitchFamily="2" charset="2"/>
                          </a:rPr>
                          <m:t>(</m:t>
                        </m:r>
                        <m:f>
                          <m:fPr>
                            <m:ctrlPr>
                              <a:rPr lang="en-US" i="1">
                                <a:solidFill>
                                  <a:srgbClr val="000000"/>
                                </a:solidFill>
                                <a:latin typeface="Cambria Math" panose="02040503050406030204" pitchFamily="18" charset="0"/>
                                <a:cs typeface="Calibri"/>
                                <a:sym typeface="Wingdings" pitchFamily="2" charset="2"/>
                              </a:rPr>
                            </m:ctrlPr>
                          </m:fPr>
                          <m:num>
                            <m:r>
                              <a:rPr lang="en-US" i="1">
                                <a:solidFill>
                                  <a:srgbClr val="000000"/>
                                </a:solidFill>
                                <a:latin typeface="Cambria Math" panose="02040503050406030204" pitchFamily="18" charset="0"/>
                                <a:cs typeface="Calibri"/>
                                <a:sym typeface="Wingdings" pitchFamily="2" charset="2"/>
                              </a:rPr>
                              <m:t>𝑓</m:t>
                            </m:r>
                          </m:num>
                          <m:den>
                            <m:sSub>
                              <m:sSubPr>
                                <m:ctrlPr>
                                  <a:rPr lang="en-US" i="1">
                                    <a:solidFill>
                                      <a:srgbClr val="000000"/>
                                    </a:solidFill>
                                    <a:latin typeface="Cambria Math" panose="02040503050406030204" pitchFamily="18" charset="0"/>
                                    <a:cs typeface="Calibri"/>
                                    <a:sym typeface="Wingdings" pitchFamily="2" charset="2"/>
                                  </a:rPr>
                                </m:ctrlPr>
                              </m:sSubPr>
                              <m:e>
                                <m:r>
                                  <a:rPr lang="en-US" i="1">
                                    <a:solidFill>
                                      <a:srgbClr val="000000"/>
                                    </a:solidFill>
                                    <a:latin typeface="Cambria Math" panose="02040503050406030204" pitchFamily="18" charset="0"/>
                                    <a:cs typeface="Calibri"/>
                                    <a:sym typeface="Wingdings" pitchFamily="2" charset="2"/>
                                  </a:rPr>
                                  <m:t>𝑓</m:t>
                                </m:r>
                              </m:e>
                              <m:sub>
                                <m:r>
                                  <a:rPr lang="en-US" i="1">
                                    <a:solidFill>
                                      <a:srgbClr val="000000"/>
                                    </a:solidFill>
                                    <a:latin typeface="Cambria Math" panose="02040503050406030204" pitchFamily="18" charset="0"/>
                                    <a:cs typeface="Calibri"/>
                                    <a:sym typeface="Wingdings" pitchFamily="2" charset="2"/>
                                  </a:rPr>
                                  <m:t>𝑐</m:t>
                                </m:r>
                              </m:sub>
                            </m:sSub>
                          </m:den>
                        </m:f>
                        <m:r>
                          <a:rPr lang="en-US" i="1">
                            <a:solidFill>
                              <a:srgbClr val="000000"/>
                            </a:solidFill>
                            <a:latin typeface="Cambria Math" panose="02040503050406030204" pitchFamily="18" charset="0"/>
                            <a:cs typeface="Calibri"/>
                            <a:sym typeface="Wingdings" pitchFamily="2" charset="2"/>
                          </a:rPr>
                          <m:t>)</m:t>
                        </m:r>
                      </m:e>
                      <m:sup>
                        <m:r>
                          <a:rPr lang="en-US" i="1">
                            <a:solidFill>
                              <a:srgbClr val="000000"/>
                            </a:solidFill>
                            <a:latin typeface="Cambria Math" panose="02040503050406030204" pitchFamily="18" charset="0"/>
                            <a:cs typeface="Calibri"/>
                            <a:sym typeface="Wingdings" pitchFamily="2" charset="2"/>
                          </a:rPr>
                          <m:t>2</m:t>
                        </m:r>
                        <m:r>
                          <a:rPr lang="en-US" i="1">
                            <a:solidFill>
                              <a:srgbClr val="000000"/>
                            </a:solidFill>
                            <a:latin typeface="Cambria Math" panose="02040503050406030204" pitchFamily="18" charset="0"/>
                            <a:cs typeface="Calibri"/>
                            <a:sym typeface="Wingdings" pitchFamily="2" charset="2"/>
                          </a:rPr>
                          <m:t>𝑛</m:t>
                        </m:r>
                      </m:sup>
                    </m:sSup>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𝑐</m:t>
                        </m:r>
                      </m:sub>
                    </m:sSub>
                  </m:oMath>
                </a14:m>
                <a:r>
                  <a:rPr lang="en-US" dirty="0">
                    <a:solidFill>
                      <a:srgbClr val="000000"/>
                    </a:solidFill>
                    <a:ea typeface="Calibri"/>
                    <a:cs typeface="Calibri"/>
                    <a:sym typeface="Calibri"/>
                  </a:rPr>
                  <a:t> is 3dB cutoff</a:t>
                </a: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Normalized reactance's: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𝑎</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m:t>
                    </m:r>
                    <m:r>
                      <m:rPr>
                        <m:sty m:val="p"/>
                      </m:rPr>
                      <a:rPr lang="en-US" b="0" i="0" smtClean="0">
                        <a:solidFill>
                          <a:srgbClr val="000000"/>
                        </a:solidFill>
                        <a:latin typeface="Cambria Math" panose="02040503050406030204" pitchFamily="18" charset="0"/>
                        <a:cs typeface="Calibri"/>
                        <a:sym typeface="Calibri"/>
                      </a:rPr>
                      <m:t>sin</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𝑛</m:t>
                        </m:r>
                      </m:den>
                    </m:f>
                    <m:r>
                      <a:rPr lang="en-US" b="0" i="1" smtClean="0">
                        <a:solidFill>
                          <a:srgbClr val="000000"/>
                        </a:solidFill>
                        <a:latin typeface="Cambria Math" panose="02040503050406030204" pitchFamily="18" charset="0"/>
                        <a:cs typeface="Calibri"/>
                        <a:sym typeface="Calibri"/>
                      </a:rPr>
                      <m:t>)</m:t>
                    </m:r>
                  </m:oMath>
                </a14:m>
                <a:endParaRPr lang="en-US" dirty="0">
                  <a:solidFill>
                    <a:srgbClr val="000000"/>
                  </a:solidFill>
                  <a:ea typeface="Calibri"/>
                  <a:cs typeface="Calibri"/>
                  <a:sym typeface="Calibri"/>
                </a:endParaRP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Ripple loss: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f>
                          <m:fPr>
                            <m:type m:val="skw"/>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𝑟</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den>
                        </m:f>
                      </m:sup>
                    </m:sSup>
                  </m:oMath>
                </a14:m>
                <a:endParaRPr lang="en-US" dirty="0">
                  <a:solidFill>
                    <a:srgbClr val="000000"/>
                  </a:solidFill>
                  <a:ea typeface="Calibri"/>
                  <a:cs typeface="Calibri"/>
                  <a:sym typeface="Calibri"/>
                </a:endParaRPr>
              </a:p>
              <a:p>
                <a:pPr marL="285750" indent="-28575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m:rPr>
                        <m:sty m:val="p"/>
                      </m:rPr>
                      <a:rPr lang="en-US" b="0" i="0" smtClean="0">
                        <a:solidFill>
                          <a:srgbClr val="000000"/>
                        </a:solidFill>
                        <a:latin typeface="Cambria Math" panose="02040503050406030204" pitchFamily="18" charset="0"/>
                        <a:ea typeface="Cambria Math" panose="02040503050406030204" pitchFamily="18" charset="0"/>
                        <a:cs typeface="Calibri"/>
                        <a:sym typeface="Calibri"/>
                      </a:rPr>
                      <m:t>sinh</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𝑡𝑎𝑛h</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e>
                            </m:rad>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𝑛</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dirty="0">
                    <a:solidFill>
                      <a:srgbClr val="000000"/>
                    </a:solidFill>
                    <a:ea typeface="Calibri"/>
                    <a:cs typeface="Calibri"/>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𝑐</m:t>
                        </m:r>
                      </m:e>
                      <m:sub>
                        <m:r>
                          <a:rPr lang="en-US" b="0" i="1" dirty="0" smtClean="0">
                            <a:solidFill>
                              <a:srgbClr val="000000"/>
                            </a:solidFill>
                            <a:latin typeface="Cambria Math" panose="02040503050406030204" pitchFamily="18" charset="0"/>
                            <a:cs typeface="Calibri"/>
                            <a:sym typeface="Calibri"/>
                          </a:rPr>
                          <m:t>𝑖</m:t>
                        </m:r>
                      </m:sub>
                    </m:sSub>
                    <m:r>
                      <a:rPr lang="en-US" b="0" i="1" dirty="0" smtClean="0">
                        <a:solidFill>
                          <a:srgbClr val="000000"/>
                        </a:solidFill>
                        <a:latin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cs typeface="Calibri"/>
                            <a:sym typeface="Calibri"/>
                          </a:rPr>
                        </m:ctrlPr>
                      </m:fPr>
                      <m:num>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𝑎</m:t>
                            </m:r>
                          </m:e>
                          <m:sub>
                            <m:r>
                              <a:rPr lang="en-US" b="0" i="1" dirty="0" smtClean="0">
                                <a:solidFill>
                                  <a:srgbClr val="000000"/>
                                </a:solidFill>
                                <a:latin typeface="Cambria Math" panose="02040503050406030204" pitchFamily="18" charset="0"/>
                                <a:cs typeface="Calibri"/>
                                <a:sym typeface="Calibri"/>
                              </a:rPr>
                              <m:t>𝑖</m:t>
                            </m:r>
                          </m:sub>
                        </m:sSub>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𝑎</m:t>
                            </m:r>
                          </m:e>
                          <m:sub>
                            <m:r>
                              <a:rPr lang="en-US" b="0" i="1" dirty="0" smtClean="0">
                                <a:solidFill>
                                  <a:srgbClr val="000000"/>
                                </a:solidFill>
                                <a:latin typeface="Cambria Math" panose="02040503050406030204" pitchFamily="18" charset="0"/>
                                <a:cs typeface="Calibri"/>
                                <a:sym typeface="Calibri"/>
                              </a:rPr>
                              <m:t>𝑖</m:t>
                            </m:r>
                            <m:r>
                              <a:rPr lang="en-US" b="0" i="1" dirty="0" smtClean="0">
                                <a:solidFill>
                                  <a:srgbClr val="000000"/>
                                </a:solidFill>
                                <a:latin typeface="Cambria Math" panose="02040503050406030204" pitchFamily="18" charset="0"/>
                                <a:cs typeface="Calibri"/>
                                <a:sym typeface="Calibri"/>
                              </a:rPr>
                              <m:t>−1</m:t>
                            </m:r>
                          </m:sub>
                        </m:sSub>
                      </m:num>
                      <m:den>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𝑐</m:t>
                            </m:r>
                          </m:e>
                          <m:sub>
                            <m:r>
                              <a:rPr lang="en-US" b="0" i="1" dirty="0" smtClean="0">
                                <a:solidFill>
                                  <a:srgbClr val="000000"/>
                                </a:solidFill>
                                <a:latin typeface="Cambria Math" panose="02040503050406030204" pitchFamily="18" charset="0"/>
                                <a:cs typeface="Calibri"/>
                                <a:sym typeface="Calibri"/>
                              </a:rPr>
                              <m:t>𝑖</m:t>
                            </m:r>
                            <m:r>
                              <a:rPr lang="en-US" b="0" i="1" dirty="0" smtClean="0">
                                <a:solidFill>
                                  <a:srgbClr val="000000"/>
                                </a:solidFill>
                                <a:latin typeface="Cambria Math" panose="02040503050406030204" pitchFamily="18" charset="0"/>
                                <a:cs typeface="Calibri"/>
                                <a:sym typeface="Calibri"/>
                              </a:rPr>
                              <m:t>−1</m:t>
                            </m:r>
                          </m:sub>
                        </m:sSub>
                        <m:r>
                          <a:rPr lang="en-US" b="0" i="1" dirty="0" smtClean="0">
                            <a:solidFill>
                              <a:srgbClr val="000000"/>
                            </a:solidFill>
                            <a:latin typeface="Cambria Math" panose="02040503050406030204" pitchFamily="18" charset="0"/>
                            <a:cs typeface="Calibri"/>
                            <a:sym typeface="Calibri"/>
                          </a:rPr>
                          <m:t>(</m:t>
                        </m:r>
                        <m:sSup>
                          <m:sSupPr>
                            <m:ctrlPr>
                              <a:rPr lang="en-US" b="0" i="1" dirty="0" smtClean="0">
                                <a:solidFill>
                                  <a:srgbClr val="000000"/>
                                </a:solidFill>
                                <a:latin typeface="Cambria Math" panose="02040503050406030204" pitchFamily="18" charset="0"/>
                                <a:cs typeface="Calibri"/>
                                <a:sym typeface="Calibri"/>
                              </a:rPr>
                            </m:ctrlPr>
                          </m:sSup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e>
                          <m:sup>
                            <m:r>
                              <a:rPr lang="en-US" b="0" i="1" dirty="0" smtClean="0">
                                <a:solidFill>
                                  <a:srgbClr val="000000"/>
                                </a:solidFill>
                                <a:latin typeface="Cambria Math" panose="02040503050406030204" pitchFamily="18" charset="0"/>
                                <a:cs typeface="Calibri"/>
                                <a:sym typeface="Calibri"/>
                              </a:rPr>
                              <m:t>2</m:t>
                            </m:r>
                          </m:sup>
                        </m:sSup>
                        <m:r>
                          <a:rPr lang="en-US" b="0" i="1" dirty="0" smtClean="0">
                            <a:solidFill>
                              <a:srgbClr val="000000"/>
                            </a:solidFill>
                            <a:latin typeface="Cambria Math" panose="02040503050406030204" pitchFamily="18" charset="0"/>
                            <a:cs typeface="Calibri"/>
                            <a:sym typeface="Calibri"/>
                          </a:rPr>
                          <m:t>+</m:t>
                        </m:r>
                        <m:sSup>
                          <m:sSupPr>
                            <m:ctrlPr>
                              <a:rPr lang="en-US" b="0" i="1" dirty="0" smtClean="0">
                                <a:solidFill>
                                  <a:srgbClr val="000000"/>
                                </a:solidFill>
                                <a:latin typeface="Cambria Math" panose="02040503050406030204" pitchFamily="18" charset="0"/>
                                <a:cs typeface="Calibri"/>
                                <a:sym typeface="Calibri"/>
                              </a:rPr>
                            </m:ctrlPr>
                          </m:sSupPr>
                          <m:e>
                            <m:r>
                              <a:rPr lang="en-US" b="0" i="1" dirty="0" smtClean="0">
                                <a:solidFill>
                                  <a:srgbClr val="000000"/>
                                </a:solidFill>
                                <a:latin typeface="Cambria Math" panose="02040503050406030204" pitchFamily="18" charset="0"/>
                                <a:cs typeface="Calibri"/>
                                <a:sym typeface="Calibri"/>
                              </a:rPr>
                              <m:t>𝑠𝑖𝑛</m:t>
                            </m:r>
                          </m:e>
                          <m:sup>
                            <m:r>
                              <a:rPr lang="en-US" b="0" i="1" dirty="0" smtClean="0">
                                <a:solidFill>
                                  <a:srgbClr val="000000"/>
                                </a:solidFill>
                                <a:latin typeface="Cambria Math" panose="02040503050406030204" pitchFamily="18" charset="0"/>
                                <a:cs typeface="Calibri"/>
                                <a:sym typeface="Calibri"/>
                              </a:rPr>
                              <m:t>2</m:t>
                            </m:r>
                          </m:sup>
                        </m:sSup>
                        <m:r>
                          <a:rPr lang="en-US" b="0" i="1" dirty="0" smtClean="0">
                            <a:solidFill>
                              <a:srgbClr val="000000"/>
                            </a:solidFill>
                            <a:latin typeface="Cambria Math" panose="02040503050406030204" pitchFamily="18" charset="0"/>
                            <a:cs typeface="Calibri"/>
                            <a:sym typeface="Calibri"/>
                          </a:rPr>
                          <m:t>(</m:t>
                        </m:r>
                        <m:f>
                          <m:fPr>
                            <m:type m:val="skw"/>
                            <m:ctrlPr>
                              <a:rPr lang="en-US" b="0" i="1" dirty="0" smtClean="0">
                                <a:solidFill>
                                  <a:srgbClr val="000000"/>
                                </a:solidFill>
                                <a:latin typeface="Cambria Math" panose="02040503050406030204" pitchFamily="18" charset="0"/>
                                <a:cs typeface="Calibri"/>
                                <a:sym typeface="Calibri"/>
                              </a:rPr>
                            </m:ctrlPr>
                          </m:fPr>
                          <m:num>
                            <m:r>
                              <a:rPr lang="en-US" b="0" i="1" dirty="0" smtClean="0">
                                <a:solidFill>
                                  <a:srgbClr val="000000"/>
                                </a:solidFill>
                                <a:latin typeface="Cambria Math" panose="02040503050406030204" pitchFamily="18" charset="0"/>
                                <a:cs typeface="Calibri"/>
                                <a:sym typeface="Calibri"/>
                              </a:rPr>
                              <m:t>(</m:t>
                            </m:r>
                            <m:r>
                              <a:rPr lang="en-US" b="0" i="1" dirty="0" smtClean="0">
                                <a:solidFill>
                                  <a:srgbClr val="000000"/>
                                </a:solidFill>
                                <a:latin typeface="Cambria Math" panose="02040503050406030204" pitchFamily="18" charset="0"/>
                                <a:cs typeface="Calibri"/>
                                <a:sym typeface="Calibri"/>
                              </a:rPr>
                              <m:t>𝑖</m:t>
                            </m:r>
                            <m:r>
                              <a:rPr lang="en-US" b="0" i="1" dirty="0" smtClean="0">
                                <a:solidFill>
                                  <a:srgbClr val="000000"/>
                                </a:solidFill>
                                <a:latin typeface="Cambria Math" panose="02040503050406030204" pitchFamily="18" charset="0"/>
                                <a:cs typeface="Calibri"/>
                                <a:sym typeface="Calibri"/>
                              </a:rPr>
                              <m:t>−1)</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𝜋</m:t>
                            </m:r>
                          </m:num>
                          <m:den>
                            <m:r>
                              <a:rPr lang="en-US" b="0" i="1" dirty="0" smtClean="0">
                                <a:solidFill>
                                  <a:srgbClr val="000000"/>
                                </a:solidFill>
                                <a:latin typeface="Cambria Math" panose="02040503050406030204" pitchFamily="18" charset="0"/>
                                <a:cs typeface="Calibri"/>
                                <a:sym typeface="Calibri"/>
                              </a:rPr>
                              <m:t>𝑛</m:t>
                            </m:r>
                          </m:den>
                        </m:f>
                        <m:r>
                          <a:rPr lang="en-US" b="0" i="1" dirty="0" smtClean="0">
                            <a:solidFill>
                              <a:srgbClr val="000000"/>
                            </a:solidFill>
                            <a:latin typeface="Cambria Math" panose="02040503050406030204" pitchFamily="18" charset="0"/>
                            <a:cs typeface="Calibri"/>
                            <a:sym typeface="Calibri"/>
                          </a:rPr>
                          <m:t>))</m:t>
                        </m:r>
                      </m:den>
                    </m:f>
                  </m:oMath>
                </a14:m>
                <a:endParaRPr lang="en-US" b="0" dirty="0">
                  <a:solidFill>
                    <a:srgbClr val="000000"/>
                  </a:solidFill>
                  <a:cs typeface="Calibri"/>
                  <a:sym typeface="Calibri"/>
                </a:endParaRP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Example: cutoff at 10MHz, 4</a:t>
                </a:r>
                <a:r>
                  <a:rPr lang="en-US" baseline="30000" dirty="0">
                    <a:solidFill>
                      <a:srgbClr val="000000"/>
                    </a:solidFill>
                    <a:ea typeface="Calibri"/>
                    <a:cs typeface="Calibri"/>
                    <a:sym typeface="Calibri"/>
                  </a:rPr>
                  <a:t>th</a:t>
                </a:r>
                <a:r>
                  <a:rPr lang="en-US" dirty="0">
                    <a:solidFill>
                      <a:srgbClr val="000000"/>
                    </a:solidFill>
                    <a:ea typeface="Calibri"/>
                    <a:cs typeface="Calibri"/>
                    <a:sym typeface="Calibri"/>
                  </a:rPr>
                  <a:t> order, 50ohm output, 3dB cutoff,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20</m:t>
                        </m:r>
                        <m:r>
                          <a:rPr lang="en-US" b="0" i="1" smtClean="0">
                            <a:solidFill>
                              <a:srgbClr val="000000"/>
                            </a:solidFill>
                            <a:latin typeface="Cambria Math" panose="02040503050406030204" pitchFamily="18" charset="0"/>
                            <a:ea typeface="Calibri"/>
                            <a:cs typeface="Calibri"/>
                            <a:sym typeface="Calibri"/>
                          </a:rPr>
                          <m:t>𝑀𝐻𝑧</m:t>
                        </m:r>
                      </m:e>
                    </m:d>
                    <m:r>
                      <a:rPr lang="en-US" b="0" i="1" smtClean="0">
                        <a:solidFill>
                          <a:srgbClr val="000000"/>
                        </a:solidFill>
                        <a:latin typeface="Cambria Math" panose="02040503050406030204" pitchFamily="18" charset="0"/>
                        <a:ea typeface="Calibri"/>
                        <a:cs typeface="Calibri"/>
                        <a:sym typeface="Calibri"/>
                      </a:rPr>
                      <m:t>=6</m:t>
                    </m:r>
                    <m:r>
                      <a:rPr lang="en-US" b="0" i="1" smtClean="0">
                        <a:solidFill>
                          <a:srgbClr val="000000"/>
                        </a:solidFill>
                        <a:latin typeface="Cambria Math" panose="02040503050406030204" pitchFamily="18" charset="0"/>
                        <a:ea typeface="Calibri"/>
                        <a:cs typeface="Calibri"/>
                        <a:sym typeface="Calibri"/>
                      </a:rPr>
                      <m:t>𝑛</m:t>
                    </m:r>
                    <m:r>
                      <a:rPr lang="en-US" b="0" i="1" smtClean="0">
                        <a:solidFill>
                          <a:srgbClr val="000000"/>
                        </a:solidFill>
                        <a:latin typeface="Cambria Math" panose="02040503050406030204" pitchFamily="18" charset="0"/>
                        <a:ea typeface="Calibri"/>
                        <a:cs typeface="Calibri"/>
                        <a:sym typeface="Calibri"/>
                      </a:rPr>
                      <m:t>=24</m:t>
                    </m:r>
                    <m:r>
                      <a:rPr lang="en-US" b="0" i="1" smtClean="0">
                        <a:solidFill>
                          <a:srgbClr val="000000"/>
                        </a:solidFill>
                        <a:latin typeface="Cambria Math" panose="02040503050406030204" pitchFamily="18" charset="0"/>
                        <a:ea typeface="Calibri"/>
                        <a:cs typeface="Calibri"/>
                        <a:sym typeface="Calibri"/>
                      </a:rPr>
                      <m:t>𝑑𝐵</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𝑎</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=0.765,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𝑋</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𝑥</m:t>
                        </m:r>
                      </m:e>
                      <m:sub>
                        <m:r>
                          <a:rPr lang="en-US" b="0" i="1" smtClean="0">
                            <a:solidFill>
                              <a:srgbClr val="000000"/>
                            </a:solidFill>
                            <a:latin typeface="Cambria Math" panose="02040503050406030204" pitchFamily="18" charset="0"/>
                            <a:cs typeface="Calibri"/>
                            <a:sym typeface="Calibri"/>
                          </a:rPr>
                          <m:t>1</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=38</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𝑋</m:t>
                            </m:r>
                          </m:e>
                          <m:sub>
                            <m:r>
                              <a:rPr lang="en-US" b="0" i="1" smtClean="0">
                                <a:solidFill>
                                  <a:srgbClr val="000000"/>
                                </a:solidFill>
                                <a:latin typeface="Cambria Math" panose="02040503050406030204" pitchFamily="18" charset="0"/>
                                <a:cs typeface="Calibri"/>
                                <a:sym typeface="Calibri"/>
                              </a:rPr>
                              <m:t>1</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𝑐</m:t>
                            </m:r>
                          </m:sub>
                        </m:sSub>
                      </m:den>
                    </m:f>
                    <m:r>
                      <a:rPr lang="en-US" b="0" i="1" smtClean="0">
                        <a:solidFill>
                          <a:srgbClr val="000000"/>
                        </a:solidFill>
                        <a:latin typeface="Cambria Math" panose="02040503050406030204" pitchFamily="18" charset="0"/>
                        <a:cs typeface="Calibri"/>
                        <a:sym typeface="Calibri"/>
                      </a:rPr>
                      <m:t>=610</m:t>
                    </m:r>
                    <m:r>
                      <a:rPr lang="en-US" b="0" i="1" smtClean="0">
                        <a:solidFill>
                          <a:srgbClr val="000000"/>
                        </a:solidFill>
                        <a:latin typeface="Cambria Math" panose="02040503050406030204" pitchFamily="18" charset="0"/>
                        <a:cs typeface="Calibri"/>
                        <a:sym typeface="Calibri"/>
                      </a:rPr>
                      <m:t>𝑛𝐻</m:t>
                    </m:r>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𝑏</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𝑎</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=1.848,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𝐵</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𝑏</m:t>
                            </m:r>
                          </m:e>
                          <m:sub>
                            <m:r>
                              <a:rPr lang="en-US" b="0" i="1" smtClean="0">
                                <a:solidFill>
                                  <a:srgbClr val="000000"/>
                                </a:solidFill>
                                <a:latin typeface="Cambria Math" panose="02040503050406030204" pitchFamily="18" charset="0"/>
                                <a:cs typeface="Calibri"/>
                                <a:sym typeface="Calibri"/>
                              </a:rPr>
                              <m:t>2</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en>
                    </m:f>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𝐵</m:t>
                            </m:r>
                          </m:e>
                          <m:sub>
                            <m:r>
                              <a:rPr lang="en-US" b="0" i="1" smtClean="0">
                                <a:solidFill>
                                  <a:srgbClr val="000000"/>
                                </a:solidFill>
                                <a:latin typeface="Cambria Math" panose="02040503050406030204" pitchFamily="18" charset="0"/>
                                <a:cs typeface="Calibri"/>
                                <a:sym typeface="Calibri"/>
                              </a:rPr>
                              <m:t>2</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𝑐</m:t>
                            </m:r>
                          </m:sub>
                        </m:sSub>
                      </m:den>
                    </m:f>
                  </m:oMath>
                </a14:m>
                <a:endParaRPr lang="en-US" dirty="0">
                  <a:solidFill>
                    <a:srgbClr val="000000"/>
                  </a:solidFill>
                  <a:ea typeface="Calibri"/>
                  <a:cs typeface="Calibri"/>
                  <a:sym typeface="Calibri"/>
                </a:endParaRP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Yuck!</a:t>
                </a:r>
              </a:p>
            </p:txBody>
          </p:sp>
        </mc:Choice>
        <mc:Fallback xmlns="">
          <p:sp>
            <p:nvSpPr>
              <p:cNvPr id="182" name="TextBox 181">
                <a:extLst>
                  <a:ext uri="{FF2B5EF4-FFF2-40B4-BE49-F238E27FC236}">
                    <a16:creationId xmlns:a16="http://schemas.microsoft.com/office/drawing/2014/main" id="{F578E1C3-C4B0-424F-BBBD-67E7F00D1D89}"/>
                  </a:ext>
                </a:extLst>
              </p:cNvPr>
              <p:cNvSpPr txBox="1">
                <a:spLocks noRot="1" noChangeAspect="1" noMove="1" noResize="1" noEditPoints="1" noAdjustHandles="1" noChangeArrowheads="1" noChangeShapeType="1" noTextEdit="1"/>
              </p:cNvSpPr>
              <p:nvPr/>
            </p:nvSpPr>
            <p:spPr>
              <a:xfrm>
                <a:off x="3077202" y="832470"/>
                <a:ext cx="5515120" cy="5348557"/>
              </a:xfrm>
              <a:prstGeom prst="rect">
                <a:avLst/>
              </a:prstGeom>
              <a:blipFill>
                <a:blip r:embed="rId5"/>
                <a:stretch>
                  <a:fillRect l="-1609" t="-474" b="-11374"/>
                </a:stretch>
              </a:blipFill>
              <a:ln w="12700" cap="flat">
                <a:noFill/>
                <a:miter lim="400000"/>
              </a:ln>
              <a:effectLst/>
            </p:spPr>
            <p:txBody>
              <a:bodyPr/>
              <a:lstStyle/>
              <a:p>
                <a:r>
                  <a:rPr lang="en-US">
                    <a:noFill/>
                  </a:rPr>
                  <a:t> </a:t>
                </a:r>
              </a:p>
            </p:txBody>
          </p:sp>
        </mc:Fallback>
      </mc:AlternateContent>
      <p:grpSp>
        <p:nvGrpSpPr>
          <p:cNvPr id="44" name="Group 43">
            <a:extLst>
              <a:ext uri="{FF2B5EF4-FFF2-40B4-BE49-F238E27FC236}">
                <a16:creationId xmlns:a16="http://schemas.microsoft.com/office/drawing/2014/main" id="{0148F852-AB93-974C-BA6A-28D41A923313}"/>
              </a:ext>
            </a:extLst>
          </p:cNvPr>
          <p:cNvGrpSpPr/>
          <p:nvPr/>
        </p:nvGrpSpPr>
        <p:grpSpPr>
          <a:xfrm>
            <a:off x="188857" y="790535"/>
            <a:ext cx="2688318" cy="1640780"/>
            <a:chOff x="72685" y="340054"/>
            <a:chExt cx="2688318" cy="1640780"/>
          </a:xfrm>
        </p:grpSpPr>
        <p:sp>
          <p:nvSpPr>
            <p:cNvPr id="67" name="TextBox 66">
              <a:extLst>
                <a:ext uri="{FF2B5EF4-FFF2-40B4-BE49-F238E27FC236}">
                  <a16:creationId xmlns:a16="http://schemas.microsoft.com/office/drawing/2014/main" id="{2A65F956-2EAE-9D4A-9CF8-30BE2D27D189}"/>
                </a:ext>
              </a:extLst>
            </p:cNvPr>
            <p:cNvSpPr txBox="1"/>
            <p:nvPr/>
          </p:nvSpPr>
          <p:spPr>
            <a:xfrm>
              <a:off x="629368" y="340972"/>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latin typeface="Calibri"/>
                  <a:ea typeface="Calibri"/>
                  <a:cs typeface="Calibri"/>
                  <a:sym typeface="Calibri"/>
                </a:rPr>
                <a:t>2</a:t>
              </a:r>
            </a:p>
          </p:txBody>
        </p:sp>
        <p:sp>
          <p:nvSpPr>
            <p:cNvPr id="124" name="TextBox 123">
              <a:extLst>
                <a:ext uri="{FF2B5EF4-FFF2-40B4-BE49-F238E27FC236}">
                  <a16:creationId xmlns:a16="http://schemas.microsoft.com/office/drawing/2014/main" id="{FA612646-6914-DA44-B9BD-9329A086A12C}"/>
                </a:ext>
              </a:extLst>
            </p:cNvPr>
            <p:cNvSpPr txBox="1"/>
            <p:nvPr/>
          </p:nvSpPr>
          <p:spPr>
            <a:xfrm>
              <a:off x="1399914" y="340054"/>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rPr>
                <a:t>4</a:t>
              </a:r>
              <a:endParaRPr lang="en-US" sz="1600" baseline="-25000" dirty="0">
                <a:solidFill>
                  <a:srgbClr val="000000"/>
                </a:solidFill>
                <a:latin typeface="Calibri"/>
                <a:ea typeface="Calibri"/>
                <a:cs typeface="Calibri"/>
                <a:sym typeface="Calibri"/>
              </a:endParaRPr>
            </a:p>
          </p:txBody>
        </p:sp>
        <p:sp>
          <p:nvSpPr>
            <p:cNvPr id="157" name="TextBox 156">
              <a:extLst>
                <a:ext uri="{FF2B5EF4-FFF2-40B4-BE49-F238E27FC236}">
                  <a16:creationId xmlns:a16="http://schemas.microsoft.com/office/drawing/2014/main" id="{0DCE9392-3361-CE4B-9665-F79F7740EB01}"/>
                </a:ext>
              </a:extLst>
            </p:cNvPr>
            <p:cNvSpPr txBox="1"/>
            <p:nvPr/>
          </p:nvSpPr>
          <p:spPr>
            <a:xfrm>
              <a:off x="832910" y="1642282"/>
              <a:ext cx="127536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Low pass</a:t>
              </a:r>
              <a:endParaRPr lang="en-US" sz="1600" baseline="-25000" dirty="0">
                <a:solidFill>
                  <a:srgbClr val="000000"/>
                </a:solidFill>
                <a:latin typeface="Calibri"/>
                <a:ea typeface="Calibri"/>
                <a:cs typeface="Calibri"/>
                <a:sym typeface="Calibri"/>
              </a:endParaRPr>
            </a:p>
          </p:txBody>
        </p:sp>
        <p:grpSp>
          <p:nvGrpSpPr>
            <p:cNvPr id="5" name="Group 209">
              <a:extLst>
                <a:ext uri="{FF2B5EF4-FFF2-40B4-BE49-F238E27FC236}">
                  <a16:creationId xmlns:a16="http://schemas.microsoft.com/office/drawing/2014/main" id="{20E1885F-BBF4-DA44-8957-491A7A84EDFF}"/>
                </a:ext>
              </a:extLst>
            </p:cNvPr>
            <p:cNvGrpSpPr>
              <a:grpSpLocks/>
            </p:cNvGrpSpPr>
            <p:nvPr/>
          </p:nvGrpSpPr>
          <p:grpSpPr bwMode="auto">
            <a:xfrm rot="16200000">
              <a:off x="722012" y="426380"/>
              <a:ext cx="155448" cy="731520"/>
              <a:chOff x="3935" y="1728"/>
              <a:chExt cx="96" cy="480"/>
            </a:xfrm>
          </p:grpSpPr>
          <p:sp>
            <p:nvSpPr>
              <p:cNvPr id="6" name="Arc 59">
                <a:extLst>
                  <a:ext uri="{FF2B5EF4-FFF2-40B4-BE49-F238E27FC236}">
                    <a16:creationId xmlns:a16="http://schemas.microsoft.com/office/drawing/2014/main" id="{417D407F-4C95-444F-B01B-C69085ADB4E9}"/>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 name="Arc 60">
                <a:extLst>
                  <a:ext uri="{FF2B5EF4-FFF2-40B4-BE49-F238E27FC236}">
                    <a16:creationId xmlns:a16="http://schemas.microsoft.com/office/drawing/2014/main" id="{C61E9CD0-C8C8-1541-9354-C8A41EBB84B4}"/>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1">
                <a:extLst>
                  <a:ext uri="{FF2B5EF4-FFF2-40B4-BE49-F238E27FC236}">
                    <a16:creationId xmlns:a16="http://schemas.microsoft.com/office/drawing/2014/main" id="{5610BEEB-6055-CD43-BE03-3AB8BCF8EF7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2">
                <a:extLst>
                  <a:ext uri="{FF2B5EF4-FFF2-40B4-BE49-F238E27FC236}">
                    <a16:creationId xmlns:a16="http://schemas.microsoft.com/office/drawing/2014/main" id="{85BDD494-B470-314C-856E-DFBB80139E9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Line 63">
                <a:extLst>
                  <a:ext uri="{FF2B5EF4-FFF2-40B4-BE49-F238E27FC236}">
                    <a16:creationId xmlns:a16="http://schemas.microsoft.com/office/drawing/2014/main" id="{F1012EDE-6E82-1C49-A93B-238427DDEE67}"/>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64">
                <a:extLst>
                  <a:ext uri="{FF2B5EF4-FFF2-40B4-BE49-F238E27FC236}">
                    <a16:creationId xmlns:a16="http://schemas.microsoft.com/office/drawing/2014/main" id="{0F43A6A4-2D6C-4B4F-AE21-918E2216493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Arc 65">
                <a:extLst>
                  <a:ext uri="{FF2B5EF4-FFF2-40B4-BE49-F238E27FC236}">
                    <a16:creationId xmlns:a16="http://schemas.microsoft.com/office/drawing/2014/main" id="{9C057941-62A6-7F45-A67F-087A81ED749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6">
                <a:extLst>
                  <a:ext uri="{FF2B5EF4-FFF2-40B4-BE49-F238E27FC236}">
                    <a16:creationId xmlns:a16="http://schemas.microsoft.com/office/drawing/2014/main" id="{C20C4C05-0B5B-2C4A-8420-F1701A28B07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7">
                <a:extLst>
                  <a:ext uri="{FF2B5EF4-FFF2-40B4-BE49-F238E27FC236}">
                    <a16:creationId xmlns:a16="http://schemas.microsoft.com/office/drawing/2014/main" id="{27CCDD58-0A0E-964B-80E8-06B14576723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8">
                <a:extLst>
                  <a:ext uri="{FF2B5EF4-FFF2-40B4-BE49-F238E27FC236}">
                    <a16:creationId xmlns:a16="http://schemas.microsoft.com/office/drawing/2014/main" id="{4E895613-8AE9-2947-97AA-6E63D68748F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9">
                <a:extLst>
                  <a:ext uri="{FF2B5EF4-FFF2-40B4-BE49-F238E27FC236}">
                    <a16:creationId xmlns:a16="http://schemas.microsoft.com/office/drawing/2014/main" id="{E6A10F7B-3EDF-ED4B-9C8A-E754D22B8C8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70">
                <a:extLst>
                  <a:ext uri="{FF2B5EF4-FFF2-40B4-BE49-F238E27FC236}">
                    <a16:creationId xmlns:a16="http://schemas.microsoft.com/office/drawing/2014/main" id="{A6EBC51B-435C-D242-918E-4FF0D49FA43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1">
                <a:extLst>
                  <a:ext uri="{FF2B5EF4-FFF2-40B4-BE49-F238E27FC236}">
                    <a16:creationId xmlns:a16="http://schemas.microsoft.com/office/drawing/2014/main" id="{DA65B0E1-AFFF-E547-8111-24B2A0868E83}"/>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0" name="Group 210">
              <a:extLst>
                <a:ext uri="{FF2B5EF4-FFF2-40B4-BE49-F238E27FC236}">
                  <a16:creationId xmlns:a16="http://schemas.microsoft.com/office/drawing/2014/main" id="{BB4601F2-8639-124B-8AFC-DF68F112F7B1}"/>
                </a:ext>
              </a:extLst>
            </p:cNvPr>
            <p:cNvGrpSpPr>
              <a:grpSpLocks/>
            </p:cNvGrpSpPr>
            <p:nvPr/>
          </p:nvGrpSpPr>
          <p:grpSpPr bwMode="auto">
            <a:xfrm>
              <a:off x="1004033" y="783594"/>
              <a:ext cx="304800" cy="762000"/>
              <a:chOff x="3216" y="1728"/>
              <a:chExt cx="192" cy="480"/>
            </a:xfrm>
          </p:grpSpPr>
          <p:sp>
            <p:nvSpPr>
              <p:cNvPr id="21" name="Line 8">
                <a:extLst>
                  <a:ext uri="{FF2B5EF4-FFF2-40B4-BE49-F238E27FC236}">
                    <a16:creationId xmlns:a16="http://schemas.microsoft.com/office/drawing/2014/main" id="{B47B458B-3558-8D4B-8BBE-4284268BDA0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27062CAA-1312-FB4B-8FC5-72618101539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C9FFBEF5-C2FC-5140-8261-9A07E502CE9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77F9A6C8-BB6E-F04C-872E-78FBEB2F3A3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 name="Group 209">
              <a:extLst>
                <a:ext uri="{FF2B5EF4-FFF2-40B4-BE49-F238E27FC236}">
                  <a16:creationId xmlns:a16="http://schemas.microsoft.com/office/drawing/2014/main" id="{8453C86D-D2A5-7641-AC9D-D4553A31EA32}"/>
                </a:ext>
              </a:extLst>
            </p:cNvPr>
            <p:cNvGrpSpPr>
              <a:grpSpLocks/>
            </p:cNvGrpSpPr>
            <p:nvPr/>
          </p:nvGrpSpPr>
          <p:grpSpPr bwMode="auto">
            <a:xfrm rot="16200000">
              <a:off x="1437940" y="429918"/>
              <a:ext cx="155448" cy="731520"/>
              <a:chOff x="3935" y="1728"/>
              <a:chExt cx="96" cy="480"/>
            </a:xfrm>
          </p:grpSpPr>
          <p:sp>
            <p:nvSpPr>
              <p:cNvPr id="26" name="Arc 59">
                <a:extLst>
                  <a:ext uri="{FF2B5EF4-FFF2-40B4-BE49-F238E27FC236}">
                    <a16:creationId xmlns:a16="http://schemas.microsoft.com/office/drawing/2014/main" id="{173DFA17-D80F-0942-949B-0A35C10FC2C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0">
                <a:extLst>
                  <a:ext uri="{FF2B5EF4-FFF2-40B4-BE49-F238E27FC236}">
                    <a16:creationId xmlns:a16="http://schemas.microsoft.com/office/drawing/2014/main" id="{0E7799C9-5419-DD43-91C8-6E77D731ACE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1">
                <a:extLst>
                  <a:ext uri="{FF2B5EF4-FFF2-40B4-BE49-F238E27FC236}">
                    <a16:creationId xmlns:a16="http://schemas.microsoft.com/office/drawing/2014/main" id="{1BA8CEDF-4EFF-3840-BF5B-8E2A76CF945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2">
                <a:extLst>
                  <a:ext uri="{FF2B5EF4-FFF2-40B4-BE49-F238E27FC236}">
                    <a16:creationId xmlns:a16="http://schemas.microsoft.com/office/drawing/2014/main" id="{DEE22FDD-7733-5944-B2EB-58905390A32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Line 63">
                <a:extLst>
                  <a:ext uri="{FF2B5EF4-FFF2-40B4-BE49-F238E27FC236}">
                    <a16:creationId xmlns:a16="http://schemas.microsoft.com/office/drawing/2014/main" id="{EBF251EE-C0B2-7642-B3FC-F5B2ACB314F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64">
                <a:extLst>
                  <a:ext uri="{FF2B5EF4-FFF2-40B4-BE49-F238E27FC236}">
                    <a16:creationId xmlns:a16="http://schemas.microsoft.com/office/drawing/2014/main" id="{51F444DA-2DAB-7746-8AE0-650FFDD9BAC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Arc 65">
                <a:extLst>
                  <a:ext uri="{FF2B5EF4-FFF2-40B4-BE49-F238E27FC236}">
                    <a16:creationId xmlns:a16="http://schemas.microsoft.com/office/drawing/2014/main" id="{F3BDCDFB-6D47-2642-8FA4-6873C12560A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6">
                <a:extLst>
                  <a:ext uri="{FF2B5EF4-FFF2-40B4-BE49-F238E27FC236}">
                    <a16:creationId xmlns:a16="http://schemas.microsoft.com/office/drawing/2014/main" id="{337DD667-569A-974A-BD6A-3F6390F5B44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7">
                <a:extLst>
                  <a:ext uri="{FF2B5EF4-FFF2-40B4-BE49-F238E27FC236}">
                    <a16:creationId xmlns:a16="http://schemas.microsoft.com/office/drawing/2014/main" id="{07DFF061-B485-EE45-BDF3-26A3D67AC7E8}"/>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8">
                <a:extLst>
                  <a:ext uri="{FF2B5EF4-FFF2-40B4-BE49-F238E27FC236}">
                    <a16:creationId xmlns:a16="http://schemas.microsoft.com/office/drawing/2014/main" id="{BFEBD80E-BD5A-9847-A99F-46AB5C3FDC8C}"/>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9">
                <a:extLst>
                  <a:ext uri="{FF2B5EF4-FFF2-40B4-BE49-F238E27FC236}">
                    <a16:creationId xmlns:a16="http://schemas.microsoft.com/office/drawing/2014/main" id="{59EA0613-015A-B248-90F4-5B0FC2C4AEC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0">
                <a:extLst>
                  <a:ext uri="{FF2B5EF4-FFF2-40B4-BE49-F238E27FC236}">
                    <a16:creationId xmlns:a16="http://schemas.microsoft.com/office/drawing/2014/main" id="{E3BCEFF2-486B-8C44-9866-7204981408A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1">
                <a:extLst>
                  <a:ext uri="{FF2B5EF4-FFF2-40B4-BE49-F238E27FC236}">
                    <a16:creationId xmlns:a16="http://schemas.microsoft.com/office/drawing/2014/main" id="{5DADCC33-910F-F44A-B318-3ECB4D17495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9" name="Group 210">
              <a:extLst>
                <a:ext uri="{FF2B5EF4-FFF2-40B4-BE49-F238E27FC236}">
                  <a16:creationId xmlns:a16="http://schemas.microsoft.com/office/drawing/2014/main" id="{66887D6D-110F-6B4B-9743-6022BDC20487}"/>
                </a:ext>
              </a:extLst>
            </p:cNvPr>
            <p:cNvGrpSpPr>
              <a:grpSpLocks/>
            </p:cNvGrpSpPr>
            <p:nvPr/>
          </p:nvGrpSpPr>
          <p:grpSpPr bwMode="auto">
            <a:xfrm>
              <a:off x="369622" y="787132"/>
              <a:ext cx="304800" cy="762000"/>
              <a:chOff x="3216" y="1728"/>
              <a:chExt cx="192" cy="480"/>
            </a:xfrm>
          </p:grpSpPr>
          <p:sp>
            <p:nvSpPr>
              <p:cNvPr id="40" name="Line 8">
                <a:extLst>
                  <a:ext uri="{FF2B5EF4-FFF2-40B4-BE49-F238E27FC236}">
                    <a16:creationId xmlns:a16="http://schemas.microsoft.com/office/drawing/2014/main" id="{01EF1F8C-74C0-974B-B643-97C2812062C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F0E731A1-606C-D34F-8B43-054047A2986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41B4E4E8-30AC-2745-9092-90D3B635DF8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3EB0BC0D-4B40-3847-AA35-0FCA1A15A05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9" name="Group 210">
              <a:extLst>
                <a:ext uri="{FF2B5EF4-FFF2-40B4-BE49-F238E27FC236}">
                  <a16:creationId xmlns:a16="http://schemas.microsoft.com/office/drawing/2014/main" id="{35BDA127-2D29-A446-8EE0-ED171B7EC55C}"/>
                </a:ext>
              </a:extLst>
            </p:cNvPr>
            <p:cNvGrpSpPr>
              <a:grpSpLocks/>
            </p:cNvGrpSpPr>
            <p:nvPr/>
          </p:nvGrpSpPr>
          <p:grpSpPr bwMode="auto">
            <a:xfrm>
              <a:off x="1723436" y="787136"/>
              <a:ext cx="304800" cy="762000"/>
              <a:chOff x="3216" y="1728"/>
              <a:chExt cx="192" cy="480"/>
            </a:xfrm>
          </p:grpSpPr>
          <p:sp>
            <p:nvSpPr>
              <p:cNvPr id="60" name="Line 8">
                <a:extLst>
                  <a:ext uri="{FF2B5EF4-FFF2-40B4-BE49-F238E27FC236}">
                    <a16:creationId xmlns:a16="http://schemas.microsoft.com/office/drawing/2014/main" id="{67A3691C-D9B5-A044-AC9D-40EDCF0310C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9">
                <a:extLst>
                  <a:ext uri="{FF2B5EF4-FFF2-40B4-BE49-F238E27FC236}">
                    <a16:creationId xmlns:a16="http://schemas.microsoft.com/office/drawing/2014/main" id="{7B7B1782-C3BC-2441-A4DE-2CB5DF3CDA9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0">
                <a:extLst>
                  <a:ext uri="{FF2B5EF4-FFF2-40B4-BE49-F238E27FC236}">
                    <a16:creationId xmlns:a16="http://schemas.microsoft.com/office/drawing/2014/main" id="{A884B932-0768-2F49-AEBC-DB940F4B7F3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1">
                <a:extLst>
                  <a:ext uri="{FF2B5EF4-FFF2-40B4-BE49-F238E27FC236}">
                    <a16:creationId xmlns:a16="http://schemas.microsoft.com/office/drawing/2014/main" id="{9B49C1E0-821C-CA41-B758-2ADE23B8D89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4" name="Oval 63">
              <a:extLst>
                <a:ext uri="{FF2B5EF4-FFF2-40B4-BE49-F238E27FC236}">
                  <a16:creationId xmlns:a16="http://schemas.microsoft.com/office/drawing/2014/main" id="{1F14FD71-7A6C-F942-A6F7-4E57A06CF649}"/>
                </a:ext>
              </a:extLst>
            </p:cNvPr>
            <p:cNvSpPr/>
            <p:nvPr/>
          </p:nvSpPr>
          <p:spPr>
            <a:xfrm>
              <a:off x="343311" y="7402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5" name="Straight Connector 64">
              <a:extLst>
                <a:ext uri="{FF2B5EF4-FFF2-40B4-BE49-F238E27FC236}">
                  <a16:creationId xmlns:a16="http://schemas.microsoft.com/office/drawing/2014/main" id="{EB250A9A-A525-FE45-840B-5307EC523199}"/>
                </a:ext>
              </a:extLst>
            </p:cNvPr>
            <p:cNvCxnSpPr>
              <a:cxnSpLocks/>
            </p:cNvCxnSpPr>
            <p:nvPr/>
          </p:nvCxnSpPr>
          <p:spPr>
            <a:xfrm>
              <a:off x="361141" y="1557398"/>
              <a:ext cx="190310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6" name="Oval 65">
              <a:extLst>
                <a:ext uri="{FF2B5EF4-FFF2-40B4-BE49-F238E27FC236}">
                  <a16:creationId xmlns:a16="http://schemas.microsoft.com/office/drawing/2014/main" id="{19B80D68-4FD3-B045-B1FB-10FC28684517}"/>
                </a:ext>
              </a:extLst>
            </p:cNvPr>
            <p:cNvSpPr/>
            <p:nvPr/>
          </p:nvSpPr>
          <p:spPr>
            <a:xfrm>
              <a:off x="314956" y="150168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TextBox 67">
              <a:extLst>
                <a:ext uri="{FF2B5EF4-FFF2-40B4-BE49-F238E27FC236}">
                  <a16:creationId xmlns:a16="http://schemas.microsoft.com/office/drawing/2014/main" id="{FB715968-E430-444E-8740-23D6FE844A0B}"/>
                </a:ext>
              </a:extLst>
            </p:cNvPr>
            <p:cNvSpPr txBox="1"/>
            <p:nvPr/>
          </p:nvSpPr>
          <p:spPr>
            <a:xfrm>
              <a:off x="72685" y="1009255"/>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cxnSp>
          <p:nvCxnSpPr>
            <p:cNvPr id="69" name="Straight Connector 68">
              <a:extLst>
                <a:ext uri="{FF2B5EF4-FFF2-40B4-BE49-F238E27FC236}">
                  <a16:creationId xmlns:a16="http://schemas.microsoft.com/office/drawing/2014/main" id="{DD087C22-FB19-9246-A56D-91C3DEA9F64E}"/>
                </a:ext>
              </a:extLst>
            </p:cNvPr>
            <p:cNvCxnSpPr>
              <a:cxnSpLocks/>
            </p:cNvCxnSpPr>
            <p:nvPr/>
          </p:nvCxnSpPr>
          <p:spPr>
            <a:xfrm flipV="1">
              <a:off x="1752647" y="783594"/>
              <a:ext cx="51160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1" name="Oval 70">
              <a:extLst>
                <a:ext uri="{FF2B5EF4-FFF2-40B4-BE49-F238E27FC236}">
                  <a16:creationId xmlns:a16="http://schemas.microsoft.com/office/drawing/2014/main" id="{4E255587-17F1-C24A-9635-E33F8250F87A}"/>
                </a:ext>
              </a:extLst>
            </p:cNvPr>
            <p:cNvSpPr/>
            <p:nvPr/>
          </p:nvSpPr>
          <p:spPr>
            <a:xfrm>
              <a:off x="2218189" y="74375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7C3AEEBC-BCD4-554B-AC99-E55AF77F18AA}"/>
                </a:ext>
              </a:extLst>
            </p:cNvPr>
            <p:cNvSpPr/>
            <p:nvPr/>
          </p:nvSpPr>
          <p:spPr>
            <a:xfrm>
              <a:off x="2224219" y="149866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TextBox 124">
              <a:extLst>
                <a:ext uri="{FF2B5EF4-FFF2-40B4-BE49-F238E27FC236}">
                  <a16:creationId xmlns:a16="http://schemas.microsoft.com/office/drawing/2014/main" id="{1E267DD2-CDA6-8E4E-9270-EE26AABB6541}"/>
                </a:ext>
              </a:extLst>
            </p:cNvPr>
            <p:cNvSpPr txBox="1"/>
            <p:nvPr/>
          </p:nvSpPr>
          <p:spPr>
            <a:xfrm>
              <a:off x="777980" y="1012798"/>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a:t>
              </a:r>
              <a:endParaRPr lang="en-US" sz="1600" baseline="-25000" dirty="0">
                <a:solidFill>
                  <a:srgbClr val="000000"/>
                </a:solidFill>
                <a:latin typeface="Calibri"/>
                <a:ea typeface="Calibri"/>
                <a:cs typeface="Calibri"/>
                <a:sym typeface="Calibri"/>
              </a:endParaRPr>
            </a:p>
          </p:txBody>
        </p:sp>
        <p:sp>
          <p:nvSpPr>
            <p:cNvPr id="126" name="TextBox 125">
              <a:extLst>
                <a:ext uri="{FF2B5EF4-FFF2-40B4-BE49-F238E27FC236}">
                  <a16:creationId xmlns:a16="http://schemas.microsoft.com/office/drawing/2014/main" id="{B16E87D8-D788-9F41-8501-25E30B341989}"/>
                </a:ext>
              </a:extLst>
            </p:cNvPr>
            <p:cNvSpPr txBox="1"/>
            <p:nvPr/>
          </p:nvSpPr>
          <p:spPr>
            <a:xfrm>
              <a:off x="1387042" y="991532"/>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sp>
          <p:nvSpPr>
            <p:cNvPr id="174" name="Oval 173">
              <a:extLst>
                <a:ext uri="{FF2B5EF4-FFF2-40B4-BE49-F238E27FC236}">
                  <a16:creationId xmlns:a16="http://schemas.microsoft.com/office/drawing/2014/main" id="{760213D7-32E0-034B-A2E1-479FEE7ADD5D}"/>
                </a:ext>
              </a:extLst>
            </p:cNvPr>
            <p:cNvSpPr/>
            <p:nvPr/>
          </p:nvSpPr>
          <p:spPr>
            <a:xfrm>
              <a:off x="1115947" y="75792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9" name="Freeform 12">
              <a:extLst>
                <a:ext uri="{FF2B5EF4-FFF2-40B4-BE49-F238E27FC236}">
                  <a16:creationId xmlns:a16="http://schemas.microsoft.com/office/drawing/2014/main" id="{0B03A09F-1F2A-2444-B355-9D2C764B65BD}"/>
                </a:ext>
              </a:extLst>
            </p:cNvPr>
            <p:cNvSpPr>
              <a:spLocks noChangeAspect="1"/>
            </p:cNvSpPr>
            <p:nvPr/>
          </p:nvSpPr>
          <p:spPr bwMode="auto">
            <a:xfrm>
              <a:off x="2192731" y="79042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90" name="TextBox 189">
              <a:extLst>
                <a:ext uri="{FF2B5EF4-FFF2-40B4-BE49-F238E27FC236}">
                  <a16:creationId xmlns:a16="http://schemas.microsoft.com/office/drawing/2014/main" id="{0E3CB486-3D50-314A-B07D-AE11A6C1F260}"/>
                </a:ext>
              </a:extLst>
            </p:cNvPr>
            <p:cNvSpPr txBox="1"/>
            <p:nvPr/>
          </p:nvSpPr>
          <p:spPr>
            <a:xfrm>
              <a:off x="2399498" y="1040346"/>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cs typeface="Calibri"/>
                  <a:sym typeface="Calibri"/>
                </a:rPr>
                <a:t>R</a:t>
              </a:r>
              <a:r>
                <a:rPr lang="en-US" sz="1600" baseline="-25000" dirty="0">
                  <a:solidFill>
                    <a:srgbClr val="000000"/>
                  </a:solidFill>
                  <a:latin typeface="Calibri"/>
                  <a:cs typeface="Calibri"/>
                  <a:sym typeface="Calibri"/>
                </a:rPr>
                <a:t>L</a:t>
              </a:r>
              <a:endParaRPr lang="en-US" sz="1600" baseline="-25000" dirty="0">
                <a:solidFill>
                  <a:srgbClr val="000000"/>
                </a:solidFill>
                <a:latin typeface="Calibri"/>
                <a:ea typeface="Calibri"/>
                <a:cs typeface="Calibri"/>
                <a:sym typeface="Calibri"/>
              </a:endParaRPr>
            </a:p>
          </p:txBody>
        </p:sp>
      </p:grpSp>
      <p:grpSp>
        <p:nvGrpSpPr>
          <p:cNvPr id="45" name="Group 44">
            <a:extLst>
              <a:ext uri="{FF2B5EF4-FFF2-40B4-BE49-F238E27FC236}">
                <a16:creationId xmlns:a16="http://schemas.microsoft.com/office/drawing/2014/main" id="{94ECA3B9-3CB6-814E-B54E-D3843F6C7F63}"/>
              </a:ext>
            </a:extLst>
          </p:cNvPr>
          <p:cNvGrpSpPr/>
          <p:nvPr/>
        </p:nvGrpSpPr>
        <p:grpSpPr>
          <a:xfrm>
            <a:off x="271281" y="2710326"/>
            <a:ext cx="1994234" cy="1730033"/>
            <a:chOff x="271281" y="2408987"/>
            <a:chExt cx="1994234" cy="1730033"/>
          </a:xfrm>
        </p:grpSpPr>
        <p:sp>
          <p:nvSpPr>
            <p:cNvPr id="158" name="TextBox 157">
              <a:extLst>
                <a:ext uri="{FF2B5EF4-FFF2-40B4-BE49-F238E27FC236}">
                  <a16:creationId xmlns:a16="http://schemas.microsoft.com/office/drawing/2014/main" id="{437B67AB-79A2-0540-A415-3ABBA0D27A8E}"/>
                </a:ext>
              </a:extLst>
            </p:cNvPr>
            <p:cNvSpPr txBox="1"/>
            <p:nvPr/>
          </p:nvSpPr>
          <p:spPr>
            <a:xfrm>
              <a:off x="749359" y="3800468"/>
              <a:ext cx="127536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High</a:t>
              </a:r>
              <a:r>
                <a:rPr lang="en-US" sz="1600" dirty="0">
                  <a:solidFill>
                    <a:srgbClr val="000000"/>
                  </a:solidFill>
                  <a:latin typeface="Calibri"/>
                  <a:ea typeface="Calibri"/>
                  <a:cs typeface="Calibri"/>
                  <a:sym typeface="Calibri"/>
                </a:rPr>
                <a:t> pass</a:t>
              </a:r>
              <a:endParaRPr lang="en-US" sz="1600" baseline="-25000" dirty="0">
                <a:solidFill>
                  <a:srgbClr val="000000"/>
                </a:solidFill>
                <a:latin typeface="Calibri"/>
                <a:ea typeface="Calibri"/>
                <a:cs typeface="Calibri"/>
                <a:sym typeface="Calibri"/>
              </a:endParaRPr>
            </a:p>
          </p:txBody>
        </p:sp>
        <p:grpSp>
          <p:nvGrpSpPr>
            <p:cNvPr id="92" name="Group 209">
              <a:extLst>
                <a:ext uri="{FF2B5EF4-FFF2-40B4-BE49-F238E27FC236}">
                  <a16:creationId xmlns:a16="http://schemas.microsoft.com/office/drawing/2014/main" id="{DFC3A991-33A0-A64D-BCBC-97B17ED234FE}"/>
                </a:ext>
              </a:extLst>
            </p:cNvPr>
            <p:cNvGrpSpPr>
              <a:grpSpLocks/>
            </p:cNvGrpSpPr>
            <p:nvPr/>
          </p:nvGrpSpPr>
          <p:grpSpPr bwMode="auto">
            <a:xfrm rot="10800000">
              <a:off x="1486996" y="2929102"/>
              <a:ext cx="155448" cy="731520"/>
              <a:chOff x="3935" y="1728"/>
              <a:chExt cx="96" cy="480"/>
            </a:xfrm>
          </p:grpSpPr>
          <p:sp>
            <p:nvSpPr>
              <p:cNvPr id="93" name="Arc 59">
                <a:extLst>
                  <a:ext uri="{FF2B5EF4-FFF2-40B4-BE49-F238E27FC236}">
                    <a16:creationId xmlns:a16="http://schemas.microsoft.com/office/drawing/2014/main" id="{DF66DD51-729F-8F44-9A96-C155FE25B87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Arc 60">
                <a:extLst>
                  <a:ext uri="{FF2B5EF4-FFF2-40B4-BE49-F238E27FC236}">
                    <a16:creationId xmlns:a16="http://schemas.microsoft.com/office/drawing/2014/main" id="{1448A76A-72B2-F944-AE75-C652518B454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5" name="Arc 61">
                <a:extLst>
                  <a:ext uri="{FF2B5EF4-FFF2-40B4-BE49-F238E27FC236}">
                    <a16:creationId xmlns:a16="http://schemas.microsoft.com/office/drawing/2014/main" id="{8B8A51EB-F21D-094B-96B9-F2C2B4FCC4E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6" name="Arc 62">
                <a:extLst>
                  <a:ext uri="{FF2B5EF4-FFF2-40B4-BE49-F238E27FC236}">
                    <a16:creationId xmlns:a16="http://schemas.microsoft.com/office/drawing/2014/main" id="{E0948B52-EB7E-2849-BDCA-59F2BEDD5AA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 name="Line 63">
                <a:extLst>
                  <a:ext uri="{FF2B5EF4-FFF2-40B4-BE49-F238E27FC236}">
                    <a16:creationId xmlns:a16="http://schemas.microsoft.com/office/drawing/2014/main" id="{8BA9B908-0CA3-9B4B-8A43-F40B460F891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64">
                <a:extLst>
                  <a:ext uri="{FF2B5EF4-FFF2-40B4-BE49-F238E27FC236}">
                    <a16:creationId xmlns:a16="http://schemas.microsoft.com/office/drawing/2014/main" id="{1ADC1A66-D8DB-A346-9629-8319BD4EFE2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Arc 65">
                <a:extLst>
                  <a:ext uri="{FF2B5EF4-FFF2-40B4-BE49-F238E27FC236}">
                    <a16:creationId xmlns:a16="http://schemas.microsoft.com/office/drawing/2014/main" id="{5FBA5DCF-28E8-5946-BC79-56211280FBD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Arc 66">
                <a:extLst>
                  <a:ext uri="{FF2B5EF4-FFF2-40B4-BE49-F238E27FC236}">
                    <a16:creationId xmlns:a16="http://schemas.microsoft.com/office/drawing/2014/main" id="{7694C87F-5D16-2B48-BD23-A41ECFED3B1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67">
                <a:extLst>
                  <a:ext uri="{FF2B5EF4-FFF2-40B4-BE49-F238E27FC236}">
                    <a16:creationId xmlns:a16="http://schemas.microsoft.com/office/drawing/2014/main" id="{441D18E7-4D34-4044-91C2-9F199A72112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Arc 68">
                <a:extLst>
                  <a:ext uri="{FF2B5EF4-FFF2-40B4-BE49-F238E27FC236}">
                    <a16:creationId xmlns:a16="http://schemas.microsoft.com/office/drawing/2014/main" id="{F479870E-353E-544A-8F86-0C1CF7A4C588}"/>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Arc 69">
                <a:extLst>
                  <a:ext uri="{FF2B5EF4-FFF2-40B4-BE49-F238E27FC236}">
                    <a16:creationId xmlns:a16="http://schemas.microsoft.com/office/drawing/2014/main" id="{F689979C-8108-894A-AC14-9A389A66DDD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4" name="Arc 70">
                <a:extLst>
                  <a:ext uri="{FF2B5EF4-FFF2-40B4-BE49-F238E27FC236}">
                    <a16:creationId xmlns:a16="http://schemas.microsoft.com/office/drawing/2014/main" id="{AC72C3E4-225D-6247-B5E9-F417B853000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Arc 71">
                <a:extLst>
                  <a:ext uri="{FF2B5EF4-FFF2-40B4-BE49-F238E27FC236}">
                    <a16:creationId xmlns:a16="http://schemas.microsoft.com/office/drawing/2014/main" id="{81283183-5594-9C47-9E2B-D235F711CD7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11" name="Group 210">
              <a:extLst>
                <a:ext uri="{FF2B5EF4-FFF2-40B4-BE49-F238E27FC236}">
                  <a16:creationId xmlns:a16="http://schemas.microsoft.com/office/drawing/2014/main" id="{651386FE-6B8F-884F-9126-278A2B8EACB6}"/>
                </a:ext>
              </a:extLst>
            </p:cNvPr>
            <p:cNvGrpSpPr>
              <a:grpSpLocks/>
            </p:cNvGrpSpPr>
            <p:nvPr/>
          </p:nvGrpSpPr>
          <p:grpSpPr bwMode="auto">
            <a:xfrm rot="5400000">
              <a:off x="580681" y="2541328"/>
              <a:ext cx="304800" cy="762000"/>
              <a:chOff x="3216" y="1728"/>
              <a:chExt cx="192" cy="480"/>
            </a:xfrm>
          </p:grpSpPr>
          <p:sp>
            <p:nvSpPr>
              <p:cNvPr id="112" name="Line 8">
                <a:extLst>
                  <a:ext uri="{FF2B5EF4-FFF2-40B4-BE49-F238E27FC236}">
                    <a16:creationId xmlns:a16="http://schemas.microsoft.com/office/drawing/2014/main" id="{9C6737FB-C214-DD42-9A55-83C99A11240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9">
                <a:extLst>
                  <a:ext uri="{FF2B5EF4-FFF2-40B4-BE49-F238E27FC236}">
                    <a16:creationId xmlns:a16="http://schemas.microsoft.com/office/drawing/2014/main" id="{D65B00E9-4B81-274C-82BE-696A1FFDFC5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
                <a:extLst>
                  <a:ext uri="{FF2B5EF4-FFF2-40B4-BE49-F238E27FC236}">
                    <a16:creationId xmlns:a16="http://schemas.microsoft.com/office/drawing/2014/main" id="{DBB49FD5-1BC3-F04E-A7FF-E82E3D2013E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1">
                <a:extLst>
                  <a:ext uri="{FF2B5EF4-FFF2-40B4-BE49-F238E27FC236}">
                    <a16:creationId xmlns:a16="http://schemas.microsoft.com/office/drawing/2014/main" id="{C013874D-C255-5445-A01E-08A3EC7BE2D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6" name="Oval 115">
              <a:extLst>
                <a:ext uri="{FF2B5EF4-FFF2-40B4-BE49-F238E27FC236}">
                  <a16:creationId xmlns:a16="http://schemas.microsoft.com/office/drawing/2014/main" id="{C6FFA653-0728-5746-9326-51EBB20F3DC7}"/>
                </a:ext>
              </a:extLst>
            </p:cNvPr>
            <p:cNvSpPr/>
            <p:nvPr/>
          </p:nvSpPr>
          <p:spPr>
            <a:xfrm>
              <a:off x="289003" y="28692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7" name="Straight Connector 116">
              <a:extLst>
                <a:ext uri="{FF2B5EF4-FFF2-40B4-BE49-F238E27FC236}">
                  <a16:creationId xmlns:a16="http://schemas.microsoft.com/office/drawing/2014/main" id="{54DA7E75-577C-2144-BF3D-D0369D77C838}"/>
                </a:ext>
              </a:extLst>
            </p:cNvPr>
            <p:cNvCxnSpPr>
              <a:cxnSpLocks/>
            </p:cNvCxnSpPr>
            <p:nvPr/>
          </p:nvCxnSpPr>
          <p:spPr>
            <a:xfrm>
              <a:off x="317466" y="3651478"/>
              <a:ext cx="190310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Oval 117">
              <a:extLst>
                <a:ext uri="{FF2B5EF4-FFF2-40B4-BE49-F238E27FC236}">
                  <a16:creationId xmlns:a16="http://schemas.microsoft.com/office/drawing/2014/main" id="{863AE545-2671-9844-993C-DC1E2EEAA292}"/>
                </a:ext>
              </a:extLst>
            </p:cNvPr>
            <p:cNvSpPr/>
            <p:nvPr/>
          </p:nvSpPr>
          <p:spPr>
            <a:xfrm>
              <a:off x="271281" y="35957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78029A32-F475-644A-A45E-E0EA5CC7ADE2}"/>
                </a:ext>
              </a:extLst>
            </p:cNvPr>
            <p:cNvSpPr/>
            <p:nvPr/>
          </p:nvSpPr>
          <p:spPr>
            <a:xfrm>
              <a:off x="2142615" y="288338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3" name="Oval 122">
              <a:extLst>
                <a:ext uri="{FF2B5EF4-FFF2-40B4-BE49-F238E27FC236}">
                  <a16:creationId xmlns:a16="http://schemas.microsoft.com/office/drawing/2014/main" id="{9E046514-A083-9140-8E7D-81AB5005FAC2}"/>
                </a:ext>
              </a:extLst>
            </p:cNvPr>
            <p:cNvSpPr/>
            <p:nvPr/>
          </p:nvSpPr>
          <p:spPr>
            <a:xfrm>
              <a:off x="2153248" y="360639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7" name="Group 210">
              <a:extLst>
                <a:ext uri="{FF2B5EF4-FFF2-40B4-BE49-F238E27FC236}">
                  <a16:creationId xmlns:a16="http://schemas.microsoft.com/office/drawing/2014/main" id="{67995BAA-4420-2C42-AE30-B4E6CEF81F6A}"/>
                </a:ext>
              </a:extLst>
            </p:cNvPr>
            <p:cNvGrpSpPr>
              <a:grpSpLocks/>
            </p:cNvGrpSpPr>
            <p:nvPr/>
          </p:nvGrpSpPr>
          <p:grpSpPr bwMode="auto">
            <a:xfrm rot="5400000">
              <a:off x="1149215" y="2546793"/>
              <a:ext cx="304800" cy="762000"/>
              <a:chOff x="3216" y="1728"/>
              <a:chExt cx="192" cy="480"/>
            </a:xfrm>
          </p:grpSpPr>
          <p:sp>
            <p:nvSpPr>
              <p:cNvPr id="128" name="Line 8">
                <a:extLst>
                  <a:ext uri="{FF2B5EF4-FFF2-40B4-BE49-F238E27FC236}">
                    <a16:creationId xmlns:a16="http://schemas.microsoft.com/office/drawing/2014/main" id="{E9951E3A-F084-B247-94FE-1CE797BEAD9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9" name="Line 9">
                <a:extLst>
                  <a:ext uri="{FF2B5EF4-FFF2-40B4-BE49-F238E27FC236}">
                    <a16:creationId xmlns:a16="http://schemas.microsoft.com/office/drawing/2014/main" id="{405A0968-40F7-A240-8802-E9ADC6B65D2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0" name="Line 10">
                <a:extLst>
                  <a:ext uri="{FF2B5EF4-FFF2-40B4-BE49-F238E27FC236}">
                    <a16:creationId xmlns:a16="http://schemas.microsoft.com/office/drawing/2014/main" id="{CDCDC397-8EF1-B74B-830B-432428F62DD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1" name="Line 11">
                <a:extLst>
                  <a:ext uri="{FF2B5EF4-FFF2-40B4-BE49-F238E27FC236}">
                    <a16:creationId xmlns:a16="http://schemas.microsoft.com/office/drawing/2014/main" id="{51605F24-8DB6-2440-91E4-DB2AB056367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2" name="Group 210">
              <a:extLst>
                <a:ext uri="{FF2B5EF4-FFF2-40B4-BE49-F238E27FC236}">
                  <a16:creationId xmlns:a16="http://schemas.microsoft.com/office/drawing/2014/main" id="{01DE123D-FD21-2A45-B76F-FABDF6DB1F8B}"/>
                </a:ext>
              </a:extLst>
            </p:cNvPr>
            <p:cNvGrpSpPr>
              <a:grpSpLocks/>
            </p:cNvGrpSpPr>
            <p:nvPr/>
          </p:nvGrpSpPr>
          <p:grpSpPr bwMode="auto">
            <a:xfrm rot="5400000">
              <a:off x="1647478" y="2546793"/>
              <a:ext cx="304800" cy="762000"/>
              <a:chOff x="3216" y="1728"/>
              <a:chExt cx="192" cy="480"/>
            </a:xfrm>
          </p:grpSpPr>
          <p:sp>
            <p:nvSpPr>
              <p:cNvPr id="133" name="Line 8">
                <a:extLst>
                  <a:ext uri="{FF2B5EF4-FFF2-40B4-BE49-F238E27FC236}">
                    <a16:creationId xmlns:a16="http://schemas.microsoft.com/office/drawing/2014/main" id="{215CADD6-EC08-2E44-A6AB-3C89C2C740A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9">
                <a:extLst>
                  <a:ext uri="{FF2B5EF4-FFF2-40B4-BE49-F238E27FC236}">
                    <a16:creationId xmlns:a16="http://schemas.microsoft.com/office/drawing/2014/main" id="{AA9CFD78-A018-1D41-8FA2-38CE4C0033C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
                <a:extLst>
                  <a:ext uri="{FF2B5EF4-FFF2-40B4-BE49-F238E27FC236}">
                    <a16:creationId xmlns:a16="http://schemas.microsoft.com/office/drawing/2014/main" id="{E25CBAB0-AB46-F14F-810D-12F79C13BD3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1">
                <a:extLst>
                  <a:ext uri="{FF2B5EF4-FFF2-40B4-BE49-F238E27FC236}">
                    <a16:creationId xmlns:a16="http://schemas.microsoft.com/office/drawing/2014/main" id="{3BA18658-F3D9-C941-9719-6F96872099D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7" name="Group 209">
              <a:extLst>
                <a:ext uri="{FF2B5EF4-FFF2-40B4-BE49-F238E27FC236}">
                  <a16:creationId xmlns:a16="http://schemas.microsoft.com/office/drawing/2014/main" id="{596B30C1-75BE-B94C-B650-A41F1EE07473}"/>
                </a:ext>
              </a:extLst>
            </p:cNvPr>
            <p:cNvGrpSpPr>
              <a:grpSpLocks/>
            </p:cNvGrpSpPr>
            <p:nvPr/>
          </p:nvGrpSpPr>
          <p:grpSpPr bwMode="auto">
            <a:xfrm rot="10800000">
              <a:off x="917653" y="2931235"/>
              <a:ext cx="155448" cy="731520"/>
              <a:chOff x="3935" y="1728"/>
              <a:chExt cx="96" cy="480"/>
            </a:xfrm>
          </p:grpSpPr>
          <p:sp>
            <p:nvSpPr>
              <p:cNvPr id="138" name="Arc 59">
                <a:extLst>
                  <a:ext uri="{FF2B5EF4-FFF2-40B4-BE49-F238E27FC236}">
                    <a16:creationId xmlns:a16="http://schemas.microsoft.com/office/drawing/2014/main" id="{2C7213E7-E912-584D-9109-1C3216C4880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9" name="Arc 60">
                <a:extLst>
                  <a:ext uri="{FF2B5EF4-FFF2-40B4-BE49-F238E27FC236}">
                    <a16:creationId xmlns:a16="http://schemas.microsoft.com/office/drawing/2014/main" id="{E73DCA5D-24DB-0849-B0CF-C4DC9FECB67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0" name="Arc 61">
                <a:extLst>
                  <a:ext uri="{FF2B5EF4-FFF2-40B4-BE49-F238E27FC236}">
                    <a16:creationId xmlns:a16="http://schemas.microsoft.com/office/drawing/2014/main" id="{8758118C-1278-3C47-B520-AB07DC8535C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1" name="Arc 62">
                <a:extLst>
                  <a:ext uri="{FF2B5EF4-FFF2-40B4-BE49-F238E27FC236}">
                    <a16:creationId xmlns:a16="http://schemas.microsoft.com/office/drawing/2014/main" id="{D6B0FA9D-1EC7-0C4C-959D-45E619E1068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2" name="Line 63">
                <a:extLst>
                  <a:ext uri="{FF2B5EF4-FFF2-40B4-BE49-F238E27FC236}">
                    <a16:creationId xmlns:a16="http://schemas.microsoft.com/office/drawing/2014/main" id="{A0628276-3C09-A246-8FE9-A94EC206D89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64">
                <a:extLst>
                  <a:ext uri="{FF2B5EF4-FFF2-40B4-BE49-F238E27FC236}">
                    <a16:creationId xmlns:a16="http://schemas.microsoft.com/office/drawing/2014/main" id="{B961D41A-5763-D24A-A013-25FC230A795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Arc 65">
                <a:extLst>
                  <a:ext uri="{FF2B5EF4-FFF2-40B4-BE49-F238E27FC236}">
                    <a16:creationId xmlns:a16="http://schemas.microsoft.com/office/drawing/2014/main" id="{E991A4CD-9754-6B4C-93EB-85E37BF8542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5" name="Arc 66">
                <a:extLst>
                  <a:ext uri="{FF2B5EF4-FFF2-40B4-BE49-F238E27FC236}">
                    <a16:creationId xmlns:a16="http://schemas.microsoft.com/office/drawing/2014/main" id="{5CE7A32B-B405-5748-A13B-9E2CA2C880C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67">
                <a:extLst>
                  <a:ext uri="{FF2B5EF4-FFF2-40B4-BE49-F238E27FC236}">
                    <a16:creationId xmlns:a16="http://schemas.microsoft.com/office/drawing/2014/main" id="{C374289F-7BFF-4547-8684-CC19E3CDDB3E}"/>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7" name="Arc 68">
                <a:extLst>
                  <a:ext uri="{FF2B5EF4-FFF2-40B4-BE49-F238E27FC236}">
                    <a16:creationId xmlns:a16="http://schemas.microsoft.com/office/drawing/2014/main" id="{E1909DF3-8C98-4E45-B56A-5B82ABCB5B5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8" name="Arc 69">
                <a:extLst>
                  <a:ext uri="{FF2B5EF4-FFF2-40B4-BE49-F238E27FC236}">
                    <a16:creationId xmlns:a16="http://schemas.microsoft.com/office/drawing/2014/main" id="{21CFB081-7082-7743-A721-70F165A7358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9" name="Arc 70">
                <a:extLst>
                  <a:ext uri="{FF2B5EF4-FFF2-40B4-BE49-F238E27FC236}">
                    <a16:creationId xmlns:a16="http://schemas.microsoft.com/office/drawing/2014/main" id="{41FEC4B5-35E9-A54B-A6D8-B6BC9781104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0" name="Arc 71">
                <a:extLst>
                  <a:ext uri="{FF2B5EF4-FFF2-40B4-BE49-F238E27FC236}">
                    <a16:creationId xmlns:a16="http://schemas.microsoft.com/office/drawing/2014/main" id="{75866373-40D0-6F46-A4F2-B78555A5A91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51" name="TextBox 150">
              <a:extLst>
                <a:ext uri="{FF2B5EF4-FFF2-40B4-BE49-F238E27FC236}">
                  <a16:creationId xmlns:a16="http://schemas.microsoft.com/office/drawing/2014/main" id="{BC9BA95A-AEAD-E94B-8BFD-D3884DE9B4DA}"/>
                </a:ext>
              </a:extLst>
            </p:cNvPr>
            <p:cNvSpPr txBox="1"/>
            <p:nvPr/>
          </p:nvSpPr>
          <p:spPr>
            <a:xfrm>
              <a:off x="529954" y="3141023"/>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latin typeface="Calibri"/>
                  <a:ea typeface="Calibri"/>
                  <a:cs typeface="Calibri"/>
                  <a:sym typeface="Calibri"/>
                </a:rPr>
                <a:t>2</a:t>
              </a:r>
            </a:p>
          </p:txBody>
        </p:sp>
        <p:sp>
          <p:nvSpPr>
            <p:cNvPr id="152" name="TextBox 151">
              <a:extLst>
                <a:ext uri="{FF2B5EF4-FFF2-40B4-BE49-F238E27FC236}">
                  <a16:creationId xmlns:a16="http://schemas.microsoft.com/office/drawing/2014/main" id="{56BBD23A-9262-3B4E-B389-3B082C64F8B9}"/>
                </a:ext>
              </a:extLst>
            </p:cNvPr>
            <p:cNvSpPr txBox="1"/>
            <p:nvPr/>
          </p:nvSpPr>
          <p:spPr>
            <a:xfrm>
              <a:off x="1716883" y="3160527"/>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rPr>
                <a:t>4</a:t>
              </a:r>
              <a:endParaRPr lang="en-US" sz="1600" baseline="-25000" dirty="0">
                <a:solidFill>
                  <a:srgbClr val="000000"/>
                </a:solidFill>
                <a:latin typeface="Calibri"/>
                <a:ea typeface="Calibri"/>
                <a:cs typeface="Calibri"/>
                <a:sym typeface="Calibri"/>
              </a:endParaRPr>
            </a:p>
          </p:txBody>
        </p:sp>
        <p:sp>
          <p:nvSpPr>
            <p:cNvPr id="154" name="TextBox 153">
              <a:extLst>
                <a:ext uri="{FF2B5EF4-FFF2-40B4-BE49-F238E27FC236}">
                  <a16:creationId xmlns:a16="http://schemas.microsoft.com/office/drawing/2014/main" id="{4BB1C15A-5BE7-CE4A-B7A9-09A32BDFF0EC}"/>
                </a:ext>
              </a:extLst>
            </p:cNvPr>
            <p:cNvSpPr txBox="1"/>
            <p:nvPr/>
          </p:nvSpPr>
          <p:spPr>
            <a:xfrm>
              <a:off x="534598" y="2427081"/>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sp>
          <p:nvSpPr>
            <p:cNvPr id="155" name="TextBox 154">
              <a:extLst>
                <a:ext uri="{FF2B5EF4-FFF2-40B4-BE49-F238E27FC236}">
                  <a16:creationId xmlns:a16="http://schemas.microsoft.com/office/drawing/2014/main" id="{AAE3F9BF-CE86-4940-ABC6-EA5935C2A4B5}"/>
                </a:ext>
              </a:extLst>
            </p:cNvPr>
            <p:cNvSpPr txBox="1"/>
            <p:nvPr/>
          </p:nvSpPr>
          <p:spPr>
            <a:xfrm flipH="1">
              <a:off x="1169518" y="2415618"/>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a:t>
              </a:r>
              <a:endParaRPr lang="en-US" sz="1600" baseline="-25000" dirty="0">
                <a:solidFill>
                  <a:srgbClr val="000000"/>
                </a:solidFill>
                <a:latin typeface="Calibri"/>
                <a:ea typeface="Calibri"/>
                <a:cs typeface="Calibri"/>
                <a:sym typeface="Calibri"/>
              </a:endParaRPr>
            </a:p>
          </p:txBody>
        </p:sp>
        <p:sp>
          <p:nvSpPr>
            <p:cNvPr id="156" name="TextBox 155">
              <a:extLst>
                <a:ext uri="{FF2B5EF4-FFF2-40B4-BE49-F238E27FC236}">
                  <a16:creationId xmlns:a16="http://schemas.microsoft.com/office/drawing/2014/main" id="{39579D56-C3BC-8C4B-B626-6EAA7A821B8B}"/>
                </a:ext>
              </a:extLst>
            </p:cNvPr>
            <p:cNvSpPr txBox="1"/>
            <p:nvPr/>
          </p:nvSpPr>
          <p:spPr>
            <a:xfrm flipH="1">
              <a:off x="1650352" y="2408987"/>
              <a:ext cx="60142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sp>
          <p:nvSpPr>
            <p:cNvPr id="175" name="Oval 174">
              <a:extLst>
                <a:ext uri="{FF2B5EF4-FFF2-40B4-BE49-F238E27FC236}">
                  <a16:creationId xmlns:a16="http://schemas.microsoft.com/office/drawing/2014/main" id="{E39977D0-6747-DB4F-89D9-EF748AF8F627}"/>
                </a:ext>
              </a:extLst>
            </p:cNvPr>
            <p:cNvSpPr/>
            <p:nvPr/>
          </p:nvSpPr>
          <p:spPr>
            <a:xfrm>
              <a:off x="955312" y="28869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6" name="Oval 175">
              <a:extLst>
                <a:ext uri="{FF2B5EF4-FFF2-40B4-BE49-F238E27FC236}">
                  <a16:creationId xmlns:a16="http://schemas.microsoft.com/office/drawing/2014/main" id="{CDC3B1F0-6AA1-4744-BE31-118A2E6D81B2}"/>
                </a:ext>
              </a:extLst>
            </p:cNvPr>
            <p:cNvSpPr/>
            <p:nvPr/>
          </p:nvSpPr>
          <p:spPr>
            <a:xfrm>
              <a:off x="1533016" y="289045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1" name="Freeform 12">
              <a:extLst>
                <a:ext uri="{FF2B5EF4-FFF2-40B4-BE49-F238E27FC236}">
                  <a16:creationId xmlns:a16="http://schemas.microsoft.com/office/drawing/2014/main" id="{6519F51B-14D8-5847-9BC7-A17AC90B35CE}"/>
                </a:ext>
              </a:extLst>
            </p:cNvPr>
            <p:cNvSpPr>
              <a:spLocks noChangeAspect="1"/>
            </p:cNvSpPr>
            <p:nvPr/>
          </p:nvSpPr>
          <p:spPr bwMode="auto">
            <a:xfrm>
              <a:off x="2113115" y="290810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46" name="Group 45">
            <a:extLst>
              <a:ext uri="{FF2B5EF4-FFF2-40B4-BE49-F238E27FC236}">
                <a16:creationId xmlns:a16="http://schemas.microsoft.com/office/drawing/2014/main" id="{124FBDB2-366A-E84E-931A-C49B218E64D5}"/>
              </a:ext>
            </a:extLst>
          </p:cNvPr>
          <p:cNvGrpSpPr/>
          <p:nvPr/>
        </p:nvGrpSpPr>
        <p:grpSpPr>
          <a:xfrm>
            <a:off x="218736" y="4505191"/>
            <a:ext cx="2811439" cy="1684018"/>
            <a:chOff x="282075" y="4786731"/>
            <a:chExt cx="2811439" cy="1684018"/>
          </a:xfrm>
        </p:grpSpPr>
        <p:sp>
          <p:nvSpPr>
            <p:cNvPr id="213" name="TextBox 212">
              <a:extLst>
                <a:ext uri="{FF2B5EF4-FFF2-40B4-BE49-F238E27FC236}">
                  <a16:creationId xmlns:a16="http://schemas.microsoft.com/office/drawing/2014/main" id="{45517BC3-1C1B-124A-B0E8-88116B12F8A4}"/>
                </a:ext>
              </a:extLst>
            </p:cNvPr>
            <p:cNvSpPr txBox="1"/>
            <p:nvPr/>
          </p:nvSpPr>
          <p:spPr>
            <a:xfrm>
              <a:off x="566222" y="6132197"/>
              <a:ext cx="174157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7 MHz band</a:t>
              </a:r>
              <a:r>
                <a:rPr lang="en-US" sz="1600" dirty="0">
                  <a:solidFill>
                    <a:srgbClr val="000000"/>
                  </a:solidFill>
                  <a:latin typeface="Calibri"/>
                  <a:ea typeface="Calibri"/>
                  <a:cs typeface="Calibri"/>
                  <a:sym typeface="Calibri"/>
                </a:rPr>
                <a:t>pass</a:t>
              </a:r>
              <a:endParaRPr lang="en-US" sz="1600" baseline="-25000" dirty="0">
                <a:solidFill>
                  <a:srgbClr val="000000"/>
                </a:solidFill>
                <a:latin typeface="Calibri"/>
                <a:ea typeface="Calibri"/>
                <a:cs typeface="Calibri"/>
                <a:sym typeface="Calibri"/>
              </a:endParaRPr>
            </a:p>
          </p:txBody>
        </p:sp>
        <p:grpSp>
          <p:nvGrpSpPr>
            <p:cNvPr id="159" name="Group 209">
              <a:extLst>
                <a:ext uri="{FF2B5EF4-FFF2-40B4-BE49-F238E27FC236}">
                  <a16:creationId xmlns:a16="http://schemas.microsoft.com/office/drawing/2014/main" id="{1F9A1A61-CECC-BA45-8A80-F67EA87EBAB0}"/>
                </a:ext>
              </a:extLst>
            </p:cNvPr>
            <p:cNvGrpSpPr>
              <a:grpSpLocks/>
            </p:cNvGrpSpPr>
            <p:nvPr/>
          </p:nvGrpSpPr>
          <p:grpSpPr bwMode="auto">
            <a:xfrm rot="10800000">
              <a:off x="1550881" y="5259574"/>
              <a:ext cx="155448" cy="731520"/>
              <a:chOff x="3935" y="1728"/>
              <a:chExt cx="96" cy="480"/>
            </a:xfrm>
          </p:grpSpPr>
          <p:sp>
            <p:nvSpPr>
              <p:cNvPr id="160" name="Arc 59">
                <a:extLst>
                  <a:ext uri="{FF2B5EF4-FFF2-40B4-BE49-F238E27FC236}">
                    <a16:creationId xmlns:a16="http://schemas.microsoft.com/office/drawing/2014/main" id="{090D2212-C16F-0141-A3C3-B52597F28E9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Arc 60">
                <a:extLst>
                  <a:ext uri="{FF2B5EF4-FFF2-40B4-BE49-F238E27FC236}">
                    <a16:creationId xmlns:a16="http://schemas.microsoft.com/office/drawing/2014/main" id="{53F0ED73-C803-7445-AC58-A148941C33E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2" name="Arc 61">
                <a:extLst>
                  <a:ext uri="{FF2B5EF4-FFF2-40B4-BE49-F238E27FC236}">
                    <a16:creationId xmlns:a16="http://schemas.microsoft.com/office/drawing/2014/main" id="{8D5A6524-4B79-4940-88BC-C1DB94FE1191}"/>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3" name="Arc 62">
                <a:extLst>
                  <a:ext uri="{FF2B5EF4-FFF2-40B4-BE49-F238E27FC236}">
                    <a16:creationId xmlns:a16="http://schemas.microsoft.com/office/drawing/2014/main" id="{B0508BE1-6A13-D345-A007-B76B303FA0C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4" name="Line 63">
                <a:extLst>
                  <a:ext uri="{FF2B5EF4-FFF2-40B4-BE49-F238E27FC236}">
                    <a16:creationId xmlns:a16="http://schemas.microsoft.com/office/drawing/2014/main" id="{BBF35B8C-1149-8043-8809-48D08868890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5" name="Line 64">
                <a:extLst>
                  <a:ext uri="{FF2B5EF4-FFF2-40B4-BE49-F238E27FC236}">
                    <a16:creationId xmlns:a16="http://schemas.microsoft.com/office/drawing/2014/main" id="{F99BC0E7-B807-F54D-A3A9-69EC545F1C0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7" name="Arc 65">
                <a:extLst>
                  <a:ext uri="{FF2B5EF4-FFF2-40B4-BE49-F238E27FC236}">
                    <a16:creationId xmlns:a16="http://schemas.microsoft.com/office/drawing/2014/main" id="{3CA5DD19-9874-B44A-9D65-303F640CD41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66">
                <a:extLst>
                  <a:ext uri="{FF2B5EF4-FFF2-40B4-BE49-F238E27FC236}">
                    <a16:creationId xmlns:a16="http://schemas.microsoft.com/office/drawing/2014/main" id="{40E096C1-A285-6048-9BEE-6231C6021A7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Arc 67">
                <a:extLst>
                  <a:ext uri="{FF2B5EF4-FFF2-40B4-BE49-F238E27FC236}">
                    <a16:creationId xmlns:a16="http://schemas.microsoft.com/office/drawing/2014/main" id="{92619423-7DA1-7043-BF62-D63C67BA955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0" name="Arc 68">
                <a:extLst>
                  <a:ext uri="{FF2B5EF4-FFF2-40B4-BE49-F238E27FC236}">
                    <a16:creationId xmlns:a16="http://schemas.microsoft.com/office/drawing/2014/main" id="{B0F85CDD-6F11-2B43-9AF5-B6310CCF18A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1" name="Arc 69">
                <a:extLst>
                  <a:ext uri="{FF2B5EF4-FFF2-40B4-BE49-F238E27FC236}">
                    <a16:creationId xmlns:a16="http://schemas.microsoft.com/office/drawing/2014/main" id="{22B0ACBC-4C66-7245-ABA6-18986F45DB9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2" name="Arc 70">
                <a:extLst>
                  <a:ext uri="{FF2B5EF4-FFF2-40B4-BE49-F238E27FC236}">
                    <a16:creationId xmlns:a16="http://schemas.microsoft.com/office/drawing/2014/main" id="{725A7DA2-FAB3-7747-AC9C-6CF64E123C2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3" name="Arc 71">
                <a:extLst>
                  <a:ext uri="{FF2B5EF4-FFF2-40B4-BE49-F238E27FC236}">
                    <a16:creationId xmlns:a16="http://schemas.microsoft.com/office/drawing/2014/main" id="{C9BFEB33-2CCF-7249-A8FA-B045999581C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79" name="Oval 178">
              <a:extLst>
                <a:ext uri="{FF2B5EF4-FFF2-40B4-BE49-F238E27FC236}">
                  <a16:creationId xmlns:a16="http://schemas.microsoft.com/office/drawing/2014/main" id="{BB889655-7D48-A846-BA56-51927FE496D0}"/>
                </a:ext>
              </a:extLst>
            </p:cNvPr>
            <p:cNvSpPr/>
            <p:nvPr/>
          </p:nvSpPr>
          <p:spPr>
            <a:xfrm>
              <a:off x="352888" y="519968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80" name="Straight Connector 179">
              <a:extLst>
                <a:ext uri="{FF2B5EF4-FFF2-40B4-BE49-F238E27FC236}">
                  <a16:creationId xmlns:a16="http://schemas.microsoft.com/office/drawing/2014/main" id="{7008503E-2998-7D4C-AA35-E19AD3777B7F}"/>
                </a:ext>
              </a:extLst>
            </p:cNvPr>
            <p:cNvCxnSpPr>
              <a:cxnSpLocks/>
            </p:cNvCxnSpPr>
            <p:nvPr/>
          </p:nvCxnSpPr>
          <p:spPr>
            <a:xfrm>
              <a:off x="370960" y="5981950"/>
              <a:ext cx="235915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81" name="Oval 180">
              <a:extLst>
                <a:ext uri="{FF2B5EF4-FFF2-40B4-BE49-F238E27FC236}">
                  <a16:creationId xmlns:a16="http://schemas.microsoft.com/office/drawing/2014/main" id="{5BB226EB-7E44-944B-A117-43D4BC6A996F}"/>
                </a:ext>
              </a:extLst>
            </p:cNvPr>
            <p:cNvSpPr/>
            <p:nvPr/>
          </p:nvSpPr>
          <p:spPr>
            <a:xfrm>
              <a:off x="335166" y="593663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3" name="Oval 182">
              <a:extLst>
                <a:ext uri="{FF2B5EF4-FFF2-40B4-BE49-F238E27FC236}">
                  <a16:creationId xmlns:a16="http://schemas.microsoft.com/office/drawing/2014/main" id="{435431ED-D7F5-4B49-8362-816B04B0C9D4}"/>
                </a:ext>
              </a:extLst>
            </p:cNvPr>
            <p:cNvSpPr/>
            <p:nvPr/>
          </p:nvSpPr>
          <p:spPr>
            <a:xfrm>
              <a:off x="2632773" y="594012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84" name="Group 210">
              <a:extLst>
                <a:ext uri="{FF2B5EF4-FFF2-40B4-BE49-F238E27FC236}">
                  <a16:creationId xmlns:a16="http://schemas.microsoft.com/office/drawing/2014/main" id="{F691750F-D1D7-6842-BBF1-9083E2823050}"/>
                </a:ext>
              </a:extLst>
            </p:cNvPr>
            <p:cNvGrpSpPr>
              <a:grpSpLocks/>
            </p:cNvGrpSpPr>
            <p:nvPr/>
          </p:nvGrpSpPr>
          <p:grpSpPr bwMode="auto">
            <a:xfrm rot="5400000">
              <a:off x="1245184" y="4890151"/>
              <a:ext cx="304800" cy="700927"/>
              <a:chOff x="3216" y="1728"/>
              <a:chExt cx="192" cy="480"/>
            </a:xfrm>
          </p:grpSpPr>
          <p:sp>
            <p:nvSpPr>
              <p:cNvPr id="185" name="Line 8">
                <a:extLst>
                  <a:ext uri="{FF2B5EF4-FFF2-40B4-BE49-F238E27FC236}">
                    <a16:creationId xmlns:a16="http://schemas.microsoft.com/office/drawing/2014/main" id="{83A44D33-6398-114D-BBC3-B9DE08C88C4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6" name="Line 9">
                <a:extLst>
                  <a:ext uri="{FF2B5EF4-FFF2-40B4-BE49-F238E27FC236}">
                    <a16:creationId xmlns:a16="http://schemas.microsoft.com/office/drawing/2014/main" id="{23CFB8DE-F586-0B40-9F86-C8186E1070B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7" name="Line 10">
                <a:extLst>
                  <a:ext uri="{FF2B5EF4-FFF2-40B4-BE49-F238E27FC236}">
                    <a16:creationId xmlns:a16="http://schemas.microsoft.com/office/drawing/2014/main" id="{75FAAD5C-812B-CB4B-9F10-676768F8275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8" name="Line 11">
                <a:extLst>
                  <a:ext uri="{FF2B5EF4-FFF2-40B4-BE49-F238E27FC236}">
                    <a16:creationId xmlns:a16="http://schemas.microsoft.com/office/drawing/2014/main" id="{A9972A60-0C74-E240-A422-C532C1F28AA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4" name="Group 209">
              <a:extLst>
                <a:ext uri="{FF2B5EF4-FFF2-40B4-BE49-F238E27FC236}">
                  <a16:creationId xmlns:a16="http://schemas.microsoft.com/office/drawing/2014/main" id="{416B2F0C-4162-BF46-BBBE-E24AB4917D2D}"/>
                </a:ext>
              </a:extLst>
            </p:cNvPr>
            <p:cNvGrpSpPr>
              <a:grpSpLocks/>
            </p:cNvGrpSpPr>
            <p:nvPr/>
          </p:nvGrpSpPr>
          <p:grpSpPr bwMode="auto">
            <a:xfrm rot="16200000">
              <a:off x="737021" y="4876003"/>
              <a:ext cx="155448" cy="731520"/>
              <a:chOff x="3935" y="1728"/>
              <a:chExt cx="96" cy="480"/>
            </a:xfrm>
          </p:grpSpPr>
          <p:sp>
            <p:nvSpPr>
              <p:cNvPr id="195" name="Arc 59">
                <a:extLst>
                  <a:ext uri="{FF2B5EF4-FFF2-40B4-BE49-F238E27FC236}">
                    <a16:creationId xmlns:a16="http://schemas.microsoft.com/office/drawing/2014/main" id="{6C36BE91-C314-DF47-A397-413C6BD91E6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Arc 60">
                <a:extLst>
                  <a:ext uri="{FF2B5EF4-FFF2-40B4-BE49-F238E27FC236}">
                    <a16:creationId xmlns:a16="http://schemas.microsoft.com/office/drawing/2014/main" id="{8219637E-891A-514D-A015-284016641F3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7" name="Arc 61">
                <a:extLst>
                  <a:ext uri="{FF2B5EF4-FFF2-40B4-BE49-F238E27FC236}">
                    <a16:creationId xmlns:a16="http://schemas.microsoft.com/office/drawing/2014/main" id="{DA08188F-C69A-B246-AA0F-E9E929D0824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8" name="Arc 62">
                <a:extLst>
                  <a:ext uri="{FF2B5EF4-FFF2-40B4-BE49-F238E27FC236}">
                    <a16:creationId xmlns:a16="http://schemas.microsoft.com/office/drawing/2014/main" id="{E2C92A0F-2A7F-F046-87A1-81276942858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Line 63">
                <a:extLst>
                  <a:ext uri="{FF2B5EF4-FFF2-40B4-BE49-F238E27FC236}">
                    <a16:creationId xmlns:a16="http://schemas.microsoft.com/office/drawing/2014/main" id="{C26C17EF-130F-BE47-BDD9-CD1EAE73047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0" name="Line 64">
                <a:extLst>
                  <a:ext uri="{FF2B5EF4-FFF2-40B4-BE49-F238E27FC236}">
                    <a16:creationId xmlns:a16="http://schemas.microsoft.com/office/drawing/2014/main" id="{15AF5630-0A7C-0A4E-857F-3B406E705A45}"/>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1" name="Arc 65">
                <a:extLst>
                  <a:ext uri="{FF2B5EF4-FFF2-40B4-BE49-F238E27FC236}">
                    <a16:creationId xmlns:a16="http://schemas.microsoft.com/office/drawing/2014/main" id="{5E6B893A-E432-6348-8D91-F7094B029E4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66">
                <a:extLst>
                  <a:ext uri="{FF2B5EF4-FFF2-40B4-BE49-F238E27FC236}">
                    <a16:creationId xmlns:a16="http://schemas.microsoft.com/office/drawing/2014/main" id="{162C5624-4C19-B841-8F20-24EA9610681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67">
                <a:extLst>
                  <a:ext uri="{FF2B5EF4-FFF2-40B4-BE49-F238E27FC236}">
                    <a16:creationId xmlns:a16="http://schemas.microsoft.com/office/drawing/2014/main" id="{981FDC9A-ABD0-124A-BD7C-0F297478A19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4" name="Arc 68">
                <a:extLst>
                  <a:ext uri="{FF2B5EF4-FFF2-40B4-BE49-F238E27FC236}">
                    <a16:creationId xmlns:a16="http://schemas.microsoft.com/office/drawing/2014/main" id="{4C21C947-89A1-144D-AB94-D0C007250B3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5" name="Arc 69">
                <a:extLst>
                  <a:ext uri="{FF2B5EF4-FFF2-40B4-BE49-F238E27FC236}">
                    <a16:creationId xmlns:a16="http://schemas.microsoft.com/office/drawing/2014/main" id="{63C38A0C-96C0-8242-A6A9-CAE46F4F1DE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6" name="Arc 70">
                <a:extLst>
                  <a:ext uri="{FF2B5EF4-FFF2-40B4-BE49-F238E27FC236}">
                    <a16:creationId xmlns:a16="http://schemas.microsoft.com/office/drawing/2014/main" id="{9FCEDF74-0BB1-8C40-81CD-5738484B6AE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7" name="Arc 71">
                <a:extLst>
                  <a:ext uri="{FF2B5EF4-FFF2-40B4-BE49-F238E27FC236}">
                    <a16:creationId xmlns:a16="http://schemas.microsoft.com/office/drawing/2014/main" id="{9865D10A-322E-474F-9800-9740A46975A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08" name="TextBox 207">
              <a:extLst>
                <a:ext uri="{FF2B5EF4-FFF2-40B4-BE49-F238E27FC236}">
                  <a16:creationId xmlns:a16="http://schemas.microsoft.com/office/drawing/2014/main" id="{F45CFBE0-B78B-3146-B91F-D32305F2E400}"/>
                </a:ext>
              </a:extLst>
            </p:cNvPr>
            <p:cNvSpPr txBox="1"/>
            <p:nvPr/>
          </p:nvSpPr>
          <p:spPr>
            <a:xfrm>
              <a:off x="282075" y="5387791"/>
              <a:ext cx="9181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latin typeface="Calibri"/>
                  <a:ea typeface="Calibri"/>
                  <a:cs typeface="Calibri"/>
                  <a:sym typeface="Calibri"/>
                </a:rPr>
                <a:t>2 </a:t>
              </a:r>
              <a:r>
                <a:rPr lang="en-US" sz="1400" dirty="0">
                  <a:solidFill>
                    <a:srgbClr val="000000"/>
                  </a:solidFill>
                  <a:latin typeface="Calibri"/>
                  <a:ea typeface="Calibri"/>
                  <a:cs typeface="Calibri"/>
                  <a:sym typeface="Calibri"/>
                </a:rPr>
                <a:t>(15 </a:t>
              </a:r>
              <a:r>
                <a:rPr lang="en-US" sz="1400" dirty="0" err="1">
                  <a:solidFill>
                    <a:srgbClr val="000000"/>
                  </a:solidFill>
                  <a:latin typeface="Calibri"/>
                  <a:ea typeface="Calibri"/>
                  <a:cs typeface="Calibri"/>
                  <a:sym typeface="Calibri"/>
                </a:rPr>
                <a:t>uH</a:t>
              </a:r>
              <a:r>
                <a:rPr lang="en-US" sz="1400" dirty="0">
                  <a:solidFill>
                    <a:srgbClr val="000000"/>
                  </a:solidFill>
                  <a:latin typeface="Calibri"/>
                  <a:ea typeface="Calibri"/>
                  <a:cs typeface="Calibri"/>
                  <a:sym typeface="Calibri"/>
                </a:rPr>
                <a:t>)</a:t>
              </a:r>
              <a:endParaRPr lang="en-US" sz="1400" baseline="-25000" dirty="0">
                <a:solidFill>
                  <a:srgbClr val="000000"/>
                </a:solidFill>
                <a:latin typeface="Calibri"/>
                <a:ea typeface="Calibri"/>
                <a:cs typeface="Calibri"/>
                <a:sym typeface="Calibri"/>
              </a:endParaRPr>
            </a:p>
          </p:txBody>
        </p:sp>
        <p:sp>
          <p:nvSpPr>
            <p:cNvPr id="209" name="TextBox 208">
              <a:extLst>
                <a:ext uri="{FF2B5EF4-FFF2-40B4-BE49-F238E27FC236}">
                  <a16:creationId xmlns:a16="http://schemas.microsoft.com/office/drawing/2014/main" id="{D9DF2F76-B7AE-4A43-9A47-FA5963064922}"/>
                </a:ext>
              </a:extLst>
            </p:cNvPr>
            <p:cNvSpPr txBox="1"/>
            <p:nvPr/>
          </p:nvSpPr>
          <p:spPr>
            <a:xfrm>
              <a:off x="833069" y="5589968"/>
              <a:ext cx="75630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rPr>
                <a:t>4 </a:t>
              </a:r>
              <a:r>
                <a:rPr lang="en-US" sz="1400" dirty="0">
                  <a:solidFill>
                    <a:srgbClr val="000000"/>
                  </a:solidFill>
                </a:rPr>
                <a:t>(8nH)</a:t>
              </a:r>
              <a:endParaRPr lang="en-US" sz="1600" dirty="0">
                <a:solidFill>
                  <a:srgbClr val="000000"/>
                </a:solidFill>
                <a:latin typeface="Calibri"/>
                <a:ea typeface="Calibri"/>
                <a:cs typeface="Calibri"/>
                <a:sym typeface="Calibri"/>
              </a:endParaRPr>
            </a:p>
          </p:txBody>
        </p:sp>
        <p:sp>
          <p:nvSpPr>
            <p:cNvPr id="211" name="TextBox 210">
              <a:extLst>
                <a:ext uri="{FF2B5EF4-FFF2-40B4-BE49-F238E27FC236}">
                  <a16:creationId xmlns:a16="http://schemas.microsoft.com/office/drawing/2014/main" id="{51D9634A-DB4F-5C4B-BAC4-194AFDEBCAA9}"/>
                </a:ext>
              </a:extLst>
            </p:cNvPr>
            <p:cNvSpPr txBox="1"/>
            <p:nvPr/>
          </p:nvSpPr>
          <p:spPr>
            <a:xfrm flipH="1">
              <a:off x="1233403" y="4786731"/>
              <a:ext cx="105105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a:t>
              </a:r>
              <a:r>
                <a:rPr lang="en-US" sz="1400" dirty="0">
                  <a:solidFill>
                    <a:srgbClr val="000000"/>
                  </a:solidFill>
                </a:rPr>
                <a:t> (34.5 pF)</a:t>
              </a:r>
              <a:endParaRPr lang="en-US" sz="1400" dirty="0">
                <a:solidFill>
                  <a:srgbClr val="000000"/>
                </a:solidFill>
                <a:latin typeface="Calibri"/>
                <a:ea typeface="Calibri"/>
                <a:cs typeface="Calibri"/>
                <a:sym typeface="Calibri"/>
              </a:endParaRPr>
            </a:p>
          </p:txBody>
        </p:sp>
        <p:sp>
          <p:nvSpPr>
            <p:cNvPr id="212" name="TextBox 211">
              <a:extLst>
                <a:ext uri="{FF2B5EF4-FFF2-40B4-BE49-F238E27FC236}">
                  <a16:creationId xmlns:a16="http://schemas.microsoft.com/office/drawing/2014/main" id="{939AD19F-A26D-154F-A07C-4FAA366715C1}"/>
                </a:ext>
              </a:extLst>
            </p:cNvPr>
            <p:cNvSpPr txBox="1"/>
            <p:nvPr/>
          </p:nvSpPr>
          <p:spPr>
            <a:xfrm flipH="1">
              <a:off x="2000704" y="5269950"/>
              <a:ext cx="91818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 </a:t>
              </a:r>
              <a:r>
                <a:rPr lang="en-US" sz="1400" dirty="0">
                  <a:solidFill>
                    <a:srgbClr val="000000"/>
                  </a:solidFill>
                </a:rPr>
                <a:t>(6nF)</a:t>
              </a:r>
              <a:endParaRPr lang="en-US" sz="1600" baseline="-25000" dirty="0">
                <a:solidFill>
                  <a:srgbClr val="000000"/>
                </a:solidFill>
                <a:latin typeface="Calibri"/>
                <a:ea typeface="Calibri"/>
                <a:cs typeface="Calibri"/>
                <a:sym typeface="Calibri"/>
              </a:endParaRPr>
            </a:p>
          </p:txBody>
        </p:sp>
        <p:grpSp>
          <p:nvGrpSpPr>
            <p:cNvPr id="214" name="Group 210">
              <a:extLst>
                <a:ext uri="{FF2B5EF4-FFF2-40B4-BE49-F238E27FC236}">
                  <a16:creationId xmlns:a16="http://schemas.microsoft.com/office/drawing/2014/main" id="{96BF62AA-87BC-964F-9EEE-E92C97DC3B23}"/>
                </a:ext>
              </a:extLst>
            </p:cNvPr>
            <p:cNvGrpSpPr>
              <a:grpSpLocks/>
            </p:cNvGrpSpPr>
            <p:nvPr/>
          </p:nvGrpSpPr>
          <p:grpSpPr bwMode="auto">
            <a:xfrm>
              <a:off x="1837983" y="5230579"/>
              <a:ext cx="304800" cy="762000"/>
              <a:chOff x="3216" y="1728"/>
              <a:chExt cx="192" cy="480"/>
            </a:xfrm>
          </p:grpSpPr>
          <p:sp>
            <p:nvSpPr>
              <p:cNvPr id="215" name="Line 8">
                <a:extLst>
                  <a:ext uri="{FF2B5EF4-FFF2-40B4-BE49-F238E27FC236}">
                    <a16:creationId xmlns:a16="http://schemas.microsoft.com/office/drawing/2014/main" id="{6DC419AC-3797-D247-9C89-B7FD9A63BCB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 name="Line 9">
                <a:extLst>
                  <a:ext uri="{FF2B5EF4-FFF2-40B4-BE49-F238E27FC236}">
                    <a16:creationId xmlns:a16="http://schemas.microsoft.com/office/drawing/2014/main" id="{05FE4AD4-C486-214B-969D-CDBA29BBC13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7" name="Line 10">
                <a:extLst>
                  <a:ext uri="{FF2B5EF4-FFF2-40B4-BE49-F238E27FC236}">
                    <a16:creationId xmlns:a16="http://schemas.microsoft.com/office/drawing/2014/main" id="{6BE6D465-4DAF-7445-81F9-07F4E2A0781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11">
                <a:extLst>
                  <a:ext uri="{FF2B5EF4-FFF2-40B4-BE49-F238E27FC236}">
                    <a16:creationId xmlns:a16="http://schemas.microsoft.com/office/drawing/2014/main" id="{E9616D7C-4746-034E-A2CD-76D7FA23C4E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19" name="Straight Connector 218">
              <a:extLst>
                <a:ext uri="{FF2B5EF4-FFF2-40B4-BE49-F238E27FC236}">
                  <a16:creationId xmlns:a16="http://schemas.microsoft.com/office/drawing/2014/main" id="{40723998-A719-FE4B-A726-9F1595517413}"/>
                </a:ext>
              </a:extLst>
            </p:cNvPr>
            <p:cNvCxnSpPr>
              <a:cxnSpLocks/>
            </p:cNvCxnSpPr>
            <p:nvPr/>
          </p:nvCxnSpPr>
          <p:spPr>
            <a:xfrm flipV="1">
              <a:off x="1748047" y="5239516"/>
              <a:ext cx="96926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0" name="Oval 219">
              <a:extLst>
                <a:ext uri="{FF2B5EF4-FFF2-40B4-BE49-F238E27FC236}">
                  <a16:creationId xmlns:a16="http://schemas.microsoft.com/office/drawing/2014/main" id="{CC3BEB3A-1FD9-AF4A-BD54-4836F73EC396}"/>
                </a:ext>
              </a:extLst>
            </p:cNvPr>
            <p:cNvSpPr/>
            <p:nvPr/>
          </p:nvSpPr>
          <p:spPr>
            <a:xfrm>
              <a:off x="2621009" y="519967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2" name="TextBox 191">
              <a:extLst>
                <a:ext uri="{FF2B5EF4-FFF2-40B4-BE49-F238E27FC236}">
                  <a16:creationId xmlns:a16="http://schemas.microsoft.com/office/drawing/2014/main" id="{4AAE9650-6A20-D34E-91A5-3D6235BA8FEC}"/>
                </a:ext>
              </a:extLst>
            </p:cNvPr>
            <p:cNvSpPr txBox="1"/>
            <p:nvPr/>
          </p:nvSpPr>
          <p:spPr>
            <a:xfrm>
              <a:off x="2732009" y="5452398"/>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cs typeface="Calibri"/>
                  <a:sym typeface="Calibri"/>
                </a:rPr>
                <a:t>R</a:t>
              </a:r>
              <a:r>
                <a:rPr lang="en-US" sz="1600" baseline="-25000" dirty="0">
                  <a:solidFill>
                    <a:srgbClr val="000000"/>
                  </a:solidFill>
                  <a:latin typeface="Calibri"/>
                  <a:cs typeface="Calibri"/>
                  <a:sym typeface="Calibri"/>
                </a:rPr>
                <a:t>L</a:t>
              </a:r>
              <a:endParaRPr lang="en-US" sz="1600" baseline="-25000" dirty="0">
                <a:solidFill>
                  <a:srgbClr val="000000"/>
                </a:solidFill>
                <a:latin typeface="Calibri"/>
                <a:ea typeface="Calibri"/>
                <a:cs typeface="Calibri"/>
                <a:sym typeface="Calibri"/>
              </a:endParaRPr>
            </a:p>
          </p:txBody>
        </p:sp>
        <p:sp>
          <p:nvSpPr>
            <p:cNvPr id="193" name="Oval 192">
              <a:extLst>
                <a:ext uri="{FF2B5EF4-FFF2-40B4-BE49-F238E27FC236}">
                  <a16:creationId xmlns:a16="http://schemas.microsoft.com/office/drawing/2014/main" id="{4EFF3FD4-4106-EA4D-81D4-1B3BB2E6EEAA}"/>
                </a:ext>
              </a:extLst>
            </p:cNvPr>
            <p:cNvSpPr/>
            <p:nvPr/>
          </p:nvSpPr>
          <p:spPr>
            <a:xfrm>
              <a:off x="1588064" y="520194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2" name="Freeform 12">
              <a:extLst>
                <a:ext uri="{FF2B5EF4-FFF2-40B4-BE49-F238E27FC236}">
                  <a16:creationId xmlns:a16="http://schemas.microsoft.com/office/drawing/2014/main" id="{D2AD17F9-9923-1C41-8244-4C5035CB7251}"/>
                </a:ext>
              </a:extLst>
            </p:cNvPr>
            <p:cNvSpPr>
              <a:spLocks noChangeAspect="1"/>
            </p:cNvSpPr>
            <p:nvPr/>
          </p:nvSpPr>
          <p:spPr bwMode="auto">
            <a:xfrm>
              <a:off x="2598027" y="525625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Tree>
    <p:extLst>
      <p:ext uri="{BB962C8B-B14F-4D97-AF65-F5344CB8AC3E}">
        <p14:creationId xmlns:p14="http://schemas.microsoft.com/office/powerpoint/2010/main" val="36313033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1" y="117076"/>
            <a:ext cx="11519064"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transmit bandpass filter</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62971" y="1040431"/>
                <a:ext cx="8963892" cy="53645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defTabSz="457200" latinLnBrk="1" hangingPunct="0"/>
                <a:endParaRPr lang="en-US" sz="2000" i="1" dirty="0">
                  <a:solidFill>
                    <a:srgbClr val="000000"/>
                  </a:solidFill>
                  <a:latin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39</m:t>
                        </m:r>
                      </m:sub>
                    </m:sSub>
                    <m:r>
                      <a:rPr lang="en-US" sz="2000" i="1">
                        <a:solidFill>
                          <a:srgbClr val="000000"/>
                        </a:solidFill>
                        <a:latin typeface="Cambria Math" panose="02040503050406030204" pitchFamily="18" charset="0"/>
                      </a:rPr>
                      <m:t>=50</m:t>
                    </m:r>
                    <m:r>
                      <a:rPr lang="en-US" sz="2000" i="1">
                        <a:solidFill>
                          <a:srgbClr val="000000"/>
                        </a:solidFill>
                        <a:latin typeface="Cambria Math" panose="02040503050406030204" pitchFamily="18" charset="0"/>
                      </a:rPr>
                      <m:t>𝑝𝐹</m:t>
                    </m:r>
                  </m:oMath>
                </a14:m>
                <a:r>
                  <a:rPr lang="en-US" sz="2000" i="1" dirty="0">
                    <a:solidFill>
                      <a:srgbClr val="000000"/>
                    </a:solidFill>
                    <a:latin typeface="Cambria Math" panose="02040503050406030204" pitchFamily="18" charset="0"/>
                  </a:rPr>
                  <a:t>,</a:t>
                </a:r>
                <a14:m>
                  <m:oMath xmlns:m="http://schemas.openxmlformats.org/officeDocument/2006/math">
                    <m:r>
                      <a:rPr lang="en-US" sz="2000" i="1" dirty="0">
                        <a:solidFill>
                          <a:srgbClr val="000000"/>
                        </a:solidFill>
                        <a:latin typeface="Cambria Math" panose="02040503050406030204" pitchFamily="18" charset="0"/>
                      </a:rPr>
                      <m:t>  </m:t>
                    </m:r>
                  </m:oMath>
                </a14:m>
                <a:endParaRPr lang="en-US" sz="2000" i="1" dirty="0">
                  <a:solidFill>
                    <a:srgbClr val="000000"/>
                  </a:solidFill>
                  <a:latin typeface="Cambria Math" panose="02040503050406030204" pitchFamily="18" charset="0"/>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dirty="0">
                            <a:solidFill>
                              <a:srgbClr val="000000"/>
                            </a:solidFill>
                            <a:latin typeface="Cambria Math" panose="02040503050406030204" pitchFamily="18" charset="0"/>
                          </a:rPr>
                        </m:ctrlPr>
                      </m:sSubPr>
                      <m:e>
                        <m:r>
                          <a:rPr lang="en-US" sz="2000" i="1" dirty="0">
                            <a:solidFill>
                              <a:srgbClr val="000000"/>
                            </a:solidFill>
                            <a:latin typeface="Cambria Math" panose="02040503050406030204" pitchFamily="18" charset="0"/>
                          </a:rPr>
                          <m:t>𝐿</m:t>
                        </m:r>
                      </m:e>
                      <m:sub>
                        <m:r>
                          <a:rPr lang="en-US" sz="2000" i="1" dirty="0">
                            <a:solidFill>
                              <a:srgbClr val="000000"/>
                            </a:solidFill>
                            <a:latin typeface="Cambria Math" panose="02040503050406030204" pitchFamily="18" charset="0"/>
                          </a:rPr>
                          <m:t>6</m:t>
                        </m:r>
                      </m:sub>
                    </m:sSub>
                  </m:oMath>
                </a14:m>
                <a:r>
                  <a:rPr lang="en-US" sz="2000" i="1" dirty="0">
                    <a:solidFill>
                      <a:srgbClr val="000000"/>
                    </a:solidFill>
                    <a:latin typeface="Cambria Math" panose="02040503050406030204" pitchFamily="18" charset="0"/>
                  </a:rPr>
                  <a:t> </a:t>
                </a:r>
                <a:r>
                  <a:rPr lang="en-US" sz="2000" dirty="0">
                    <a:solidFill>
                      <a:srgbClr val="000000"/>
                    </a:solidFill>
                    <a:latin typeface="Cambria Math" panose="02040503050406030204" pitchFamily="18" charset="0"/>
                  </a:rPr>
                  <a:t>is 36 turns #28 on T37-2 which has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𝑙</m:t>
                        </m:r>
                      </m:sub>
                    </m:sSub>
                    <m:r>
                      <a:rPr lang="en-US" sz="2000" i="1">
                        <a:solidFill>
                          <a:srgbClr val="000000"/>
                        </a:solidFill>
                        <a:latin typeface="Cambria Math" panose="02040503050406030204" pitchFamily="18" charset="0"/>
                      </a:rPr>
                      <m:t>=4</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𝑛𝐻</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𝑡𝑢𝑟𝑛</m:t>
                            </m:r>
                          </m:e>
                          <m:sup>
                            <m:r>
                              <a:rPr lang="en-US" sz="2000" i="1">
                                <a:solidFill>
                                  <a:srgbClr val="000000"/>
                                </a:solidFill>
                                <a:latin typeface="Cambria Math" panose="02040503050406030204" pitchFamily="18" charset="0"/>
                              </a:rPr>
                              <m:t>2</m:t>
                            </m:r>
                          </m:sup>
                        </m:sSup>
                      </m:den>
                    </m:f>
                    <m:r>
                      <a:rPr lang="en-US" sz="2000" b="0" i="0" smtClean="0">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r>
                      <a:rPr lang="en-US" sz="2000" i="1">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𝑙</m:t>
                        </m:r>
                      </m:sub>
                    </m:sSub>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36</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=3.1</m:t>
                    </m:r>
                    <m:r>
                      <a:rPr lang="en-US" sz="2000" i="1">
                        <a:solidFill>
                          <a:srgbClr val="000000"/>
                        </a:solidFill>
                        <a:latin typeface="Cambria Math" panose="02040503050406030204" pitchFamily="18" charset="0"/>
                        <a:ea typeface="Cambria Math" panose="02040503050406030204" pitchFamily="18" charset="0"/>
                      </a:rPr>
                      <m:t>𝜇</m:t>
                    </m:r>
                    <m:r>
                      <a:rPr lang="en-US" sz="2000" i="1">
                        <a:solidFill>
                          <a:srgbClr val="000000"/>
                        </a:solidFill>
                        <a:latin typeface="Cambria Math" panose="02040503050406030204" pitchFamily="18" charset="0"/>
                        <a:ea typeface="Cambria Math" panose="02040503050406030204" pitchFamily="18" charset="0"/>
                      </a:rPr>
                      <m:t>𝐻</m:t>
                    </m:r>
                  </m:oMath>
                </a14:m>
                <a:endParaRPr lang="en-US" sz="2000" dirty="0">
                  <a:solidFill>
                    <a:srgbClr val="000000"/>
                  </a:solidFill>
                  <a:latin typeface="Cambria Math" panose="02040503050406030204" pitchFamily="18" charset="0"/>
                  <a:ea typeface="Cambria Math" panose="02040503050406030204" pitchFamily="18" charset="0"/>
                </a:endParaRPr>
              </a:p>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𝑗</m:t>
                        </m:r>
                      </m:num>
                      <m:den>
                        <m:d>
                          <m:dPr>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38</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39</m:t>
                                </m:r>
                              </m:sub>
                            </m:sSub>
                          </m:e>
                        </m:d>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r>
                          <a:rPr lang="en-US" sz="2000" i="1">
                            <a:solidFill>
                              <a:srgbClr val="000000"/>
                            </a:solidFill>
                            <a:latin typeface="Cambria Math" panose="02040503050406030204" pitchFamily="18" charset="0"/>
                          </a:rPr>
                          <m:t> </m:t>
                        </m:r>
                      </m:den>
                    </m:f>
                    <m:r>
                      <a:rPr lang="en-US" sz="2000" i="1">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3</m:t>
                        </m:r>
                      </m:sub>
                    </m:sSub>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oMath>
                </a14:m>
                <a:r>
                  <a:rPr lang="en-US" sz="2000" dirty="0">
                    <a:solidFill>
                      <a:srgbClr val="000000"/>
                    </a:solidFill>
                    <a:latin typeface="Cambria Math" panose="02040503050406030204" pitchFamily="18" charset="0"/>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1</m:t>
                        </m:r>
                      </m:sub>
                    </m:sSub>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𝑗</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37</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den>
                    </m:f>
                  </m:oMath>
                </a14:m>
                <a:endParaRPr lang="en-US" sz="2000" dirty="0">
                  <a:solidFill>
                    <a:srgbClr val="000000"/>
                  </a:solidFill>
                  <a:latin typeface="Cambria Math" panose="02040503050406030204" pitchFamily="18" charset="0"/>
                </a:endParaRPr>
              </a:p>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𝑗</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0</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d>
                          <m:dPr>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38</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39</m:t>
                                </m:r>
                              </m:sub>
                            </m:sSub>
                          </m:e>
                        </m:d>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0</m:t>
                                </m:r>
                              </m:sub>
                            </m:sSub>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−1</m:t>
                        </m:r>
                      </m:den>
                    </m:f>
                  </m:oMath>
                </a14:m>
                <a:endParaRPr lang="en-US" sz="2000" dirty="0">
                  <a:solidFill>
                    <a:srgbClr val="000000"/>
                  </a:solidFill>
                  <a:latin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rPr>
                  <a:t>Resonance is when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rPr>
                      <m:t>, </m:t>
                    </m:r>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38</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30</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den>
                    </m:f>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 </m:t>
                    </m:r>
                    <m:f>
                      <m:fPr>
                        <m:ctrlPr>
                          <a:rPr lang="en-US" sz="2000" i="1">
                            <a:solidFill>
                              <a:srgbClr val="000000"/>
                            </a:solidFill>
                            <a:latin typeface="Cambria Math" panose="02040503050406030204" pitchFamily="18" charset="0"/>
                            <a:ea typeface="Cambria Math" panose="02040503050406030204" pitchFamily="18" charset="0"/>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10</m:t>
                            </m:r>
                          </m:e>
                          <m:sup>
                            <m:r>
                              <a:rPr lang="en-US" sz="2000" i="1">
                                <a:solidFill>
                                  <a:srgbClr val="000000"/>
                                </a:solidFill>
                                <a:latin typeface="Cambria Math" panose="02040503050406030204" pitchFamily="18" charset="0"/>
                                <a:ea typeface="Cambria Math" panose="02040503050406030204" pitchFamily="18" charset="0"/>
                              </a:rPr>
                              <m:t>18</m:t>
                            </m:r>
                          </m:sup>
                        </m:sSup>
                      </m:num>
                      <m:den>
                        <m:r>
                          <a:rPr lang="en-US" sz="2000" i="1">
                            <a:solidFill>
                              <a:srgbClr val="000000"/>
                            </a:solidFill>
                            <a:latin typeface="Cambria Math" panose="02040503050406030204" pitchFamily="18" charset="0"/>
                            <a:ea typeface="Cambria Math" panose="02040503050406030204" pitchFamily="18" charset="0"/>
                          </a:rPr>
                          <m:t>465</m:t>
                        </m:r>
                      </m:den>
                    </m:f>
                  </m:oMath>
                </a14:m>
                <a:r>
                  <a:rPr lang="en-US" sz="2000" dirty="0">
                    <a:solidFill>
                      <a:srgbClr val="000000"/>
                    </a:solidFill>
                    <a:latin typeface="Cambria Math" panose="02040503050406030204" pitchFamily="18" charset="0"/>
                    <a:ea typeface="Cambria Math" panose="02040503050406030204" pitchFamily="18" charset="0"/>
                  </a:rPr>
                  <a:t>, when almost all the voltage drop is across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oMath>
                </a14:m>
                <a:r>
                  <a:rPr lang="en-US" sz="2000" dirty="0">
                    <a:solidFill>
                      <a:srgbClr val="000000"/>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r>
                      <a:rPr lang="en-US" sz="200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10</m:t>
                            </m:r>
                          </m:e>
                          <m:sup>
                            <m:r>
                              <a:rPr lang="en-US" sz="2000" i="1">
                                <a:solidFill>
                                  <a:srgbClr val="000000"/>
                                </a:solidFill>
                                <a:latin typeface="Cambria Math" panose="02040503050406030204" pitchFamily="18" charset="0"/>
                              </a:rPr>
                              <m:t>9</m:t>
                            </m:r>
                          </m:sup>
                        </m:sSup>
                      </m:num>
                      <m:den>
                        <m:rad>
                          <m:radPr>
                            <m:degHide m:val="on"/>
                            <m:ctrlPr>
                              <a:rPr lang="en-US" sz="2000" i="1">
                                <a:solidFill>
                                  <a:srgbClr val="000000"/>
                                </a:solidFill>
                                <a:latin typeface="Cambria Math" panose="02040503050406030204" pitchFamily="18" charset="0"/>
                              </a:rPr>
                            </m:ctrlPr>
                          </m:radPr>
                          <m:deg/>
                          <m:e>
                            <m:r>
                              <a:rPr lang="en-US" sz="2000" i="1">
                                <a:solidFill>
                                  <a:srgbClr val="000000"/>
                                </a:solidFill>
                                <a:latin typeface="Cambria Math" panose="02040503050406030204" pitchFamily="18" charset="0"/>
                              </a:rPr>
                              <m:t>465</m:t>
                            </m:r>
                          </m:e>
                        </m:rad>
                      </m:den>
                    </m:f>
                    <m:r>
                      <a:rPr lang="en-US" sz="2000" i="1">
                        <a:solidFill>
                          <a:srgbClr val="000000"/>
                        </a:solidFill>
                        <a:latin typeface="Cambria Math" panose="02040503050406030204" pitchFamily="18" charset="0"/>
                        <a:ea typeface="Cambria Math" panose="02040503050406030204" pitchFamily="18" charset="0"/>
                      </a:rPr>
                      <m:t>≈50.8×</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10</m:t>
                        </m:r>
                      </m:e>
                      <m:sup>
                        <m:r>
                          <a:rPr lang="en-US" sz="2000" i="1">
                            <a:solidFill>
                              <a:srgbClr val="000000"/>
                            </a:solidFill>
                            <a:latin typeface="Cambria Math" panose="02040503050406030204" pitchFamily="18" charset="0"/>
                            <a:ea typeface="Cambria Math" panose="02040503050406030204" pitchFamily="18" charset="0"/>
                          </a:rPr>
                          <m:t>6</m:t>
                        </m:r>
                      </m:sup>
                    </m:sSup>
                    <m:r>
                      <a:rPr lang="en-US" sz="2000">
                        <a:solidFill>
                          <a:srgbClr val="000000"/>
                        </a:solidFill>
                        <a:latin typeface="Cambria Math" panose="02040503050406030204" pitchFamily="18" charset="0"/>
                        <a:ea typeface="Cambria Math" panose="02040503050406030204" pitchFamily="18" charset="0"/>
                      </a:rPr>
                      <m:t>, </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𝑓</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num>
                      <m:den>
                        <m:r>
                          <a:rPr lang="en-US" sz="2000" i="1">
                            <a:solidFill>
                              <a:srgbClr val="000000"/>
                            </a:solidFill>
                            <a:latin typeface="Cambria Math" panose="02040503050406030204" pitchFamily="18" charset="0"/>
                            <a:ea typeface="Cambria Math" panose="02040503050406030204" pitchFamily="18" charset="0"/>
                          </a:rPr>
                          <m:t>2</m:t>
                        </m:r>
                        <m:r>
                          <a:rPr lang="en-US" sz="2000" i="1">
                            <a:solidFill>
                              <a:srgbClr val="000000"/>
                            </a:solidFill>
                            <a:latin typeface="Cambria Math" panose="02040503050406030204" pitchFamily="18" charset="0"/>
                            <a:ea typeface="Cambria Math" panose="02040503050406030204" pitchFamily="18" charset="0"/>
                          </a:rPr>
                          <m:t>𝜋</m:t>
                        </m:r>
                      </m:den>
                    </m:f>
                    <m:r>
                      <a:rPr lang="en-US" sz="2000" i="1">
                        <a:solidFill>
                          <a:srgbClr val="000000"/>
                        </a:solidFill>
                        <a:latin typeface="Cambria Math" panose="02040503050406030204" pitchFamily="18" charset="0"/>
                        <a:ea typeface="Cambria Math" panose="02040503050406030204" pitchFamily="18" charset="0"/>
                      </a:rPr>
                      <m:t>≈7.1 </m:t>
                    </m:r>
                    <m:r>
                      <a:rPr lang="en-US" sz="2000" i="1">
                        <a:solidFill>
                          <a:srgbClr val="000000"/>
                        </a:solidFill>
                        <a:latin typeface="Cambria Math" panose="02040503050406030204" pitchFamily="18" charset="0"/>
                        <a:ea typeface="Cambria Math" panose="02040503050406030204" pitchFamily="18" charset="0"/>
                      </a:rPr>
                      <m:t>𝑀𝐻𝑧</m:t>
                    </m:r>
                  </m:oMath>
                </a14:m>
                <a:endParaRPr lang="en-US" sz="2000" dirty="0">
                  <a:solidFill>
                    <a:srgbClr val="000000"/>
                  </a:solidFill>
                  <a:latin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rPr>
                  <a:t>Q of filter is: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𝑄</m:t>
                        </m:r>
                      </m:e>
                      <m:sub>
                        <m:r>
                          <a:rPr lang="en-US" sz="2000" i="1">
                            <a:solidFill>
                              <a:srgbClr val="000000"/>
                            </a:solidFill>
                            <a:latin typeface="Cambria Math" panose="02040503050406030204" pitchFamily="18" charset="0"/>
                          </a:rPr>
                          <m:t>𝑠</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𝑋</m:t>
                            </m:r>
                          </m:e>
                          <m:sub>
                            <m:r>
                              <a:rPr lang="en-US" sz="2000" i="1">
                                <a:solidFill>
                                  <a:srgbClr val="000000"/>
                                </a:solidFill>
                                <a:latin typeface="Cambria Math" panose="02040503050406030204" pitchFamily="18" charset="0"/>
                              </a:rPr>
                              <m:t>𝑠</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𝑠</m:t>
                            </m:r>
                          </m:sub>
                        </m:sSub>
                      </m:den>
                    </m:f>
                  </m:oMath>
                </a14:m>
                <a:r>
                  <a:rPr lang="en-US" sz="2000" dirty="0">
                    <a:solidFill>
                      <a:srgbClr val="000000"/>
                    </a:solidFill>
                    <a:latin typeface="Cambria Math" panose="02040503050406030204" pitchFamily="18" charset="0"/>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𝑠</m:t>
                        </m:r>
                      </m:sub>
                    </m:sSub>
                  </m:oMath>
                </a14:m>
                <a:r>
                  <a:rPr lang="en-US" sz="2000" dirty="0">
                    <a:solidFill>
                      <a:srgbClr val="000000"/>
                    </a:solidFill>
                    <a:latin typeface="Cambria Math" panose="02040503050406030204" pitchFamily="18" charset="0"/>
                  </a:rPr>
                  <a:t> comes from the other components and must be measured</a:t>
                </a:r>
              </a:p>
              <a:p>
                <a:pPr marL="285750" indent="-285750" latinLnBrk="1" hangingPunct="0">
                  <a:buFont typeface="Arial" panose="020B0604020202020204" pitchFamily="34" charset="0"/>
                  <a:buChar char="•"/>
                </a:pPr>
                <a:r>
                  <a:rPr lang="en-US" sz="2000" dirty="0">
                    <a:solidFill>
                      <a:srgbClr val="000000"/>
                    </a:solidFill>
                    <a:latin typeface="Cambria Math" panose="02040503050406030204" pitchFamily="18" charset="0"/>
                  </a:rPr>
                  <a:t>Note that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oMath>
                </a14:m>
                <a:r>
                  <a:rPr lang="en-US" sz="2000" dirty="0">
                    <a:solidFill>
                      <a:srgbClr val="000000"/>
                    </a:solidFill>
                    <a:latin typeface="Cambria Math" panose="02040503050406030204" pitchFamily="18" charset="0"/>
                  </a:rPr>
                  <a:t> is small for the other modulation product</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62971" y="1040431"/>
                <a:ext cx="8963892" cy="5364528"/>
              </a:xfrm>
              <a:prstGeom prst="rect">
                <a:avLst/>
              </a:prstGeom>
              <a:blipFill>
                <a:blip r:embed="rId3"/>
                <a:stretch>
                  <a:fillRect l="-1132"/>
                </a:stretch>
              </a:blipFill>
              <a:ln w="12700" cap="flat">
                <a:noFill/>
                <a:miter lim="400000"/>
              </a:ln>
              <a:effectLst/>
            </p:spPr>
            <p:txBody>
              <a:bodyPr/>
              <a:lstStyle/>
              <a:p>
                <a:r>
                  <a:rPr lang="en-US">
                    <a:noFill/>
                  </a:rPr>
                  <a:t> </a:t>
                </a:r>
              </a:p>
            </p:txBody>
          </p:sp>
        </mc:Fallback>
      </mc:AlternateContent>
      <p:sp>
        <p:nvSpPr>
          <p:cNvPr id="46" name="TextBox 45">
            <a:extLst>
              <a:ext uri="{FF2B5EF4-FFF2-40B4-BE49-F238E27FC236}">
                <a16:creationId xmlns:a16="http://schemas.microsoft.com/office/drawing/2014/main" id="{CC68D088-955A-544C-ABBA-FCB453A1CFAC}"/>
              </a:ext>
            </a:extLst>
          </p:cNvPr>
          <p:cNvSpPr txBox="1"/>
          <p:nvPr/>
        </p:nvSpPr>
        <p:spPr>
          <a:xfrm>
            <a:off x="3890498" y="2768052"/>
            <a:ext cx="8738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latin typeface="Calibri"/>
                <a:ea typeface="Calibri"/>
                <a:cs typeface="Calibri"/>
                <a:sym typeface="Calibri"/>
              </a:rPr>
              <a:t>6</a:t>
            </a:r>
          </a:p>
        </p:txBody>
      </p:sp>
      <p:sp>
        <p:nvSpPr>
          <p:cNvPr id="2" name="Slide Number Placeholder 1">
            <a:extLst>
              <a:ext uri="{FF2B5EF4-FFF2-40B4-BE49-F238E27FC236}">
                <a16:creationId xmlns:a16="http://schemas.microsoft.com/office/drawing/2014/main" id="{12FA9066-978B-764A-AAFE-4B4C78D47D7D}"/>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37</a:t>
            </a:fld>
            <a:endParaRPr lang="en-US"/>
          </a:p>
        </p:txBody>
      </p:sp>
      <p:grpSp>
        <p:nvGrpSpPr>
          <p:cNvPr id="3" name="Group 2">
            <a:extLst>
              <a:ext uri="{FF2B5EF4-FFF2-40B4-BE49-F238E27FC236}">
                <a16:creationId xmlns:a16="http://schemas.microsoft.com/office/drawing/2014/main" id="{A46DB1E0-6FEA-5240-8946-A2CC6AC4574D}"/>
              </a:ext>
            </a:extLst>
          </p:cNvPr>
          <p:cNvGrpSpPr/>
          <p:nvPr/>
        </p:nvGrpSpPr>
        <p:grpSpPr>
          <a:xfrm>
            <a:off x="9262902" y="1223460"/>
            <a:ext cx="2343453" cy="1338186"/>
            <a:chOff x="1726030" y="1999315"/>
            <a:chExt cx="2343453" cy="1338186"/>
          </a:xfrm>
        </p:grpSpPr>
        <p:sp>
          <p:nvSpPr>
            <p:cNvPr id="124" name="TextBox 123">
              <a:extLst>
                <a:ext uri="{FF2B5EF4-FFF2-40B4-BE49-F238E27FC236}">
                  <a16:creationId xmlns:a16="http://schemas.microsoft.com/office/drawing/2014/main" id="{33749E67-877D-C442-A99F-41CDA88BC3D9}"/>
                </a:ext>
              </a:extLst>
            </p:cNvPr>
            <p:cNvSpPr txBox="1"/>
            <p:nvPr/>
          </p:nvSpPr>
          <p:spPr>
            <a:xfrm>
              <a:off x="2183628" y="1999315"/>
              <a:ext cx="8738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200" dirty="0">
                  <a:solidFill>
                    <a:srgbClr val="000000"/>
                  </a:solidFill>
                </a:rPr>
                <a:t>37</a:t>
              </a:r>
              <a:r>
                <a:rPr lang="en-US" sz="1400" dirty="0">
                  <a:solidFill>
                    <a:srgbClr val="000000"/>
                  </a:solidFill>
                </a:rPr>
                <a:t> (5pF)</a:t>
              </a:r>
              <a:endParaRPr lang="en-US" sz="1400" dirty="0">
                <a:solidFill>
                  <a:srgbClr val="000000"/>
                </a:solidFill>
                <a:latin typeface="Calibri"/>
                <a:ea typeface="Calibri"/>
                <a:cs typeface="Calibri"/>
                <a:sym typeface="Calibri"/>
              </a:endParaRPr>
            </a:p>
          </p:txBody>
        </p:sp>
        <p:grpSp>
          <p:nvGrpSpPr>
            <p:cNvPr id="6" name="Group 209">
              <a:extLst>
                <a:ext uri="{FF2B5EF4-FFF2-40B4-BE49-F238E27FC236}">
                  <a16:creationId xmlns:a16="http://schemas.microsoft.com/office/drawing/2014/main" id="{25EE28CB-B58B-9F4C-9021-69F0484515CE}"/>
                </a:ext>
              </a:extLst>
            </p:cNvPr>
            <p:cNvGrpSpPr>
              <a:grpSpLocks/>
            </p:cNvGrpSpPr>
            <p:nvPr/>
          </p:nvGrpSpPr>
          <p:grpSpPr bwMode="auto">
            <a:xfrm>
              <a:off x="3671267" y="2533061"/>
              <a:ext cx="152400" cy="762000"/>
              <a:chOff x="3935" y="1728"/>
              <a:chExt cx="96" cy="480"/>
            </a:xfrm>
          </p:grpSpPr>
          <p:sp>
            <p:nvSpPr>
              <p:cNvPr id="7" name="Arc 59">
                <a:extLst>
                  <a:ext uri="{FF2B5EF4-FFF2-40B4-BE49-F238E27FC236}">
                    <a16:creationId xmlns:a16="http://schemas.microsoft.com/office/drawing/2014/main" id="{5938C292-BA1A-2E40-88CC-212BD5DD8F5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0">
                <a:extLst>
                  <a:ext uri="{FF2B5EF4-FFF2-40B4-BE49-F238E27FC236}">
                    <a16:creationId xmlns:a16="http://schemas.microsoft.com/office/drawing/2014/main" id="{C31E34E5-7178-1141-8B0B-7FAB7441523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1">
                <a:extLst>
                  <a:ext uri="{FF2B5EF4-FFF2-40B4-BE49-F238E27FC236}">
                    <a16:creationId xmlns:a16="http://schemas.microsoft.com/office/drawing/2014/main" id="{78A432F7-3672-D944-8F83-D9B88C82EB8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62">
                <a:extLst>
                  <a:ext uri="{FF2B5EF4-FFF2-40B4-BE49-F238E27FC236}">
                    <a16:creationId xmlns:a16="http://schemas.microsoft.com/office/drawing/2014/main" id="{D2A67245-66F6-E442-B910-728B1AA6FB0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Line 63">
                <a:extLst>
                  <a:ext uri="{FF2B5EF4-FFF2-40B4-BE49-F238E27FC236}">
                    <a16:creationId xmlns:a16="http://schemas.microsoft.com/office/drawing/2014/main" id="{8C878F2F-95C3-0549-A0F7-719DC7F8287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64">
                <a:extLst>
                  <a:ext uri="{FF2B5EF4-FFF2-40B4-BE49-F238E27FC236}">
                    <a16:creationId xmlns:a16="http://schemas.microsoft.com/office/drawing/2014/main" id="{3D303924-2E02-C043-A8CD-678F5F8D7FA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Arc 65">
                <a:extLst>
                  <a:ext uri="{FF2B5EF4-FFF2-40B4-BE49-F238E27FC236}">
                    <a16:creationId xmlns:a16="http://schemas.microsoft.com/office/drawing/2014/main" id="{2D7D761E-B9ED-3D47-BBA4-4155B35E01A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6">
                <a:extLst>
                  <a:ext uri="{FF2B5EF4-FFF2-40B4-BE49-F238E27FC236}">
                    <a16:creationId xmlns:a16="http://schemas.microsoft.com/office/drawing/2014/main" id="{A7A5F764-CBE0-E14D-A444-9A3015EBD2E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7">
                <a:extLst>
                  <a:ext uri="{FF2B5EF4-FFF2-40B4-BE49-F238E27FC236}">
                    <a16:creationId xmlns:a16="http://schemas.microsoft.com/office/drawing/2014/main" id="{6196411F-DC48-1341-A88F-7F4F27ECE6E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8">
                <a:extLst>
                  <a:ext uri="{FF2B5EF4-FFF2-40B4-BE49-F238E27FC236}">
                    <a16:creationId xmlns:a16="http://schemas.microsoft.com/office/drawing/2014/main" id="{02B31099-1317-194F-929D-595CC207B6F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9">
                <a:extLst>
                  <a:ext uri="{FF2B5EF4-FFF2-40B4-BE49-F238E27FC236}">
                    <a16:creationId xmlns:a16="http://schemas.microsoft.com/office/drawing/2014/main" id="{5FCFACD4-CF78-744A-9B31-31E5B985438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0">
                <a:extLst>
                  <a:ext uri="{FF2B5EF4-FFF2-40B4-BE49-F238E27FC236}">
                    <a16:creationId xmlns:a16="http://schemas.microsoft.com/office/drawing/2014/main" id="{6D23E497-A62C-1C42-9139-A17315D742A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71">
                <a:extLst>
                  <a:ext uri="{FF2B5EF4-FFF2-40B4-BE49-F238E27FC236}">
                    <a16:creationId xmlns:a16="http://schemas.microsoft.com/office/drawing/2014/main" id="{4739F801-47F5-1544-B7AB-AD438F67A4F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1" name="Group 210">
              <a:extLst>
                <a:ext uri="{FF2B5EF4-FFF2-40B4-BE49-F238E27FC236}">
                  <a16:creationId xmlns:a16="http://schemas.microsoft.com/office/drawing/2014/main" id="{E41D0997-3450-0D4A-934B-00768BA44EA5}"/>
                </a:ext>
              </a:extLst>
            </p:cNvPr>
            <p:cNvGrpSpPr>
              <a:grpSpLocks/>
            </p:cNvGrpSpPr>
            <p:nvPr/>
          </p:nvGrpSpPr>
          <p:grpSpPr bwMode="auto">
            <a:xfrm>
              <a:off x="3237594" y="2537243"/>
              <a:ext cx="304800" cy="762000"/>
              <a:chOff x="3216" y="1728"/>
              <a:chExt cx="192" cy="480"/>
            </a:xfrm>
          </p:grpSpPr>
          <p:sp>
            <p:nvSpPr>
              <p:cNvPr id="22" name="Line 8">
                <a:extLst>
                  <a:ext uri="{FF2B5EF4-FFF2-40B4-BE49-F238E27FC236}">
                    <a16:creationId xmlns:a16="http://schemas.microsoft.com/office/drawing/2014/main" id="{45C3D36B-8466-B742-9765-7198AF1F678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9">
                <a:extLst>
                  <a:ext uri="{FF2B5EF4-FFF2-40B4-BE49-F238E27FC236}">
                    <a16:creationId xmlns:a16="http://schemas.microsoft.com/office/drawing/2014/main" id="{02931459-F109-3D48-9FD3-C63187D93C3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
                <a:extLst>
                  <a:ext uri="{FF2B5EF4-FFF2-40B4-BE49-F238E27FC236}">
                    <a16:creationId xmlns:a16="http://schemas.microsoft.com/office/drawing/2014/main" id="{257B29AF-DA9D-3E43-86CE-F9118526284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1">
                <a:extLst>
                  <a:ext uri="{FF2B5EF4-FFF2-40B4-BE49-F238E27FC236}">
                    <a16:creationId xmlns:a16="http://schemas.microsoft.com/office/drawing/2014/main" id="{F9F25EDE-E148-5340-B6FA-27B1B94C9A2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6" name="Oval 25">
              <a:extLst>
                <a:ext uri="{FF2B5EF4-FFF2-40B4-BE49-F238E27FC236}">
                  <a16:creationId xmlns:a16="http://schemas.microsoft.com/office/drawing/2014/main" id="{905BA66D-2CF8-194C-8957-7C3130AE71D4}"/>
                </a:ext>
              </a:extLst>
            </p:cNvPr>
            <p:cNvSpPr/>
            <p:nvPr/>
          </p:nvSpPr>
          <p:spPr>
            <a:xfrm>
              <a:off x="3978043" y="24876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7" name="Straight Connector 26">
              <a:extLst>
                <a:ext uri="{FF2B5EF4-FFF2-40B4-BE49-F238E27FC236}">
                  <a16:creationId xmlns:a16="http://schemas.microsoft.com/office/drawing/2014/main" id="{DEBEAB0B-519E-B64C-94CD-CD10433389BA}"/>
                </a:ext>
              </a:extLst>
            </p:cNvPr>
            <p:cNvCxnSpPr>
              <a:cxnSpLocks/>
            </p:cNvCxnSpPr>
            <p:nvPr/>
          </p:nvCxnSpPr>
          <p:spPr>
            <a:xfrm>
              <a:off x="2868737" y="2522052"/>
              <a:ext cx="1159106" cy="516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8" name="Group 210">
              <a:extLst>
                <a:ext uri="{FF2B5EF4-FFF2-40B4-BE49-F238E27FC236}">
                  <a16:creationId xmlns:a16="http://schemas.microsoft.com/office/drawing/2014/main" id="{E38EA5DD-A9DD-4644-B846-55396703788A}"/>
                </a:ext>
              </a:extLst>
            </p:cNvPr>
            <p:cNvGrpSpPr>
              <a:grpSpLocks/>
            </p:cNvGrpSpPr>
            <p:nvPr/>
          </p:nvGrpSpPr>
          <p:grpSpPr bwMode="auto">
            <a:xfrm>
              <a:off x="2713113" y="2533855"/>
              <a:ext cx="304800" cy="762000"/>
              <a:chOff x="3216" y="1728"/>
              <a:chExt cx="192" cy="480"/>
            </a:xfrm>
          </p:grpSpPr>
          <p:sp>
            <p:nvSpPr>
              <p:cNvPr id="29" name="Line 8">
                <a:extLst>
                  <a:ext uri="{FF2B5EF4-FFF2-40B4-BE49-F238E27FC236}">
                    <a16:creationId xmlns:a16="http://schemas.microsoft.com/office/drawing/2014/main" id="{5C282EEB-B0D1-744A-A34E-AA3F37D1860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9">
                <a:extLst>
                  <a:ext uri="{FF2B5EF4-FFF2-40B4-BE49-F238E27FC236}">
                    <a16:creationId xmlns:a16="http://schemas.microsoft.com/office/drawing/2014/main" id="{9F85869D-22E3-A645-B1DF-088B567947D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
                <a:extLst>
                  <a:ext uri="{FF2B5EF4-FFF2-40B4-BE49-F238E27FC236}">
                    <a16:creationId xmlns:a16="http://schemas.microsoft.com/office/drawing/2014/main" id="{942840BD-DF14-474C-B6D3-F07A065CDC3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1">
                <a:extLst>
                  <a:ext uri="{FF2B5EF4-FFF2-40B4-BE49-F238E27FC236}">
                    <a16:creationId xmlns:a16="http://schemas.microsoft.com/office/drawing/2014/main" id="{0899945E-3D63-9043-BDA6-91EC663BFF7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3" name="Group 210">
              <a:extLst>
                <a:ext uri="{FF2B5EF4-FFF2-40B4-BE49-F238E27FC236}">
                  <a16:creationId xmlns:a16="http://schemas.microsoft.com/office/drawing/2014/main" id="{0853B1A6-EA7A-454C-950A-39FEFFB3AE19}"/>
                </a:ext>
              </a:extLst>
            </p:cNvPr>
            <p:cNvGrpSpPr>
              <a:grpSpLocks/>
            </p:cNvGrpSpPr>
            <p:nvPr/>
          </p:nvGrpSpPr>
          <p:grpSpPr bwMode="auto">
            <a:xfrm rot="5400000">
              <a:off x="2383268" y="2162697"/>
              <a:ext cx="274320" cy="731520"/>
              <a:chOff x="3216" y="1728"/>
              <a:chExt cx="192" cy="480"/>
            </a:xfrm>
          </p:grpSpPr>
          <p:sp>
            <p:nvSpPr>
              <p:cNvPr id="34" name="Line 8">
                <a:extLst>
                  <a:ext uri="{FF2B5EF4-FFF2-40B4-BE49-F238E27FC236}">
                    <a16:creationId xmlns:a16="http://schemas.microsoft.com/office/drawing/2014/main" id="{C0FD6EFD-A014-2245-B604-F1335A5F6A5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9">
                <a:extLst>
                  <a:ext uri="{FF2B5EF4-FFF2-40B4-BE49-F238E27FC236}">
                    <a16:creationId xmlns:a16="http://schemas.microsoft.com/office/drawing/2014/main" id="{33B28D03-507C-6F4E-90D3-F33920EE052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10">
                <a:extLst>
                  <a:ext uri="{FF2B5EF4-FFF2-40B4-BE49-F238E27FC236}">
                    <a16:creationId xmlns:a16="http://schemas.microsoft.com/office/drawing/2014/main" id="{91F45949-8EE6-E248-8674-818AD907E6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1">
                <a:extLst>
                  <a:ext uri="{FF2B5EF4-FFF2-40B4-BE49-F238E27FC236}">
                    <a16:creationId xmlns:a16="http://schemas.microsoft.com/office/drawing/2014/main" id="{0A4590CE-5436-4A47-8486-46B0752455A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38" name="Straight Connector 37">
              <a:extLst>
                <a:ext uri="{FF2B5EF4-FFF2-40B4-BE49-F238E27FC236}">
                  <a16:creationId xmlns:a16="http://schemas.microsoft.com/office/drawing/2014/main" id="{A88B37ED-0515-1C40-B2E6-92827104D26C}"/>
                </a:ext>
              </a:extLst>
            </p:cNvPr>
            <p:cNvCxnSpPr>
              <a:cxnSpLocks/>
            </p:cNvCxnSpPr>
            <p:nvPr/>
          </p:nvCxnSpPr>
          <p:spPr>
            <a:xfrm>
              <a:off x="2127111" y="3274897"/>
              <a:ext cx="18288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 name="Oval 40">
              <a:extLst>
                <a:ext uri="{FF2B5EF4-FFF2-40B4-BE49-F238E27FC236}">
                  <a16:creationId xmlns:a16="http://schemas.microsoft.com/office/drawing/2014/main" id="{87B3B3AC-7795-A242-88CA-2FE142484B19}"/>
                </a:ext>
              </a:extLst>
            </p:cNvPr>
            <p:cNvSpPr/>
            <p:nvPr/>
          </p:nvSpPr>
          <p:spPr>
            <a:xfrm>
              <a:off x="3960321" y="32354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2" name="Oval 41">
              <a:extLst>
                <a:ext uri="{FF2B5EF4-FFF2-40B4-BE49-F238E27FC236}">
                  <a16:creationId xmlns:a16="http://schemas.microsoft.com/office/drawing/2014/main" id="{42645865-8B59-3E40-899B-0C1BA830769C}"/>
                </a:ext>
              </a:extLst>
            </p:cNvPr>
            <p:cNvSpPr/>
            <p:nvPr/>
          </p:nvSpPr>
          <p:spPr>
            <a:xfrm>
              <a:off x="2081902" y="32283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3" name="Oval 42">
              <a:extLst>
                <a:ext uri="{FF2B5EF4-FFF2-40B4-BE49-F238E27FC236}">
                  <a16:creationId xmlns:a16="http://schemas.microsoft.com/office/drawing/2014/main" id="{CFDA02FD-E9C9-904E-A34E-B9C7D5022E97}"/>
                </a:ext>
              </a:extLst>
            </p:cNvPr>
            <p:cNvSpPr/>
            <p:nvPr/>
          </p:nvSpPr>
          <p:spPr>
            <a:xfrm>
              <a:off x="2096076" y="24876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4" name="TextBox 43">
              <a:extLst>
                <a:ext uri="{FF2B5EF4-FFF2-40B4-BE49-F238E27FC236}">
                  <a16:creationId xmlns:a16="http://schemas.microsoft.com/office/drawing/2014/main" id="{8628FA35-0CD4-6C4F-A40A-838BC1A3E2AD}"/>
                </a:ext>
              </a:extLst>
            </p:cNvPr>
            <p:cNvSpPr txBox="1"/>
            <p:nvPr/>
          </p:nvSpPr>
          <p:spPr>
            <a:xfrm>
              <a:off x="1726030" y="2768052"/>
              <a:ext cx="109128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38</a:t>
              </a:r>
              <a:r>
                <a:rPr lang="en-US" sz="1400" dirty="0">
                  <a:solidFill>
                    <a:srgbClr val="000000"/>
                  </a:solidFill>
                </a:rPr>
                <a:t> (100pF)</a:t>
              </a:r>
              <a:endParaRPr lang="en-US" sz="1400" dirty="0">
                <a:solidFill>
                  <a:srgbClr val="000000"/>
                </a:solidFill>
                <a:latin typeface="Calibri"/>
                <a:ea typeface="Calibri"/>
                <a:cs typeface="Calibri"/>
                <a:sym typeface="Calibri"/>
              </a:endParaRPr>
            </a:p>
          </p:txBody>
        </p:sp>
        <p:sp>
          <p:nvSpPr>
            <p:cNvPr id="45" name="TextBox 44">
              <a:extLst>
                <a:ext uri="{FF2B5EF4-FFF2-40B4-BE49-F238E27FC236}">
                  <a16:creationId xmlns:a16="http://schemas.microsoft.com/office/drawing/2014/main" id="{16B57B4B-4424-BF44-9819-4A80CC30B885}"/>
                </a:ext>
              </a:extLst>
            </p:cNvPr>
            <p:cNvSpPr txBox="1"/>
            <p:nvPr/>
          </p:nvSpPr>
          <p:spPr>
            <a:xfrm>
              <a:off x="3004270" y="2545057"/>
              <a:ext cx="8738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39</a:t>
              </a:r>
              <a:endParaRPr lang="en-US" sz="1400" baseline="-25000" dirty="0">
                <a:solidFill>
                  <a:srgbClr val="000000"/>
                </a:solidFill>
                <a:latin typeface="Calibri"/>
                <a:ea typeface="Calibri"/>
                <a:cs typeface="Calibri"/>
                <a:sym typeface="Calibri"/>
              </a:endParaRPr>
            </a:p>
          </p:txBody>
        </p:sp>
        <p:cxnSp>
          <p:nvCxnSpPr>
            <p:cNvPr id="39" name="Straight Arrow Connector 38">
              <a:extLst>
                <a:ext uri="{FF2B5EF4-FFF2-40B4-BE49-F238E27FC236}">
                  <a16:creationId xmlns:a16="http://schemas.microsoft.com/office/drawing/2014/main" id="{B403A0C0-BB74-1B4A-A3A1-6723D5C25A4F}"/>
                </a:ext>
              </a:extLst>
            </p:cNvPr>
            <p:cNvCxnSpPr/>
            <p:nvPr/>
          </p:nvCxnSpPr>
          <p:spPr>
            <a:xfrm flipV="1">
              <a:off x="3285797" y="2698944"/>
              <a:ext cx="240855" cy="346881"/>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7" name="Oval 46">
              <a:extLst>
                <a:ext uri="{FF2B5EF4-FFF2-40B4-BE49-F238E27FC236}">
                  <a16:creationId xmlns:a16="http://schemas.microsoft.com/office/drawing/2014/main" id="{3FE5241C-89FE-6A49-AF91-2A4A9E13DB92}"/>
                </a:ext>
              </a:extLst>
            </p:cNvPr>
            <p:cNvSpPr/>
            <p:nvPr/>
          </p:nvSpPr>
          <p:spPr>
            <a:xfrm>
              <a:off x="2812007" y="248052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7392758D-1ECB-0D40-B85F-09AC7D7DA907}"/>
                </a:ext>
              </a:extLst>
            </p:cNvPr>
            <p:cNvSpPr/>
            <p:nvPr/>
          </p:nvSpPr>
          <p:spPr>
            <a:xfrm>
              <a:off x="3347181" y="248406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38F73A89-AF66-2844-8D0F-E02E1D24355A}"/>
                </a:ext>
              </a:extLst>
            </p:cNvPr>
            <p:cNvSpPr/>
            <p:nvPr/>
          </p:nvSpPr>
          <p:spPr>
            <a:xfrm>
              <a:off x="3701603" y="248760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69048C45-DD73-3D45-B593-AC9D7AC4D94F}"/>
                </a:ext>
              </a:extLst>
            </p:cNvPr>
            <p:cNvSpPr/>
            <p:nvPr/>
          </p:nvSpPr>
          <p:spPr>
            <a:xfrm>
              <a:off x="2804917" y="322834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C96800AB-6102-B14D-A7CF-E6A0AEFBAE34}"/>
                </a:ext>
              </a:extLst>
            </p:cNvPr>
            <p:cNvSpPr/>
            <p:nvPr/>
          </p:nvSpPr>
          <p:spPr>
            <a:xfrm>
              <a:off x="3350722" y="323188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9D9856A2-69D0-7F46-B837-366CD14498AE}"/>
                </a:ext>
              </a:extLst>
            </p:cNvPr>
            <p:cNvSpPr/>
            <p:nvPr/>
          </p:nvSpPr>
          <p:spPr>
            <a:xfrm>
              <a:off x="3705143" y="32460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76888873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810778" y="147552"/>
            <a:ext cx="10778229"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13: Norcal Harmonic Filter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03247" y="1471137"/>
                <a:ext cx="8042065" cy="45001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L</a:t>
                </a:r>
                <a:r>
                  <a:rPr lang="en-US" sz="2000" baseline="-25000" dirty="0">
                    <a:solidFill>
                      <a:srgbClr val="000000"/>
                    </a:solidFill>
                    <a:latin typeface="Calibri"/>
                    <a:ea typeface="Calibri"/>
                    <a:cs typeface="Calibri"/>
                    <a:sym typeface="Calibri"/>
                  </a:rPr>
                  <a:t>7</a:t>
                </a:r>
                <a:r>
                  <a:rPr lang="en-US" sz="2000" dirty="0">
                    <a:solidFill>
                      <a:srgbClr val="000000"/>
                    </a:solidFill>
                    <a:latin typeface="Calibri"/>
                    <a:ea typeface="Calibri"/>
                    <a:cs typeface="Calibri"/>
                    <a:sym typeface="Calibri"/>
                  </a:rPr>
                  <a:t>, L</a:t>
                </a:r>
                <a:r>
                  <a:rPr lang="en-US" sz="2000" baseline="-25000" dirty="0">
                    <a:solidFill>
                      <a:srgbClr val="000000"/>
                    </a:solidFill>
                    <a:latin typeface="Calibri"/>
                    <a:ea typeface="Calibri"/>
                    <a:cs typeface="Calibri"/>
                    <a:sym typeface="Calibri"/>
                  </a:rPr>
                  <a:t>8</a:t>
                </a:r>
                <a:r>
                  <a:rPr lang="en-US" sz="2000" dirty="0">
                    <a:solidFill>
                      <a:srgbClr val="000000"/>
                    </a:solidFill>
                    <a:latin typeface="Calibri"/>
                    <a:ea typeface="Calibri"/>
                    <a:cs typeface="Calibri"/>
                    <a:sym typeface="Calibri"/>
                  </a:rPr>
                  <a:t> use T37-2 core, 18 turns, 1.3uH.  Use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50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termination and set function generator at 10Vpp.</a:t>
                </a:r>
              </a:p>
              <a:p>
                <a:pPr marL="342900" indent="-342900" defTabSz="457200" hangingPunct="0">
                  <a:buFont typeface="+mj-lt"/>
                  <a:buAutoNum type="arabicPeriod"/>
                </a:pPr>
                <a:r>
                  <a:rPr lang="en-US" sz="2000" dirty="0">
                    <a:solidFill>
                      <a:srgbClr val="000000"/>
                    </a:solidFill>
                  </a:rPr>
                  <a:t>Compute and compare loss at 7MHz and 14MHz.</a:t>
                </a: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From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𝑙</m:t>
                        </m:r>
                      </m:sub>
                    </m:sSub>
                    <m:r>
                      <a:rPr lang="en-US" sz="2000" b="0" i="1" smtClean="0">
                        <a:solidFill>
                          <a:srgbClr val="000000"/>
                        </a:solidFill>
                        <a:latin typeface="Cambria Math" panose="02040503050406030204" pitchFamily="18" charset="0"/>
                        <a:cs typeface="Calibri"/>
                        <a:sym typeface="Calibri"/>
                      </a:rPr>
                      <m:t>=5</m:t>
                    </m:r>
                    <m:r>
                      <a:rPr lang="en-US" sz="2000" b="0" i="1" smtClean="0">
                        <a:solidFill>
                          <a:srgbClr val="000000"/>
                        </a:solidFill>
                        <a:latin typeface="Cambria Math" panose="02040503050406030204" pitchFamily="18" charset="0"/>
                        <a:cs typeface="Calibri"/>
                        <a:sym typeface="Calibri"/>
                      </a:rPr>
                      <m:t>𝑛𝐻</m:t>
                    </m:r>
                    <m:r>
                      <a:rPr lang="en-US" sz="2000" b="0" i="1" smtClean="0">
                        <a:solidFill>
                          <a:srgbClr val="000000"/>
                        </a:solidFill>
                        <a:latin typeface="Cambria Math" panose="02040503050406030204" pitchFamily="18" charset="0"/>
                        <a:cs typeface="Calibri"/>
                        <a:sym typeface="Calibri"/>
                      </a:rPr>
                      <m:t>/</m:t>
                    </m:r>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𝑡𝑢𝑟𝑛</m:t>
                        </m:r>
                      </m:e>
                      <m:sup>
                        <m:r>
                          <a:rPr lang="en-US" sz="2000" b="0" i="1" smtClean="0">
                            <a:solidFill>
                              <a:srgbClr val="000000"/>
                            </a:solidFill>
                            <a:latin typeface="Cambria Math" panose="02040503050406030204" pitchFamily="18" charset="0"/>
                            <a:cs typeface="Calibri"/>
                            <a:sym typeface="Calibri"/>
                          </a:rPr>
                          <m:t>2</m:t>
                        </m:r>
                      </m:sup>
                    </m:sSup>
                  </m:oMath>
                </a14:m>
                <a:r>
                  <a:rPr lang="en-US" sz="2000" dirty="0">
                    <a:solidFill>
                      <a:srgbClr val="000000"/>
                    </a:solidFill>
                    <a:latin typeface="Calibri"/>
                    <a:ea typeface="Calibri"/>
                    <a:cs typeface="Calibri"/>
                    <a:sym typeface="Calibri"/>
                  </a:rPr>
                  <a:t>, calculate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𝐿</m:t>
                        </m:r>
                      </m:e>
                      <m:sub>
                        <m:r>
                          <a:rPr lang="en-US" sz="2000" b="0" i="1" smtClean="0">
                            <a:solidFill>
                              <a:srgbClr val="000000"/>
                            </a:solidFill>
                            <a:latin typeface="Cambria Math" panose="02040503050406030204" pitchFamily="18" charset="0"/>
                            <a:cs typeface="Calibri"/>
                            <a:sym typeface="Calibri"/>
                          </a:rPr>
                          <m:t>7</m:t>
                        </m:r>
                      </m:sub>
                    </m:sSub>
                  </m:oMath>
                </a14:m>
                <a:r>
                  <a:rPr lang="en-US" sz="2000" dirty="0">
                    <a:solidFill>
                      <a:srgbClr val="000000"/>
                    </a:solidFill>
                    <a:latin typeface="Calibri"/>
                    <a:ea typeface="Calibri"/>
                    <a:cs typeface="Calibri"/>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𝐿</m:t>
                        </m:r>
                      </m:e>
                      <m:sub>
                        <m:r>
                          <a:rPr lang="en-US" sz="2000" b="0" i="1" smtClean="0">
                            <a:solidFill>
                              <a:srgbClr val="000000"/>
                            </a:solidFill>
                            <a:latin typeface="Cambria Math" panose="02040503050406030204" pitchFamily="18" charset="0"/>
                            <a:cs typeface="Calibri"/>
                            <a:sym typeface="Calibri"/>
                          </a:rPr>
                          <m:t>8</m:t>
                        </m:r>
                      </m:sub>
                    </m:sSub>
                    <m:r>
                      <a:rPr lang="en-US" sz="2000" b="0" i="1" smtClean="0">
                        <a:solidFill>
                          <a:srgbClr val="000000"/>
                        </a:solidFill>
                        <a:latin typeface="Cambria Math" panose="02040503050406030204" pitchFamily="18" charset="0"/>
                        <a:cs typeface="Calibri"/>
                        <a:sym typeface="Calibri"/>
                      </a:rPr>
                      <m:t>.</m:t>
                    </m:r>
                  </m:oMath>
                </a14:m>
                <a:endParaRPr lang="en-US" sz="2000"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What is the spur strength at 7, 14 and 28MHz?  Measure and calculate.</a:t>
                </a:r>
              </a:p>
              <a:p>
                <a:pPr marL="342900" indent="-342900" defTabSz="457200" hangingPunct="0">
                  <a:buFont typeface="+mj-lt"/>
                  <a:buAutoNum type="arabicPeriod"/>
                </a:pPr>
                <a:endParaRPr lang="en-US" sz="2000" dirty="0">
                  <a:solidFill>
                    <a:srgbClr val="000000"/>
                  </a:solidFill>
                  <a:latin typeface="Calibri"/>
                  <a:ea typeface="Calibri"/>
                  <a:cs typeface="Calibri"/>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Need Puff (a simulator) to get losses.  However, there is a 6dB drop-off at every frequency doubling</a:t>
                </a: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03247" y="1471137"/>
                <a:ext cx="8042065" cy="4500162"/>
              </a:xfrm>
              <a:prstGeom prst="rect">
                <a:avLst/>
              </a:prstGeom>
              <a:blipFill>
                <a:blip r:embed="rId3"/>
                <a:stretch>
                  <a:fillRect l="-1262" t="-562" r="-946"/>
                </a:stretch>
              </a:blipFill>
              <a:ln w="12700" cap="flat">
                <a:noFill/>
                <a:miter lim="400000"/>
              </a:ln>
              <a:effectLst/>
            </p:spPr>
            <p:txBody>
              <a:bodyPr/>
              <a:lstStyle/>
              <a:p>
                <a:r>
                  <a:rPr lang="en-US">
                    <a:noFill/>
                  </a:rPr>
                  <a:t> </a:t>
                </a:r>
              </a:p>
            </p:txBody>
          </p:sp>
        </mc:Fallback>
      </mc:AlternateContent>
      <p:grpSp>
        <p:nvGrpSpPr>
          <p:cNvPr id="59" name="Group 58">
            <a:extLst>
              <a:ext uri="{FF2B5EF4-FFF2-40B4-BE49-F238E27FC236}">
                <a16:creationId xmlns:a16="http://schemas.microsoft.com/office/drawing/2014/main" id="{ED480479-FE42-A04A-B75E-41B61D3D2E86}"/>
              </a:ext>
            </a:extLst>
          </p:cNvPr>
          <p:cNvGrpSpPr/>
          <p:nvPr/>
        </p:nvGrpSpPr>
        <p:grpSpPr>
          <a:xfrm>
            <a:off x="8423916" y="1471137"/>
            <a:ext cx="3584013" cy="1347964"/>
            <a:chOff x="3947935" y="2315543"/>
            <a:chExt cx="3584013" cy="1347964"/>
          </a:xfrm>
        </p:grpSpPr>
        <p:sp>
          <p:nvSpPr>
            <p:cNvPr id="58" name="TextBox 57">
              <a:extLst>
                <a:ext uri="{FF2B5EF4-FFF2-40B4-BE49-F238E27FC236}">
                  <a16:creationId xmlns:a16="http://schemas.microsoft.com/office/drawing/2014/main" id="{658EF324-853E-6941-B2C0-4860DC5A7C99}"/>
                </a:ext>
              </a:extLst>
            </p:cNvPr>
            <p:cNvSpPr txBox="1"/>
            <p:nvPr/>
          </p:nvSpPr>
          <p:spPr>
            <a:xfrm>
              <a:off x="6199893" y="3043911"/>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47</a:t>
              </a:r>
            </a:p>
            <a:p>
              <a:pPr defTabSz="457200" latinLnBrk="1" hangingPunct="0"/>
              <a:r>
                <a:rPr lang="en-US" sz="1400" dirty="0">
                  <a:solidFill>
                    <a:srgbClr val="000000"/>
                  </a:solidFill>
                  <a:latin typeface="Calibri"/>
                  <a:ea typeface="Calibri"/>
                  <a:cs typeface="Calibri"/>
                  <a:sym typeface="Calibri"/>
                </a:rPr>
                <a:t>330pF</a:t>
              </a:r>
              <a:endParaRPr lang="en-US" sz="1600" dirty="0">
                <a:solidFill>
                  <a:srgbClr val="000000"/>
                </a:solidFill>
                <a:latin typeface="Calibri"/>
                <a:ea typeface="Calibri"/>
                <a:cs typeface="Calibri"/>
                <a:sym typeface="Calibri"/>
              </a:endParaRPr>
            </a:p>
          </p:txBody>
        </p:sp>
        <p:grpSp>
          <p:nvGrpSpPr>
            <p:cNvPr id="5" name="Group 209">
              <a:extLst>
                <a:ext uri="{FF2B5EF4-FFF2-40B4-BE49-F238E27FC236}">
                  <a16:creationId xmlns:a16="http://schemas.microsoft.com/office/drawing/2014/main" id="{AED6A539-5625-3F48-9795-08B02C88B57A}"/>
                </a:ext>
              </a:extLst>
            </p:cNvPr>
            <p:cNvGrpSpPr>
              <a:grpSpLocks/>
            </p:cNvGrpSpPr>
            <p:nvPr/>
          </p:nvGrpSpPr>
          <p:grpSpPr bwMode="auto">
            <a:xfrm rot="16200000">
              <a:off x="4828666" y="2499779"/>
              <a:ext cx="155448" cy="731520"/>
              <a:chOff x="3935" y="1728"/>
              <a:chExt cx="96" cy="480"/>
            </a:xfrm>
          </p:grpSpPr>
          <p:sp>
            <p:nvSpPr>
              <p:cNvPr id="6" name="Arc 59">
                <a:extLst>
                  <a:ext uri="{FF2B5EF4-FFF2-40B4-BE49-F238E27FC236}">
                    <a16:creationId xmlns:a16="http://schemas.microsoft.com/office/drawing/2014/main" id="{8787EE52-1C77-2048-8944-B9A66869F9E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 name="Arc 60">
                <a:extLst>
                  <a:ext uri="{FF2B5EF4-FFF2-40B4-BE49-F238E27FC236}">
                    <a16:creationId xmlns:a16="http://schemas.microsoft.com/office/drawing/2014/main" id="{316461F4-B01A-6A48-8338-AC1CBB04F46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1">
                <a:extLst>
                  <a:ext uri="{FF2B5EF4-FFF2-40B4-BE49-F238E27FC236}">
                    <a16:creationId xmlns:a16="http://schemas.microsoft.com/office/drawing/2014/main" id="{6025DA1F-B618-AD42-9568-D35B49F929A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2">
                <a:extLst>
                  <a:ext uri="{FF2B5EF4-FFF2-40B4-BE49-F238E27FC236}">
                    <a16:creationId xmlns:a16="http://schemas.microsoft.com/office/drawing/2014/main" id="{0900194D-CFEF-1549-BC81-447E07A8708A}"/>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Line 63">
                <a:extLst>
                  <a:ext uri="{FF2B5EF4-FFF2-40B4-BE49-F238E27FC236}">
                    <a16:creationId xmlns:a16="http://schemas.microsoft.com/office/drawing/2014/main" id="{CC9605A6-0AC5-3C4E-9122-2A16D9E1A1E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64">
                <a:extLst>
                  <a:ext uri="{FF2B5EF4-FFF2-40B4-BE49-F238E27FC236}">
                    <a16:creationId xmlns:a16="http://schemas.microsoft.com/office/drawing/2014/main" id="{87871745-B16E-024C-9785-9EBFB498B16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Arc 65">
                <a:extLst>
                  <a:ext uri="{FF2B5EF4-FFF2-40B4-BE49-F238E27FC236}">
                    <a16:creationId xmlns:a16="http://schemas.microsoft.com/office/drawing/2014/main" id="{94698610-66D5-EB4B-92D3-83EC3339E5B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6">
                <a:extLst>
                  <a:ext uri="{FF2B5EF4-FFF2-40B4-BE49-F238E27FC236}">
                    <a16:creationId xmlns:a16="http://schemas.microsoft.com/office/drawing/2014/main" id="{0C5AD127-4F17-7C42-85FF-C6BF4A88E27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7">
                <a:extLst>
                  <a:ext uri="{FF2B5EF4-FFF2-40B4-BE49-F238E27FC236}">
                    <a16:creationId xmlns:a16="http://schemas.microsoft.com/office/drawing/2014/main" id="{0C86E410-2C04-EB4A-9055-523B7C65BE9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8">
                <a:extLst>
                  <a:ext uri="{FF2B5EF4-FFF2-40B4-BE49-F238E27FC236}">
                    <a16:creationId xmlns:a16="http://schemas.microsoft.com/office/drawing/2014/main" id="{01DE938F-91A4-B047-9245-870EC7CDD06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9">
                <a:extLst>
                  <a:ext uri="{FF2B5EF4-FFF2-40B4-BE49-F238E27FC236}">
                    <a16:creationId xmlns:a16="http://schemas.microsoft.com/office/drawing/2014/main" id="{2F9072D1-43F7-C149-96F7-93D20FADE9E5}"/>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70">
                <a:extLst>
                  <a:ext uri="{FF2B5EF4-FFF2-40B4-BE49-F238E27FC236}">
                    <a16:creationId xmlns:a16="http://schemas.microsoft.com/office/drawing/2014/main" id="{4A110E7B-528D-0742-9EA3-23AD438D37E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1">
                <a:extLst>
                  <a:ext uri="{FF2B5EF4-FFF2-40B4-BE49-F238E27FC236}">
                    <a16:creationId xmlns:a16="http://schemas.microsoft.com/office/drawing/2014/main" id="{E71E2D78-7579-D14B-AE05-7E80512BA78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0" name="Group 210">
              <a:extLst>
                <a:ext uri="{FF2B5EF4-FFF2-40B4-BE49-F238E27FC236}">
                  <a16:creationId xmlns:a16="http://schemas.microsoft.com/office/drawing/2014/main" id="{26D79C06-5BC9-A24E-BC20-A838F37C551B}"/>
                </a:ext>
              </a:extLst>
            </p:cNvPr>
            <p:cNvGrpSpPr>
              <a:grpSpLocks/>
            </p:cNvGrpSpPr>
            <p:nvPr/>
          </p:nvGrpSpPr>
          <p:grpSpPr bwMode="auto">
            <a:xfrm>
              <a:off x="5110687" y="2856993"/>
              <a:ext cx="304800" cy="762000"/>
              <a:chOff x="3216" y="1728"/>
              <a:chExt cx="192" cy="480"/>
            </a:xfrm>
          </p:grpSpPr>
          <p:sp>
            <p:nvSpPr>
              <p:cNvPr id="21" name="Line 8">
                <a:extLst>
                  <a:ext uri="{FF2B5EF4-FFF2-40B4-BE49-F238E27FC236}">
                    <a16:creationId xmlns:a16="http://schemas.microsoft.com/office/drawing/2014/main" id="{5155E870-185E-614D-8458-2FFA0BD1911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D4B826C8-3292-B64B-A2C4-C21A12A06BC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EBCCCA09-BF37-054E-9D82-0B6BDAE9556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FF2C9956-B627-5F4E-8B40-A0A5D8E2D9C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 name="Group 209">
              <a:extLst>
                <a:ext uri="{FF2B5EF4-FFF2-40B4-BE49-F238E27FC236}">
                  <a16:creationId xmlns:a16="http://schemas.microsoft.com/office/drawing/2014/main" id="{8F3E77B2-9FC4-EF4C-A3E7-BAB64E149EFE}"/>
                </a:ext>
              </a:extLst>
            </p:cNvPr>
            <p:cNvGrpSpPr>
              <a:grpSpLocks/>
            </p:cNvGrpSpPr>
            <p:nvPr/>
          </p:nvGrpSpPr>
          <p:grpSpPr bwMode="auto">
            <a:xfrm rot="16200000">
              <a:off x="5544594" y="2503951"/>
              <a:ext cx="155448" cy="731520"/>
              <a:chOff x="3935" y="1728"/>
              <a:chExt cx="96" cy="480"/>
            </a:xfrm>
          </p:grpSpPr>
          <p:sp>
            <p:nvSpPr>
              <p:cNvPr id="26" name="Arc 59">
                <a:extLst>
                  <a:ext uri="{FF2B5EF4-FFF2-40B4-BE49-F238E27FC236}">
                    <a16:creationId xmlns:a16="http://schemas.microsoft.com/office/drawing/2014/main" id="{C7AF2796-F56E-9A44-9497-3883EA9115C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0">
                <a:extLst>
                  <a:ext uri="{FF2B5EF4-FFF2-40B4-BE49-F238E27FC236}">
                    <a16:creationId xmlns:a16="http://schemas.microsoft.com/office/drawing/2014/main" id="{94B2D81C-CFF1-2B43-BEEE-C02B09F8BDD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1">
                <a:extLst>
                  <a:ext uri="{FF2B5EF4-FFF2-40B4-BE49-F238E27FC236}">
                    <a16:creationId xmlns:a16="http://schemas.microsoft.com/office/drawing/2014/main" id="{9F347EC7-190D-B641-8B2D-F6D403F9CD3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2">
                <a:extLst>
                  <a:ext uri="{FF2B5EF4-FFF2-40B4-BE49-F238E27FC236}">
                    <a16:creationId xmlns:a16="http://schemas.microsoft.com/office/drawing/2014/main" id="{B35F73C3-2AD1-4644-81F8-EA5AAF0DE49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Line 63">
                <a:extLst>
                  <a:ext uri="{FF2B5EF4-FFF2-40B4-BE49-F238E27FC236}">
                    <a16:creationId xmlns:a16="http://schemas.microsoft.com/office/drawing/2014/main" id="{AA267F1B-4792-F046-A183-B705DD577F0C}"/>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64">
                <a:extLst>
                  <a:ext uri="{FF2B5EF4-FFF2-40B4-BE49-F238E27FC236}">
                    <a16:creationId xmlns:a16="http://schemas.microsoft.com/office/drawing/2014/main" id="{7CFB28B3-4D86-704C-978D-574E21735EF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Arc 65">
                <a:extLst>
                  <a:ext uri="{FF2B5EF4-FFF2-40B4-BE49-F238E27FC236}">
                    <a16:creationId xmlns:a16="http://schemas.microsoft.com/office/drawing/2014/main" id="{CDA74C1B-0144-6348-82DC-6B3EF545895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6">
                <a:extLst>
                  <a:ext uri="{FF2B5EF4-FFF2-40B4-BE49-F238E27FC236}">
                    <a16:creationId xmlns:a16="http://schemas.microsoft.com/office/drawing/2014/main" id="{8154BA15-8EF0-A046-83AF-B1F35A3D829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7">
                <a:extLst>
                  <a:ext uri="{FF2B5EF4-FFF2-40B4-BE49-F238E27FC236}">
                    <a16:creationId xmlns:a16="http://schemas.microsoft.com/office/drawing/2014/main" id="{DDB2B7CA-092E-9B44-9932-D4B43D08C2A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8">
                <a:extLst>
                  <a:ext uri="{FF2B5EF4-FFF2-40B4-BE49-F238E27FC236}">
                    <a16:creationId xmlns:a16="http://schemas.microsoft.com/office/drawing/2014/main" id="{68EE0A04-D650-4848-9341-E64D32D884C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9">
                <a:extLst>
                  <a:ext uri="{FF2B5EF4-FFF2-40B4-BE49-F238E27FC236}">
                    <a16:creationId xmlns:a16="http://schemas.microsoft.com/office/drawing/2014/main" id="{BC7AC05E-CA7A-AE40-87C3-4CB050984E3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0">
                <a:extLst>
                  <a:ext uri="{FF2B5EF4-FFF2-40B4-BE49-F238E27FC236}">
                    <a16:creationId xmlns:a16="http://schemas.microsoft.com/office/drawing/2014/main" id="{19CA3FC0-828A-204F-AC8F-1083CE76020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1">
                <a:extLst>
                  <a:ext uri="{FF2B5EF4-FFF2-40B4-BE49-F238E27FC236}">
                    <a16:creationId xmlns:a16="http://schemas.microsoft.com/office/drawing/2014/main" id="{93E8EA13-31CA-E444-B329-6FE67529769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9" name="Group 210">
              <a:extLst>
                <a:ext uri="{FF2B5EF4-FFF2-40B4-BE49-F238E27FC236}">
                  <a16:creationId xmlns:a16="http://schemas.microsoft.com/office/drawing/2014/main" id="{048B2EF9-8244-764D-9465-A09D9BEE1350}"/>
                </a:ext>
              </a:extLst>
            </p:cNvPr>
            <p:cNvGrpSpPr>
              <a:grpSpLocks/>
            </p:cNvGrpSpPr>
            <p:nvPr/>
          </p:nvGrpSpPr>
          <p:grpSpPr bwMode="auto">
            <a:xfrm>
              <a:off x="4476276" y="2860531"/>
              <a:ext cx="304800" cy="762000"/>
              <a:chOff x="3216" y="1728"/>
              <a:chExt cx="192" cy="480"/>
            </a:xfrm>
          </p:grpSpPr>
          <p:sp>
            <p:nvSpPr>
              <p:cNvPr id="40" name="Line 8">
                <a:extLst>
                  <a:ext uri="{FF2B5EF4-FFF2-40B4-BE49-F238E27FC236}">
                    <a16:creationId xmlns:a16="http://schemas.microsoft.com/office/drawing/2014/main" id="{BFEFBDB3-52AA-6046-896B-28B573E2FDE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39826917-E43A-9847-8855-3BCC865CF6C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47924391-7022-844E-8528-E369FC93D11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3F9AC777-4CB7-874D-A7EF-F1FB42A3DFC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 name="Group 210">
              <a:extLst>
                <a:ext uri="{FF2B5EF4-FFF2-40B4-BE49-F238E27FC236}">
                  <a16:creationId xmlns:a16="http://schemas.microsoft.com/office/drawing/2014/main" id="{F2352050-3C66-2744-AACE-E0722CAC8C2D}"/>
                </a:ext>
              </a:extLst>
            </p:cNvPr>
            <p:cNvGrpSpPr>
              <a:grpSpLocks/>
            </p:cNvGrpSpPr>
            <p:nvPr/>
          </p:nvGrpSpPr>
          <p:grpSpPr bwMode="auto">
            <a:xfrm>
              <a:off x="5803383" y="2860535"/>
              <a:ext cx="304800" cy="762000"/>
              <a:chOff x="3216" y="1728"/>
              <a:chExt cx="192" cy="480"/>
            </a:xfrm>
          </p:grpSpPr>
          <p:sp>
            <p:nvSpPr>
              <p:cNvPr id="45" name="Line 8">
                <a:extLst>
                  <a:ext uri="{FF2B5EF4-FFF2-40B4-BE49-F238E27FC236}">
                    <a16:creationId xmlns:a16="http://schemas.microsoft.com/office/drawing/2014/main" id="{6C347D43-B517-DB4F-BF68-C434B1B87E8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9">
                <a:extLst>
                  <a:ext uri="{FF2B5EF4-FFF2-40B4-BE49-F238E27FC236}">
                    <a16:creationId xmlns:a16="http://schemas.microsoft.com/office/drawing/2014/main" id="{A2596113-A919-FC41-8174-F8F187F8D5E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
                <a:extLst>
                  <a:ext uri="{FF2B5EF4-FFF2-40B4-BE49-F238E27FC236}">
                    <a16:creationId xmlns:a16="http://schemas.microsoft.com/office/drawing/2014/main" id="{CC7F0E3F-FB4B-C848-9E96-4B2A68529E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
                <a:extLst>
                  <a:ext uri="{FF2B5EF4-FFF2-40B4-BE49-F238E27FC236}">
                    <a16:creationId xmlns:a16="http://schemas.microsoft.com/office/drawing/2014/main" id="{33C61DE2-F57C-7D4E-A872-7F9B8C81E0E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 name="Oval 48">
              <a:extLst>
                <a:ext uri="{FF2B5EF4-FFF2-40B4-BE49-F238E27FC236}">
                  <a16:creationId xmlns:a16="http://schemas.microsoft.com/office/drawing/2014/main" id="{31D96DDA-4BB4-354B-B1CF-552502C9710B}"/>
                </a:ext>
              </a:extLst>
            </p:cNvPr>
            <p:cNvSpPr/>
            <p:nvPr/>
          </p:nvSpPr>
          <p:spPr>
            <a:xfrm>
              <a:off x="4449965" y="28136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1" name="Straight Connector 50">
              <a:extLst>
                <a:ext uri="{FF2B5EF4-FFF2-40B4-BE49-F238E27FC236}">
                  <a16:creationId xmlns:a16="http://schemas.microsoft.com/office/drawing/2014/main" id="{E7A90BC8-0ED4-6942-8E34-59304CAEF987}"/>
                </a:ext>
              </a:extLst>
            </p:cNvPr>
            <p:cNvCxnSpPr>
              <a:cxnSpLocks/>
            </p:cNvCxnSpPr>
            <p:nvPr/>
          </p:nvCxnSpPr>
          <p:spPr>
            <a:xfrm>
              <a:off x="4467795" y="3617149"/>
              <a:ext cx="190310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Oval 51">
              <a:extLst>
                <a:ext uri="{FF2B5EF4-FFF2-40B4-BE49-F238E27FC236}">
                  <a16:creationId xmlns:a16="http://schemas.microsoft.com/office/drawing/2014/main" id="{DDF96658-E90A-B744-923F-9D1446D4B4D5}"/>
                </a:ext>
              </a:extLst>
            </p:cNvPr>
            <p:cNvSpPr/>
            <p:nvPr/>
          </p:nvSpPr>
          <p:spPr>
            <a:xfrm>
              <a:off x="4421610" y="35614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92C6D2FB-FD53-794B-90BB-E40E609B08F2}"/>
                </a:ext>
              </a:extLst>
            </p:cNvPr>
            <p:cNvSpPr txBox="1"/>
            <p:nvPr/>
          </p:nvSpPr>
          <p:spPr>
            <a:xfrm>
              <a:off x="3947935" y="2986066"/>
              <a:ext cx="634328"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45</a:t>
              </a:r>
              <a:endParaRPr lang="en-US" sz="1600" dirty="0">
                <a:solidFill>
                  <a:srgbClr val="000000"/>
                </a:solidFill>
              </a:endParaRPr>
            </a:p>
            <a:p>
              <a:pPr defTabSz="457200" latinLnBrk="1" hangingPunct="0"/>
              <a:r>
                <a:rPr lang="en-US" sz="1400" dirty="0">
                  <a:solidFill>
                    <a:srgbClr val="000000"/>
                  </a:solidFill>
                </a:rPr>
                <a:t>33</a:t>
              </a:r>
              <a:r>
                <a:rPr lang="en-US" sz="1400" dirty="0">
                  <a:solidFill>
                    <a:srgbClr val="000000"/>
                  </a:solidFill>
                  <a:latin typeface="Calibri"/>
                  <a:ea typeface="Calibri"/>
                  <a:cs typeface="Calibri"/>
                  <a:sym typeface="Calibri"/>
                </a:rPr>
                <a:t>0pF</a:t>
              </a:r>
            </a:p>
          </p:txBody>
        </p:sp>
        <p:cxnSp>
          <p:nvCxnSpPr>
            <p:cNvPr id="54" name="Straight Connector 53">
              <a:extLst>
                <a:ext uri="{FF2B5EF4-FFF2-40B4-BE49-F238E27FC236}">
                  <a16:creationId xmlns:a16="http://schemas.microsoft.com/office/drawing/2014/main" id="{A723C86E-9C3D-BB46-A2C9-6760E1E687FD}"/>
                </a:ext>
              </a:extLst>
            </p:cNvPr>
            <p:cNvCxnSpPr>
              <a:cxnSpLocks/>
            </p:cNvCxnSpPr>
            <p:nvPr/>
          </p:nvCxnSpPr>
          <p:spPr>
            <a:xfrm flipV="1">
              <a:off x="5922366" y="2869350"/>
              <a:ext cx="51160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5" name="Oval 54">
              <a:extLst>
                <a:ext uri="{FF2B5EF4-FFF2-40B4-BE49-F238E27FC236}">
                  <a16:creationId xmlns:a16="http://schemas.microsoft.com/office/drawing/2014/main" id="{8CAFC999-7F62-4D46-B00C-FCF03C17A8CC}"/>
                </a:ext>
              </a:extLst>
            </p:cNvPr>
            <p:cNvSpPr/>
            <p:nvPr/>
          </p:nvSpPr>
          <p:spPr>
            <a:xfrm>
              <a:off x="6336718" y="281715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5B4DF226-30B5-8F4C-BF0A-71760E0C98FB}"/>
                </a:ext>
              </a:extLst>
            </p:cNvPr>
            <p:cNvSpPr/>
            <p:nvPr/>
          </p:nvSpPr>
          <p:spPr>
            <a:xfrm>
              <a:off x="6303577" y="357206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TextBox 56">
              <a:extLst>
                <a:ext uri="{FF2B5EF4-FFF2-40B4-BE49-F238E27FC236}">
                  <a16:creationId xmlns:a16="http://schemas.microsoft.com/office/drawing/2014/main" id="{E81D757E-4B30-9F41-B220-79253E6A3E1C}"/>
                </a:ext>
              </a:extLst>
            </p:cNvPr>
            <p:cNvSpPr txBox="1"/>
            <p:nvPr/>
          </p:nvSpPr>
          <p:spPr>
            <a:xfrm>
              <a:off x="4752229" y="3078660"/>
              <a:ext cx="561474"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46</a:t>
              </a:r>
            </a:p>
            <a:p>
              <a:pPr defTabSz="457200" latinLnBrk="1" hangingPunct="0"/>
              <a:r>
                <a:rPr lang="en-US" sz="1400" dirty="0">
                  <a:solidFill>
                    <a:srgbClr val="000000"/>
                  </a:solidFill>
                  <a:latin typeface="Calibri"/>
                  <a:ea typeface="Calibri"/>
                  <a:cs typeface="Calibri"/>
                  <a:sym typeface="Calibri"/>
                </a:rPr>
                <a:t>820pF</a:t>
              </a:r>
              <a:endParaRPr lang="en-US" sz="1600" dirty="0">
                <a:solidFill>
                  <a:srgbClr val="000000"/>
                </a:solidFill>
                <a:latin typeface="Calibri"/>
                <a:ea typeface="Calibri"/>
                <a:cs typeface="Calibri"/>
                <a:sym typeface="Calibri"/>
              </a:endParaRPr>
            </a:p>
          </p:txBody>
        </p:sp>
        <p:sp>
          <p:nvSpPr>
            <p:cNvPr id="112" name="TextBox 111">
              <a:extLst>
                <a:ext uri="{FF2B5EF4-FFF2-40B4-BE49-F238E27FC236}">
                  <a16:creationId xmlns:a16="http://schemas.microsoft.com/office/drawing/2014/main" id="{B673F8A4-6884-FD4A-8012-403DAA65B021}"/>
                </a:ext>
              </a:extLst>
            </p:cNvPr>
            <p:cNvSpPr txBox="1"/>
            <p:nvPr/>
          </p:nvSpPr>
          <p:spPr>
            <a:xfrm flipH="1">
              <a:off x="4799630" y="2345537"/>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7</a:t>
              </a:r>
              <a:endParaRPr lang="en-US" sz="1600" baseline="-25000" dirty="0">
                <a:solidFill>
                  <a:srgbClr val="000000"/>
                </a:solidFill>
                <a:latin typeface="Calibri"/>
                <a:ea typeface="Calibri"/>
                <a:cs typeface="Calibri"/>
                <a:sym typeface="Calibri"/>
              </a:endParaRPr>
            </a:p>
          </p:txBody>
        </p:sp>
        <p:sp>
          <p:nvSpPr>
            <p:cNvPr id="113" name="TextBox 112">
              <a:extLst>
                <a:ext uri="{FF2B5EF4-FFF2-40B4-BE49-F238E27FC236}">
                  <a16:creationId xmlns:a16="http://schemas.microsoft.com/office/drawing/2014/main" id="{E36DD3D6-221A-614D-93DF-08798FE9BFCA}"/>
                </a:ext>
              </a:extLst>
            </p:cNvPr>
            <p:cNvSpPr txBox="1"/>
            <p:nvPr/>
          </p:nvSpPr>
          <p:spPr>
            <a:xfrm flipH="1">
              <a:off x="5463485" y="2315543"/>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8</a:t>
              </a:r>
              <a:endParaRPr lang="en-US" sz="1600" baseline="-25000" dirty="0">
                <a:solidFill>
                  <a:srgbClr val="000000"/>
                </a:solidFill>
                <a:latin typeface="Calibri"/>
                <a:ea typeface="Calibri"/>
                <a:cs typeface="Calibri"/>
                <a:sym typeface="Calibri"/>
              </a:endParaRPr>
            </a:p>
          </p:txBody>
        </p:sp>
        <p:sp>
          <p:nvSpPr>
            <p:cNvPr id="115" name="TextBox 114">
              <a:extLst>
                <a:ext uri="{FF2B5EF4-FFF2-40B4-BE49-F238E27FC236}">
                  <a16:creationId xmlns:a16="http://schemas.microsoft.com/office/drawing/2014/main" id="{4A511A5F-C29E-C74E-BA6A-8769F7DA0245}"/>
                </a:ext>
              </a:extLst>
            </p:cNvPr>
            <p:cNvSpPr txBox="1"/>
            <p:nvPr/>
          </p:nvSpPr>
          <p:spPr>
            <a:xfrm>
              <a:off x="6680740" y="2900863"/>
              <a:ext cx="851208"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Antenna</a:t>
              </a:r>
            </a:p>
            <a:p>
              <a:pPr defTabSz="457200" latinLnBrk="1" hangingPunct="0"/>
              <a:r>
                <a:rPr lang="en-US" sz="1600" dirty="0">
                  <a:solidFill>
                    <a:srgbClr val="000000"/>
                  </a:solidFill>
                  <a:latin typeface="Calibri"/>
                  <a:ea typeface="Calibri"/>
                  <a:cs typeface="Calibri"/>
                  <a:sym typeface="Calibri"/>
                </a:rPr>
                <a:t>Jack ou</a:t>
              </a:r>
              <a:r>
                <a:rPr lang="en-US" sz="1600" dirty="0">
                  <a:solidFill>
                    <a:srgbClr val="000000"/>
                  </a:solidFill>
                </a:rPr>
                <a:t>t</a:t>
              </a:r>
              <a:endParaRPr lang="en-US" sz="1400" dirty="0">
                <a:solidFill>
                  <a:srgbClr val="000000"/>
                </a:solidFill>
                <a:latin typeface="Calibri"/>
                <a:ea typeface="Calibri"/>
                <a:cs typeface="Calibri"/>
                <a:sym typeface="Calibri"/>
              </a:endParaRPr>
            </a:p>
          </p:txBody>
        </p:sp>
      </p:grpSp>
      <p:sp>
        <p:nvSpPr>
          <p:cNvPr id="2" name="Slide Number Placeholder 1">
            <a:extLst>
              <a:ext uri="{FF2B5EF4-FFF2-40B4-BE49-F238E27FC236}">
                <a16:creationId xmlns:a16="http://schemas.microsoft.com/office/drawing/2014/main" id="{47707CD9-D8C9-5040-B567-F18D9E125538}"/>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38</a:t>
            </a:fld>
            <a:endParaRPr lang="en-US"/>
          </a:p>
        </p:txBody>
      </p:sp>
    </p:spTree>
    <p:extLst>
      <p:ext uri="{BB962C8B-B14F-4D97-AF65-F5344CB8AC3E}">
        <p14:creationId xmlns:p14="http://schemas.microsoft.com/office/powerpoint/2010/main" val="5208636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42603" y="54299"/>
            <a:ext cx="1080892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14: Norcal IF Cohn Filter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34044" y="1518138"/>
                <a:ext cx="7147912" cy="488614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X</a:t>
                </a:r>
                <a:r>
                  <a:rPr lang="en-US" sz="2000" baseline="-25000" dirty="0">
                    <a:solidFill>
                      <a:srgbClr val="000000"/>
                    </a:solidFill>
                    <a:latin typeface="Calibri"/>
                    <a:ea typeface="Calibri"/>
                    <a:cs typeface="Calibri"/>
                    <a:sym typeface="Calibri"/>
                  </a:rPr>
                  <a:t>1</a:t>
                </a:r>
                <a:r>
                  <a:rPr lang="en-US" sz="2000" dirty="0">
                    <a:solidFill>
                      <a:srgbClr val="000000"/>
                    </a:solidFill>
                    <a:latin typeface="Calibri"/>
                    <a:ea typeface="Calibri"/>
                    <a:cs typeface="Calibri"/>
                    <a:sym typeface="Calibri"/>
                  </a:rPr>
                  <a:t> through X</a:t>
                </a:r>
                <a:r>
                  <a:rPr lang="en-US" sz="2000" baseline="-25000" dirty="0">
                    <a:solidFill>
                      <a:srgbClr val="000000"/>
                    </a:solidFill>
                    <a:latin typeface="Calibri"/>
                    <a:ea typeface="Calibri"/>
                    <a:cs typeface="Calibri"/>
                    <a:sym typeface="Calibri"/>
                  </a:rPr>
                  <a:t>4</a:t>
                </a:r>
                <a:r>
                  <a:rPr lang="en-US" sz="2000" dirty="0">
                    <a:solidFill>
                      <a:srgbClr val="000000"/>
                    </a:solidFill>
                    <a:latin typeface="Calibri"/>
                    <a:ea typeface="Calibri"/>
                    <a:cs typeface="Calibri"/>
                    <a:sym typeface="Calibri"/>
                  </a:rPr>
                  <a:t> are 4.91 MHz</a:t>
                </a:r>
              </a:p>
              <a:p>
                <a:pPr marL="285750" indent="-285750" defTabSz="457200" latinLnBrk="1" hangingPunct="0">
                  <a:buFont typeface="Arial" panose="020B0604020202020204" pitchFamily="34" charset="0"/>
                  <a:buChar char="•"/>
                </a:pPr>
                <a:r>
                  <a:rPr lang="en-US" sz="2000" dirty="0">
                    <a:solidFill>
                      <a:srgbClr val="000000"/>
                    </a:solidFill>
                  </a:rPr>
                  <a:t>C</a:t>
                </a:r>
                <a:r>
                  <a:rPr lang="en-US" sz="2000" baseline="-25000" dirty="0">
                    <a:solidFill>
                      <a:srgbClr val="000000"/>
                    </a:solidFill>
                  </a:rPr>
                  <a:t>10</a:t>
                </a:r>
                <a:r>
                  <a:rPr lang="en-US" sz="2000" dirty="0">
                    <a:solidFill>
                      <a:srgbClr val="000000"/>
                    </a:solidFill>
                  </a:rPr>
                  <a:t>, C</a:t>
                </a:r>
                <a:r>
                  <a:rPr lang="en-US" sz="2000" baseline="-25000" dirty="0">
                    <a:solidFill>
                      <a:srgbClr val="000000"/>
                    </a:solidFill>
                  </a:rPr>
                  <a:t>11</a:t>
                </a:r>
                <a:r>
                  <a:rPr lang="en-US" sz="2000" dirty="0">
                    <a:solidFill>
                      <a:srgbClr val="000000"/>
                    </a:solidFill>
                  </a:rPr>
                  <a:t>, C</a:t>
                </a:r>
                <a:r>
                  <a:rPr lang="en-US" sz="2000" baseline="-25000" dirty="0">
                    <a:solidFill>
                      <a:srgbClr val="000000"/>
                    </a:solidFill>
                  </a:rPr>
                  <a:t>12</a:t>
                </a:r>
                <a:r>
                  <a:rPr lang="en-US" sz="2000" dirty="0">
                    <a:solidFill>
                      <a:srgbClr val="000000"/>
                    </a:solidFill>
                  </a:rPr>
                  <a:t> are 270 pF</a:t>
                </a:r>
              </a:p>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Set function generator to 50mV</a:t>
                </a:r>
                <a:r>
                  <a:rPr lang="en-US" sz="2000" baseline="-25000" dirty="0">
                    <a:solidFill>
                      <a:srgbClr val="000000"/>
                    </a:solidFill>
                    <a:latin typeface="Calibri"/>
                    <a:ea typeface="Calibri"/>
                    <a:cs typeface="Calibri"/>
                    <a:sym typeface="Calibri"/>
                  </a:rPr>
                  <a:t>pp</a:t>
                </a:r>
                <a:r>
                  <a:rPr lang="en-US" sz="2000" baseline="-25000" dirty="0">
                    <a:solidFill>
                      <a:srgbClr val="000000"/>
                    </a:solidFill>
                  </a:rPr>
                  <a:t> </a:t>
                </a:r>
                <a:r>
                  <a:rPr lang="en-US" sz="2000" dirty="0">
                    <a:solidFill>
                      <a:srgbClr val="000000"/>
                    </a:solidFill>
                  </a:rPr>
                  <a:t>from function generator</a:t>
                </a:r>
              </a:p>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Calculate R and X for filter</a:t>
                </a:r>
              </a:p>
              <a:p>
                <a:pPr defTabSz="457200" latinLnBrk="1" hangingPunct="0"/>
                <a:endParaRPr lang="en-US" sz="2000"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Measure the resonant frequency of one of the crystals</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Calculate the parameters of the crystal.  Omitting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𝑠</m:t>
                        </m:r>
                      </m:sub>
                    </m:sSub>
                  </m:oMath>
                </a14:m>
                <a:endParaRPr lang="en-US" sz="2000" dirty="0">
                  <a:solidFill>
                    <a:srgbClr val="000000"/>
                  </a:solidFill>
                  <a:latin typeface="Calibri"/>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𝑟</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2</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𝜋</m:t>
                        </m:r>
                        <m:rad>
                          <m:radPr>
                            <m:degHide m:val="on"/>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𝐿𝐶</m:t>
                            </m:r>
                          </m:e>
                        </m:rad>
                      </m:den>
                    </m:f>
                  </m:oMath>
                </a14:m>
                <a:r>
                  <a:rPr lang="en-US" sz="2000" dirty="0">
                    <a:solidFill>
                      <a:srgbClr val="000000"/>
                    </a:solidFill>
                    <a:latin typeface="Calibri"/>
                    <a:ea typeface="Calibri"/>
                    <a:cs typeface="Calibri"/>
                    <a:sym typeface="Calibri"/>
                  </a:rPr>
                  <a:t> and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𝑄</m:t>
                    </m:r>
                    <m:r>
                      <a:rPr lang="en-US" sz="2000" b="0" i="1" smtClean="0">
                        <a:solidFill>
                          <a:srgbClr val="000000"/>
                        </a:solidFill>
                        <a:latin typeface="Cambria Math" panose="02040503050406030204" pitchFamily="18" charset="0"/>
                        <a:ea typeface="Calibri"/>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𝑅</m:t>
                        </m:r>
                      </m:den>
                    </m:f>
                    <m:rad>
                      <m:radPr>
                        <m:degHide m:val="on"/>
                        <m:ctrlPr>
                          <a:rPr lang="en-US" sz="2000" b="0" i="1" smtClean="0">
                            <a:solidFill>
                              <a:srgbClr val="000000"/>
                            </a:solidFill>
                            <a:latin typeface="Cambria Math" panose="02040503050406030204" pitchFamily="18" charset="0"/>
                            <a:cs typeface="Calibri"/>
                            <a:sym typeface="Calibri"/>
                          </a:rPr>
                        </m:ctrlPr>
                      </m:radPr>
                      <m:deg/>
                      <m:e>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𝐿</m:t>
                            </m:r>
                          </m:num>
                          <m:den>
                            <m:r>
                              <a:rPr lang="en-US" sz="2000" b="0" i="1" smtClean="0">
                                <a:solidFill>
                                  <a:srgbClr val="000000"/>
                                </a:solidFill>
                                <a:latin typeface="Cambria Math" panose="02040503050406030204" pitchFamily="18" charset="0"/>
                                <a:cs typeface="Calibri"/>
                                <a:sym typeface="Calibri"/>
                              </a:rPr>
                              <m:t>𝐶</m:t>
                            </m:r>
                          </m:den>
                        </m:f>
                      </m:e>
                    </m:rad>
                  </m:oMath>
                </a14:m>
                <a:r>
                  <a:rPr lang="en-US" sz="2000" dirty="0">
                    <a:solidFill>
                      <a:srgbClr val="000000"/>
                    </a:solidFill>
                    <a:latin typeface="Calibri"/>
                    <a:ea typeface="Calibri"/>
                    <a:cs typeface="Calibri"/>
                    <a:sym typeface="Calibri"/>
                  </a:rPr>
                  <a:t>.  We can measure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i="1">
                            <a:solidFill>
                              <a:srgbClr val="000000"/>
                            </a:solidFill>
                            <a:latin typeface="Cambria Math" panose="02040503050406030204" pitchFamily="18" charset="0"/>
                            <a:cs typeface="Calibri"/>
                            <a:sym typeface="Calibri"/>
                          </a:rPr>
                          <m:t>𝑟</m:t>
                        </m:r>
                      </m:sub>
                    </m:sSub>
                  </m:oMath>
                </a14:m>
                <a:r>
                  <a:rPr lang="en-US" sz="2000" dirty="0">
                    <a:solidFill>
                      <a:srgbClr val="000000"/>
                    </a:solidFill>
                    <a:latin typeface="Calibri"/>
                    <a:ea typeface="Calibri"/>
                    <a:cs typeface="Calibri"/>
                    <a:sym typeface="Calibri"/>
                  </a:rPr>
                  <a:t> and find Q using the 3dB bandwidth.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𝑅</m:t>
                    </m:r>
                  </m:oMath>
                </a14:m>
                <a:r>
                  <a:rPr lang="en-US" sz="2000" dirty="0">
                    <a:solidFill>
                      <a:srgbClr val="000000"/>
                    </a:solidFill>
                    <a:latin typeface="Calibri"/>
                    <a:ea typeface="Calibri"/>
                    <a:cs typeface="Calibri"/>
                    <a:sym typeface="Calibri"/>
                  </a:rPr>
                  <a:t> is the resistance at resonance.</a:t>
                </a:r>
              </a:p>
              <a:p>
                <a:pPr marL="914400" lvl="1" indent="-4572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𝑄</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≈80</m:t>
                    </m:r>
                  </m:oMath>
                </a14:m>
                <a:endParaRPr lang="en-US" sz="2000"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34044" y="1518138"/>
                <a:ext cx="7147912" cy="4886146"/>
              </a:xfrm>
              <a:prstGeom prst="rect">
                <a:avLst/>
              </a:prstGeom>
              <a:blipFill>
                <a:blip r:embed="rId3"/>
                <a:stretch>
                  <a:fillRect l="-1596" t="-518" r="-709"/>
                </a:stretch>
              </a:blipFill>
              <a:ln w="12700" cap="flat">
                <a:noFill/>
                <a:miter lim="400000"/>
              </a:ln>
              <a:effectLst/>
            </p:spPr>
            <p:txBody>
              <a:bodyPr/>
              <a:lstStyle/>
              <a:p>
                <a:r>
                  <a:rPr lang="en-US">
                    <a:noFill/>
                  </a:rPr>
                  <a:t> </a:t>
                </a:r>
              </a:p>
            </p:txBody>
          </p:sp>
        </mc:Fallback>
      </mc:AlternateContent>
      <p:grpSp>
        <p:nvGrpSpPr>
          <p:cNvPr id="3" name="Group 2">
            <a:extLst>
              <a:ext uri="{FF2B5EF4-FFF2-40B4-BE49-F238E27FC236}">
                <a16:creationId xmlns:a16="http://schemas.microsoft.com/office/drawing/2014/main" id="{712830AD-28F6-7144-A864-E6F8E12FDEDF}"/>
              </a:ext>
            </a:extLst>
          </p:cNvPr>
          <p:cNvGrpSpPr/>
          <p:nvPr/>
        </p:nvGrpSpPr>
        <p:grpSpPr>
          <a:xfrm>
            <a:off x="7810005" y="873459"/>
            <a:ext cx="4112982" cy="1379573"/>
            <a:chOff x="2443465" y="1273048"/>
            <a:chExt cx="4112982" cy="1379573"/>
          </a:xfrm>
        </p:grpSpPr>
        <p:grpSp>
          <p:nvGrpSpPr>
            <p:cNvPr id="20" name="Group 210">
              <a:extLst>
                <a:ext uri="{FF2B5EF4-FFF2-40B4-BE49-F238E27FC236}">
                  <a16:creationId xmlns:a16="http://schemas.microsoft.com/office/drawing/2014/main" id="{7B2798A1-8583-8842-9264-430381DBE3EB}"/>
                </a:ext>
              </a:extLst>
            </p:cNvPr>
            <p:cNvGrpSpPr>
              <a:grpSpLocks/>
            </p:cNvGrpSpPr>
            <p:nvPr/>
          </p:nvGrpSpPr>
          <p:grpSpPr bwMode="auto">
            <a:xfrm>
              <a:off x="3829818" y="1846108"/>
              <a:ext cx="304800" cy="762000"/>
              <a:chOff x="3216" y="1728"/>
              <a:chExt cx="192" cy="480"/>
            </a:xfrm>
          </p:grpSpPr>
          <p:sp>
            <p:nvSpPr>
              <p:cNvPr id="21" name="Line 8">
                <a:extLst>
                  <a:ext uri="{FF2B5EF4-FFF2-40B4-BE49-F238E27FC236}">
                    <a16:creationId xmlns:a16="http://schemas.microsoft.com/office/drawing/2014/main" id="{E02428B6-F855-1D4A-9DD2-41FBBD5E2A1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08272D90-DA8F-8A49-8126-1183D3848E3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BDFDF714-1AB0-B344-B588-B60C7CE2C06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E52B7A47-340F-D749-BE0C-376C4C2FEB2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 name="Group 210">
              <a:extLst>
                <a:ext uri="{FF2B5EF4-FFF2-40B4-BE49-F238E27FC236}">
                  <a16:creationId xmlns:a16="http://schemas.microsoft.com/office/drawing/2014/main" id="{F3C16EC4-A140-1A41-A538-3D06F9927BEF}"/>
                </a:ext>
              </a:extLst>
            </p:cNvPr>
            <p:cNvGrpSpPr>
              <a:grpSpLocks/>
            </p:cNvGrpSpPr>
            <p:nvPr/>
          </p:nvGrpSpPr>
          <p:grpSpPr bwMode="auto">
            <a:xfrm>
              <a:off x="4497211" y="1849649"/>
              <a:ext cx="304800" cy="762000"/>
              <a:chOff x="3216" y="1728"/>
              <a:chExt cx="192" cy="480"/>
            </a:xfrm>
          </p:grpSpPr>
          <p:sp>
            <p:nvSpPr>
              <p:cNvPr id="45" name="Line 8">
                <a:extLst>
                  <a:ext uri="{FF2B5EF4-FFF2-40B4-BE49-F238E27FC236}">
                    <a16:creationId xmlns:a16="http://schemas.microsoft.com/office/drawing/2014/main" id="{0DC1E73E-EA93-6744-B1E9-6953D69E8FB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9">
                <a:extLst>
                  <a:ext uri="{FF2B5EF4-FFF2-40B4-BE49-F238E27FC236}">
                    <a16:creationId xmlns:a16="http://schemas.microsoft.com/office/drawing/2014/main" id="{FAEDC4D7-DD3F-1B46-85A0-519627388D9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
                <a:extLst>
                  <a:ext uri="{FF2B5EF4-FFF2-40B4-BE49-F238E27FC236}">
                    <a16:creationId xmlns:a16="http://schemas.microsoft.com/office/drawing/2014/main" id="{5B356052-CAE9-3F41-AA0D-EAA48F1B6C6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
                <a:extLst>
                  <a:ext uri="{FF2B5EF4-FFF2-40B4-BE49-F238E27FC236}">
                    <a16:creationId xmlns:a16="http://schemas.microsoft.com/office/drawing/2014/main" id="{8121EE1C-75FE-A342-97F3-C1FABB904EF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 name="Oval 48">
              <a:extLst>
                <a:ext uri="{FF2B5EF4-FFF2-40B4-BE49-F238E27FC236}">
                  <a16:creationId xmlns:a16="http://schemas.microsoft.com/office/drawing/2014/main" id="{11F908FA-BAEB-2F4C-A1AB-42AB6D8D4093}"/>
                </a:ext>
              </a:extLst>
            </p:cNvPr>
            <p:cNvSpPr/>
            <p:nvPr/>
          </p:nvSpPr>
          <p:spPr>
            <a:xfrm>
              <a:off x="2512850" y="180273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1" name="Straight Connector 50">
              <a:extLst>
                <a:ext uri="{FF2B5EF4-FFF2-40B4-BE49-F238E27FC236}">
                  <a16:creationId xmlns:a16="http://schemas.microsoft.com/office/drawing/2014/main" id="{168A5044-751F-9749-A8E0-9692C56F64CE}"/>
                </a:ext>
              </a:extLst>
            </p:cNvPr>
            <p:cNvCxnSpPr>
              <a:cxnSpLocks/>
              <a:endCxn id="56" idx="2"/>
            </p:cNvCxnSpPr>
            <p:nvPr/>
          </p:nvCxnSpPr>
          <p:spPr>
            <a:xfrm>
              <a:off x="2497914" y="2603025"/>
              <a:ext cx="3731681" cy="38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Oval 51">
              <a:extLst>
                <a:ext uri="{FF2B5EF4-FFF2-40B4-BE49-F238E27FC236}">
                  <a16:creationId xmlns:a16="http://schemas.microsoft.com/office/drawing/2014/main" id="{D9BC41C2-92A5-B441-A713-8EFDD5360577}"/>
                </a:ext>
              </a:extLst>
            </p:cNvPr>
            <p:cNvSpPr/>
            <p:nvPr/>
          </p:nvSpPr>
          <p:spPr>
            <a:xfrm>
              <a:off x="2443465" y="256094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6871A524-A937-DE4E-92A0-1C044838ADDC}"/>
                </a:ext>
              </a:extLst>
            </p:cNvPr>
            <p:cNvSpPr/>
            <p:nvPr/>
          </p:nvSpPr>
          <p:spPr>
            <a:xfrm>
              <a:off x="6229594" y="25611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TextBox 56">
              <a:extLst>
                <a:ext uri="{FF2B5EF4-FFF2-40B4-BE49-F238E27FC236}">
                  <a16:creationId xmlns:a16="http://schemas.microsoft.com/office/drawing/2014/main" id="{D0CFD7C6-20A4-7B41-B931-0031E69B3AEB}"/>
                </a:ext>
              </a:extLst>
            </p:cNvPr>
            <p:cNvSpPr txBox="1"/>
            <p:nvPr/>
          </p:nvSpPr>
          <p:spPr>
            <a:xfrm>
              <a:off x="3415141" y="2115839"/>
              <a:ext cx="56147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10</a:t>
              </a:r>
              <a:endParaRPr lang="en-US" sz="1600" dirty="0">
                <a:solidFill>
                  <a:srgbClr val="000000"/>
                </a:solidFill>
                <a:latin typeface="Calibri"/>
                <a:ea typeface="Calibri"/>
                <a:cs typeface="Calibri"/>
                <a:sym typeface="Calibri"/>
              </a:endParaRPr>
            </a:p>
          </p:txBody>
        </p:sp>
        <p:sp>
          <p:nvSpPr>
            <p:cNvPr id="58" name="TextBox 57">
              <a:extLst>
                <a:ext uri="{FF2B5EF4-FFF2-40B4-BE49-F238E27FC236}">
                  <a16:creationId xmlns:a16="http://schemas.microsoft.com/office/drawing/2014/main" id="{556982BF-C547-4842-A371-BCB1ED7447F1}"/>
                </a:ext>
              </a:extLst>
            </p:cNvPr>
            <p:cNvSpPr txBox="1"/>
            <p:nvPr/>
          </p:nvSpPr>
          <p:spPr>
            <a:xfrm>
              <a:off x="4239619" y="2217042"/>
              <a:ext cx="46403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11</a:t>
              </a:r>
            </a:p>
          </p:txBody>
        </p:sp>
        <p:sp>
          <p:nvSpPr>
            <p:cNvPr id="59" name="TextBox 58">
              <a:extLst>
                <a:ext uri="{FF2B5EF4-FFF2-40B4-BE49-F238E27FC236}">
                  <a16:creationId xmlns:a16="http://schemas.microsoft.com/office/drawing/2014/main" id="{E15F2BF1-F622-F148-B513-57FFC211013F}"/>
                </a:ext>
              </a:extLst>
            </p:cNvPr>
            <p:cNvSpPr txBox="1"/>
            <p:nvPr/>
          </p:nvSpPr>
          <p:spPr>
            <a:xfrm flipH="1">
              <a:off x="3602337" y="1298961"/>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grpSp>
          <p:nvGrpSpPr>
            <p:cNvPr id="63" name="Group 210">
              <a:extLst>
                <a:ext uri="{FF2B5EF4-FFF2-40B4-BE49-F238E27FC236}">
                  <a16:creationId xmlns:a16="http://schemas.microsoft.com/office/drawing/2014/main" id="{4570792C-5520-894A-8A65-FD987F896294}"/>
                </a:ext>
              </a:extLst>
            </p:cNvPr>
            <p:cNvGrpSpPr>
              <a:grpSpLocks/>
            </p:cNvGrpSpPr>
            <p:nvPr/>
          </p:nvGrpSpPr>
          <p:grpSpPr bwMode="auto">
            <a:xfrm rot="5400000">
              <a:off x="2779698" y="1475993"/>
              <a:ext cx="304800" cy="762000"/>
              <a:chOff x="3216" y="1728"/>
              <a:chExt cx="192" cy="480"/>
            </a:xfrm>
          </p:grpSpPr>
          <p:sp>
            <p:nvSpPr>
              <p:cNvPr id="64" name="Line 8">
                <a:extLst>
                  <a:ext uri="{FF2B5EF4-FFF2-40B4-BE49-F238E27FC236}">
                    <a16:creationId xmlns:a16="http://schemas.microsoft.com/office/drawing/2014/main" id="{F2E62C37-981F-D846-9CBA-3DB069B764E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9">
                <a:extLst>
                  <a:ext uri="{FF2B5EF4-FFF2-40B4-BE49-F238E27FC236}">
                    <a16:creationId xmlns:a16="http://schemas.microsoft.com/office/drawing/2014/main" id="{CF010104-1205-B64D-8399-A058DF0E9B1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0">
                <a:extLst>
                  <a:ext uri="{FF2B5EF4-FFF2-40B4-BE49-F238E27FC236}">
                    <a16:creationId xmlns:a16="http://schemas.microsoft.com/office/drawing/2014/main" id="{49D635B3-6D83-9744-990E-DC93BD4B175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1">
                <a:extLst>
                  <a:ext uri="{FF2B5EF4-FFF2-40B4-BE49-F238E27FC236}">
                    <a16:creationId xmlns:a16="http://schemas.microsoft.com/office/drawing/2014/main" id="{094C0D73-B850-114F-82FE-93F8E7DBDA2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8" name="Group 342">
              <a:extLst>
                <a:ext uri="{FF2B5EF4-FFF2-40B4-BE49-F238E27FC236}">
                  <a16:creationId xmlns:a16="http://schemas.microsoft.com/office/drawing/2014/main" id="{22D3971D-405E-2445-B7BB-A9A1CD52E3CB}"/>
                </a:ext>
              </a:extLst>
            </p:cNvPr>
            <p:cNvGrpSpPr>
              <a:grpSpLocks/>
            </p:cNvGrpSpPr>
            <p:nvPr/>
          </p:nvGrpSpPr>
          <p:grpSpPr bwMode="auto">
            <a:xfrm rot="5400000">
              <a:off x="4149454" y="1481701"/>
              <a:ext cx="279738" cy="740074"/>
              <a:chOff x="3917" y="605"/>
              <a:chExt cx="349" cy="633"/>
            </a:xfrm>
          </p:grpSpPr>
          <p:grpSp>
            <p:nvGrpSpPr>
              <p:cNvPr id="69" name="Group 221">
                <a:extLst>
                  <a:ext uri="{FF2B5EF4-FFF2-40B4-BE49-F238E27FC236}">
                    <a16:creationId xmlns:a16="http://schemas.microsoft.com/office/drawing/2014/main" id="{BD4530CB-454E-754C-95F1-FD71335E8221}"/>
                  </a:ext>
                </a:extLst>
              </p:cNvPr>
              <p:cNvGrpSpPr>
                <a:grpSpLocks/>
              </p:cNvGrpSpPr>
              <p:nvPr/>
            </p:nvGrpSpPr>
            <p:grpSpPr bwMode="auto">
              <a:xfrm>
                <a:off x="3920" y="605"/>
                <a:ext cx="346" cy="633"/>
                <a:chOff x="2189" y="1066"/>
                <a:chExt cx="346" cy="633"/>
              </a:xfrm>
            </p:grpSpPr>
            <p:sp>
              <p:nvSpPr>
                <p:cNvPr id="71" name="Line 222">
                  <a:extLst>
                    <a:ext uri="{FF2B5EF4-FFF2-40B4-BE49-F238E27FC236}">
                      <a16:creationId xmlns:a16="http://schemas.microsoft.com/office/drawing/2014/main" id="{B912D4C3-CECC-DD40-A523-987B31482D2F}"/>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3">
                  <a:extLst>
                    <a:ext uri="{FF2B5EF4-FFF2-40B4-BE49-F238E27FC236}">
                      <a16:creationId xmlns:a16="http://schemas.microsoft.com/office/drawing/2014/main" id="{76831789-CF11-F743-898C-A9503F4C3FF6}"/>
                    </a:ext>
                  </a:extLst>
                </p:cNvPr>
                <p:cNvSpPr>
                  <a:spLocks noChangeShapeType="1"/>
                </p:cNvSpPr>
                <p:nvPr/>
              </p:nvSpPr>
              <p:spPr bwMode="auto">
                <a:xfrm>
                  <a:off x="2362" y="106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24">
                  <a:extLst>
                    <a:ext uri="{FF2B5EF4-FFF2-40B4-BE49-F238E27FC236}">
                      <a16:creationId xmlns:a16="http://schemas.microsoft.com/office/drawing/2014/main" id="{EB0D1066-6AE1-3941-90F8-D5DDBBB2AACB}"/>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25">
                  <a:extLst>
                    <a:ext uri="{FF2B5EF4-FFF2-40B4-BE49-F238E27FC236}">
                      <a16:creationId xmlns:a16="http://schemas.microsoft.com/office/drawing/2014/main" id="{95145D66-DB52-3941-8CA9-95E7FEFC1069}"/>
                    </a:ext>
                  </a:extLst>
                </p:cNvPr>
                <p:cNvSpPr>
                  <a:spLocks noChangeShapeType="1"/>
                </p:cNvSpPr>
                <p:nvPr/>
              </p:nvSpPr>
              <p:spPr bwMode="auto">
                <a:xfrm>
                  <a:off x="2189" y="1469"/>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Rectangle 227">
                  <a:extLst>
                    <a:ext uri="{FF2B5EF4-FFF2-40B4-BE49-F238E27FC236}">
                      <a16:creationId xmlns:a16="http://schemas.microsoft.com/office/drawing/2014/main" id="{2C21F242-A550-244D-BE62-F6FE54C163E0}"/>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0" name="Freeform 341">
                <a:extLst>
                  <a:ext uri="{FF2B5EF4-FFF2-40B4-BE49-F238E27FC236}">
                    <a16:creationId xmlns:a16="http://schemas.microsoft.com/office/drawing/2014/main" id="{8B4CF653-6D45-8E4F-8F94-6D77546A5E1F}"/>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76" name="Group 342">
              <a:extLst>
                <a:ext uri="{FF2B5EF4-FFF2-40B4-BE49-F238E27FC236}">
                  <a16:creationId xmlns:a16="http://schemas.microsoft.com/office/drawing/2014/main" id="{B72571E4-1823-4848-A911-EA6EAFCB4CE1}"/>
                </a:ext>
              </a:extLst>
            </p:cNvPr>
            <p:cNvGrpSpPr>
              <a:grpSpLocks/>
            </p:cNvGrpSpPr>
            <p:nvPr/>
          </p:nvGrpSpPr>
          <p:grpSpPr bwMode="auto">
            <a:xfrm rot="5400000">
              <a:off x="5288473" y="1482586"/>
              <a:ext cx="279738" cy="740074"/>
              <a:chOff x="3917" y="605"/>
              <a:chExt cx="349" cy="633"/>
            </a:xfrm>
          </p:grpSpPr>
          <p:grpSp>
            <p:nvGrpSpPr>
              <p:cNvPr id="77" name="Group 221">
                <a:extLst>
                  <a:ext uri="{FF2B5EF4-FFF2-40B4-BE49-F238E27FC236}">
                    <a16:creationId xmlns:a16="http://schemas.microsoft.com/office/drawing/2014/main" id="{D3BEC7C8-4A5A-7E49-8664-E20DAA4B0130}"/>
                  </a:ext>
                </a:extLst>
              </p:cNvPr>
              <p:cNvGrpSpPr>
                <a:grpSpLocks/>
              </p:cNvGrpSpPr>
              <p:nvPr/>
            </p:nvGrpSpPr>
            <p:grpSpPr bwMode="auto">
              <a:xfrm>
                <a:off x="3920" y="605"/>
                <a:ext cx="346" cy="633"/>
                <a:chOff x="2189" y="1066"/>
                <a:chExt cx="346" cy="633"/>
              </a:xfrm>
            </p:grpSpPr>
            <p:sp>
              <p:nvSpPr>
                <p:cNvPr id="79" name="Line 222">
                  <a:extLst>
                    <a:ext uri="{FF2B5EF4-FFF2-40B4-BE49-F238E27FC236}">
                      <a16:creationId xmlns:a16="http://schemas.microsoft.com/office/drawing/2014/main" id="{1B683FFC-C4FE-C545-9AED-72C09FAF4E99}"/>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223">
                  <a:extLst>
                    <a:ext uri="{FF2B5EF4-FFF2-40B4-BE49-F238E27FC236}">
                      <a16:creationId xmlns:a16="http://schemas.microsoft.com/office/drawing/2014/main" id="{18A84443-6CAF-BD4C-A71A-C5C807F7943E}"/>
                    </a:ext>
                  </a:extLst>
                </p:cNvPr>
                <p:cNvSpPr>
                  <a:spLocks noChangeShapeType="1"/>
                </p:cNvSpPr>
                <p:nvPr/>
              </p:nvSpPr>
              <p:spPr bwMode="auto">
                <a:xfrm>
                  <a:off x="2362" y="106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224">
                  <a:extLst>
                    <a:ext uri="{FF2B5EF4-FFF2-40B4-BE49-F238E27FC236}">
                      <a16:creationId xmlns:a16="http://schemas.microsoft.com/office/drawing/2014/main" id="{88C160C8-502A-6842-9684-37A81B98D04D}"/>
                    </a:ext>
                  </a:extLst>
                </p:cNvPr>
                <p:cNvSpPr>
                  <a:spLocks noChangeShapeType="1"/>
                </p:cNvSpPr>
                <p:nvPr/>
              </p:nvSpPr>
              <p:spPr bwMode="auto">
                <a:xfrm>
                  <a:off x="2362" y="1469"/>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225">
                  <a:extLst>
                    <a:ext uri="{FF2B5EF4-FFF2-40B4-BE49-F238E27FC236}">
                      <a16:creationId xmlns:a16="http://schemas.microsoft.com/office/drawing/2014/main" id="{132DE435-D126-3144-9771-6464BAA1A9DA}"/>
                    </a:ext>
                  </a:extLst>
                </p:cNvPr>
                <p:cNvSpPr>
                  <a:spLocks noChangeShapeType="1"/>
                </p:cNvSpPr>
                <p:nvPr/>
              </p:nvSpPr>
              <p:spPr bwMode="auto">
                <a:xfrm>
                  <a:off x="2189" y="1469"/>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Rectangle 227">
                  <a:extLst>
                    <a:ext uri="{FF2B5EF4-FFF2-40B4-BE49-F238E27FC236}">
                      <a16:creationId xmlns:a16="http://schemas.microsoft.com/office/drawing/2014/main" id="{CCE034D6-ED76-8147-AC8C-938036389297}"/>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8" name="Freeform 341">
                <a:extLst>
                  <a:ext uri="{FF2B5EF4-FFF2-40B4-BE49-F238E27FC236}">
                    <a16:creationId xmlns:a16="http://schemas.microsoft.com/office/drawing/2014/main" id="{2124E541-EC9A-534C-A7DF-E8A343629153}"/>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4" name="Group 342">
              <a:extLst>
                <a:ext uri="{FF2B5EF4-FFF2-40B4-BE49-F238E27FC236}">
                  <a16:creationId xmlns:a16="http://schemas.microsoft.com/office/drawing/2014/main" id="{3A24FBEB-6E2F-CF49-8744-24B24A253C85}"/>
                </a:ext>
              </a:extLst>
            </p:cNvPr>
            <p:cNvGrpSpPr>
              <a:grpSpLocks/>
            </p:cNvGrpSpPr>
            <p:nvPr/>
          </p:nvGrpSpPr>
          <p:grpSpPr bwMode="auto">
            <a:xfrm rot="5400000">
              <a:off x="4786698" y="1485660"/>
              <a:ext cx="279738" cy="740074"/>
              <a:chOff x="3917" y="605"/>
              <a:chExt cx="349" cy="633"/>
            </a:xfrm>
          </p:grpSpPr>
          <p:grpSp>
            <p:nvGrpSpPr>
              <p:cNvPr id="85" name="Group 221">
                <a:extLst>
                  <a:ext uri="{FF2B5EF4-FFF2-40B4-BE49-F238E27FC236}">
                    <a16:creationId xmlns:a16="http://schemas.microsoft.com/office/drawing/2014/main" id="{227AAACA-BA14-8448-AAD0-90AD6506EB2E}"/>
                  </a:ext>
                </a:extLst>
              </p:cNvPr>
              <p:cNvGrpSpPr>
                <a:grpSpLocks/>
              </p:cNvGrpSpPr>
              <p:nvPr/>
            </p:nvGrpSpPr>
            <p:grpSpPr bwMode="auto">
              <a:xfrm>
                <a:off x="3920" y="605"/>
                <a:ext cx="346" cy="633"/>
                <a:chOff x="2189" y="1066"/>
                <a:chExt cx="346" cy="633"/>
              </a:xfrm>
            </p:grpSpPr>
            <p:sp>
              <p:nvSpPr>
                <p:cNvPr id="87" name="Line 222">
                  <a:extLst>
                    <a:ext uri="{FF2B5EF4-FFF2-40B4-BE49-F238E27FC236}">
                      <a16:creationId xmlns:a16="http://schemas.microsoft.com/office/drawing/2014/main" id="{9CA3FCC2-C228-FE41-A96D-24A5DBF77194}"/>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8" name="Line 223">
                  <a:extLst>
                    <a:ext uri="{FF2B5EF4-FFF2-40B4-BE49-F238E27FC236}">
                      <a16:creationId xmlns:a16="http://schemas.microsoft.com/office/drawing/2014/main" id="{BDA4926A-448A-4C43-B712-83EFC93B7182}"/>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224">
                  <a:extLst>
                    <a:ext uri="{FF2B5EF4-FFF2-40B4-BE49-F238E27FC236}">
                      <a16:creationId xmlns:a16="http://schemas.microsoft.com/office/drawing/2014/main" id="{12FCBAB2-E2C0-2A4F-BBD4-26C099557515}"/>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225">
                  <a:extLst>
                    <a:ext uri="{FF2B5EF4-FFF2-40B4-BE49-F238E27FC236}">
                      <a16:creationId xmlns:a16="http://schemas.microsoft.com/office/drawing/2014/main" id="{98D8B768-389A-C44B-9A4B-93BEC6EC13F5}"/>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Rectangle 227">
                  <a:extLst>
                    <a:ext uri="{FF2B5EF4-FFF2-40B4-BE49-F238E27FC236}">
                      <a16:creationId xmlns:a16="http://schemas.microsoft.com/office/drawing/2014/main" id="{ECEF2E70-C189-FB4E-A757-3C4FEE798A19}"/>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86" name="Freeform 341">
                <a:extLst>
                  <a:ext uri="{FF2B5EF4-FFF2-40B4-BE49-F238E27FC236}">
                    <a16:creationId xmlns:a16="http://schemas.microsoft.com/office/drawing/2014/main" id="{D07D5914-9D0B-3949-AD1F-0E0D70AB0439}"/>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92" name="Group 342">
              <a:extLst>
                <a:ext uri="{FF2B5EF4-FFF2-40B4-BE49-F238E27FC236}">
                  <a16:creationId xmlns:a16="http://schemas.microsoft.com/office/drawing/2014/main" id="{B5D6A03F-5065-A444-B8DE-2670DB6A2989}"/>
                </a:ext>
              </a:extLst>
            </p:cNvPr>
            <p:cNvGrpSpPr>
              <a:grpSpLocks/>
            </p:cNvGrpSpPr>
            <p:nvPr/>
          </p:nvGrpSpPr>
          <p:grpSpPr bwMode="auto">
            <a:xfrm rot="5400000">
              <a:off x="3490745" y="1482019"/>
              <a:ext cx="279738" cy="740074"/>
              <a:chOff x="3917" y="605"/>
              <a:chExt cx="349" cy="633"/>
            </a:xfrm>
          </p:grpSpPr>
          <p:grpSp>
            <p:nvGrpSpPr>
              <p:cNvPr id="93" name="Group 221">
                <a:extLst>
                  <a:ext uri="{FF2B5EF4-FFF2-40B4-BE49-F238E27FC236}">
                    <a16:creationId xmlns:a16="http://schemas.microsoft.com/office/drawing/2014/main" id="{D5038AF1-0DDD-B54D-866D-D9D0D3D14B53}"/>
                  </a:ext>
                </a:extLst>
              </p:cNvPr>
              <p:cNvGrpSpPr>
                <a:grpSpLocks/>
              </p:cNvGrpSpPr>
              <p:nvPr/>
            </p:nvGrpSpPr>
            <p:grpSpPr bwMode="auto">
              <a:xfrm>
                <a:off x="3920" y="605"/>
                <a:ext cx="346" cy="633"/>
                <a:chOff x="2189" y="1066"/>
                <a:chExt cx="346" cy="633"/>
              </a:xfrm>
            </p:grpSpPr>
            <p:sp>
              <p:nvSpPr>
                <p:cNvPr id="95" name="Line 222">
                  <a:extLst>
                    <a:ext uri="{FF2B5EF4-FFF2-40B4-BE49-F238E27FC236}">
                      <a16:creationId xmlns:a16="http://schemas.microsoft.com/office/drawing/2014/main" id="{C698509B-DB0D-4844-A6BB-AB8B03F1DB86}"/>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 name="Line 223">
                  <a:extLst>
                    <a:ext uri="{FF2B5EF4-FFF2-40B4-BE49-F238E27FC236}">
                      <a16:creationId xmlns:a16="http://schemas.microsoft.com/office/drawing/2014/main" id="{A58AF60B-25FC-454D-9378-9930285649D3}"/>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224">
                  <a:extLst>
                    <a:ext uri="{FF2B5EF4-FFF2-40B4-BE49-F238E27FC236}">
                      <a16:creationId xmlns:a16="http://schemas.microsoft.com/office/drawing/2014/main" id="{02E2C955-BF37-2645-85D4-E06205BC5789}"/>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225">
                  <a:extLst>
                    <a:ext uri="{FF2B5EF4-FFF2-40B4-BE49-F238E27FC236}">
                      <a16:creationId xmlns:a16="http://schemas.microsoft.com/office/drawing/2014/main" id="{BB5A9873-F16C-F34E-A72B-83CA46E0DC23}"/>
                    </a:ext>
                  </a:extLst>
                </p:cNvPr>
                <p:cNvSpPr>
                  <a:spLocks noChangeShapeType="1"/>
                </p:cNvSpPr>
                <p:nvPr/>
              </p:nvSpPr>
              <p:spPr bwMode="auto">
                <a:xfrm>
                  <a:off x="2189" y="1469"/>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Rectangle 227">
                  <a:extLst>
                    <a:ext uri="{FF2B5EF4-FFF2-40B4-BE49-F238E27FC236}">
                      <a16:creationId xmlns:a16="http://schemas.microsoft.com/office/drawing/2014/main" id="{9019E467-E531-2C44-BE2D-69021827AE06}"/>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94" name="Freeform 341">
                <a:extLst>
                  <a:ext uri="{FF2B5EF4-FFF2-40B4-BE49-F238E27FC236}">
                    <a16:creationId xmlns:a16="http://schemas.microsoft.com/office/drawing/2014/main" id="{D31B1E00-3229-C441-AD6F-44DDACEA961A}"/>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00" name="Oval 99">
              <a:extLst>
                <a:ext uri="{FF2B5EF4-FFF2-40B4-BE49-F238E27FC236}">
                  <a16:creationId xmlns:a16="http://schemas.microsoft.com/office/drawing/2014/main" id="{83CB9078-B8E0-2049-AB15-12B1C09CA82F}"/>
                </a:ext>
              </a:extLst>
            </p:cNvPr>
            <p:cNvSpPr/>
            <p:nvPr/>
          </p:nvSpPr>
          <p:spPr>
            <a:xfrm>
              <a:off x="6206146" y="18109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01" name="Group 210">
              <a:extLst>
                <a:ext uri="{FF2B5EF4-FFF2-40B4-BE49-F238E27FC236}">
                  <a16:creationId xmlns:a16="http://schemas.microsoft.com/office/drawing/2014/main" id="{3D743F64-FA6B-9846-8E8C-0B0839BAA723}"/>
                </a:ext>
              </a:extLst>
            </p:cNvPr>
            <p:cNvGrpSpPr>
              <a:grpSpLocks/>
            </p:cNvGrpSpPr>
            <p:nvPr/>
          </p:nvGrpSpPr>
          <p:grpSpPr bwMode="auto">
            <a:xfrm rot="5400000">
              <a:off x="5764467" y="1473791"/>
              <a:ext cx="304800" cy="762000"/>
              <a:chOff x="3216" y="1728"/>
              <a:chExt cx="192" cy="480"/>
            </a:xfrm>
          </p:grpSpPr>
          <p:sp>
            <p:nvSpPr>
              <p:cNvPr id="102" name="Line 8">
                <a:extLst>
                  <a:ext uri="{FF2B5EF4-FFF2-40B4-BE49-F238E27FC236}">
                    <a16:creationId xmlns:a16="http://schemas.microsoft.com/office/drawing/2014/main" id="{095DD9CE-6222-5648-B0ED-12E42158FD0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9">
                <a:extLst>
                  <a:ext uri="{FF2B5EF4-FFF2-40B4-BE49-F238E27FC236}">
                    <a16:creationId xmlns:a16="http://schemas.microsoft.com/office/drawing/2014/main" id="{08CB8DAA-B444-8E43-B9BC-EA593E857D9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0">
                <a:extLst>
                  <a:ext uri="{FF2B5EF4-FFF2-40B4-BE49-F238E27FC236}">
                    <a16:creationId xmlns:a16="http://schemas.microsoft.com/office/drawing/2014/main" id="{959AFE2B-0979-FA46-9C92-14F161820CD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11">
                <a:extLst>
                  <a:ext uri="{FF2B5EF4-FFF2-40B4-BE49-F238E27FC236}">
                    <a16:creationId xmlns:a16="http://schemas.microsoft.com/office/drawing/2014/main" id="{00F3630F-DC1E-E545-93D1-FFB52F8976D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6" name="TextBox 105">
              <a:extLst>
                <a:ext uri="{FF2B5EF4-FFF2-40B4-BE49-F238E27FC236}">
                  <a16:creationId xmlns:a16="http://schemas.microsoft.com/office/drawing/2014/main" id="{3B6EE041-4419-BB44-B133-64C425F70B7A}"/>
                </a:ext>
              </a:extLst>
            </p:cNvPr>
            <p:cNvSpPr txBox="1"/>
            <p:nvPr/>
          </p:nvSpPr>
          <p:spPr>
            <a:xfrm flipH="1">
              <a:off x="4218085" y="1298961"/>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2</a:t>
              </a:r>
              <a:endParaRPr lang="en-US" sz="1600" baseline="-25000" dirty="0">
                <a:solidFill>
                  <a:srgbClr val="000000"/>
                </a:solidFill>
                <a:latin typeface="Calibri"/>
                <a:ea typeface="Calibri"/>
                <a:cs typeface="Calibri"/>
                <a:sym typeface="Calibri"/>
              </a:endParaRPr>
            </a:p>
          </p:txBody>
        </p:sp>
        <p:sp>
          <p:nvSpPr>
            <p:cNvPr id="107" name="TextBox 106">
              <a:extLst>
                <a:ext uri="{FF2B5EF4-FFF2-40B4-BE49-F238E27FC236}">
                  <a16:creationId xmlns:a16="http://schemas.microsoft.com/office/drawing/2014/main" id="{E7BD1F3C-063F-C14D-95E2-785980D78C06}"/>
                </a:ext>
              </a:extLst>
            </p:cNvPr>
            <p:cNvSpPr txBox="1"/>
            <p:nvPr/>
          </p:nvSpPr>
          <p:spPr>
            <a:xfrm flipH="1">
              <a:off x="4810708" y="1284976"/>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sp>
          <p:nvSpPr>
            <p:cNvPr id="108" name="TextBox 107">
              <a:extLst>
                <a:ext uri="{FF2B5EF4-FFF2-40B4-BE49-F238E27FC236}">
                  <a16:creationId xmlns:a16="http://schemas.microsoft.com/office/drawing/2014/main" id="{3E9B6909-D35C-F540-87A6-00D4E506E7A8}"/>
                </a:ext>
              </a:extLst>
            </p:cNvPr>
            <p:cNvSpPr txBox="1"/>
            <p:nvPr/>
          </p:nvSpPr>
          <p:spPr>
            <a:xfrm flipH="1">
              <a:off x="5327210" y="1284976"/>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4</a:t>
              </a:r>
              <a:endParaRPr lang="en-US" sz="1600" baseline="-25000" dirty="0">
                <a:solidFill>
                  <a:srgbClr val="000000"/>
                </a:solidFill>
                <a:latin typeface="Calibri"/>
                <a:ea typeface="Calibri"/>
                <a:cs typeface="Calibri"/>
                <a:sym typeface="Calibri"/>
              </a:endParaRPr>
            </a:p>
          </p:txBody>
        </p:sp>
        <p:grpSp>
          <p:nvGrpSpPr>
            <p:cNvPr id="110" name="Group 210">
              <a:extLst>
                <a:ext uri="{FF2B5EF4-FFF2-40B4-BE49-F238E27FC236}">
                  <a16:creationId xmlns:a16="http://schemas.microsoft.com/office/drawing/2014/main" id="{E011549F-9363-934A-AB71-2695B5D6867E}"/>
                </a:ext>
              </a:extLst>
            </p:cNvPr>
            <p:cNvGrpSpPr>
              <a:grpSpLocks/>
            </p:cNvGrpSpPr>
            <p:nvPr/>
          </p:nvGrpSpPr>
          <p:grpSpPr bwMode="auto">
            <a:xfrm>
              <a:off x="5049417" y="1838361"/>
              <a:ext cx="304800" cy="762000"/>
              <a:chOff x="3216" y="1728"/>
              <a:chExt cx="192" cy="480"/>
            </a:xfrm>
          </p:grpSpPr>
          <p:sp>
            <p:nvSpPr>
              <p:cNvPr id="111" name="Line 8">
                <a:extLst>
                  <a:ext uri="{FF2B5EF4-FFF2-40B4-BE49-F238E27FC236}">
                    <a16:creationId xmlns:a16="http://schemas.microsoft.com/office/drawing/2014/main" id="{FC421286-3D37-DD4D-A005-8869716B630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2" name="Line 9">
                <a:extLst>
                  <a:ext uri="{FF2B5EF4-FFF2-40B4-BE49-F238E27FC236}">
                    <a16:creationId xmlns:a16="http://schemas.microsoft.com/office/drawing/2014/main" id="{CB8F1A22-203B-9043-8D38-C1363335813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10">
                <a:extLst>
                  <a:ext uri="{FF2B5EF4-FFF2-40B4-BE49-F238E27FC236}">
                    <a16:creationId xmlns:a16="http://schemas.microsoft.com/office/drawing/2014/main" id="{4A6DC5CD-9293-9941-931D-AA5C17981A0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1">
                <a:extLst>
                  <a:ext uri="{FF2B5EF4-FFF2-40B4-BE49-F238E27FC236}">
                    <a16:creationId xmlns:a16="http://schemas.microsoft.com/office/drawing/2014/main" id="{E3E9DFFC-E858-3D4B-BCF2-BF29FBDF5BB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5" name="TextBox 114">
              <a:extLst>
                <a:ext uri="{FF2B5EF4-FFF2-40B4-BE49-F238E27FC236}">
                  <a16:creationId xmlns:a16="http://schemas.microsoft.com/office/drawing/2014/main" id="{90A8C566-3E64-9743-9528-63EDD53340C2}"/>
                </a:ext>
              </a:extLst>
            </p:cNvPr>
            <p:cNvSpPr txBox="1"/>
            <p:nvPr/>
          </p:nvSpPr>
          <p:spPr>
            <a:xfrm>
              <a:off x="5438355" y="2091342"/>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12</a:t>
              </a:r>
            </a:p>
          </p:txBody>
        </p:sp>
        <p:sp>
          <p:nvSpPr>
            <p:cNvPr id="116" name="TextBox 115">
              <a:extLst>
                <a:ext uri="{FF2B5EF4-FFF2-40B4-BE49-F238E27FC236}">
                  <a16:creationId xmlns:a16="http://schemas.microsoft.com/office/drawing/2014/main" id="{ABA1BF44-781E-2A49-9098-8B447F2FF959}"/>
                </a:ext>
              </a:extLst>
            </p:cNvPr>
            <p:cNvSpPr txBox="1"/>
            <p:nvPr/>
          </p:nvSpPr>
          <p:spPr>
            <a:xfrm>
              <a:off x="5878767" y="1273048"/>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13</a:t>
              </a:r>
            </a:p>
          </p:txBody>
        </p:sp>
        <p:sp>
          <p:nvSpPr>
            <p:cNvPr id="117" name="TextBox 116">
              <a:extLst>
                <a:ext uri="{FF2B5EF4-FFF2-40B4-BE49-F238E27FC236}">
                  <a16:creationId xmlns:a16="http://schemas.microsoft.com/office/drawing/2014/main" id="{4F786517-33BC-1A45-B3AC-F1A0E6385FD8}"/>
                </a:ext>
              </a:extLst>
            </p:cNvPr>
            <p:cNvSpPr txBox="1"/>
            <p:nvPr/>
          </p:nvSpPr>
          <p:spPr>
            <a:xfrm>
              <a:off x="2784387" y="1342215"/>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9</a:t>
              </a:r>
            </a:p>
          </p:txBody>
        </p:sp>
      </p:grpSp>
      <p:sp>
        <p:nvSpPr>
          <p:cNvPr id="2" name="Slide Number Placeholder 1">
            <a:extLst>
              <a:ext uri="{FF2B5EF4-FFF2-40B4-BE49-F238E27FC236}">
                <a16:creationId xmlns:a16="http://schemas.microsoft.com/office/drawing/2014/main" id="{02EFF157-094C-0240-A986-B86027B4867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39</a:t>
            </a:fld>
            <a:endParaRPr lang="en-US"/>
          </a:p>
        </p:txBody>
      </p:sp>
      <p:grpSp>
        <p:nvGrpSpPr>
          <p:cNvPr id="7" name="Group 6">
            <a:extLst>
              <a:ext uri="{FF2B5EF4-FFF2-40B4-BE49-F238E27FC236}">
                <a16:creationId xmlns:a16="http://schemas.microsoft.com/office/drawing/2014/main" id="{376711C0-57F4-9F4E-A6B1-5FE5BD1645B4}"/>
              </a:ext>
            </a:extLst>
          </p:cNvPr>
          <p:cNvGrpSpPr/>
          <p:nvPr/>
        </p:nvGrpSpPr>
        <p:grpSpPr>
          <a:xfrm>
            <a:off x="8415984" y="2497966"/>
            <a:ext cx="2808420" cy="1588884"/>
            <a:chOff x="8049191" y="2372327"/>
            <a:chExt cx="2808420" cy="1588884"/>
          </a:xfrm>
        </p:grpSpPr>
        <p:sp>
          <p:nvSpPr>
            <p:cNvPr id="212" name="TextBox 211">
              <a:extLst>
                <a:ext uri="{FF2B5EF4-FFF2-40B4-BE49-F238E27FC236}">
                  <a16:creationId xmlns:a16="http://schemas.microsoft.com/office/drawing/2014/main" id="{9077A13A-0F1E-B24E-A97F-8287D34ED75C}"/>
                </a:ext>
              </a:extLst>
            </p:cNvPr>
            <p:cNvSpPr txBox="1"/>
            <p:nvPr/>
          </p:nvSpPr>
          <p:spPr>
            <a:xfrm>
              <a:off x="8140631" y="3622659"/>
              <a:ext cx="174515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Matching network</a:t>
              </a:r>
              <a:endParaRPr lang="en-US" sz="1400" dirty="0">
                <a:solidFill>
                  <a:srgbClr val="000000"/>
                </a:solidFill>
                <a:latin typeface="Calibri"/>
                <a:ea typeface="Calibri"/>
                <a:cs typeface="Calibri"/>
                <a:sym typeface="Calibri"/>
              </a:endParaRPr>
            </a:p>
          </p:txBody>
        </p:sp>
        <p:sp>
          <p:nvSpPr>
            <p:cNvPr id="62" name="TextBox 61">
              <a:extLst>
                <a:ext uri="{FF2B5EF4-FFF2-40B4-BE49-F238E27FC236}">
                  <a16:creationId xmlns:a16="http://schemas.microsoft.com/office/drawing/2014/main" id="{969326A4-A406-A745-A0A7-1D125D95163D}"/>
                </a:ext>
              </a:extLst>
            </p:cNvPr>
            <p:cNvSpPr txBox="1"/>
            <p:nvPr/>
          </p:nvSpPr>
          <p:spPr>
            <a:xfrm>
              <a:off x="9196698" y="2959180"/>
              <a:ext cx="166091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SA602 wants 1.5K</a:t>
              </a:r>
              <a:endParaRPr lang="en-US" sz="1400" dirty="0">
                <a:solidFill>
                  <a:srgbClr val="000000"/>
                </a:solidFill>
                <a:latin typeface="Calibri"/>
                <a:ea typeface="Calibri"/>
                <a:cs typeface="Calibri"/>
                <a:sym typeface="Calibri"/>
              </a:endParaRPr>
            </a:p>
          </p:txBody>
        </p:sp>
        <p:grpSp>
          <p:nvGrpSpPr>
            <p:cNvPr id="118" name="Group 210">
              <a:extLst>
                <a:ext uri="{FF2B5EF4-FFF2-40B4-BE49-F238E27FC236}">
                  <a16:creationId xmlns:a16="http://schemas.microsoft.com/office/drawing/2014/main" id="{B9F628FA-54CD-084E-8514-29D57EC315AC}"/>
                </a:ext>
              </a:extLst>
            </p:cNvPr>
            <p:cNvGrpSpPr>
              <a:grpSpLocks/>
            </p:cNvGrpSpPr>
            <p:nvPr/>
          </p:nvGrpSpPr>
          <p:grpSpPr bwMode="auto">
            <a:xfrm>
              <a:off x="8771771" y="2772310"/>
              <a:ext cx="304800" cy="762000"/>
              <a:chOff x="3216" y="1728"/>
              <a:chExt cx="192" cy="480"/>
            </a:xfrm>
          </p:grpSpPr>
          <p:sp>
            <p:nvSpPr>
              <p:cNvPr id="119" name="Line 8">
                <a:extLst>
                  <a:ext uri="{FF2B5EF4-FFF2-40B4-BE49-F238E27FC236}">
                    <a16:creationId xmlns:a16="http://schemas.microsoft.com/office/drawing/2014/main" id="{99A36E11-2341-414E-ABF8-F9C069DFF01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9">
                <a:extLst>
                  <a:ext uri="{FF2B5EF4-FFF2-40B4-BE49-F238E27FC236}">
                    <a16:creationId xmlns:a16="http://schemas.microsoft.com/office/drawing/2014/main" id="{0678C097-EB1B-1E44-A679-AD8FE4A4FF8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10">
                <a:extLst>
                  <a:ext uri="{FF2B5EF4-FFF2-40B4-BE49-F238E27FC236}">
                    <a16:creationId xmlns:a16="http://schemas.microsoft.com/office/drawing/2014/main" id="{1F547555-1ADC-6D4C-A7A7-4012A8418F7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1">
                <a:extLst>
                  <a:ext uri="{FF2B5EF4-FFF2-40B4-BE49-F238E27FC236}">
                    <a16:creationId xmlns:a16="http://schemas.microsoft.com/office/drawing/2014/main" id="{AB951F51-3D2F-B84F-84CB-F6F0E2A5640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8" name="Oval 127">
              <a:extLst>
                <a:ext uri="{FF2B5EF4-FFF2-40B4-BE49-F238E27FC236}">
                  <a16:creationId xmlns:a16="http://schemas.microsoft.com/office/drawing/2014/main" id="{BC4F9E1C-BAA9-2D46-8B41-5E66409DF7C7}"/>
                </a:ext>
              </a:extLst>
            </p:cNvPr>
            <p:cNvSpPr/>
            <p:nvPr/>
          </p:nvSpPr>
          <p:spPr>
            <a:xfrm>
              <a:off x="8118576" y="272893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9" name="Straight Connector 128">
              <a:extLst>
                <a:ext uri="{FF2B5EF4-FFF2-40B4-BE49-F238E27FC236}">
                  <a16:creationId xmlns:a16="http://schemas.microsoft.com/office/drawing/2014/main" id="{8AE7D6E8-E934-D149-A441-EECF192B0442}"/>
                </a:ext>
              </a:extLst>
            </p:cNvPr>
            <p:cNvCxnSpPr>
              <a:cxnSpLocks/>
            </p:cNvCxnSpPr>
            <p:nvPr/>
          </p:nvCxnSpPr>
          <p:spPr>
            <a:xfrm>
              <a:off x="8103639" y="3529226"/>
              <a:ext cx="141840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52379CEE-12BC-FC4F-B4BA-A85CC58CB56B}"/>
                </a:ext>
              </a:extLst>
            </p:cNvPr>
            <p:cNvSpPr/>
            <p:nvPr/>
          </p:nvSpPr>
          <p:spPr>
            <a:xfrm>
              <a:off x="8049191" y="347675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54B4E8E5-D9EC-1045-9F08-346EA1D08122}"/>
                </a:ext>
              </a:extLst>
            </p:cNvPr>
            <p:cNvSpPr/>
            <p:nvPr/>
          </p:nvSpPr>
          <p:spPr>
            <a:xfrm>
              <a:off x="9500207" y="348738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2" name="TextBox 131">
              <a:extLst>
                <a:ext uri="{FF2B5EF4-FFF2-40B4-BE49-F238E27FC236}">
                  <a16:creationId xmlns:a16="http://schemas.microsoft.com/office/drawing/2014/main" id="{5B403E58-25A3-6B41-9E48-0432B53A0154}"/>
                </a:ext>
              </a:extLst>
            </p:cNvPr>
            <p:cNvSpPr txBox="1"/>
            <p:nvPr/>
          </p:nvSpPr>
          <p:spPr>
            <a:xfrm>
              <a:off x="8364114" y="2954190"/>
              <a:ext cx="56147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14</a:t>
              </a:r>
            </a:p>
            <a:p>
              <a:pPr defTabSz="457200" latinLnBrk="1" hangingPunct="0"/>
              <a:r>
                <a:rPr lang="en-US" sz="1400" dirty="0">
                  <a:solidFill>
                    <a:srgbClr val="000000"/>
                  </a:solidFill>
                  <a:latin typeface="Calibri"/>
                  <a:ea typeface="Calibri"/>
                  <a:cs typeface="Calibri"/>
                  <a:sym typeface="Calibri"/>
                </a:rPr>
                <a:t>47pF</a:t>
              </a:r>
            </a:p>
          </p:txBody>
        </p:sp>
        <p:sp>
          <p:nvSpPr>
            <p:cNvPr id="173" name="Oval 172">
              <a:extLst>
                <a:ext uri="{FF2B5EF4-FFF2-40B4-BE49-F238E27FC236}">
                  <a16:creationId xmlns:a16="http://schemas.microsoft.com/office/drawing/2014/main" id="{699A22E3-A43E-D743-A85E-82940D435654}"/>
                </a:ext>
              </a:extLst>
            </p:cNvPr>
            <p:cNvSpPr/>
            <p:nvPr/>
          </p:nvSpPr>
          <p:spPr>
            <a:xfrm>
              <a:off x="9484316" y="27371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9" name="TextBox 188">
              <a:extLst>
                <a:ext uri="{FF2B5EF4-FFF2-40B4-BE49-F238E27FC236}">
                  <a16:creationId xmlns:a16="http://schemas.microsoft.com/office/drawing/2014/main" id="{182BF3C9-51B5-5B4B-BF49-8D16F5915F8B}"/>
                </a:ext>
              </a:extLst>
            </p:cNvPr>
            <p:cNvSpPr txBox="1"/>
            <p:nvPr/>
          </p:nvSpPr>
          <p:spPr>
            <a:xfrm>
              <a:off x="8390113" y="2372327"/>
              <a:ext cx="79495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9 </a:t>
              </a:r>
              <a:r>
                <a:rPr lang="en-US" sz="1400" dirty="0">
                  <a:solidFill>
                    <a:srgbClr val="000000"/>
                  </a:solidFill>
                </a:rPr>
                <a:t>(18 </a:t>
              </a:r>
              <a:r>
                <a:rPr lang="en-US" sz="1400" dirty="0" err="1">
                  <a:solidFill>
                    <a:srgbClr val="000000"/>
                  </a:solidFill>
                </a:rPr>
                <a:t>uH</a:t>
              </a:r>
              <a:r>
                <a:rPr lang="en-US" sz="1400" dirty="0">
                  <a:solidFill>
                    <a:srgbClr val="000000"/>
                  </a:solidFill>
                </a:rPr>
                <a:t>)</a:t>
              </a:r>
            </a:p>
          </p:txBody>
        </p:sp>
        <p:grpSp>
          <p:nvGrpSpPr>
            <p:cNvPr id="190" name="Group 209">
              <a:extLst>
                <a:ext uri="{FF2B5EF4-FFF2-40B4-BE49-F238E27FC236}">
                  <a16:creationId xmlns:a16="http://schemas.microsoft.com/office/drawing/2014/main" id="{F651DBEE-C717-DE43-A33E-5A38FA2F1D8D}"/>
                </a:ext>
              </a:extLst>
            </p:cNvPr>
            <p:cNvGrpSpPr>
              <a:grpSpLocks/>
            </p:cNvGrpSpPr>
            <p:nvPr/>
          </p:nvGrpSpPr>
          <p:grpSpPr bwMode="auto">
            <a:xfrm rot="16200000">
              <a:off x="8475192" y="2413342"/>
              <a:ext cx="155448" cy="731520"/>
              <a:chOff x="3935" y="1728"/>
              <a:chExt cx="96" cy="480"/>
            </a:xfrm>
          </p:grpSpPr>
          <p:sp>
            <p:nvSpPr>
              <p:cNvPr id="191" name="Arc 59">
                <a:extLst>
                  <a:ext uri="{FF2B5EF4-FFF2-40B4-BE49-F238E27FC236}">
                    <a16:creationId xmlns:a16="http://schemas.microsoft.com/office/drawing/2014/main" id="{FB528CEA-D368-F349-83D2-6FAF80EE8FE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2" name="Arc 60">
                <a:extLst>
                  <a:ext uri="{FF2B5EF4-FFF2-40B4-BE49-F238E27FC236}">
                    <a16:creationId xmlns:a16="http://schemas.microsoft.com/office/drawing/2014/main" id="{1123C769-4EE4-5B4D-A98C-66403E1CC3B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61">
                <a:extLst>
                  <a:ext uri="{FF2B5EF4-FFF2-40B4-BE49-F238E27FC236}">
                    <a16:creationId xmlns:a16="http://schemas.microsoft.com/office/drawing/2014/main" id="{66DA55A4-25D9-E041-B24F-81A6BAE1230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62">
                <a:extLst>
                  <a:ext uri="{FF2B5EF4-FFF2-40B4-BE49-F238E27FC236}">
                    <a16:creationId xmlns:a16="http://schemas.microsoft.com/office/drawing/2014/main" id="{ED85FA3D-D7C9-784B-9B1E-5786260C783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Line 63">
                <a:extLst>
                  <a:ext uri="{FF2B5EF4-FFF2-40B4-BE49-F238E27FC236}">
                    <a16:creationId xmlns:a16="http://schemas.microsoft.com/office/drawing/2014/main" id="{E796918E-D3C2-FA4D-B01C-F5917D94DF9C}"/>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64">
                <a:extLst>
                  <a:ext uri="{FF2B5EF4-FFF2-40B4-BE49-F238E27FC236}">
                    <a16:creationId xmlns:a16="http://schemas.microsoft.com/office/drawing/2014/main" id="{A2FD383E-2653-7A4E-8BC7-2533B8BBE63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Arc 65">
                <a:extLst>
                  <a:ext uri="{FF2B5EF4-FFF2-40B4-BE49-F238E27FC236}">
                    <a16:creationId xmlns:a16="http://schemas.microsoft.com/office/drawing/2014/main" id="{4CC0E954-F236-F440-8274-6AD6A46E562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8" name="Arc 66">
                <a:extLst>
                  <a:ext uri="{FF2B5EF4-FFF2-40B4-BE49-F238E27FC236}">
                    <a16:creationId xmlns:a16="http://schemas.microsoft.com/office/drawing/2014/main" id="{11016A04-F409-294C-8A2F-E31039DDB17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Arc 67">
                <a:extLst>
                  <a:ext uri="{FF2B5EF4-FFF2-40B4-BE49-F238E27FC236}">
                    <a16:creationId xmlns:a16="http://schemas.microsoft.com/office/drawing/2014/main" id="{2E173B78-6418-7A4F-BFA9-696A1AF46B7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68">
                <a:extLst>
                  <a:ext uri="{FF2B5EF4-FFF2-40B4-BE49-F238E27FC236}">
                    <a16:creationId xmlns:a16="http://schemas.microsoft.com/office/drawing/2014/main" id="{1F4CEA4D-8FFF-D14A-B7FE-36F390B3928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69">
                <a:extLst>
                  <a:ext uri="{FF2B5EF4-FFF2-40B4-BE49-F238E27FC236}">
                    <a16:creationId xmlns:a16="http://schemas.microsoft.com/office/drawing/2014/main" id="{2422F933-53BB-7245-B56F-EB1F19F1BCD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70">
                <a:extLst>
                  <a:ext uri="{FF2B5EF4-FFF2-40B4-BE49-F238E27FC236}">
                    <a16:creationId xmlns:a16="http://schemas.microsoft.com/office/drawing/2014/main" id="{752AD9ED-B09B-824A-99DC-2D125DC1387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71">
                <a:extLst>
                  <a:ext uri="{FF2B5EF4-FFF2-40B4-BE49-F238E27FC236}">
                    <a16:creationId xmlns:a16="http://schemas.microsoft.com/office/drawing/2014/main" id="{715BBA54-575C-994D-B72D-729A467168F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210" name="Straight Connector 209">
              <a:extLst>
                <a:ext uri="{FF2B5EF4-FFF2-40B4-BE49-F238E27FC236}">
                  <a16:creationId xmlns:a16="http://schemas.microsoft.com/office/drawing/2014/main" id="{FC0FC5B4-1B3A-C54C-9AD4-4E7F55ED6296}"/>
                </a:ext>
              </a:extLst>
            </p:cNvPr>
            <p:cNvCxnSpPr>
              <a:cxnSpLocks/>
            </p:cNvCxnSpPr>
            <p:nvPr/>
          </p:nvCxnSpPr>
          <p:spPr>
            <a:xfrm>
              <a:off x="8918539" y="2779102"/>
              <a:ext cx="60350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8" name="Oval 157">
              <a:extLst>
                <a:ext uri="{FF2B5EF4-FFF2-40B4-BE49-F238E27FC236}">
                  <a16:creationId xmlns:a16="http://schemas.microsoft.com/office/drawing/2014/main" id="{5A6ABD7E-0CE8-D440-8249-8505028FA996}"/>
                </a:ext>
              </a:extLst>
            </p:cNvPr>
            <p:cNvSpPr/>
            <p:nvPr/>
          </p:nvSpPr>
          <p:spPr>
            <a:xfrm>
              <a:off x="8881803" y="274065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9" name="Oval 158">
              <a:extLst>
                <a:ext uri="{FF2B5EF4-FFF2-40B4-BE49-F238E27FC236}">
                  <a16:creationId xmlns:a16="http://schemas.microsoft.com/office/drawing/2014/main" id="{A8DE8316-DA09-8840-BBCF-40ED5F1B2B2C}"/>
                </a:ext>
              </a:extLst>
            </p:cNvPr>
            <p:cNvSpPr/>
            <p:nvPr/>
          </p:nvSpPr>
          <p:spPr>
            <a:xfrm>
              <a:off x="8885346" y="348847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440EE68C-11D7-5141-ACEA-0A5885E742E2}"/>
              </a:ext>
            </a:extLst>
          </p:cNvPr>
          <p:cNvGrpSpPr/>
          <p:nvPr/>
        </p:nvGrpSpPr>
        <p:grpSpPr>
          <a:xfrm>
            <a:off x="9333310" y="4086850"/>
            <a:ext cx="2390762" cy="2499471"/>
            <a:chOff x="9745563" y="3965172"/>
            <a:chExt cx="2390762" cy="2499471"/>
          </a:xfrm>
        </p:grpSpPr>
        <p:grpSp>
          <p:nvGrpSpPr>
            <p:cNvPr id="127" name="Group 210">
              <a:extLst>
                <a:ext uri="{FF2B5EF4-FFF2-40B4-BE49-F238E27FC236}">
                  <a16:creationId xmlns:a16="http://schemas.microsoft.com/office/drawing/2014/main" id="{5367D51F-4D30-2B45-A831-22D8B95702D1}"/>
                </a:ext>
              </a:extLst>
            </p:cNvPr>
            <p:cNvGrpSpPr>
              <a:grpSpLocks/>
            </p:cNvGrpSpPr>
            <p:nvPr/>
          </p:nvGrpSpPr>
          <p:grpSpPr bwMode="auto">
            <a:xfrm>
              <a:off x="11039707" y="4671190"/>
              <a:ext cx="304800" cy="762000"/>
              <a:chOff x="3216" y="1728"/>
              <a:chExt cx="192" cy="480"/>
            </a:xfrm>
          </p:grpSpPr>
          <p:sp>
            <p:nvSpPr>
              <p:cNvPr id="133" name="Line 8">
                <a:extLst>
                  <a:ext uri="{FF2B5EF4-FFF2-40B4-BE49-F238E27FC236}">
                    <a16:creationId xmlns:a16="http://schemas.microsoft.com/office/drawing/2014/main" id="{CE0D8CF2-1CD3-C444-BD31-C9AD7178062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9">
                <a:extLst>
                  <a:ext uri="{FF2B5EF4-FFF2-40B4-BE49-F238E27FC236}">
                    <a16:creationId xmlns:a16="http://schemas.microsoft.com/office/drawing/2014/main" id="{7FAB13E3-51B0-5743-A8D8-43E602E5B83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
                <a:extLst>
                  <a:ext uri="{FF2B5EF4-FFF2-40B4-BE49-F238E27FC236}">
                    <a16:creationId xmlns:a16="http://schemas.microsoft.com/office/drawing/2014/main" id="{D0B25A85-9626-8742-A050-D20D52DECAC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1">
                <a:extLst>
                  <a:ext uri="{FF2B5EF4-FFF2-40B4-BE49-F238E27FC236}">
                    <a16:creationId xmlns:a16="http://schemas.microsoft.com/office/drawing/2014/main" id="{D65D960F-C1FD-094D-B3C9-EC81DC66147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7" name="Group 209">
              <a:extLst>
                <a:ext uri="{FF2B5EF4-FFF2-40B4-BE49-F238E27FC236}">
                  <a16:creationId xmlns:a16="http://schemas.microsoft.com/office/drawing/2014/main" id="{CB875440-2A76-BD4E-B05E-32FFE3D9F4B3}"/>
                </a:ext>
              </a:extLst>
            </p:cNvPr>
            <p:cNvGrpSpPr>
              <a:grpSpLocks/>
            </p:cNvGrpSpPr>
            <p:nvPr/>
          </p:nvGrpSpPr>
          <p:grpSpPr bwMode="auto">
            <a:xfrm>
              <a:off x="11112844" y="4012371"/>
              <a:ext cx="155448" cy="731520"/>
              <a:chOff x="3935" y="1728"/>
              <a:chExt cx="96" cy="480"/>
            </a:xfrm>
          </p:grpSpPr>
          <p:sp>
            <p:nvSpPr>
              <p:cNvPr id="138" name="Arc 59">
                <a:extLst>
                  <a:ext uri="{FF2B5EF4-FFF2-40B4-BE49-F238E27FC236}">
                    <a16:creationId xmlns:a16="http://schemas.microsoft.com/office/drawing/2014/main" id="{8513E3B6-84E6-AE49-A4F6-7C98AEFE960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9" name="Arc 60">
                <a:extLst>
                  <a:ext uri="{FF2B5EF4-FFF2-40B4-BE49-F238E27FC236}">
                    <a16:creationId xmlns:a16="http://schemas.microsoft.com/office/drawing/2014/main" id="{117A07E7-4F21-444F-9BA0-06C7DE88CDF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0" name="Arc 61">
                <a:extLst>
                  <a:ext uri="{FF2B5EF4-FFF2-40B4-BE49-F238E27FC236}">
                    <a16:creationId xmlns:a16="http://schemas.microsoft.com/office/drawing/2014/main" id="{BA2A05B9-2449-D744-AB8B-2A7203F573C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1" name="Arc 62">
                <a:extLst>
                  <a:ext uri="{FF2B5EF4-FFF2-40B4-BE49-F238E27FC236}">
                    <a16:creationId xmlns:a16="http://schemas.microsoft.com/office/drawing/2014/main" id="{4C133ADC-57EA-9342-8D1E-763001B17F1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2" name="Line 63">
                <a:extLst>
                  <a:ext uri="{FF2B5EF4-FFF2-40B4-BE49-F238E27FC236}">
                    <a16:creationId xmlns:a16="http://schemas.microsoft.com/office/drawing/2014/main" id="{642DBF86-9C42-C640-B53A-5EDDC18226B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64">
                <a:extLst>
                  <a:ext uri="{FF2B5EF4-FFF2-40B4-BE49-F238E27FC236}">
                    <a16:creationId xmlns:a16="http://schemas.microsoft.com/office/drawing/2014/main" id="{21FA9E0C-A738-934C-9483-0E87C73A609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Arc 65">
                <a:extLst>
                  <a:ext uri="{FF2B5EF4-FFF2-40B4-BE49-F238E27FC236}">
                    <a16:creationId xmlns:a16="http://schemas.microsoft.com/office/drawing/2014/main" id="{0034EC0D-2374-E746-B712-17557D2A198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5" name="Arc 66">
                <a:extLst>
                  <a:ext uri="{FF2B5EF4-FFF2-40B4-BE49-F238E27FC236}">
                    <a16:creationId xmlns:a16="http://schemas.microsoft.com/office/drawing/2014/main" id="{2AEDB68F-3103-1C45-8D07-13E842589F1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67">
                <a:extLst>
                  <a:ext uri="{FF2B5EF4-FFF2-40B4-BE49-F238E27FC236}">
                    <a16:creationId xmlns:a16="http://schemas.microsoft.com/office/drawing/2014/main" id="{DD60EB42-C49E-A643-85A2-6B45E466753E}"/>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7" name="Arc 68">
                <a:extLst>
                  <a:ext uri="{FF2B5EF4-FFF2-40B4-BE49-F238E27FC236}">
                    <a16:creationId xmlns:a16="http://schemas.microsoft.com/office/drawing/2014/main" id="{B5326602-3B80-0F4C-AAA6-AC5ED6C79F7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8" name="Arc 69">
                <a:extLst>
                  <a:ext uri="{FF2B5EF4-FFF2-40B4-BE49-F238E27FC236}">
                    <a16:creationId xmlns:a16="http://schemas.microsoft.com/office/drawing/2014/main" id="{F27B9AC3-5208-474A-ADB7-0175867CA7E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9" name="Arc 70">
                <a:extLst>
                  <a:ext uri="{FF2B5EF4-FFF2-40B4-BE49-F238E27FC236}">
                    <a16:creationId xmlns:a16="http://schemas.microsoft.com/office/drawing/2014/main" id="{4DBF729D-837C-3C43-9B41-64C04B10C38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0" name="Arc 71">
                <a:extLst>
                  <a:ext uri="{FF2B5EF4-FFF2-40B4-BE49-F238E27FC236}">
                    <a16:creationId xmlns:a16="http://schemas.microsoft.com/office/drawing/2014/main" id="{DFD4D039-81AE-6744-91A5-5A7D562109E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51" name="Freeform 12">
              <a:extLst>
                <a:ext uri="{FF2B5EF4-FFF2-40B4-BE49-F238E27FC236}">
                  <a16:creationId xmlns:a16="http://schemas.microsoft.com/office/drawing/2014/main" id="{41A1D01A-3EF6-5447-8B0F-813DA51C751E}"/>
                </a:ext>
              </a:extLst>
            </p:cNvPr>
            <p:cNvSpPr>
              <a:spLocks noChangeAspect="1"/>
            </p:cNvSpPr>
            <p:nvPr/>
          </p:nvSpPr>
          <p:spPr bwMode="auto">
            <a:xfrm>
              <a:off x="11113726" y="529558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52" name="Straight Connector 151">
              <a:extLst>
                <a:ext uri="{FF2B5EF4-FFF2-40B4-BE49-F238E27FC236}">
                  <a16:creationId xmlns:a16="http://schemas.microsoft.com/office/drawing/2014/main" id="{248BFE34-DA6A-EA46-B54D-0FF84F22B311}"/>
                </a:ext>
              </a:extLst>
            </p:cNvPr>
            <p:cNvCxnSpPr>
              <a:cxnSpLocks/>
            </p:cNvCxnSpPr>
            <p:nvPr/>
          </p:nvCxnSpPr>
          <p:spPr>
            <a:xfrm flipV="1">
              <a:off x="10533915" y="4007015"/>
              <a:ext cx="1078221" cy="38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3" name="Oval 152">
              <a:extLst>
                <a:ext uri="{FF2B5EF4-FFF2-40B4-BE49-F238E27FC236}">
                  <a16:creationId xmlns:a16="http://schemas.microsoft.com/office/drawing/2014/main" id="{B8ED11CA-35C5-E54E-9577-8FCCB69C9AE2}"/>
                </a:ext>
              </a:extLst>
            </p:cNvPr>
            <p:cNvSpPr/>
            <p:nvPr/>
          </p:nvSpPr>
          <p:spPr>
            <a:xfrm>
              <a:off x="11590300" y="396517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4" name="Straight Connector 153">
              <a:extLst>
                <a:ext uri="{FF2B5EF4-FFF2-40B4-BE49-F238E27FC236}">
                  <a16:creationId xmlns:a16="http://schemas.microsoft.com/office/drawing/2014/main" id="{4C927E8D-B538-AA41-87C7-2073AF3C8EEC}"/>
                </a:ext>
              </a:extLst>
            </p:cNvPr>
            <p:cNvCxnSpPr>
              <a:cxnSpLocks/>
            </p:cNvCxnSpPr>
            <p:nvPr/>
          </p:nvCxnSpPr>
          <p:spPr>
            <a:xfrm>
              <a:off x="10551352" y="6045365"/>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5" name="Oval 154">
              <a:extLst>
                <a:ext uri="{FF2B5EF4-FFF2-40B4-BE49-F238E27FC236}">
                  <a16:creationId xmlns:a16="http://schemas.microsoft.com/office/drawing/2014/main" id="{D4801901-7A4B-7042-87C2-E1D2E8A38FF7}"/>
                </a:ext>
              </a:extLst>
            </p:cNvPr>
            <p:cNvSpPr/>
            <p:nvPr/>
          </p:nvSpPr>
          <p:spPr>
            <a:xfrm>
              <a:off x="11590300" y="600352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6" name="Straight Connector 155">
              <a:extLst>
                <a:ext uri="{FF2B5EF4-FFF2-40B4-BE49-F238E27FC236}">
                  <a16:creationId xmlns:a16="http://schemas.microsoft.com/office/drawing/2014/main" id="{7DFF19D0-0437-324B-B405-8AEC08C36776}"/>
                </a:ext>
              </a:extLst>
            </p:cNvPr>
            <p:cNvCxnSpPr>
              <a:cxnSpLocks/>
            </p:cNvCxnSpPr>
            <p:nvPr/>
          </p:nvCxnSpPr>
          <p:spPr>
            <a:xfrm flipH="1" flipV="1">
              <a:off x="10554935" y="4703488"/>
              <a:ext cx="0" cy="13418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7" name="TextBox 156">
              <a:extLst>
                <a:ext uri="{FF2B5EF4-FFF2-40B4-BE49-F238E27FC236}">
                  <a16:creationId xmlns:a16="http://schemas.microsoft.com/office/drawing/2014/main" id="{81CFA436-20CF-A04B-965C-392E763C0116}"/>
                </a:ext>
              </a:extLst>
            </p:cNvPr>
            <p:cNvSpPr txBox="1"/>
            <p:nvPr/>
          </p:nvSpPr>
          <p:spPr>
            <a:xfrm>
              <a:off x="9745563" y="6126091"/>
              <a:ext cx="23907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Equivalent circuit for c</a:t>
              </a:r>
              <a:r>
                <a:rPr lang="en-US" sz="1600" dirty="0">
                  <a:solidFill>
                    <a:srgbClr val="000000"/>
                  </a:solidFill>
                  <a:latin typeface="Calibri"/>
                  <a:ea typeface="Calibri"/>
                  <a:cs typeface="Calibri"/>
                  <a:sym typeface="Calibri"/>
                </a:rPr>
                <a:t>rystal</a:t>
              </a:r>
              <a:endParaRPr lang="en-US" sz="1400" dirty="0">
                <a:solidFill>
                  <a:srgbClr val="000000"/>
                </a:solidFill>
                <a:latin typeface="Calibri"/>
                <a:ea typeface="Calibri"/>
                <a:cs typeface="Calibri"/>
                <a:sym typeface="Calibri"/>
              </a:endParaRPr>
            </a:p>
          </p:txBody>
        </p:sp>
        <p:sp>
          <p:nvSpPr>
            <p:cNvPr id="5" name="TextBox 4">
              <a:extLst>
                <a:ext uri="{FF2B5EF4-FFF2-40B4-BE49-F238E27FC236}">
                  <a16:creationId xmlns:a16="http://schemas.microsoft.com/office/drawing/2014/main" id="{EE25EA05-B6AE-B341-AD43-ED835F2C145A}"/>
                </a:ext>
              </a:extLst>
            </p:cNvPr>
            <p:cNvSpPr txBox="1"/>
            <p:nvPr/>
          </p:nvSpPr>
          <p:spPr>
            <a:xfrm>
              <a:off x="10786793" y="4175021"/>
              <a:ext cx="282450" cy="369332"/>
            </a:xfrm>
            <a:prstGeom prst="rect">
              <a:avLst/>
            </a:prstGeom>
            <a:noFill/>
          </p:spPr>
          <p:txBody>
            <a:bodyPr wrap="none" rtlCol="0">
              <a:spAutoFit/>
            </a:bodyPr>
            <a:lstStyle/>
            <a:p>
              <a:r>
                <a:rPr lang="en-US" dirty="0"/>
                <a:t>L</a:t>
              </a:r>
            </a:p>
          </p:txBody>
        </p:sp>
        <p:sp>
          <p:nvSpPr>
            <p:cNvPr id="160" name="TextBox 159">
              <a:extLst>
                <a:ext uri="{FF2B5EF4-FFF2-40B4-BE49-F238E27FC236}">
                  <a16:creationId xmlns:a16="http://schemas.microsoft.com/office/drawing/2014/main" id="{08BB76EC-4545-3847-B178-AB206F5BD412}"/>
                </a:ext>
              </a:extLst>
            </p:cNvPr>
            <p:cNvSpPr txBox="1"/>
            <p:nvPr/>
          </p:nvSpPr>
          <p:spPr>
            <a:xfrm>
              <a:off x="10802559" y="4842424"/>
              <a:ext cx="308098" cy="369332"/>
            </a:xfrm>
            <a:prstGeom prst="rect">
              <a:avLst/>
            </a:prstGeom>
            <a:noFill/>
          </p:spPr>
          <p:txBody>
            <a:bodyPr wrap="none" rtlCol="0">
              <a:spAutoFit/>
            </a:bodyPr>
            <a:lstStyle/>
            <a:p>
              <a:r>
                <a:rPr lang="en-US" dirty="0"/>
                <a:t>C</a:t>
              </a:r>
            </a:p>
          </p:txBody>
        </p:sp>
        <p:sp>
          <p:nvSpPr>
            <p:cNvPr id="161" name="TextBox 160">
              <a:extLst>
                <a:ext uri="{FF2B5EF4-FFF2-40B4-BE49-F238E27FC236}">
                  <a16:creationId xmlns:a16="http://schemas.microsoft.com/office/drawing/2014/main" id="{2C03BEDE-0A29-5A4A-B5EF-07BD5C73CC20}"/>
                </a:ext>
              </a:extLst>
            </p:cNvPr>
            <p:cNvSpPr txBox="1"/>
            <p:nvPr/>
          </p:nvSpPr>
          <p:spPr>
            <a:xfrm>
              <a:off x="10834090" y="5483556"/>
              <a:ext cx="309700" cy="369332"/>
            </a:xfrm>
            <a:prstGeom prst="rect">
              <a:avLst/>
            </a:prstGeom>
            <a:noFill/>
          </p:spPr>
          <p:txBody>
            <a:bodyPr wrap="none" rtlCol="0">
              <a:spAutoFit/>
            </a:bodyPr>
            <a:lstStyle/>
            <a:p>
              <a:r>
                <a:rPr lang="en-US" dirty="0"/>
                <a:t>R</a:t>
              </a:r>
            </a:p>
          </p:txBody>
        </p:sp>
        <p:grpSp>
          <p:nvGrpSpPr>
            <p:cNvPr id="162" name="Group 210">
              <a:extLst>
                <a:ext uri="{FF2B5EF4-FFF2-40B4-BE49-F238E27FC236}">
                  <a16:creationId xmlns:a16="http://schemas.microsoft.com/office/drawing/2014/main" id="{5C7E14F4-53B1-1D4E-B5E3-9EC6E840CC48}"/>
                </a:ext>
              </a:extLst>
            </p:cNvPr>
            <p:cNvGrpSpPr>
              <a:grpSpLocks/>
            </p:cNvGrpSpPr>
            <p:nvPr/>
          </p:nvGrpSpPr>
          <p:grpSpPr bwMode="auto">
            <a:xfrm>
              <a:off x="10402535" y="4015597"/>
              <a:ext cx="304800" cy="762000"/>
              <a:chOff x="3216" y="1728"/>
              <a:chExt cx="192" cy="480"/>
            </a:xfrm>
          </p:grpSpPr>
          <p:sp>
            <p:nvSpPr>
              <p:cNvPr id="163" name="Line 8">
                <a:extLst>
                  <a:ext uri="{FF2B5EF4-FFF2-40B4-BE49-F238E27FC236}">
                    <a16:creationId xmlns:a16="http://schemas.microsoft.com/office/drawing/2014/main" id="{B0B4327D-A59B-194E-B6BA-83A21068C73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 name="Line 9">
                <a:extLst>
                  <a:ext uri="{FF2B5EF4-FFF2-40B4-BE49-F238E27FC236}">
                    <a16:creationId xmlns:a16="http://schemas.microsoft.com/office/drawing/2014/main" id="{3EB28D11-751A-754F-904D-5A3A9E72381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5" name="Line 10">
                <a:extLst>
                  <a:ext uri="{FF2B5EF4-FFF2-40B4-BE49-F238E27FC236}">
                    <a16:creationId xmlns:a16="http://schemas.microsoft.com/office/drawing/2014/main" id="{240AB3F0-691B-BF40-B986-C0B50EAB476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7" name="Line 11">
                <a:extLst>
                  <a:ext uri="{FF2B5EF4-FFF2-40B4-BE49-F238E27FC236}">
                    <a16:creationId xmlns:a16="http://schemas.microsoft.com/office/drawing/2014/main" id="{6902D9DC-0CC5-0A47-AE61-D88FCE09199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8" name="TextBox 167">
              <a:extLst>
                <a:ext uri="{FF2B5EF4-FFF2-40B4-BE49-F238E27FC236}">
                  <a16:creationId xmlns:a16="http://schemas.microsoft.com/office/drawing/2014/main" id="{8936B005-2625-E440-ADF4-BA481D4D3D70}"/>
                </a:ext>
              </a:extLst>
            </p:cNvPr>
            <p:cNvSpPr txBox="1"/>
            <p:nvPr/>
          </p:nvSpPr>
          <p:spPr>
            <a:xfrm>
              <a:off x="10019539" y="4280123"/>
              <a:ext cx="369012" cy="369332"/>
            </a:xfrm>
            <a:prstGeom prst="rect">
              <a:avLst/>
            </a:prstGeom>
            <a:noFill/>
          </p:spPr>
          <p:txBody>
            <a:bodyPr wrap="none" rtlCol="0">
              <a:spAutoFit/>
            </a:bodyPr>
            <a:lstStyle/>
            <a:p>
              <a:r>
                <a:rPr lang="en-US" dirty="0"/>
                <a:t>C</a:t>
              </a:r>
              <a:r>
                <a:rPr lang="en-US" baseline="-25000" dirty="0"/>
                <a:t>s</a:t>
              </a:r>
            </a:p>
          </p:txBody>
        </p:sp>
      </p:grpSp>
    </p:spTree>
    <p:extLst>
      <p:ext uri="{BB962C8B-B14F-4D97-AF65-F5344CB8AC3E}">
        <p14:creationId xmlns:p14="http://schemas.microsoft.com/office/powerpoint/2010/main" val="35738630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normAutofit/>
          </a:bodyPr>
          <a:lstStyle/>
          <a:p>
            <a:pPr algn="ctr"/>
            <a:r>
              <a:rPr lang="en-US" dirty="0"/>
              <a:t>Resistors, capacitors, inductors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719447" y="1525964"/>
                <a:ext cx="8156072" cy="4704423"/>
              </a:xfrm>
            </p:spPr>
            <p:txBody>
              <a:bodyPr/>
              <a:lstStyle/>
              <a:p>
                <a:pPr>
                  <a:spcBef>
                    <a:spcPts val="400"/>
                  </a:spcBef>
                </a:pPr>
                <a:r>
                  <a:rPr lang="en-US" sz="2000" b="0" dirty="0"/>
                  <a:t>Resistors</a:t>
                </a:r>
              </a:p>
              <a:p>
                <a:pPr lvl="1">
                  <a:spcBef>
                    <a:spcPts val="400"/>
                  </a:spcBef>
                </a:pPr>
                <a:r>
                  <a:rPr lang="en-US" sz="1800" dirty="0"/>
                  <a:t>Analytic model:</a:t>
                </a:r>
                <a:r>
                  <a:rPr lang="en-US" sz="1800" b="0" dirty="0"/>
                  <a:t> </a:t>
                </a:r>
                <a14:m>
                  <m:oMath xmlns:m="http://schemas.openxmlformats.org/officeDocument/2006/math">
                    <m:r>
                      <a:rPr lang="en-US" sz="1800" b="0" i="1" smtClean="0">
                        <a:latin typeface="Cambria Math" panose="02040503050406030204" pitchFamily="18" charset="0"/>
                      </a:rPr>
                      <m:t>𝐼𝑅</m:t>
                    </m:r>
                    <m:r>
                      <a:rPr lang="en-US" sz="1800" b="0" i="1" smtClean="0">
                        <a:latin typeface="Cambria Math" panose="02040503050406030204" pitchFamily="18" charset="0"/>
                      </a:rPr>
                      <m:t>=</m:t>
                    </m:r>
                    <m:r>
                      <a:rPr lang="en-US" sz="1800" b="0" i="1" smtClean="0">
                        <a:latin typeface="Cambria Math" panose="02040503050406030204" pitchFamily="18" charset="0"/>
                      </a:rPr>
                      <m:t>𝑉</m:t>
                    </m:r>
                  </m:oMath>
                </a14:m>
                <a:endParaRPr lang="en-US" sz="1800" b="0" dirty="0"/>
              </a:p>
              <a:p>
                <a:pPr lvl="1">
                  <a:spcBef>
                    <a:spcPts val="400"/>
                  </a:spcBef>
                </a:pPr>
                <a:r>
                  <a:rPr lang="en-US" sz="1800" dirty="0"/>
                  <a:t>Energy dissipated: </a:t>
                </a:r>
                <a14:m>
                  <m:oMath xmlns:m="http://schemas.openxmlformats.org/officeDocument/2006/math">
                    <m:r>
                      <a:rPr lang="en-US" sz="1800" b="0" i="1" smtClean="0">
                        <a:latin typeface="Cambria Math" panose="02040503050406030204" pitchFamily="18" charset="0"/>
                      </a:rPr>
                      <m:t>𝐸</m:t>
                    </m:r>
                    <m:r>
                      <a:rPr lang="en-US" sz="1800" b="0" i="1" smtClean="0">
                        <a:latin typeface="Cambria Math" panose="02040503050406030204" pitchFamily="18" charset="0"/>
                      </a:rPr>
                      <m:t>=</m:t>
                    </m:r>
                    <m:nary>
                      <m:naryPr>
                        <m:ctrlPr>
                          <a:rPr lang="en-US" sz="1800" b="0" i="1" smtClean="0">
                            <a:latin typeface="Cambria Math" panose="02040503050406030204" pitchFamily="18" charset="0"/>
                          </a:rPr>
                        </m:ctrlPr>
                      </m:naryPr>
                      <m: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𝑖</m:t>
                            </m:r>
                          </m:sub>
                        </m:sSub>
                      </m:sub>
                      <m:sup>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𝑓</m:t>
                            </m:r>
                          </m:sub>
                        </m:sSub>
                      </m:sup>
                      <m:e>
                        <m:r>
                          <a:rPr lang="en-US" sz="1800" b="0" i="1" smtClean="0">
                            <a:latin typeface="Cambria Math" panose="02040503050406030204" pitchFamily="18" charset="0"/>
                          </a:rPr>
                          <m:t>𝐼𝑉</m:t>
                        </m:r>
                      </m:e>
                    </m:nary>
                    <m:r>
                      <m:rPr>
                        <m:sty m:val="p"/>
                      </m:rPr>
                      <a:rPr lang="en-US" sz="1800" b="0" i="0" smtClean="0">
                        <a:latin typeface="Cambria Math" panose="02040503050406030204" pitchFamily="18" charset="0"/>
                      </a:rPr>
                      <m:t>dt</m:t>
                    </m:r>
                    <m:r>
                      <a:rPr lang="en-US" sz="1800" b="0" i="0" smtClean="0">
                        <a:latin typeface="Cambria Math" panose="02040503050406030204" pitchFamily="18" charset="0"/>
                      </a:rPr>
                      <m:t>=</m:t>
                    </m:r>
                    <m:nary>
                      <m:naryPr>
                        <m:ctrlPr>
                          <a:rPr lang="en-US" sz="1800" i="1">
                            <a:latin typeface="Cambria Math" panose="02040503050406030204" pitchFamily="18" charset="0"/>
                          </a:rPr>
                        </m:ctrlPr>
                      </m:naryPr>
                      <m:sub>
                        <m:sSub>
                          <m:sSubPr>
                            <m:ctrlPr>
                              <a:rPr lang="en-US" sz="1800" i="1">
                                <a:latin typeface="Cambria Math" panose="02040503050406030204" pitchFamily="18" charset="0"/>
                              </a:rPr>
                            </m:ctrlPr>
                          </m:sSubPr>
                          <m:e>
                            <m:r>
                              <a:rPr lang="en-US" sz="1800" i="1">
                                <a:latin typeface="Cambria Math" panose="02040503050406030204" pitchFamily="18" charset="0"/>
                              </a:rPr>
                              <m:t>𝑡</m:t>
                            </m:r>
                          </m:e>
                          <m:sub>
                            <m:r>
                              <a:rPr lang="en-US" sz="1800" i="1">
                                <a:latin typeface="Cambria Math" panose="02040503050406030204" pitchFamily="18" charset="0"/>
                              </a:rPr>
                              <m:t>𝑖</m:t>
                            </m:r>
                          </m:sub>
                        </m:sSub>
                      </m:sub>
                      <m:sup>
                        <m:sSub>
                          <m:sSubPr>
                            <m:ctrlPr>
                              <a:rPr lang="en-US" sz="1800" i="1" smtClean="0">
                                <a:latin typeface="Cambria Math" panose="02040503050406030204" pitchFamily="18" charset="0"/>
                              </a:rPr>
                            </m:ctrlPr>
                          </m:sSubPr>
                          <m:e>
                            <m:r>
                              <a:rPr lang="en-US" sz="1800" i="1">
                                <a:latin typeface="Cambria Math" panose="02040503050406030204" pitchFamily="18" charset="0"/>
                              </a:rPr>
                              <m:t>𝑡</m:t>
                            </m:r>
                          </m:e>
                          <m:sub>
                            <m:r>
                              <a:rPr lang="en-US" sz="1800" b="0" i="1" smtClean="0">
                                <a:latin typeface="Cambria Math" panose="02040503050406030204" pitchFamily="18" charset="0"/>
                              </a:rPr>
                              <m:t>𝑓</m:t>
                            </m:r>
                          </m:sub>
                        </m:sSub>
                      </m:sup>
                      <m:e>
                        <m:sSup>
                          <m:sSupPr>
                            <m:ctrlPr>
                              <a:rPr lang="en-US" sz="1800" i="1" smtClean="0">
                                <a:latin typeface="Cambria Math" panose="02040503050406030204" pitchFamily="18" charset="0"/>
                              </a:rPr>
                            </m:ctrlPr>
                          </m:sSupPr>
                          <m:e>
                            <m:r>
                              <a:rPr lang="en-US" sz="1800" b="0" i="1" smtClean="0">
                                <a:latin typeface="Cambria Math" panose="02040503050406030204" pitchFamily="18" charset="0"/>
                              </a:rPr>
                              <m:t>𝐼</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𝑅𝑑𝑡</m:t>
                        </m:r>
                      </m:e>
                    </m:nary>
                  </m:oMath>
                </a14:m>
                <a:endParaRPr lang="en-US" sz="1600" b="0" dirty="0"/>
              </a:p>
              <a:p>
                <a:pPr>
                  <a:spcBef>
                    <a:spcPts val="400"/>
                  </a:spcBef>
                </a:pPr>
                <a:r>
                  <a:rPr lang="en-US" sz="2000" b="0" dirty="0"/>
                  <a:t>Capacitors</a:t>
                </a:r>
              </a:p>
              <a:p>
                <a:pPr lvl="1">
                  <a:spcBef>
                    <a:spcPts val="400"/>
                  </a:spcBef>
                </a:pPr>
                <a:r>
                  <a:rPr lang="en-US" sz="2000" dirty="0"/>
                  <a:t>Analytic model: </a:t>
                </a:r>
                <a14:m>
                  <m:oMath xmlns:m="http://schemas.openxmlformats.org/officeDocument/2006/math">
                    <m:r>
                      <a:rPr lang="en-US" sz="2000" b="0" i="1" smtClean="0">
                        <a:latin typeface="Cambria Math" panose="02040503050406030204" pitchFamily="18" charset="0"/>
                      </a:rPr>
                      <m:t>𝐶𝑉</m:t>
                    </m:r>
                    <m:r>
                      <a:rPr lang="en-US" sz="2000" b="0" i="1" smtClean="0">
                        <a:latin typeface="Cambria Math" panose="02040503050406030204" pitchFamily="18" charset="0"/>
                      </a:rPr>
                      <m:t>=</m:t>
                    </m:r>
                    <m:r>
                      <a:rPr lang="en-US" sz="2000" b="0" i="1" smtClean="0">
                        <a:latin typeface="Cambria Math" panose="02040503050406030204" pitchFamily="18" charset="0"/>
                      </a:rPr>
                      <m:t>𝑞</m:t>
                    </m:r>
                    <m:r>
                      <a:rPr lang="en-US" sz="2000" b="0" i="1" smtClean="0">
                        <a:latin typeface="Cambria Math" panose="02040503050406030204" pitchFamily="18" charset="0"/>
                      </a:rPr>
                      <m:t>, </m:t>
                    </m:r>
                    <m:r>
                      <a:rPr lang="en-US" sz="2000" b="0" i="1" smtClean="0">
                        <a:latin typeface="Cambria Math" panose="02040503050406030204" pitchFamily="18" charset="0"/>
                      </a:rPr>
                      <m:t>𝐶</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𝑑𝑉</m:t>
                        </m:r>
                      </m:num>
                      <m:den>
                        <m:r>
                          <a:rPr lang="en-US" sz="2000" b="0" i="1" smtClean="0">
                            <a:latin typeface="Cambria Math" panose="02040503050406030204" pitchFamily="18" charset="0"/>
                          </a:rPr>
                          <m:t>𝑑𝑡</m:t>
                        </m:r>
                      </m:den>
                    </m:f>
                    <m:r>
                      <a:rPr lang="en-US" sz="2000" b="0" i="1" smtClean="0">
                        <a:latin typeface="Cambria Math" panose="02040503050406030204" pitchFamily="18" charset="0"/>
                      </a:rPr>
                      <m:t>=</m:t>
                    </m:r>
                    <m:r>
                      <a:rPr lang="en-US" sz="2000" b="0" i="1" smtClean="0">
                        <a:latin typeface="Cambria Math" panose="02040503050406030204" pitchFamily="18" charset="0"/>
                      </a:rPr>
                      <m:t>𝑖</m:t>
                    </m:r>
                  </m:oMath>
                </a14:m>
                <a:endParaRPr lang="en-US" sz="2000" dirty="0"/>
              </a:p>
              <a:p>
                <a:pPr lvl="1">
                  <a:spcBef>
                    <a:spcPts val="400"/>
                  </a:spcBef>
                </a:pPr>
                <a:r>
                  <a:rPr lang="en-US" sz="2000" dirty="0"/>
                  <a:t>Capacitor Energy stored: </a:t>
                </a:r>
                <a14:m>
                  <m:oMath xmlns:m="http://schemas.openxmlformats.org/officeDocument/2006/math">
                    <m:r>
                      <a:rPr lang="en-US" sz="2000" i="1">
                        <a:latin typeface="Cambria Math" panose="02040503050406030204" pitchFamily="18" charset="0"/>
                      </a:rPr>
                      <m:t>𝐸</m:t>
                    </m:r>
                    <m:r>
                      <a:rPr lang="en-US" sz="2000" i="1">
                        <a:latin typeface="Cambria Math" panose="02040503050406030204" pitchFamily="18" charset="0"/>
                      </a:rPr>
                      <m:t>=</m:t>
                    </m:r>
                    <m:nary>
                      <m:naryPr>
                        <m:ctrlPr>
                          <a:rPr lang="en-US" sz="2000" i="1">
                            <a:latin typeface="Cambria Math" panose="02040503050406030204" pitchFamily="18" charset="0"/>
                          </a:rPr>
                        </m:ctrlPr>
                      </m:naryPr>
                      <m:sub>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𝑖</m:t>
                            </m:r>
                          </m:sub>
                        </m:sSub>
                      </m:sub>
                      <m:sup>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𝑓</m:t>
                            </m:r>
                          </m:sub>
                        </m:sSub>
                      </m:sup>
                      <m:e>
                        <m:r>
                          <a:rPr lang="en-US" sz="2000" i="1">
                            <a:latin typeface="Cambria Math" panose="02040503050406030204" pitchFamily="18" charset="0"/>
                          </a:rPr>
                          <m:t>𝐶𝑉</m:t>
                        </m:r>
                        <m:f>
                          <m:fPr>
                            <m:ctrlPr>
                              <a:rPr lang="en-US" sz="2000" i="1">
                                <a:latin typeface="Cambria Math" panose="02040503050406030204" pitchFamily="18" charset="0"/>
                              </a:rPr>
                            </m:ctrlPr>
                          </m:fPr>
                          <m:num>
                            <m:r>
                              <a:rPr lang="en-US" sz="2000" i="1">
                                <a:latin typeface="Cambria Math" panose="02040503050406030204" pitchFamily="18" charset="0"/>
                              </a:rPr>
                              <m:t>𝑑𝑉</m:t>
                            </m:r>
                          </m:num>
                          <m:den>
                            <m:r>
                              <a:rPr lang="en-US" sz="2000" i="1">
                                <a:latin typeface="Cambria Math" panose="02040503050406030204" pitchFamily="18" charset="0"/>
                              </a:rPr>
                              <m:t>𝑑𝑡</m:t>
                            </m:r>
                          </m:den>
                        </m:f>
                      </m:e>
                    </m:nary>
                    <m:r>
                      <m:rPr>
                        <m:sty m:val="p"/>
                      </m:rPr>
                      <a:rPr lang="en-US" sz="2000">
                        <a:latin typeface="Cambria Math" panose="02040503050406030204" pitchFamily="18" charset="0"/>
                      </a:rPr>
                      <m:t>dt</m:t>
                    </m:r>
                    <m:r>
                      <a:rPr lang="en-US" sz="200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2</m:t>
                        </m:r>
                      </m:den>
                    </m:f>
                    <m:r>
                      <a:rPr lang="en-US" sz="2000" i="1">
                        <a:latin typeface="Cambria Math" panose="02040503050406030204" pitchFamily="18" charset="0"/>
                      </a:rPr>
                      <m:t>𝐶</m:t>
                    </m:r>
                    <m:sSup>
                      <m:sSupPr>
                        <m:ctrlPr>
                          <a:rPr lang="en-US" sz="2000" i="1">
                            <a:latin typeface="Cambria Math" panose="02040503050406030204" pitchFamily="18" charset="0"/>
                          </a:rPr>
                        </m:ctrlPr>
                      </m:sSupPr>
                      <m:e>
                        <m:r>
                          <a:rPr lang="en-US" sz="2000" i="1">
                            <a:latin typeface="Cambria Math" panose="02040503050406030204" pitchFamily="18" charset="0"/>
                          </a:rPr>
                          <m:t>𝑉</m:t>
                        </m:r>
                      </m:e>
                      <m:sup>
                        <m:r>
                          <a:rPr lang="en-US" sz="2000" i="1">
                            <a:latin typeface="Cambria Math" panose="02040503050406030204" pitchFamily="18" charset="0"/>
                          </a:rPr>
                          <m:t>2</m:t>
                        </m:r>
                      </m:sup>
                    </m:sSup>
                  </m:oMath>
                </a14:m>
                <a:endParaRPr lang="en-US" sz="1600" dirty="0"/>
              </a:p>
              <a:p>
                <a:pPr>
                  <a:spcBef>
                    <a:spcPts val="400"/>
                  </a:spcBef>
                </a:pPr>
                <a:r>
                  <a:rPr lang="en-US" sz="2000" b="0" dirty="0"/>
                  <a:t>Inductors</a:t>
                </a:r>
              </a:p>
              <a:p>
                <a:pPr lvl="1">
                  <a:spcBef>
                    <a:spcPts val="400"/>
                  </a:spcBef>
                </a:pPr>
                <a:r>
                  <a:rPr lang="en-US" sz="2000" dirty="0"/>
                  <a:t>Analytic model: </a:t>
                </a:r>
                <a:r>
                  <a:rPr lang="en-US" sz="2000" b="0" dirty="0"/>
                  <a:t>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𝐿</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𝑑𝑖</m:t>
                        </m:r>
                      </m:num>
                      <m:den>
                        <m:r>
                          <a:rPr lang="en-US" sz="2000" b="0" i="1" smtClean="0">
                            <a:latin typeface="Cambria Math" panose="02040503050406030204" pitchFamily="18" charset="0"/>
                          </a:rPr>
                          <m:t>𝑑𝑡</m:t>
                        </m:r>
                      </m:den>
                    </m:f>
                  </m:oMath>
                </a14:m>
                <a:endParaRPr lang="en-US" sz="2000" dirty="0"/>
              </a:p>
              <a:p>
                <a:pPr lvl="1">
                  <a:spcBef>
                    <a:spcPts val="400"/>
                  </a:spcBef>
                </a:pPr>
                <a:r>
                  <a:rPr lang="en-US" sz="2000" dirty="0"/>
                  <a:t>Inductor Energy stored: </a:t>
                </a:r>
                <a14:m>
                  <m:oMath xmlns:m="http://schemas.openxmlformats.org/officeDocument/2006/math">
                    <m:r>
                      <a:rPr lang="en-US" sz="2000" b="0" i="1" smtClean="0">
                        <a:latin typeface="Cambria Math" panose="02040503050406030204" pitchFamily="18" charset="0"/>
                      </a:rPr>
                      <m:t>𝐸</m:t>
                    </m:r>
                    <m:r>
                      <a:rPr lang="en-US" sz="2000" i="1">
                        <a:latin typeface="Cambria Math" panose="02040503050406030204" pitchFamily="18" charset="0"/>
                      </a:rPr>
                      <m:t>=</m:t>
                    </m:r>
                    <m:nary>
                      <m:naryPr>
                        <m:ctrlPr>
                          <a:rPr lang="en-US" sz="2000" i="1">
                            <a:latin typeface="Cambria Math" panose="02040503050406030204" pitchFamily="18" charset="0"/>
                          </a:rPr>
                        </m:ctrlPr>
                      </m:naryPr>
                      <m:sub>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𝑖</m:t>
                            </m:r>
                          </m:sub>
                        </m:sSub>
                      </m:sub>
                      <m:sup>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𝑓</m:t>
                            </m:r>
                          </m:sub>
                        </m:sSub>
                      </m:sup>
                      <m:e>
                        <m:r>
                          <a:rPr lang="en-US" sz="2000" i="1">
                            <a:latin typeface="Cambria Math" panose="02040503050406030204" pitchFamily="18" charset="0"/>
                          </a:rPr>
                          <m:t>𝐼𝑉</m:t>
                        </m:r>
                      </m:e>
                    </m:nary>
                    <m:r>
                      <m:rPr>
                        <m:sty m:val="p"/>
                      </m:rPr>
                      <a:rPr lang="en-US" sz="2000">
                        <a:latin typeface="Cambria Math" panose="02040503050406030204" pitchFamily="18" charset="0"/>
                      </a:rPr>
                      <m:t>dt</m:t>
                    </m:r>
                    <m:r>
                      <a:rPr lang="en-US" sz="2000">
                        <a:latin typeface="Cambria Math" panose="02040503050406030204" pitchFamily="18" charset="0"/>
                      </a:rPr>
                      <m:t>=</m:t>
                    </m:r>
                    <m:nary>
                      <m:naryPr>
                        <m:ctrlPr>
                          <a:rPr lang="en-US" sz="2000" i="1">
                            <a:latin typeface="Cambria Math" panose="02040503050406030204" pitchFamily="18" charset="0"/>
                          </a:rPr>
                        </m:ctrlPr>
                      </m:naryPr>
                      <m:sub>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𝑖</m:t>
                            </m:r>
                          </m:sub>
                        </m:sSub>
                      </m:sub>
                      <m:sup>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𝑓</m:t>
                            </m:r>
                          </m:sub>
                        </m:sSub>
                      </m:sup>
                      <m:e>
                        <m:r>
                          <a:rPr lang="en-US" sz="2000" b="0" i="1" smtClean="0">
                            <a:latin typeface="Cambria Math" panose="02040503050406030204" pitchFamily="18" charset="0"/>
                          </a:rPr>
                          <m:t>𝐿𝐼</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𝑑𝐼</m:t>
                            </m:r>
                          </m:num>
                          <m:den>
                            <m:r>
                              <a:rPr lang="en-US" sz="2000" b="0" i="1" smtClean="0">
                                <a:latin typeface="Cambria Math" panose="02040503050406030204" pitchFamily="18" charset="0"/>
                              </a:rPr>
                              <m:t>𝑑𝑡</m:t>
                            </m:r>
                          </m:den>
                        </m:f>
                        <m:r>
                          <a:rPr lang="en-US" sz="2000" i="1">
                            <a:latin typeface="Cambria Math" panose="02040503050406030204" pitchFamily="18" charset="0"/>
                          </a:rPr>
                          <m:t>𝑑𝑡</m:t>
                        </m:r>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r>
                          <a:rPr lang="en-US" sz="2000" b="0" i="1" smtClean="0">
                            <a:latin typeface="Cambria Math" panose="02040503050406030204" pitchFamily="18" charset="0"/>
                          </a:rPr>
                          <m:t>𝐿</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𝐼</m:t>
                            </m:r>
                          </m:e>
                          <m:sup>
                            <m:r>
                              <a:rPr lang="en-US" sz="2000" b="0" i="1" smtClean="0">
                                <a:latin typeface="Cambria Math" panose="02040503050406030204" pitchFamily="18" charset="0"/>
                              </a:rPr>
                              <m:t>2</m:t>
                            </m:r>
                          </m:sup>
                        </m:sSup>
                      </m:e>
                    </m:nary>
                  </m:oMath>
                </a14:m>
                <a:endParaRPr lang="en-US" sz="16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719447" y="1525964"/>
                <a:ext cx="8156072" cy="4704423"/>
              </a:xfrm>
              <a:blipFill>
                <a:blip r:embed="rId2"/>
                <a:stretch>
                  <a:fillRect l="-622" t="-1617"/>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4</a:t>
            </a:fld>
            <a:endParaRPr lang="en-US"/>
          </a:p>
        </p:txBody>
      </p:sp>
      <p:grpSp>
        <p:nvGrpSpPr>
          <p:cNvPr id="26" name="Group 209">
            <a:extLst>
              <a:ext uri="{FF2B5EF4-FFF2-40B4-BE49-F238E27FC236}">
                <a16:creationId xmlns:a16="http://schemas.microsoft.com/office/drawing/2014/main" id="{5236D28C-CF77-0A4B-938A-DBF720F02C5A}"/>
              </a:ext>
            </a:extLst>
          </p:cNvPr>
          <p:cNvGrpSpPr>
            <a:grpSpLocks/>
          </p:cNvGrpSpPr>
          <p:nvPr/>
        </p:nvGrpSpPr>
        <p:grpSpPr bwMode="auto">
          <a:xfrm>
            <a:off x="9418947" y="4437203"/>
            <a:ext cx="233599" cy="675571"/>
            <a:chOff x="3935" y="1728"/>
            <a:chExt cx="96" cy="480"/>
          </a:xfrm>
        </p:grpSpPr>
        <p:sp>
          <p:nvSpPr>
            <p:cNvPr id="27" name="Arc 59">
              <a:extLst>
                <a:ext uri="{FF2B5EF4-FFF2-40B4-BE49-F238E27FC236}">
                  <a16:creationId xmlns:a16="http://schemas.microsoft.com/office/drawing/2014/main" id="{8523526D-B0CE-4848-8DEF-A95B5391A2E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8" name="Arc 60">
              <a:extLst>
                <a:ext uri="{FF2B5EF4-FFF2-40B4-BE49-F238E27FC236}">
                  <a16:creationId xmlns:a16="http://schemas.microsoft.com/office/drawing/2014/main" id="{7A18BE9D-7815-2243-AD16-A348AD37A8F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9" name="Arc 61">
              <a:extLst>
                <a:ext uri="{FF2B5EF4-FFF2-40B4-BE49-F238E27FC236}">
                  <a16:creationId xmlns:a16="http://schemas.microsoft.com/office/drawing/2014/main" id="{C18C137D-D614-E347-9113-9DFBA43AA23A}"/>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0" name="Arc 62">
              <a:extLst>
                <a:ext uri="{FF2B5EF4-FFF2-40B4-BE49-F238E27FC236}">
                  <a16:creationId xmlns:a16="http://schemas.microsoft.com/office/drawing/2014/main" id="{4396BBEE-EB9E-E447-95EA-B1D2776DBE0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1" name="Line 63">
              <a:extLst>
                <a:ext uri="{FF2B5EF4-FFF2-40B4-BE49-F238E27FC236}">
                  <a16:creationId xmlns:a16="http://schemas.microsoft.com/office/drawing/2014/main" id="{E4889763-7E2E-494F-8156-F4EF6B311BE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2" name="Line 64">
              <a:extLst>
                <a:ext uri="{FF2B5EF4-FFF2-40B4-BE49-F238E27FC236}">
                  <a16:creationId xmlns:a16="http://schemas.microsoft.com/office/drawing/2014/main" id="{B4266C65-308F-F746-9EA3-AC9F42482C7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3" name="Arc 65">
              <a:extLst>
                <a:ext uri="{FF2B5EF4-FFF2-40B4-BE49-F238E27FC236}">
                  <a16:creationId xmlns:a16="http://schemas.microsoft.com/office/drawing/2014/main" id="{0C2F38CD-87EA-AF49-B9EA-7BEDE0EB183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4" name="Arc 66">
              <a:extLst>
                <a:ext uri="{FF2B5EF4-FFF2-40B4-BE49-F238E27FC236}">
                  <a16:creationId xmlns:a16="http://schemas.microsoft.com/office/drawing/2014/main" id="{D91D2A77-E921-BB42-96F7-A237620451C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5" name="Arc 67">
              <a:extLst>
                <a:ext uri="{FF2B5EF4-FFF2-40B4-BE49-F238E27FC236}">
                  <a16:creationId xmlns:a16="http://schemas.microsoft.com/office/drawing/2014/main" id="{2234A58E-B2BC-F347-89E5-CD22C0ADEF0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6" name="Arc 68">
              <a:extLst>
                <a:ext uri="{FF2B5EF4-FFF2-40B4-BE49-F238E27FC236}">
                  <a16:creationId xmlns:a16="http://schemas.microsoft.com/office/drawing/2014/main" id="{62059BB2-B68A-994A-910E-2AD048BCEB2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7" name="Arc 69">
              <a:extLst>
                <a:ext uri="{FF2B5EF4-FFF2-40B4-BE49-F238E27FC236}">
                  <a16:creationId xmlns:a16="http://schemas.microsoft.com/office/drawing/2014/main" id="{1334E453-3505-2148-8496-F0EA42FB146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8" name="Arc 70">
              <a:extLst>
                <a:ext uri="{FF2B5EF4-FFF2-40B4-BE49-F238E27FC236}">
                  <a16:creationId xmlns:a16="http://schemas.microsoft.com/office/drawing/2014/main" id="{25A27627-C261-1840-9A19-B06CD2B4391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9" name="Arc 71">
              <a:extLst>
                <a:ext uri="{FF2B5EF4-FFF2-40B4-BE49-F238E27FC236}">
                  <a16:creationId xmlns:a16="http://schemas.microsoft.com/office/drawing/2014/main" id="{6C87D285-7AE3-7A47-A27C-3A3BB07BC03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pic>
        <p:nvPicPr>
          <p:cNvPr id="40" name="Picture 39">
            <a:extLst>
              <a:ext uri="{FF2B5EF4-FFF2-40B4-BE49-F238E27FC236}">
                <a16:creationId xmlns:a16="http://schemas.microsoft.com/office/drawing/2014/main" id="{73C68C18-98C9-B743-9FC4-0B3227BCCCBF}"/>
              </a:ext>
            </a:extLst>
          </p:cNvPr>
          <p:cNvPicPr>
            <a:picLocks noChangeAspect="1"/>
          </p:cNvPicPr>
          <p:nvPr/>
        </p:nvPicPr>
        <p:blipFill>
          <a:blip r:embed="rId3"/>
          <a:stretch>
            <a:fillRect/>
          </a:stretch>
        </p:blipFill>
        <p:spPr>
          <a:xfrm>
            <a:off x="10074640" y="3898171"/>
            <a:ext cx="1996373" cy="1996373"/>
          </a:xfrm>
          <a:prstGeom prst="rect">
            <a:avLst/>
          </a:prstGeom>
        </p:spPr>
      </p:pic>
      <p:sp>
        <p:nvSpPr>
          <p:cNvPr id="41" name="Freeform 12">
            <a:extLst>
              <a:ext uri="{FF2B5EF4-FFF2-40B4-BE49-F238E27FC236}">
                <a16:creationId xmlns:a16="http://schemas.microsoft.com/office/drawing/2014/main" id="{9B367BA4-172E-B14D-8189-B6C20AACB6B8}"/>
              </a:ext>
            </a:extLst>
          </p:cNvPr>
          <p:cNvSpPr>
            <a:spLocks noChangeAspect="1"/>
          </p:cNvSpPr>
          <p:nvPr/>
        </p:nvSpPr>
        <p:spPr bwMode="auto">
          <a:xfrm>
            <a:off x="10662676" y="713241"/>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42" name="Group 369">
            <a:extLst>
              <a:ext uri="{FF2B5EF4-FFF2-40B4-BE49-F238E27FC236}">
                <a16:creationId xmlns:a16="http://schemas.microsoft.com/office/drawing/2014/main" id="{DF980A44-2984-BB42-B08E-CEF4A73060CA}"/>
              </a:ext>
            </a:extLst>
          </p:cNvPr>
          <p:cNvGrpSpPr>
            <a:grpSpLocks/>
          </p:cNvGrpSpPr>
          <p:nvPr/>
        </p:nvGrpSpPr>
        <p:grpSpPr bwMode="auto">
          <a:xfrm>
            <a:off x="10454399" y="1715092"/>
            <a:ext cx="528291" cy="779820"/>
            <a:chOff x="118" y="3197"/>
            <a:chExt cx="423" cy="576"/>
          </a:xfrm>
        </p:grpSpPr>
        <p:grpSp>
          <p:nvGrpSpPr>
            <p:cNvPr id="43" name="Group 246">
              <a:extLst>
                <a:ext uri="{FF2B5EF4-FFF2-40B4-BE49-F238E27FC236}">
                  <a16:creationId xmlns:a16="http://schemas.microsoft.com/office/drawing/2014/main" id="{667714E3-D1D9-A746-B30C-F8307AD31D2E}"/>
                </a:ext>
              </a:extLst>
            </p:cNvPr>
            <p:cNvGrpSpPr>
              <a:grpSpLocks/>
            </p:cNvGrpSpPr>
            <p:nvPr/>
          </p:nvGrpSpPr>
          <p:grpSpPr bwMode="auto">
            <a:xfrm>
              <a:off x="118" y="3197"/>
              <a:ext cx="423" cy="576"/>
              <a:chOff x="1673" y="2160"/>
              <a:chExt cx="423" cy="576"/>
            </a:xfrm>
          </p:grpSpPr>
          <p:grpSp>
            <p:nvGrpSpPr>
              <p:cNvPr id="45" name="Group 247">
                <a:extLst>
                  <a:ext uri="{FF2B5EF4-FFF2-40B4-BE49-F238E27FC236}">
                    <a16:creationId xmlns:a16="http://schemas.microsoft.com/office/drawing/2014/main" id="{DB4AF0C6-B0A1-744E-A59B-0D37BC0F65CE}"/>
                  </a:ext>
                </a:extLst>
              </p:cNvPr>
              <p:cNvGrpSpPr>
                <a:grpSpLocks/>
              </p:cNvGrpSpPr>
              <p:nvPr/>
            </p:nvGrpSpPr>
            <p:grpSpPr bwMode="auto">
              <a:xfrm>
                <a:off x="1843" y="2160"/>
                <a:ext cx="253" cy="576"/>
                <a:chOff x="1958" y="2160"/>
                <a:chExt cx="253" cy="576"/>
              </a:xfrm>
            </p:grpSpPr>
            <p:sp>
              <p:nvSpPr>
                <p:cNvPr id="47" name="Freeform 248">
                  <a:extLst>
                    <a:ext uri="{FF2B5EF4-FFF2-40B4-BE49-F238E27FC236}">
                      <a16:creationId xmlns:a16="http://schemas.microsoft.com/office/drawing/2014/main" id="{67DD1A32-E0B9-B44B-B539-017CE7CDA604}"/>
                    </a:ext>
                  </a:extLst>
                </p:cNvPr>
                <p:cNvSpPr>
                  <a:spLocks/>
                </p:cNvSpPr>
                <p:nvPr/>
              </p:nvSpPr>
              <p:spPr bwMode="auto">
                <a:xfrm>
                  <a:off x="1958" y="2160"/>
                  <a:ext cx="116" cy="576"/>
                </a:xfrm>
                <a:custGeom>
                  <a:avLst/>
                  <a:gdLst>
                    <a:gd name="T0" fmla="*/ 58 w 116"/>
                    <a:gd name="T1" fmla="*/ 0 h 1152"/>
                    <a:gd name="T2" fmla="*/ 58 w 116"/>
                    <a:gd name="T3" fmla="*/ 115 h 1152"/>
                    <a:gd name="T4" fmla="*/ 116 w 116"/>
                    <a:gd name="T5" fmla="*/ 144 h 1152"/>
                    <a:gd name="T6" fmla="*/ 0 w 116"/>
                    <a:gd name="T7" fmla="*/ 202 h 1152"/>
                    <a:gd name="T8" fmla="*/ 116 w 116"/>
                    <a:gd name="T9" fmla="*/ 259 h 1152"/>
                    <a:gd name="T10" fmla="*/ 0 w 116"/>
                    <a:gd name="T11" fmla="*/ 317 h 1152"/>
                    <a:gd name="T12" fmla="*/ 116 w 116"/>
                    <a:gd name="T13" fmla="*/ 375 h 1152"/>
                    <a:gd name="T14" fmla="*/ 0 w 116"/>
                    <a:gd name="T15" fmla="*/ 432 h 1152"/>
                    <a:gd name="T16" fmla="*/ 58 w 116"/>
                    <a:gd name="T17" fmla="*/ 461 h 1152"/>
                    <a:gd name="T18" fmla="*/ 58 w 116"/>
                    <a:gd name="T19" fmla="*/ 576 h 11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6"/>
                    <a:gd name="T31" fmla="*/ 0 h 1152"/>
                    <a:gd name="T32" fmla="*/ 116 w 116"/>
                    <a:gd name="T33" fmla="*/ 1152 h 115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6" h="1152">
                      <a:moveTo>
                        <a:pt x="58" y="0"/>
                      </a:moveTo>
                      <a:lnTo>
                        <a:pt x="58" y="230"/>
                      </a:lnTo>
                      <a:lnTo>
                        <a:pt x="116" y="288"/>
                      </a:lnTo>
                      <a:lnTo>
                        <a:pt x="0" y="403"/>
                      </a:lnTo>
                      <a:lnTo>
                        <a:pt x="116" y="518"/>
                      </a:lnTo>
                      <a:lnTo>
                        <a:pt x="0" y="634"/>
                      </a:lnTo>
                      <a:lnTo>
                        <a:pt x="116" y="749"/>
                      </a:lnTo>
                      <a:lnTo>
                        <a:pt x="0" y="864"/>
                      </a:lnTo>
                      <a:lnTo>
                        <a:pt x="58" y="922"/>
                      </a:lnTo>
                      <a:lnTo>
                        <a:pt x="58" y="1152"/>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8" name="Text Box 249">
                  <a:extLst>
                    <a:ext uri="{FF2B5EF4-FFF2-40B4-BE49-F238E27FC236}">
                      <a16:creationId xmlns:a16="http://schemas.microsoft.com/office/drawing/2014/main" id="{9AA035DD-DA08-884E-9CDF-EA8CF977B6BD}"/>
                    </a:ext>
                  </a:extLst>
                </p:cNvPr>
                <p:cNvSpPr txBox="1">
                  <a:spLocks noChangeArrowheads="1"/>
                </p:cNvSpPr>
                <p:nvPr/>
              </p:nvSpPr>
              <p:spPr bwMode="auto">
                <a:xfrm>
                  <a:off x="2049" y="2403"/>
                  <a:ext cx="162"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sz="800"/>
                    <a:t>R</a:t>
                  </a:r>
                </a:p>
              </p:txBody>
            </p:sp>
          </p:grpSp>
          <p:sp>
            <p:nvSpPr>
              <p:cNvPr id="46" name="Line 250">
                <a:extLst>
                  <a:ext uri="{FF2B5EF4-FFF2-40B4-BE49-F238E27FC236}">
                    <a16:creationId xmlns:a16="http://schemas.microsoft.com/office/drawing/2014/main" id="{4D947338-625E-B24F-90F6-7517BB90916A}"/>
                  </a:ext>
                </a:extLst>
              </p:cNvPr>
              <p:cNvSpPr>
                <a:spLocks noChangeShapeType="1"/>
              </p:cNvSpPr>
              <p:nvPr/>
            </p:nvSpPr>
            <p:spPr bwMode="auto">
              <a:xfrm>
                <a:off x="1673" y="2462"/>
                <a:ext cx="115"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sp>
          <p:nvSpPr>
            <p:cNvPr id="44" name="Freeform 368">
              <a:extLst>
                <a:ext uri="{FF2B5EF4-FFF2-40B4-BE49-F238E27FC236}">
                  <a16:creationId xmlns:a16="http://schemas.microsoft.com/office/drawing/2014/main" id="{18FC18C9-2489-F44C-8A1C-45A71EAC86E1}"/>
                </a:ext>
              </a:extLst>
            </p:cNvPr>
            <p:cNvSpPr>
              <a:spLocks/>
            </p:cNvSpPr>
            <p:nvPr/>
          </p:nvSpPr>
          <p:spPr bwMode="auto">
            <a:xfrm>
              <a:off x="173" y="3197"/>
              <a:ext cx="173" cy="576"/>
            </a:xfrm>
            <a:custGeom>
              <a:avLst/>
              <a:gdLst>
                <a:gd name="T0" fmla="*/ 173 w 173"/>
                <a:gd name="T1" fmla="*/ 0 h 576"/>
                <a:gd name="T2" fmla="*/ 0 w 173"/>
                <a:gd name="T3" fmla="*/ 345 h 576"/>
                <a:gd name="T4" fmla="*/ 173 w 173"/>
                <a:gd name="T5" fmla="*/ 576 h 576"/>
                <a:gd name="T6" fmla="*/ 173 w 173"/>
                <a:gd name="T7" fmla="*/ 0 h 576"/>
                <a:gd name="T8" fmla="*/ 0 60000 65536"/>
                <a:gd name="T9" fmla="*/ 0 60000 65536"/>
                <a:gd name="T10" fmla="*/ 0 60000 65536"/>
                <a:gd name="T11" fmla="*/ 0 60000 65536"/>
                <a:gd name="T12" fmla="*/ 0 w 173"/>
                <a:gd name="T13" fmla="*/ 0 h 576"/>
                <a:gd name="T14" fmla="*/ 173 w 173"/>
                <a:gd name="T15" fmla="*/ 576 h 576"/>
              </a:gdLst>
              <a:ahLst/>
              <a:cxnLst>
                <a:cxn ang="T8">
                  <a:pos x="T0" y="T1"/>
                </a:cxn>
                <a:cxn ang="T9">
                  <a:pos x="T2" y="T3"/>
                </a:cxn>
                <a:cxn ang="T10">
                  <a:pos x="T4" y="T5"/>
                </a:cxn>
                <a:cxn ang="T11">
                  <a:pos x="T6" y="T7"/>
                </a:cxn>
              </a:cxnLst>
              <a:rect l="T12" t="T13" r="T14" b="T15"/>
              <a:pathLst>
                <a:path w="173" h="576">
                  <a:moveTo>
                    <a:pt x="173" y="0"/>
                  </a:moveTo>
                  <a:lnTo>
                    <a:pt x="0" y="345"/>
                  </a:lnTo>
                  <a:lnTo>
                    <a:pt x="173" y="576"/>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pic>
        <p:nvPicPr>
          <p:cNvPr id="49" name="Picture 2" descr="page66image2514822992">
            <a:extLst>
              <a:ext uri="{FF2B5EF4-FFF2-40B4-BE49-F238E27FC236}">
                <a16:creationId xmlns:a16="http://schemas.microsoft.com/office/drawing/2014/main" id="{3B6C16E1-8B5B-7F47-A8B9-5E092ACC42DA}"/>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11383653" y="316649"/>
            <a:ext cx="177800" cy="1117600"/>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4" descr="page71image2534284880">
            <a:extLst>
              <a:ext uri="{FF2B5EF4-FFF2-40B4-BE49-F238E27FC236}">
                <a16:creationId xmlns:a16="http://schemas.microsoft.com/office/drawing/2014/main" id="{7DD5295C-080E-184F-858B-B97666E57713}"/>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11353800" y="1625589"/>
            <a:ext cx="628018" cy="1130432"/>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15BA121D-DD31-BF4F-A498-78208726FB46}"/>
              </a:ext>
            </a:extLst>
          </p:cNvPr>
          <p:cNvSpPr txBox="1"/>
          <p:nvPr/>
        </p:nvSpPr>
        <p:spPr>
          <a:xfrm>
            <a:off x="9452799" y="6154592"/>
            <a:ext cx="2597854" cy="338554"/>
          </a:xfrm>
          <a:prstGeom prst="rect">
            <a:avLst/>
          </a:prstGeom>
          <a:noFill/>
        </p:spPr>
        <p:txBody>
          <a:bodyPr wrap="square" rtlCol="0">
            <a:spAutoFit/>
          </a:bodyPr>
          <a:lstStyle/>
          <a:p>
            <a:r>
              <a:rPr lang="en-US" sz="1600" dirty="0"/>
              <a:t>Credit: Make Electronics</a:t>
            </a:r>
          </a:p>
        </p:txBody>
      </p:sp>
      <p:pic>
        <p:nvPicPr>
          <p:cNvPr id="52" name="Picture 1" descr="page97image2544699840">
            <a:extLst>
              <a:ext uri="{FF2B5EF4-FFF2-40B4-BE49-F238E27FC236}">
                <a16:creationId xmlns:a16="http://schemas.microsoft.com/office/drawing/2014/main" id="{DC9446CD-1404-9546-97A4-6061CF128E86}"/>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10074640" y="3062066"/>
            <a:ext cx="1816100" cy="596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50020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Transformers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10682354" cy="45868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r>
                  <a:rPr lang="en-US" sz="2000" dirty="0">
                    <a:solidFill>
                      <a:srgbClr val="000000"/>
                    </a:solidFill>
                    <a:sym typeface="Calibri"/>
                  </a:rPr>
                  <a:t>For solenoid, </a:t>
                </a:r>
                <a14:m>
                  <m:oMath xmlns:m="http://schemas.openxmlformats.org/officeDocument/2006/math">
                    <m:nary>
                      <m:naryPr>
                        <m:chr m:val="∮"/>
                        <m:limLoc m:val="undOvr"/>
                        <m:subHide m:val="on"/>
                        <m:supHide m:val="on"/>
                        <m:ctrlPr>
                          <a:rPr lang="en-US" sz="2000" i="1" smtClean="0">
                            <a:solidFill>
                              <a:srgbClr val="000000"/>
                            </a:solidFill>
                            <a:latin typeface="Cambria Math" panose="02040503050406030204" pitchFamily="18" charset="0"/>
                            <a:sym typeface="Calibri"/>
                          </a:rPr>
                        </m:ctrlPr>
                      </m:naryPr>
                      <m:sub/>
                      <m:sup/>
                      <m:e>
                        <m:r>
                          <a:rPr lang="en-US" sz="2000" b="0" i="1" smtClean="0">
                            <a:solidFill>
                              <a:srgbClr val="000000"/>
                            </a:solidFill>
                            <a:latin typeface="Cambria Math" panose="02040503050406030204" pitchFamily="18" charset="0"/>
                            <a:sym typeface="Calibri"/>
                          </a:rPr>
                          <m:t>𝐵</m:t>
                        </m:r>
                        <m:r>
                          <a:rPr lang="en-US" sz="2000" b="0" i="1" smtClean="0">
                            <a:solidFill>
                              <a:srgbClr val="000000"/>
                            </a:solidFill>
                            <a:latin typeface="Cambria Math" panose="02040503050406030204" pitchFamily="18" charset="0"/>
                            <a:ea typeface="Cambria Math" panose="02040503050406030204" pitchFamily="18" charset="0"/>
                            <a:sym typeface="Calibri"/>
                          </a:rPr>
                          <m:t>∙</m:t>
                        </m:r>
                      </m:e>
                    </m:nary>
                    <m:r>
                      <a:rPr lang="en-US" sz="2000" b="0" i="1" smtClean="0">
                        <a:solidFill>
                          <a:srgbClr val="000000"/>
                        </a:solidFill>
                        <a:latin typeface="Cambria Math" panose="02040503050406030204" pitchFamily="18" charset="0"/>
                        <a:sym typeface="Calibri"/>
                      </a:rPr>
                      <m:t>𝑑𝑠</m:t>
                    </m:r>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𝜇</m:t>
                        </m:r>
                      </m:e>
                      <m:sub>
                        <m:r>
                          <a:rPr lang="en-US" sz="2000" b="0" i="1" smtClean="0">
                            <a:solidFill>
                              <a:srgbClr val="000000"/>
                            </a:solidFill>
                            <a:latin typeface="Cambria Math" panose="02040503050406030204" pitchFamily="18" charset="0"/>
                            <a:sym typeface="Calibri"/>
                          </a:rPr>
                          <m:t>0</m:t>
                        </m:r>
                      </m:sub>
                    </m:sSub>
                    <m:r>
                      <a:rPr lang="en-US" sz="2000" b="0" i="1" smtClean="0">
                        <a:solidFill>
                          <a:srgbClr val="000000"/>
                        </a:solidFill>
                        <a:latin typeface="Cambria Math" panose="02040503050406030204" pitchFamily="18" charset="0"/>
                        <a:sym typeface="Calibri"/>
                      </a:rPr>
                      <m:t>𝑛𝐼</m:t>
                    </m:r>
                  </m:oMath>
                </a14:m>
                <a:r>
                  <a:rPr lang="en-US" sz="2000" b="0" dirty="0">
                    <a:solidFill>
                      <a:srgbClr val="000000"/>
                    </a:solidFill>
                    <a:sym typeface="Calibri"/>
                  </a:rPr>
                  <a:t> inside</a:t>
                </a:r>
              </a:p>
              <a:p>
                <a:pPr marL="285750" indent="-28575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sym typeface="Calibri"/>
                      </a:rPr>
                      <m:t>𝐿𝐼</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m:rPr>
                            <m:sty m:val="p"/>
                          </m:rPr>
                          <a:rPr lang="el-GR" sz="2000" b="0" i="1" smtClean="0">
                            <a:solidFill>
                              <a:srgbClr val="000000"/>
                            </a:solidFill>
                            <a:latin typeface="Cambria Math" panose="02040503050406030204" pitchFamily="18" charset="0"/>
                            <a:ea typeface="Cambria Math" panose="02040503050406030204" pitchFamily="18" charset="0"/>
                            <a:sym typeface="Calibri"/>
                          </a:rPr>
                          <m:t>Φ</m:t>
                        </m:r>
                      </m:e>
                      <m:sub>
                        <m:r>
                          <a:rPr lang="en-US" sz="2000" b="0" i="1" smtClean="0">
                            <a:solidFill>
                              <a:srgbClr val="000000"/>
                            </a:solidFill>
                            <a:latin typeface="Cambria Math" panose="02040503050406030204" pitchFamily="18" charset="0"/>
                            <a:sym typeface="Calibri"/>
                          </a:rPr>
                          <m:t>𝐵</m:t>
                        </m:r>
                      </m:sub>
                    </m:sSub>
                  </m:oMath>
                </a14:m>
                <a:r>
                  <a:rPr lang="en-US" sz="2000" b="0" dirty="0">
                    <a:solidFill>
                      <a:srgbClr val="000000"/>
                    </a:solidFill>
                    <a:sym typeface="Calibri"/>
                  </a:rPr>
                  <a:t>.  Since there are n turns in the solenoid, over the solenoid, </a:t>
                </a:r>
                <a14:m>
                  <m:oMath xmlns:m="http://schemas.openxmlformats.org/officeDocument/2006/math">
                    <m:r>
                      <a:rPr lang="en-US" sz="2000" b="0" i="1" smtClean="0">
                        <a:solidFill>
                          <a:srgbClr val="000000"/>
                        </a:solidFill>
                        <a:latin typeface="Cambria Math" panose="02040503050406030204" pitchFamily="18" charset="0"/>
                        <a:sym typeface="Calibri"/>
                      </a:rPr>
                      <m:t>𝐿𝐼</m:t>
                    </m:r>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𝜇</m:t>
                        </m:r>
                      </m:e>
                      <m:sub>
                        <m:r>
                          <a:rPr lang="en-US" sz="2000" i="1">
                            <a:solidFill>
                              <a:srgbClr val="000000"/>
                            </a:solidFill>
                            <a:latin typeface="Cambria Math" panose="02040503050406030204" pitchFamily="18" charset="0"/>
                            <a:sym typeface="Calibri"/>
                          </a:rPr>
                          <m:t>0</m:t>
                        </m:r>
                      </m:sub>
                    </m:sSub>
                    <m:sSup>
                      <m:sSupPr>
                        <m:ctrlPr>
                          <a:rPr lang="en-US" sz="200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𝑛</m:t>
                        </m:r>
                      </m:e>
                      <m:sup>
                        <m:r>
                          <a:rPr lang="en-US" sz="2000" b="0" i="1" smtClean="0">
                            <a:solidFill>
                              <a:srgbClr val="000000"/>
                            </a:solidFill>
                            <a:latin typeface="Cambria Math" panose="02040503050406030204" pitchFamily="18" charset="0"/>
                            <a:sym typeface="Calibri"/>
                          </a:rPr>
                          <m:t>2</m:t>
                        </m:r>
                      </m:sup>
                    </m:sSup>
                    <m:r>
                      <a:rPr lang="en-US" sz="2000" i="1">
                        <a:solidFill>
                          <a:srgbClr val="000000"/>
                        </a:solidFill>
                        <a:latin typeface="Cambria Math" panose="02040503050406030204" pitchFamily="18" charset="0"/>
                        <a:sym typeface="Calibri"/>
                      </a:rPr>
                      <m:t>𝐼</m:t>
                    </m:r>
                  </m:oMath>
                </a14:m>
                <a:r>
                  <a:rPr lang="en-US" sz="2000" dirty="0">
                    <a:solidFill>
                      <a:srgbClr val="000000"/>
                    </a:solidFill>
                    <a:sym typeface="Calibri"/>
                  </a:rPr>
                  <a:t>, so </a:t>
                </a:r>
                <a14:m>
                  <m:oMath xmlns:m="http://schemas.openxmlformats.org/officeDocument/2006/math">
                    <m:r>
                      <a:rPr lang="en-US" sz="2000" b="0" i="1" smtClean="0">
                        <a:solidFill>
                          <a:srgbClr val="000000"/>
                        </a:solidFill>
                        <a:latin typeface="Cambria Math" panose="02040503050406030204" pitchFamily="18" charset="0"/>
                        <a:sym typeface="Calibri"/>
                      </a:rPr>
                      <m:t>𝐿</m:t>
                    </m:r>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𝜇</m:t>
                        </m:r>
                      </m:e>
                      <m:sub>
                        <m:r>
                          <a:rPr lang="en-US" sz="2000" i="1">
                            <a:solidFill>
                              <a:srgbClr val="000000"/>
                            </a:solidFill>
                            <a:latin typeface="Cambria Math" panose="02040503050406030204" pitchFamily="18" charset="0"/>
                            <a:sym typeface="Calibri"/>
                          </a:rPr>
                          <m:t>0</m:t>
                        </m:r>
                      </m:sub>
                    </m:sSub>
                    <m:sSup>
                      <m:sSupPr>
                        <m:ctrlPr>
                          <a:rPr lang="en-US" sz="2000" i="1">
                            <a:solidFill>
                              <a:srgbClr val="000000"/>
                            </a:solidFill>
                            <a:latin typeface="Cambria Math" panose="02040503050406030204" pitchFamily="18" charset="0"/>
                            <a:sym typeface="Calibri"/>
                          </a:rPr>
                        </m:ctrlPr>
                      </m:sSupPr>
                      <m:e>
                        <m:r>
                          <a:rPr lang="en-US" sz="2000" i="1">
                            <a:solidFill>
                              <a:srgbClr val="000000"/>
                            </a:solidFill>
                            <a:latin typeface="Cambria Math" panose="02040503050406030204" pitchFamily="18" charset="0"/>
                            <a:sym typeface="Calibri"/>
                          </a:rPr>
                          <m:t>𝑛</m:t>
                        </m:r>
                      </m:e>
                      <m:sup>
                        <m:r>
                          <a:rPr lang="en-US" sz="2000" i="1">
                            <a:solidFill>
                              <a:srgbClr val="000000"/>
                            </a:solidFill>
                            <a:latin typeface="Cambria Math" panose="02040503050406030204" pitchFamily="18" charset="0"/>
                            <a:sym typeface="Calibri"/>
                          </a:rPr>
                          <m:t>2</m:t>
                        </m:r>
                      </m:sup>
                    </m:sSup>
                  </m:oMath>
                </a14:m>
                <a:r>
                  <a:rPr lang="en-US" sz="2000" b="0" dirty="0">
                    <a:solidFill>
                      <a:srgbClr val="000000"/>
                    </a:solidFill>
                    <a:sym typeface="Calibri"/>
                  </a:rPr>
                  <a:t>.</a:t>
                </a:r>
              </a:p>
              <a:p>
                <a:pPr marL="285750" indent="-285750" latinLnBrk="1" hangingPunct="0">
                  <a:buFont typeface="Arial" panose="020B0604020202020204" pitchFamily="34" charset="0"/>
                  <a:buChar char="•"/>
                </a:pPr>
                <a:r>
                  <a:rPr lang="en-US" sz="2000" dirty="0">
                    <a:solidFill>
                      <a:srgbClr val="000000"/>
                    </a:solidFill>
                    <a:sym typeface="Calibri"/>
                  </a:rPr>
                  <a:t>This is the source of </a:t>
                </a:r>
                <a14:m>
                  <m:oMath xmlns:m="http://schemas.openxmlformats.org/officeDocument/2006/math">
                    <m:r>
                      <a:rPr lang="en-US" sz="2000" b="0" i="1" smtClean="0">
                        <a:solidFill>
                          <a:srgbClr val="000000"/>
                        </a:solidFill>
                        <a:latin typeface="Cambria Math" panose="02040503050406030204" pitchFamily="18" charset="0"/>
                        <a:sym typeface="Calibri"/>
                      </a:rPr>
                      <m:t>𝐿</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𝐴</m:t>
                        </m:r>
                      </m:e>
                      <m:sub>
                        <m:r>
                          <a:rPr lang="en-US" sz="2000" b="0" i="1" smtClean="0">
                            <a:solidFill>
                              <a:srgbClr val="000000"/>
                            </a:solidFill>
                            <a:latin typeface="Cambria Math" panose="02040503050406030204" pitchFamily="18" charset="0"/>
                            <a:sym typeface="Calibri"/>
                          </a:rPr>
                          <m:t>𝑙</m:t>
                        </m:r>
                      </m:sub>
                    </m:sSub>
                    <m:sSup>
                      <m:sSupPr>
                        <m:ctrlPr>
                          <a:rPr lang="en-US" sz="2000" b="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𝑛</m:t>
                        </m:r>
                      </m:e>
                      <m:sup>
                        <m:r>
                          <a:rPr lang="en-US" sz="2000" b="0" i="1" smtClean="0">
                            <a:solidFill>
                              <a:srgbClr val="000000"/>
                            </a:solidFill>
                            <a:latin typeface="Cambria Math" panose="02040503050406030204" pitchFamily="18" charset="0"/>
                            <a:sym typeface="Calibri"/>
                          </a:rPr>
                          <m:t>2</m:t>
                        </m:r>
                      </m:sup>
                    </m:sSup>
                  </m:oMath>
                </a14:m>
                <a:endParaRPr lang="en-US" sz="2000" b="0" dirty="0">
                  <a:solidFill>
                    <a:srgbClr val="000000"/>
                  </a:solidFill>
                  <a:sym typeface="Calibri"/>
                </a:endParaRPr>
              </a:p>
              <a:p>
                <a:pPr marL="285750" indent="-285750" latinLnBrk="1" hangingPunct="0">
                  <a:buFont typeface="Arial" panose="020B0604020202020204" pitchFamily="34" charset="0"/>
                  <a:buChar char="•"/>
                </a:pPr>
                <a14:m>
                  <m:oMath xmlns:m="http://schemas.openxmlformats.org/officeDocument/2006/math">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𝑠</m:t>
                        </m:r>
                      </m:sub>
                    </m:sSub>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𝑠</m:t>
                            </m:r>
                          </m:sub>
                        </m:sSub>
                      </m:num>
                      <m:den>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𝑝</m:t>
                            </m:r>
                          </m:sub>
                        </m:sSub>
                      </m:den>
                    </m:f>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𝑝</m:t>
                        </m:r>
                      </m:sub>
                    </m:sSub>
                  </m:oMath>
                </a14:m>
                <a:endParaRPr lang="en-US" sz="2000" dirty="0">
                  <a:solidFill>
                    <a:srgbClr val="000000"/>
                  </a:solidFill>
                  <a:sym typeface="Calibri"/>
                </a:endParaRPr>
              </a:p>
              <a:p>
                <a:pPr marL="285750" indent="-28575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𝑍</m:t>
                        </m:r>
                      </m:e>
                      <m:sub>
                        <m:r>
                          <a:rPr lang="en-US" sz="2000" b="0" i="1" smtClean="0">
                            <a:solidFill>
                              <a:srgbClr val="000000"/>
                            </a:solidFill>
                            <a:latin typeface="Cambria Math" panose="02040503050406030204" pitchFamily="18" charset="0"/>
                            <a:sym typeface="Calibri"/>
                          </a:rPr>
                          <m:t>𝑝</m:t>
                        </m:r>
                      </m:sub>
                    </m:sSub>
                    <m:r>
                      <a:rPr lang="en-US" sz="2000" b="0" i="1" smtClean="0">
                        <a:solidFill>
                          <a:srgbClr val="000000"/>
                        </a:solidFill>
                        <a:latin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𝑝</m:t>
                                </m:r>
                              </m:sub>
                            </m:sSub>
                          </m:num>
                          <m:den>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𝑠</m:t>
                                </m:r>
                              </m:sub>
                            </m:sSub>
                          </m:den>
                        </m:f>
                        <m:r>
                          <a:rPr lang="en-US" sz="2000" b="0" i="1" smtClean="0">
                            <a:solidFill>
                              <a:srgbClr val="000000"/>
                            </a:solidFill>
                            <a:latin typeface="Cambria Math" panose="02040503050406030204" pitchFamily="18" charset="0"/>
                            <a:sym typeface="Calibri"/>
                          </a:rPr>
                          <m:t>)</m:t>
                        </m:r>
                      </m:e>
                      <m:sup>
                        <m:r>
                          <a:rPr lang="en-US" sz="2000" b="0" i="1" smtClean="0">
                            <a:solidFill>
                              <a:srgbClr val="000000"/>
                            </a:solidFill>
                            <a:latin typeface="Cambria Math" panose="02040503050406030204" pitchFamily="18" charset="0"/>
                            <a:sym typeface="Calibri"/>
                          </a:rPr>
                          <m:t>2</m:t>
                        </m:r>
                      </m:sup>
                    </m:sSup>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𝑍</m:t>
                        </m:r>
                      </m:e>
                      <m:sub>
                        <m:r>
                          <a:rPr lang="en-US" sz="2000" b="0" i="1" smtClean="0">
                            <a:solidFill>
                              <a:srgbClr val="000000"/>
                            </a:solidFill>
                            <a:latin typeface="Cambria Math" panose="02040503050406030204" pitchFamily="18" charset="0"/>
                            <a:sym typeface="Calibri"/>
                          </a:rPr>
                          <m:t>𝑠</m:t>
                        </m:r>
                      </m:sub>
                    </m:sSub>
                  </m:oMath>
                </a14:m>
                <a:endParaRPr lang="en-US" sz="2000" dirty="0">
                  <a:solidFill>
                    <a:srgbClr val="000000"/>
                  </a:solidFill>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4208" y="1439898"/>
                <a:ext cx="10682354" cy="4586815"/>
              </a:xfrm>
              <a:prstGeom prst="rect">
                <a:avLst/>
              </a:prstGeom>
              <a:blipFill>
                <a:blip r:embed="rId3"/>
                <a:stretch>
                  <a:fillRect l="-831" t="-13812"/>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40</a:t>
            </a:fld>
            <a:endParaRPr lang="en-US"/>
          </a:p>
        </p:txBody>
      </p:sp>
    </p:spTree>
    <p:extLst>
      <p:ext uri="{BB962C8B-B14F-4D97-AF65-F5344CB8AC3E}">
        <p14:creationId xmlns:p14="http://schemas.microsoft.com/office/powerpoint/2010/main" val="38654297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15: Norcal Driver Transformers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40225" y="955964"/>
                <a:ext cx="11360027" cy="553270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m:rPr>
                        <m:nor/>
                      </m:rPr>
                      <a:rPr lang="en-US" dirty="0" smtClean="0">
                        <a:solidFill>
                          <a:srgbClr val="000000"/>
                        </a:solidFill>
                        <a:ea typeface="Calibri"/>
                        <a:cs typeface="Calibri"/>
                        <a:sym typeface="Calibri"/>
                      </a:rPr>
                      <m:t>T</m:t>
                    </m:r>
                    <m:r>
                      <m:rPr>
                        <m:nor/>
                      </m:rPr>
                      <a:rPr lang="en-US" baseline="-25000" dirty="0" smtClean="0">
                        <a:solidFill>
                          <a:srgbClr val="000000"/>
                        </a:solidFill>
                        <a:ea typeface="Calibri"/>
                        <a:cs typeface="Calibri"/>
                        <a:sym typeface="Calibri"/>
                      </a:rPr>
                      <m:t>1</m:t>
                    </m:r>
                    <m:r>
                      <m:rPr>
                        <m:nor/>
                      </m:rPr>
                      <a:rPr lang="en-US" dirty="0" smtClean="0">
                        <a:solidFill>
                          <a:srgbClr val="000000"/>
                        </a:solidFill>
                        <a:ea typeface="Calibri"/>
                        <a:cs typeface="Calibri"/>
                        <a:sym typeface="Calibri"/>
                      </a:rPr>
                      <m:t> </m:t>
                    </m:r>
                    <m:r>
                      <m:rPr>
                        <m:nor/>
                      </m:rPr>
                      <a:rPr lang="en-US" dirty="0" smtClean="0">
                        <a:solidFill>
                          <a:srgbClr val="000000"/>
                        </a:solidFill>
                        <a:ea typeface="Calibri"/>
                        <a:cs typeface="Calibri"/>
                        <a:sym typeface="Calibri"/>
                      </a:rPr>
                      <m:t>uses</m:t>
                    </m:r>
                    <m:r>
                      <m:rPr>
                        <m:nor/>
                      </m:rPr>
                      <a:rPr lang="en-US" dirty="0" smtClean="0">
                        <a:solidFill>
                          <a:srgbClr val="000000"/>
                        </a:solidFill>
                        <a:ea typeface="Calibri"/>
                        <a:cs typeface="Calibri"/>
                        <a:sym typeface="Calibri"/>
                      </a:rPr>
                      <m:t> </m:t>
                    </m:r>
                    <m:r>
                      <m:rPr>
                        <m:nor/>
                      </m:rPr>
                      <a:rPr lang="en-US" dirty="0" smtClean="0">
                        <a:solidFill>
                          <a:srgbClr val="000000"/>
                        </a:solidFill>
                        <a:ea typeface="Calibri"/>
                        <a:cs typeface="Calibri"/>
                        <a:sym typeface="Calibri"/>
                      </a:rPr>
                      <m:t>FT</m:t>
                    </m:r>
                    <m:r>
                      <m:rPr>
                        <m:nor/>
                      </m:rPr>
                      <a:rPr lang="en-US" dirty="0" smtClean="0">
                        <a:solidFill>
                          <a:srgbClr val="000000"/>
                        </a:solidFill>
                        <a:ea typeface="Calibri"/>
                        <a:cs typeface="Calibri"/>
                        <a:sym typeface="Calibri"/>
                      </a:rPr>
                      <m:t> 37−43.</m:t>
                    </m:r>
                  </m:oMath>
                </a14:m>
                <a:r>
                  <a:rPr lang="en-US" dirty="0">
                    <a:solidFill>
                      <a:srgbClr val="000000"/>
                    </a:solidFill>
                    <a:ea typeface="Calibri"/>
                    <a:cs typeface="Calibri"/>
                    <a:sym typeface="Calibri"/>
                  </a:rPr>
                  <a:t> </a:t>
                </a:r>
                <a14:m>
                  <m:oMath xmlns:m="http://schemas.openxmlformats.org/officeDocument/2006/math">
                    <m:r>
                      <a:rPr lang="en-US" b="0" i="1" dirty="0" smtClean="0">
                        <a:solidFill>
                          <a:srgbClr val="000000"/>
                        </a:solidFill>
                        <a:latin typeface="Cambria Math" panose="02040503050406030204" pitchFamily="18" charset="0"/>
                        <a:ea typeface="Calibri"/>
                        <a:cs typeface="Calibri"/>
                        <a:sym typeface="Calibri"/>
                      </a:rPr>
                      <m:t>𝐿</m:t>
                    </m:r>
                    <m:d>
                      <m:dPr>
                        <m:ctrlPr>
                          <a:rPr lang="en-US" b="0" i="1" dirty="0" smtClean="0">
                            <a:solidFill>
                              <a:srgbClr val="000000"/>
                            </a:solidFill>
                            <a:latin typeface="Cambria Math" panose="02040503050406030204" pitchFamily="18" charset="0"/>
                            <a:ea typeface="Calibri"/>
                            <a:cs typeface="Calibri"/>
                            <a:sym typeface="Calibri"/>
                          </a:rPr>
                        </m:ctrlPr>
                      </m:d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𝐻</m:t>
                        </m:r>
                      </m:e>
                    </m:d>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𝐴</m:t>
                            </m:r>
                          </m:e>
                          <m:sub>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𝐿</m:t>
                            </m:r>
                          </m:sub>
                        </m:sSub>
                        <m:sSup>
                          <m:sSupPr>
                            <m:ctrlP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𝑡</m:t>
                            </m:r>
                          </m:e>
                          <m:sup>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1000</m:t>
                        </m:r>
                      </m:den>
                    </m:f>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𝐴</m:t>
                        </m:r>
                      </m:e>
                      <m:sub>
                        <m:r>
                          <a:rPr lang="en-US" b="0" i="1" smtClean="0">
                            <a:solidFill>
                              <a:srgbClr val="000000"/>
                            </a:solidFill>
                            <a:latin typeface="Cambria Math" panose="02040503050406030204" pitchFamily="18" charset="0"/>
                            <a:cs typeface="Calibri"/>
                            <a:sym typeface="Calibri"/>
                          </a:rPr>
                          <m:t>𝐿</m:t>
                        </m:r>
                      </m:sub>
                    </m:sSub>
                    <m:r>
                      <a:rPr lang="en-US" b="0" i="1" smtClean="0">
                        <a:solidFill>
                          <a:srgbClr val="000000"/>
                        </a:solidFill>
                        <a:latin typeface="Cambria Math" panose="02040503050406030204" pitchFamily="18" charset="0"/>
                        <a:cs typeface="Calibri"/>
                        <a:sym typeface="Calibri"/>
                      </a:rPr>
                      <m:t>=350.</m:t>
                    </m:r>
                    <m:r>
                      <a:rPr lang="en-US" b="0" i="0"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ea typeface="Calibri"/>
                        <a:cs typeface="Calibri"/>
                        <a:sym typeface="Calibri"/>
                      </a:rPr>
                      <m:t>=7×</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6</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𝑀𝐻𝑧</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𝑛</m:t>
                        </m:r>
                      </m:e>
                      <m:sub>
                        <m:r>
                          <a:rPr lang="en-US" b="0" i="1" smtClean="0">
                            <a:solidFill>
                              <a:srgbClr val="000000"/>
                            </a:solidFill>
                            <a:latin typeface="Cambria Math" panose="02040503050406030204" pitchFamily="18" charset="0"/>
                            <a:cs typeface="Calibri"/>
                            <a:sym typeface="Calibri"/>
                          </a:rPr>
                          <m:t>𝑝</m:t>
                        </m:r>
                      </m:sub>
                    </m:sSub>
                    <m:r>
                      <a:rPr lang="en-US" b="0" i="1" smtClean="0">
                        <a:solidFill>
                          <a:srgbClr val="000000"/>
                        </a:solidFill>
                        <a:latin typeface="Cambria Math" panose="02040503050406030204" pitchFamily="18" charset="0"/>
                        <a:cs typeface="Calibri"/>
                        <a:sym typeface="Calibri"/>
                      </a:rPr>
                      <m:t>=14,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𝑛</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=4</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×7×</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6</m:t>
                        </m:r>
                      </m:sup>
                    </m:sSup>
                    <m:r>
                      <a:rPr lang="en-US" i="1">
                        <a:solidFill>
                          <a:srgbClr val="000000"/>
                        </a:solidFill>
                        <a:latin typeface="Cambria Math" panose="02040503050406030204" pitchFamily="18" charset="0"/>
                        <a:ea typeface="Cambria Math" panose="02040503050406030204" pitchFamily="18" charset="0"/>
                        <a:cs typeface="Calibri"/>
                        <a:sym typeface="Calibri"/>
                      </a:rPr>
                      <m:t>𝑀𝐻𝑧</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=4.4×</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7</m:t>
                        </m:r>
                      </m:sup>
                    </m:sSup>
                  </m:oMath>
                </a14:m>
                <a:endParaRPr lang="en-US" dirty="0">
                  <a:solidFill>
                    <a:srgbClr val="000000"/>
                  </a:solidFill>
                  <a:ea typeface="Calibri"/>
                  <a:cs typeface="Calibri"/>
                  <a:sym typeface="Calibri"/>
                </a:endParaRPr>
              </a:p>
              <a:p>
                <a:pPr defTabSz="457200" latinLnBrk="1" hangingPunct="0"/>
                <a:endParaRPr lang="en-US" dirty="0">
                  <a:solidFill>
                    <a:srgbClr val="000000"/>
                  </a:solidFill>
                  <a:ea typeface="Calibri"/>
                  <a:cs typeface="Calibri"/>
                  <a:sym typeface="Calibri"/>
                </a:endParaRPr>
              </a:p>
              <a:p>
                <a:pPr marL="457200" indent="-457200" defTabSz="457200" latinLnBrk="1" hangingPunct="0">
                  <a:buFont typeface="+mj-lt"/>
                  <a:buAutoNum type="arabicPeriod"/>
                </a:pPr>
                <a14:m>
                  <m:oMath xmlns:m="http://schemas.openxmlformats.org/officeDocument/2006/math">
                    <m:r>
                      <m:rPr>
                        <m:nor/>
                      </m:rPr>
                      <a:rPr lang="en-US" b="0" i="0" dirty="0" smtClean="0">
                        <a:solidFill>
                          <a:srgbClr val="000000"/>
                        </a:solidFill>
                      </a:rPr>
                      <m:t>Measure</m:t>
                    </m:r>
                    <m:r>
                      <m:rPr>
                        <m:nor/>
                      </m:rPr>
                      <a:rPr lang="en-US" b="0" i="0" dirty="0" smtClean="0">
                        <a:solidFill>
                          <a:srgbClr val="000000"/>
                        </a:solidFill>
                      </a:rPr>
                      <m:t> </m:t>
                    </m:r>
                    <m:r>
                      <m:rPr>
                        <m:nor/>
                      </m:rPr>
                      <a:rPr lang="en-US" b="0" i="0" dirty="0" smtClean="0">
                        <a:solidFill>
                          <a:srgbClr val="000000"/>
                        </a:solidFill>
                      </a:rPr>
                      <m:t>the</m:t>
                    </m:r>
                  </m:oMath>
                </a14:m>
                <a:r>
                  <a:rPr lang="en-US" dirty="0">
                    <a:solidFill>
                      <a:srgbClr val="000000"/>
                    </a:solidFill>
                    <a:ea typeface="Calibri"/>
                    <a:cs typeface="Calibri"/>
                    <a:sym typeface="Calibri"/>
                  </a:rPr>
                  <a:t> output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oMath>
                </a14:m>
                <a:r>
                  <a:rPr lang="en-US" dirty="0">
                    <a:solidFill>
                      <a:srgbClr val="000000"/>
                    </a:solidFill>
                    <a:ea typeface="Calibri"/>
                    <a:cs typeface="Calibri"/>
                    <a:sym typeface="Calibri"/>
                  </a:rPr>
                  <a:t>.</a:t>
                </a:r>
              </a:p>
              <a:p>
                <a:pPr marL="457200" indent="-457200" defTabSz="457200" latinLnBrk="1" hangingPunct="0">
                  <a:buFont typeface="+mj-lt"/>
                  <a:buAutoNum type="arabicPeriod"/>
                </a:pPr>
                <a:r>
                  <a:rPr lang="en-US" dirty="0">
                    <a:solidFill>
                      <a:srgbClr val="000000"/>
                    </a:solidFill>
                    <a:ea typeface="Calibri"/>
                    <a:cs typeface="Calibri"/>
                    <a:sym typeface="Calibri"/>
                  </a:rPr>
                  <a:t>Calculate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 </m:t>
                    </m:r>
                  </m:oMath>
                </a14:m>
                <a:endParaRPr lang="en-US" i="1" dirty="0">
                  <a:solidFill>
                    <a:srgbClr val="000000"/>
                  </a:solidFill>
                  <a:latin typeface="Cambria Math" panose="02040503050406030204" pitchFamily="18" charset="0"/>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cs typeface="Calibri"/>
                            <a:sym typeface="Calibri"/>
                          </a:rPr>
                          <m:t>𝑝</m:t>
                        </m:r>
                      </m:sub>
                    </m:sSub>
                    <m:r>
                      <a:rPr lang="en-US" b="0" i="1" smtClean="0">
                        <a:solidFill>
                          <a:srgbClr val="000000"/>
                        </a:solidFill>
                        <a:latin typeface="Cambria Math" panose="02040503050406030204" pitchFamily="18" charset="0"/>
                        <a:cs typeface="Calibri"/>
                        <a:sym typeface="Calibri"/>
                      </a:rPr>
                      <m:t>=68.6</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5</m:t>
                    </m:r>
                    <m:r>
                      <a:rPr lang="en-US" i="1">
                        <a:solidFill>
                          <a:srgbClr val="000000"/>
                        </a:solidFill>
                        <a:latin typeface="Cambria Math" panose="02040503050406030204" pitchFamily="18" charset="0"/>
                        <a:cs typeface="Calibri"/>
                        <a:sym typeface="Calibri"/>
                      </a:rPr>
                      <m:t>.6</m:t>
                    </m:r>
                    <m:r>
                      <a:rPr lang="en-US" i="1">
                        <a:solidFill>
                          <a:srgbClr val="000000"/>
                        </a:solidFill>
                        <a:latin typeface="Cambria Math" panose="02040503050406030204" pitchFamily="18" charset="0"/>
                        <a:ea typeface="Cambria Math" panose="02040503050406030204" pitchFamily="18" charset="0"/>
                        <a:cs typeface="Calibri"/>
                        <a:sym typeface="Calibri"/>
                      </a:rPr>
                      <m:t>𝜇</m:t>
                    </m:r>
                    <m:r>
                      <a:rPr lang="en-US" i="1">
                        <a:solidFill>
                          <a:srgbClr val="000000"/>
                        </a:solidFill>
                        <a:latin typeface="Cambria Math" panose="02040503050406030204" pitchFamily="18" charset="0"/>
                        <a:ea typeface="Cambria Math" panose="02040503050406030204" pitchFamily="18" charset="0"/>
                        <a:cs typeface="Calibri"/>
                        <a:sym typeface="Calibri"/>
                      </a:rPr>
                      <m:t>𝐻</m:t>
                    </m:r>
                  </m:oMath>
                </a14:m>
                <a:endParaRPr lang="en-US" i="1" dirty="0">
                  <a:solidFill>
                    <a:srgbClr val="000000"/>
                  </a:solidFill>
                  <a:latin typeface="Cambria Math" panose="02040503050406030204" pitchFamily="18" charset="0"/>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cs typeface="Calibri"/>
                        <a:sym typeface="Calibri"/>
                      </a:rPr>
                      <m:t>)=1250+</m:t>
                    </m:r>
                    <m:r>
                      <a:rPr lang="en-US" b="0" i="1" smtClean="0">
                        <a:solidFill>
                          <a:srgbClr val="000000"/>
                        </a:solidFill>
                        <a:latin typeface="Cambria Math" panose="02040503050406030204" pitchFamily="18" charset="0"/>
                        <a:cs typeface="Calibri"/>
                        <a:sym typeface="Calibri"/>
                      </a:rPr>
                      <m:t>𝑗</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 </m:t>
                        </m:r>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=1250+3016</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oMath>
                </a14:m>
                <a:r>
                  <a:rPr lang="en-US" b="0" i="1" dirty="0">
                    <a:solidFill>
                      <a:srgbClr val="000000"/>
                    </a:solidFill>
                    <a:latin typeface="Cambria Math" panose="02040503050406030204" pitchFamily="18" charset="0"/>
                    <a:ea typeface="Cambria Math" panose="02040503050406030204" pitchFamily="18" charset="0"/>
                    <a:cs typeface="Calibri"/>
                    <a:sym typeface="Calibri"/>
                  </a:rPr>
                  <a:t>, </a:t>
                </a:r>
                <a14:m>
                  <m:oMath xmlns:m="http://schemas.openxmlformats.org/officeDocument/2006/math">
                    <m:d>
                      <m:dPr>
                        <m:begChr m:val="|"/>
                        <m:endChr m:val="|"/>
                        <m:ctrlPr>
                          <a:rPr lang="en-US" i="1" dirty="0">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e>
                    </m:d>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3264</m:t>
                    </m:r>
                  </m:oMath>
                </a14:m>
                <a:endParaRPr lang="en-US" b="0" i="1" dirty="0">
                  <a:solidFill>
                    <a:srgbClr val="000000"/>
                  </a:solidFill>
                  <a:latin typeface="Cambria Math" panose="02040503050406030204" pitchFamily="18" charset="0"/>
                  <a:ea typeface="Cambria Math" panose="02040503050406030204" pitchFamily="18" charset="0"/>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𝑒𝑞</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𝑜𝑢𝑡</m:t>
                        </m:r>
                      </m:sub>
                    </m:sSub>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d>
                    <m:r>
                      <a:rPr lang="en-US" b="0" i="1" smtClean="0">
                        <a:solidFill>
                          <a:srgbClr val="000000"/>
                        </a:solidFill>
                        <a:latin typeface="Cambria Math" panose="02040503050406030204" pitchFamily="18" charset="0"/>
                        <a:cs typeface="Calibri"/>
                        <a:sym typeface="Calibri"/>
                      </a:rPr>
                      <m:t>=33+</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ea typeface="Cambria Math" panose="02040503050406030204" pitchFamily="18" charset="0"/>
                        <a:cs typeface="Calibri"/>
                        <a:sym typeface="Calibri"/>
                      </a:rPr>
                      <m:t>)=33+</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246,</m:t>
                    </m:r>
                  </m:oMath>
                </a14:m>
                <a:r>
                  <a:rPr lang="en-US" b="0" i="1" dirty="0">
                    <a:solidFill>
                      <a:srgbClr val="000000"/>
                    </a:solidFill>
                    <a:latin typeface="Cambria Math" panose="02040503050406030204" pitchFamily="18" charset="0"/>
                    <a:cs typeface="Calibri"/>
                    <a:sym typeface="Calibri"/>
                  </a:rPr>
                  <a:t> </a:t>
                </a:r>
                <a14:m>
                  <m:oMath xmlns:m="http://schemas.openxmlformats.org/officeDocument/2006/math">
                    <m:d>
                      <m:dPr>
                        <m:begChr m:val="|"/>
                        <m:endChr m:val="|"/>
                        <m:ctrlPr>
                          <a:rPr lang="en-US" b="0" i="1" dirty="0" smtClean="0">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𝑜𝑢𝑡</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e>
                    </m:d>
                    <m:r>
                      <a:rPr lang="en-US" b="0" i="1" smtClean="0">
                        <a:solidFill>
                          <a:srgbClr val="000000"/>
                        </a:solidFill>
                        <a:latin typeface="Cambria Math" panose="02040503050406030204" pitchFamily="18" charset="0"/>
                        <a:cs typeface="Calibri"/>
                        <a:sym typeface="Calibri"/>
                      </a:rPr>
                      <m:t>=248</m:t>
                    </m:r>
                  </m:oMath>
                </a14:m>
                <a:endParaRPr lang="en-US" b="0" i="1" dirty="0">
                  <a:solidFill>
                    <a:srgbClr val="000000"/>
                  </a:solidFill>
                  <a:latin typeface="Cambria Math" panose="02040503050406030204" pitchFamily="18" charset="0"/>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𝑡</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3016</m:t>
                        </m:r>
                      </m:num>
                      <m:den>
                        <m:r>
                          <a:rPr lang="en-US" b="0" i="1" smtClean="0">
                            <a:solidFill>
                              <a:srgbClr val="000000"/>
                            </a:solidFill>
                            <a:latin typeface="Cambria Math" panose="02040503050406030204" pitchFamily="18" charset="0"/>
                            <a:cs typeface="Calibri"/>
                            <a:sym typeface="Calibri"/>
                          </a:rPr>
                          <m:t>3264</m:t>
                        </m:r>
                      </m:den>
                    </m:f>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𝑖𝑛</m:t>
                        </m:r>
                      </m:sub>
                    </m:sSub>
                  </m:oMath>
                </a14:m>
                <a:endParaRPr lang="en-US" i="1" dirty="0">
                  <a:solidFill>
                    <a:srgbClr val="000000"/>
                  </a:solidFill>
                  <a:latin typeface="Cambria Math" panose="02040503050406030204" pitchFamily="18" charset="0"/>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𝑡</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𝑜𝑢𝑡</m:t>
                        </m:r>
                      </m:sub>
                    </m:sSub>
                    <m:r>
                      <a:rPr lang="en-US" b="0" i="1" smtClean="0">
                        <a:solidFill>
                          <a:srgbClr val="000000"/>
                        </a:solidFill>
                        <a:latin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𝑛</m:t>
                            </m:r>
                          </m:e>
                          <m:sub>
                            <m:r>
                              <a:rPr lang="en-US" b="0" i="1" smtClean="0">
                                <a:solidFill>
                                  <a:srgbClr val="000000"/>
                                </a:solidFill>
                                <a:latin typeface="Cambria Math" panose="02040503050406030204" pitchFamily="18" charset="0"/>
                                <a:cs typeface="Calibri"/>
                                <a:sym typeface="Calibri"/>
                              </a:rPr>
                              <m:t>𝑠</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𝑛</m:t>
                            </m:r>
                          </m:e>
                          <m:sub>
                            <m:r>
                              <a:rPr lang="en-US" b="0" i="1" smtClean="0">
                                <a:solidFill>
                                  <a:srgbClr val="000000"/>
                                </a:solidFill>
                                <a:latin typeface="Cambria Math" panose="02040503050406030204" pitchFamily="18" charset="0"/>
                                <a:cs typeface="Calibri"/>
                                <a:sym typeface="Calibri"/>
                              </a:rPr>
                              <m:t>𝑝</m:t>
                            </m:r>
                          </m:sub>
                        </m:sSub>
                      </m:den>
                    </m:f>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𝑡</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𝑖𝑛</m:t>
                        </m:r>
                      </m:sub>
                    </m:sSub>
                    <m:r>
                      <a:rPr lang="en-US" b="0" i="0" smtClean="0">
                        <a:solidFill>
                          <a:srgbClr val="000000"/>
                        </a:solidFill>
                        <a:latin typeface="Cambria Math" panose="02040503050406030204" pitchFamily="18" charset="0"/>
                        <a:cs typeface="Calibri"/>
                        <a:sym typeface="Calibri"/>
                      </a:rPr>
                      <m:t>=.29</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𝑡</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r>
                      <a:rPr lang="en-US" b="0" i="1" smtClean="0">
                        <a:solidFill>
                          <a:srgbClr val="000000"/>
                        </a:solidFill>
                        <a:latin typeface="Cambria Math" panose="02040503050406030204" pitchFamily="18" charset="0"/>
                        <a:cs typeface="Calibri"/>
                        <a:sym typeface="Calibri"/>
                      </a:rPr>
                      <m:t>=.29</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3016</m:t>
                        </m:r>
                      </m:num>
                      <m:den>
                        <m:r>
                          <a:rPr lang="en-US" b="0" i="1" smtClean="0">
                            <a:solidFill>
                              <a:srgbClr val="000000"/>
                            </a:solidFill>
                            <a:latin typeface="Cambria Math" panose="02040503050406030204" pitchFamily="18" charset="0"/>
                            <a:cs typeface="Calibri"/>
                            <a:sym typeface="Calibri"/>
                          </a:rPr>
                          <m:t>3264</m:t>
                        </m:r>
                      </m:den>
                    </m:f>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5=1.3</m:t>
                    </m:r>
                    <m:r>
                      <a:rPr lang="en-US" b="0" i="1" smtClean="0">
                        <a:solidFill>
                          <a:srgbClr val="000000"/>
                        </a:solidFill>
                        <a:latin typeface="Cambria Math" panose="02040503050406030204" pitchFamily="18" charset="0"/>
                        <a:cs typeface="Calibri"/>
                        <a:sym typeface="Calibri"/>
                      </a:rPr>
                      <m:t>𝑉</m:t>
                    </m:r>
                  </m:oMath>
                </a14:m>
                <a:endParaRPr lang="en-US" b="0" dirty="0">
                  <a:solidFill>
                    <a:srgbClr val="000000"/>
                  </a:solidFill>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𝑝</m:t>
                        </m:r>
                      </m:sub>
                    </m:sSub>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d>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𝑖𝑛</m:t>
                            </m:r>
                          </m:sub>
                        </m:sSub>
                      </m:num>
                      <m:den>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den>
                    </m:f>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p>
                    </m:sSup>
                  </m:oMath>
                </a14:m>
                <a:r>
                  <a:rPr lang="en-US" b="0" dirty="0">
                    <a:solidFill>
                      <a:srgbClr val="000000"/>
                    </a:solidFill>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unc>
                      <m:func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uncPr>
                      <m:fName>
                        <m:r>
                          <m:rPr>
                            <m:sty m:val="p"/>
                          </m:rPr>
                          <a:rPr lang="en-US" b="0" i="0" smtClean="0">
                            <a:solidFill>
                              <a:srgbClr val="000000"/>
                            </a:solidFill>
                            <a:latin typeface="Cambria Math" panose="02040503050406030204" pitchFamily="18" charset="0"/>
                            <a:ea typeface="Cambria Math" panose="02040503050406030204" pitchFamily="18" charset="0"/>
                            <a:cs typeface="Calibri"/>
                            <a:sym typeface="Calibri"/>
                          </a:rPr>
                          <m:t>arctan</m:t>
                        </m:r>
                      </m:fName>
                      <m:e>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1250</m:t>
                                </m:r>
                              </m:den>
                            </m:f>
                          </m:e>
                        </m:d>
                      </m:e>
                    </m:func>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𝑠</m:t>
                        </m:r>
                      </m:sub>
                    </m:sSub>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r>
                      <a:rPr lang="en-US">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𝑜𝑢𝑡</m:t>
                            </m:r>
                          </m:sub>
                        </m:sSub>
                      </m:num>
                      <m:den>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m:t>
                        </m:r>
                      </m:den>
                    </m:f>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𝑒</m:t>
                        </m:r>
                      </m:e>
                      <m:sup>
                        <m:r>
                          <a:rPr lang="en-US" i="1">
                            <a:solidFill>
                              <a:srgbClr val="000000"/>
                            </a:solidFill>
                            <a:latin typeface="Cambria Math" panose="02040503050406030204" pitchFamily="18" charset="0"/>
                            <a:ea typeface="Cambria Math" panose="02040503050406030204" pitchFamily="18" charset="0"/>
                            <a:cs typeface="Calibri"/>
                            <a:sym typeface="Calibri"/>
                          </a:rPr>
                          <m:t>𝑗</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m:t>
                        </m:r>
                      </m:sup>
                    </m:sSup>
                  </m:oMath>
                </a14:m>
                <a:r>
                  <a:rPr lang="en-US" b="0" dirty="0">
                    <a:solidFill>
                      <a:srgbClr val="000000"/>
                    </a:solidFill>
                    <a:cs typeface="Calibri"/>
                    <a:sym typeface="Calibri"/>
                  </a:rPr>
                  <a:t>,</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r>
                      <a:rPr lang="en-US" i="1">
                        <a:solidFill>
                          <a:srgbClr val="000000"/>
                        </a:solidFill>
                        <a:latin typeface="Cambria Math" panose="02040503050406030204" pitchFamily="18" charset="0"/>
                        <a:ea typeface="Cambria Math" panose="02040503050406030204" pitchFamily="18" charset="0"/>
                        <a:cs typeface="Calibri"/>
                        <a:sym typeface="Calibri"/>
                      </a:rPr>
                      <m:t>=</m:t>
                    </m:r>
                    <m:func>
                      <m:funcPr>
                        <m:ctrlPr>
                          <a:rPr lang="en-US" i="1">
                            <a:solidFill>
                              <a:srgbClr val="000000"/>
                            </a:solidFill>
                            <a:latin typeface="Cambria Math" panose="02040503050406030204" pitchFamily="18" charset="0"/>
                            <a:ea typeface="Cambria Math" panose="02040503050406030204" pitchFamily="18" charset="0"/>
                            <a:cs typeface="Calibri"/>
                            <a:sym typeface="Calibri"/>
                          </a:rPr>
                        </m:ctrlPr>
                      </m:funcPr>
                      <m:fName>
                        <m:r>
                          <m:rPr>
                            <m:sty m:val="p"/>
                          </m:rPr>
                          <a:rPr lang="en-US">
                            <a:solidFill>
                              <a:srgbClr val="000000"/>
                            </a:solidFill>
                            <a:latin typeface="Cambria Math" panose="02040503050406030204" pitchFamily="18" charset="0"/>
                            <a:ea typeface="Cambria Math" panose="02040503050406030204" pitchFamily="18" charset="0"/>
                            <a:cs typeface="Calibri"/>
                            <a:sym typeface="Calibri"/>
                          </a:rPr>
                          <m:t>arctan</m:t>
                        </m:r>
                      </m:fName>
                      <m:e>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33</m:t>
                                </m:r>
                              </m:den>
                            </m:f>
                          </m:e>
                        </m:d>
                      </m:e>
                    </m:func>
                  </m:oMath>
                </a14:m>
                <a:r>
                  <a:rPr lang="en-US" b="0" dirty="0">
                    <a:solidFill>
                      <a:srgbClr val="000000"/>
                    </a:solidFill>
                    <a:cs typeface="Calibri"/>
                    <a:sym typeface="Calibri"/>
                  </a:rPr>
                  <a:t>.</a:t>
                </a: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𝑖𝑛</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𝑅𝑒</m:t>
                    </m:r>
                    <m:d>
                      <m:dPr>
                        <m:ctrlPr>
                          <a:rPr lang="en-US" b="0" i="1" smtClean="0">
                            <a:solidFill>
                              <a:srgbClr val="000000"/>
                            </a:solidFill>
                            <a:latin typeface="Cambria Math" panose="02040503050406030204" pitchFamily="18" charset="0"/>
                            <a:cs typeface="Calibri"/>
                            <a:sym typeface="Calibri"/>
                          </a:rPr>
                        </m:ctrlPr>
                      </m:dPr>
                      <m:e>
                        <m:f>
                          <m:fPr>
                            <m:ctrlPr>
                              <a:rPr lang="en-US" b="0" i="1" smtClean="0">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𝑖𝑛</m:t>
                                </m:r>
                              </m:sub>
                            </m:sSub>
                            <m:acc>
                              <m:accPr>
                                <m:chr m:val="̅"/>
                                <m:ctrlPr>
                                  <a:rPr lang="en-US" i="1">
                                    <a:solidFill>
                                      <a:srgbClr val="000000"/>
                                    </a:solidFill>
                                    <a:latin typeface="Cambria Math" panose="02040503050406030204" pitchFamily="18" charset="0"/>
                                    <a:cs typeface="Calibri"/>
                                    <a:sym typeface="Calibri"/>
                                  </a:rPr>
                                </m:ctrlPr>
                              </m:acc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𝑖𝑛</m:t>
                                    </m:r>
                                  </m:sub>
                                </m:sSub>
                              </m:e>
                            </m:acc>
                          </m:num>
                          <m:den>
                            <m:r>
                              <a:rPr lang="en-US" b="0" i="1" smtClean="0">
                                <a:solidFill>
                                  <a:srgbClr val="000000"/>
                                </a:solidFill>
                                <a:latin typeface="Cambria Math" panose="02040503050406030204" pitchFamily="18" charset="0"/>
                                <a:cs typeface="Calibri"/>
                                <a:sym typeface="Calibri"/>
                              </a:rPr>
                              <m:t>2</m:t>
                            </m:r>
                          </m:den>
                        </m:f>
                      </m:e>
                    </m:d>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𝑅𝑒</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cs typeface="Calibri"/>
                                <a:sym typeface="Calibri"/>
                              </a:rPr>
                            </m:ctrlPr>
                          </m:sSupPr>
                          <m:e>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𝑖𝑛</m:t>
                                </m:r>
                              </m:sub>
                            </m:sSub>
                          </m:e>
                          <m:sup>
                            <m:r>
                              <a:rPr lang="en-US" b="0" i="1" smtClean="0">
                                <a:solidFill>
                                  <a:srgbClr val="000000"/>
                                </a:solidFill>
                                <a:latin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cs typeface="Calibri"/>
                            <a:sym typeface="Calibri"/>
                          </a:rPr>
                          <m:t>2</m:t>
                        </m:r>
                        <m:d>
                          <m:dPr>
                            <m:begChr m:val="|"/>
                            <m:endChr m:val="|"/>
                            <m:ctrlPr>
                              <a:rPr lang="en-US" b="0" i="1" smtClean="0">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e>
                        </m:d>
                      </m:den>
                    </m:f>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𝑗</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i="1">
                                <a:solidFill>
                                  <a:srgbClr val="000000"/>
                                </a:solidFill>
                                <a:latin typeface="Cambria Math" panose="02040503050406030204" pitchFamily="18" charset="0"/>
                                <a:ea typeface="Cambria Math" panose="02040503050406030204" pitchFamily="18" charset="0"/>
                                <a:cs typeface="Calibri"/>
                                <a:sym typeface="Calibri"/>
                              </a:rPr>
                              <m:t>𝑝</m:t>
                            </m:r>
                          </m:sub>
                        </m:sSub>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d>
                      </m:sup>
                    </m:sSup>
                    <m:r>
                      <a:rPr lang="en-US" b="0" i="1" smtClean="0">
                        <a:solidFill>
                          <a:srgbClr val="000000"/>
                        </a:solidFill>
                        <a:latin typeface="Cambria Math" panose="02040503050406030204" pitchFamily="18" charset="0"/>
                        <a:cs typeface="Calibri"/>
                        <a:sym typeface="Calibri"/>
                      </a:rPr>
                      <m:t>)</m:t>
                    </m:r>
                  </m:oMath>
                </a14:m>
                <a:endParaRPr lang="en-US" dirty="0">
                  <a:solidFill>
                    <a:srgbClr val="000000"/>
                  </a:solidFill>
                  <a:ea typeface="Calibri"/>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𝑜𝑢𝑡</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𝑎</m:t>
                        </m:r>
                      </m:sub>
                    </m:sSub>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𝑅𝑒</m:t>
                    </m:r>
                    <m:d>
                      <m:dPr>
                        <m:ctrlPr>
                          <a:rPr lang="en-US" i="1">
                            <a:solidFill>
                              <a:srgbClr val="000000"/>
                            </a:solidFill>
                            <a:latin typeface="Cambria Math" panose="02040503050406030204" pitchFamily="18" charset="0"/>
                            <a:cs typeface="Calibri"/>
                            <a:sym typeface="Calibri"/>
                          </a:rPr>
                        </m:ctrlPr>
                      </m:dPr>
                      <m:e>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acc>
                              <m:accPr>
                                <m:chr m:val="̅"/>
                                <m:ctrlPr>
                                  <a:rPr lang="en-US" i="1">
                                    <a:solidFill>
                                      <a:srgbClr val="000000"/>
                                    </a:solidFill>
                                    <a:latin typeface="Cambria Math" panose="02040503050406030204" pitchFamily="18" charset="0"/>
                                    <a:cs typeface="Calibri"/>
                                    <a:sym typeface="Calibri"/>
                                  </a:rPr>
                                </m:ctrlPr>
                              </m:acc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𝐼</m:t>
                                    </m:r>
                                  </m:e>
                                  <m:sub>
                                    <m:r>
                                      <a:rPr lang="en-US" b="0" i="1" smtClean="0">
                                        <a:solidFill>
                                          <a:srgbClr val="000000"/>
                                        </a:solidFill>
                                        <a:latin typeface="Cambria Math" panose="02040503050406030204" pitchFamily="18" charset="0"/>
                                        <a:cs typeface="Calibri"/>
                                        <a:sym typeface="Calibri"/>
                                      </a:rPr>
                                      <m:t>𝑜𝑢𝑡</m:t>
                                    </m:r>
                                  </m:sub>
                                </m:sSub>
                              </m:e>
                            </m:acc>
                          </m:num>
                          <m:den>
                            <m:r>
                              <a:rPr lang="en-US" i="1">
                                <a:solidFill>
                                  <a:srgbClr val="000000"/>
                                </a:solidFill>
                                <a:latin typeface="Cambria Math" panose="02040503050406030204" pitchFamily="18" charset="0"/>
                                <a:cs typeface="Calibri"/>
                                <a:sym typeface="Calibri"/>
                              </a:rPr>
                              <m:t>2</m:t>
                            </m:r>
                          </m:den>
                        </m:f>
                      </m:e>
                    </m:d>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𝑅𝑒</m:t>
                    </m:r>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e>
                          <m:sup>
                            <m:r>
                              <a:rPr lang="en-US" i="1">
                                <a:solidFill>
                                  <a:srgbClr val="000000"/>
                                </a:solidFill>
                                <a:latin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cs typeface="Calibri"/>
                            <a:sym typeface="Calibri"/>
                          </a:rPr>
                          <m:t>2</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𝑜𝑢𝑡</m:t>
                                </m:r>
                              </m:sub>
                            </m:sSub>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e>
                        </m:d>
                      </m:den>
                    </m:f>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𝑗</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sup>
                    </m:sSup>
                    <m:r>
                      <a:rPr lang="en-US" i="1">
                        <a:solidFill>
                          <a:srgbClr val="000000"/>
                        </a:solidFill>
                        <a:latin typeface="Cambria Math" panose="02040503050406030204" pitchFamily="18" charset="0"/>
                        <a:cs typeface="Calibri"/>
                        <a:sym typeface="Calibri"/>
                      </a:rPr>
                      <m:t>)</m:t>
                    </m:r>
                  </m:oMath>
                </a14:m>
                <a:endParaRPr lang="en-US" dirty="0">
                  <a:solidFill>
                    <a:srgbClr val="000000"/>
                  </a:solidFill>
                  <a:ea typeface="Calibri"/>
                  <a:cs typeface="Calibri"/>
                  <a:sym typeface="Calibri"/>
                </a:endParaRPr>
              </a:p>
              <a:p>
                <a:pPr marL="914400" lvl="1" indent="-457200" defTabSz="457200" latinLnBrk="1" hangingPunct="0">
                  <a:buFont typeface="Arial" panose="020B0604020202020204" pitchFamily="34" charset="0"/>
                  <a:buChar char="•"/>
                </a:pPr>
                <a:endParaRPr lang="en-US" dirty="0">
                  <a:solidFill>
                    <a:srgbClr val="000000"/>
                  </a:solidFill>
                  <a:ea typeface="Calibri"/>
                  <a:cs typeface="Calibri"/>
                  <a:sym typeface="Calibri"/>
                </a:endParaRPr>
              </a:p>
              <a:p>
                <a:pPr marL="457200" indent="-457200" defTabSz="457200" latinLnBrk="1" hangingPunct="0">
                  <a:buFont typeface="+mj-lt"/>
                  <a:buAutoNum type="arabicPeriod"/>
                </a:pPr>
                <a:r>
                  <a:rPr lang="en-US" dirty="0">
                    <a:solidFill>
                      <a:srgbClr val="000000"/>
                    </a:solidFill>
                    <a:ea typeface="Calibri"/>
                    <a:cs typeface="Calibri"/>
                    <a:sym typeface="Calibri"/>
                  </a:rPr>
                  <a:t>Measure the 3dB cutoff, f</a:t>
                </a:r>
                <a:r>
                  <a:rPr lang="en-US" baseline="-25000" dirty="0">
                    <a:solidFill>
                      <a:srgbClr val="000000"/>
                    </a:solidFill>
                    <a:ea typeface="Calibri"/>
                    <a:cs typeface="Calibri"/>
                    <a:sym typeface="Calibri"/>
                  </a:rPr>
                  <a:t>c</a:t>
                </a:r>
                <a:r>
                  <a:rPr lang="en-US" dirty="0">
                    <a:solidFill>
                      <a:srgbClr val="000000"/>
                    </a:solidFill>
                    <a:ea typeface="Calibri"/>
                    <a:cs typeface="Calibri"/>
                    <a:sym typeface="Calibri"/>
                  </a:rPr>
                  <a:t>.</a:t>
                </a:r>
              </a:p>
              <a:p>
                <a:pPr lvl="1" defTabSz="457200" latinLnBrk="1" hangingPunct="0">
                  <a:tabLst>
                    <a:tab pos="2455863" algn="l"/>
                  </a:tabLst>
                </a:pPr>
                <a:endParaRPr lang="en-US" dirty="0">
                  <a:solidFill>
                    <a:srgbClr val="000000"/>
                  </a:solidFill>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40225" y="955964"/>
                <a:ext cx="11360027" cy="5532700"/>
              </a:xfrm>
              <a:prstGeom prst="rect">
                <a:avLst/>
              </a:prstGeom>
              <a:blipFill>
                <a:blip r:embed="rId3"/>
                <a:stretch>
                  <a:fillRect l="-78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41</a:t>
            </a:fld>
            <a:endParaRPr lang="en-US"/>
          </a:p>
        </p:txBody>
      </p:sp>
      <p:grpSp>
        <p:nvGrpSpPr>
          <p:cNvPr id="3" name="Group 2">
            <a:extLst>
              <a:ext uri="{FF2B5EF4-FFF2-40B4-BE49-F238E27FC236}">
                <a16:creationId xmlns:a16="http://schemas.microsoft.com/office/drawing/2014/main" id="{1E4E2A95-C091-0F4D-9871-008DE2C691DD}"/>
              </a:ext>
            </a:extLst>
          </p:cNvPr>
          <p:cNvGrpSpPr/>
          <p:nvPr/>
        </p:nvGrpSpPr>
        <p:grpSpPr>
          <a:xfrm>
            <a:off x="11079685" y="3822744"/>
            <a:ext cx="1087913" cy="1180688"/>
            <a:chOff x="3030600" y="2151105"/>
            <a:chExt cx="1087913" cy="1180688"/>
          </a:xfrm>
        </p:grpSpPr>
        <p:grpSp>
          <p:nvGrpSpPr>
            <p:cNvPr id="6" name="Group 5">
              <a:extLst>
                <a:ext uri="{FF2B5EF4-FFF2-40B4-BE49-F238E27FC236}">
                  <a16:creationId xmlns:a16="http://schemas.microsoft.com/office/drawing/2014/main" id="{110EB934-19E9-B84B-8F12-AFCF3DA8C038}"/>
                </a:ext>
              </a:extLst>
            </p:cNvPr>
            <p:cNvGrpSpPr/>
            <p:nvPr/>
          </p:nvGrpSpPr>
          <p:grpSpPr>
            <a:xfrm>
              <a:off x="3146954" y="2569793"/>
              <a:ext cx="427602" cy="762000"/>
              <a:chOff x="2266478" y="2277813"/>
              <a:chExt cx="427602" cy="762000"/>
            </a:xfrm>
          </p:grpSpPr>
          <p:grpSp>
            <p:nvGrpSpPr>
              <p:cNvPr id="7" name="Group 267">
                <a:extLst>
                  <a:ext uri="{FF2B5EF4-FFF2-40B4-BE49-F238E27FC236}">
                    <a16:creationId xmlns:a16="http://schemas.microsoft.com/office/drawing/2014/main" id="{94ED62F6-A829-6C4F-99FE-67CBA047055F}"/>
                  </a:ext>
                </a:extLst>
              </p:cNvPr>
              <p:cNvGrpSpPr>
                <a:grpSpLocks/>
              </p:cNvGrpSpPr>
              <p:nvPr/>
            </p:nvGrpSpPr>
            <p:grpSpPr bwMode="auto">
              <a:xfrm>
                <a:off x="2266478" y="2277813"/>
                <a:ext cx="152400" cy="762000"/>
                <a:chOff x="3935" y="1728"/>
                <a:chExt cx="96" cy="480"/>
              </a:xfrm>
            </p:grpSpPr>
            <p:sp>
              <p:nvSpPr>
                <p:cNvPr id="23" name="Arc 268">
                  <a:extLst>
                    <a:ext uri="{FF2B5EF4-FFF2-40B4-BE49-F238E27FC236}">
                      <a16:creationId xmlns:a16="http://schemas.microsoft.com/office/drawing/2014/main" id="{28467655-15F3-0C49-AF8A-25E895B813D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4" name="Arc 269">
                  <a:extLst>
                    <a:ext uri="{FF2B5EF4-FFF2-40B4-BE49-F238E27FC236}">
                      <a16:creationId xmlns:a16="http://schemas.microsoft.com/office/drawing/2014/main" id="{F6A66728-8D56-F040-B975-AAFA0106D44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5" name="Arc 270">
                  <a:extLst>
                    <a:ext uri="{FF2B5EF4-FFF2-40B4-BE49-F238E27FC236}">
                      <a16:creationId xmlns:a16="http://schemas.microsoft.com/office/drawing/2014/main" id="{6C8D4EE6-49F2-DD45-B3B5-99293AAA982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6" name="Arc 271">
                  <a:extLst>
                    <a:ext uri="{FF2B5EF4-FFF2-40B4-BE49-F238E27FC236}">
                      <a16:creationId xmlns:a16="http://schemas.microsoft.com/office/drawing/2014/main" id="{703B7A8E-FB8B-534A-960C-7A2C0BF9F4F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7" name="Line 272">
                  <a:extLst>
                    <a:ext uri="{FF2B5EF4-FFF2-40B4-BE49-F238E27FC236}">
                      <a16:creationId xmlns:a16="http://schemas.microsoft.com/office/drawing/2014/main" id="{49ED7E25-96D1-324B-82A3-BB1D13ED010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28" name="Line 273">
                  <a:extLst>
                    <a:ext uri="{FF2B5EF4-FFF2-40B4-BE49-F238E27FC236}">
                      <a16:creationId xmlns:a16="http://schemas.microsoft.com/office/drawing/2014/main" id="{6BE8B1E6-F241-024F-B334-A9182BED81E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29" name="Arc 274">
                  <a:extLst>
                    <a:ext uri="{FF2B5EF4-FFF2-40B4-BE49-F238E27FC236}">
                      <a16:creationId xmlns:a16="http://schemas.microsoft.com/office/drawing/2014/main" id="{B467C634-E5F3-8848-8DCC-0AB25EA451D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0" name="Arc 275">
                  <a:extLst>
                    <a:ext uri="{FF2B5EF4-FFF2-40B4-BE49-F238E27FC236}">
                      <a16:creationId xmlns:a16="http://schemas.microsoft.com/office/drawing/2014/main" id="{3E3EFA12-51FA-8946-A1F4-3963C3B6F39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1" name="Arc 276">
                  <a:extLst>
                    <a:ext uri="{FF2B5EF4-FFF2-40B4-BE49-F238E27FC236}">
                      <a16:creationId xmlns:a16="http://schemas.microsoft.com/office/drawing/2014/main" id="{28962264-EBC0-8F45-B009-9461CC14287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2" name="Arc 277">
                  <a:extLst>
                    <a:ext uri="{FF2B5EF4-FFF2-40B4-BE49-F238E27FC236}">
                      <a16:creationId xmlns:a16="http://schemas.microsoft.com/office/drawing/2014/main" id="{6CCBE3D3-E1DE-7344-9F66-1C3FB3858BA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3" name="Arc 278">
                  <a:extLst>
                    <a:ext uri="{FF2B5EF4-FFF2-40B4-BE49-F238E27FC236}">
                      <a16:creationId xmlns:a16="http://schemas.microsoft.com/office/drawing/2014/main" id="{C36EDC3A-E471-634A-952B-BE594FA778D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4" name="Arc 279">
                  <a:extLst>
                    <a:ext uri="{FF2B5EF4-FFF2-40B4-BE49-F238E27FC236}">
                      <a16:creationId xmlns:a16="http://schemas.microsoft.com/office/drawing/2014/main" id="{2A461A44-D324-804C-BA1B-79CD8726005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5" name="Arc 280">
                  <a:extLst>
                    <a:ext uri="{FF2B5EF4-FFF2-40B4-BE49-F238E27FC236}">
                      <a16:creationId xmlns:a16="http://schemas.microsoft.com/office/drawing/2014/main" id="{7C411731-CCE7-7742-BCC6-7C529A9F8DA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grpSp>
          <p:grpSp>
            <p:nvGrpSpPr>
              <p:cNvPr id="8" name="Group 281">
                <a:extLst>
                  <a:ext uri="{FF2B5EF4-FFF2-40B4-BE49-F238E27FC236}">
                    <a16:creationId xmlns:a16="http://schemas.microsoft.com/office/drawing/2014/main" id="{CBD5995D-3BBA-F24E-84F7-47D4502A738D}"/>
                  </a:ext>
                </a:extLst>
              </p:cNvPr>
              <p:cNvGrpSpPr>
                <a:grpSpLocks/>
              </p:cNvGrpSpPr>
              <p:nvPr/>
            </p:nvGrpSpPr>
            <p:grpSpPr bwMode="auto">
              <a:xfrm flipH="1">
                <a:off x="2541680" y="2277813"/>
                <a:ext cx="152400" cy="762000"/>
                <a:chOff x="3935" y="1728"/>
                <a:chExt cx="96" cy="480"/>
              </a:xfrm>
            </p:grpSpPr>
            <p:sp>
              <p:nvSpPr>
                <p:cNvPr id="9" name="Arc 282">
                  <a:extLst>
                    <a:ext uri="{FF2B5EF4-FFF2-40B4-BE49-F238E27FC236}">
                      <a16:creationId xmlns:a16="http://schemas.microsoft.com/office/drawing/2014/main" id="{1896FD2D-66D3-DB45-9513-3EC73AF6FE5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1" name="Arc 283">
                  <a:extLst>
                    <a:ext uri="{FF2B5EF4-FFF2-40B4-BE49-F238E27FC236}">
                      <a16:creationId xmlns:a16="http://schemas.microsoft.com/office/drawing/2014/main" id="{16DB1CAD-EED7-AF43-827D-CFAD1B4685F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2" name="Arc 284">
                  <a:extLst>
                    <a:ext uri="{FF2B5EF4-FFF2-40B4-BE49-F238E27FC236}">
                      <a16:creationId xmlns:a16="http://schemas.microsoft.com/office/drawing/2014/main" id="{A542F9AC-17D8-C743-9FD7-32C943A7D4C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3" name="Arc 285">
                  <a:extLst>
                    <a:ext uri="{FF2B5EF4-FFF2-40B4-BE49-F238E27FC236}">
                      <a16:creationId xmlns:a16="http://schemas.microsoft.com/office/drawing/2014/main" id="{E64E83F8-EC0F-C446-85AA-0A6A5F1332D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4" name="Line 286">
                  <a:extLst>
                    <a:ext uri="{FF2B5EF4-FFF2-40B4-BE49-F238E27FC236}">
                      <a16:creationId xmlns:a16="http://schemas.microsoft.com/office/drawing/2014/main" id="{3549530B-7451-DA42-9269-C1BBD7BFE2D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5" name="Line 287">
                  <a:extLst>
                    <a:ext uri="{FF2B5EF4-FFF2-40B4-BE49-F238E27FC236}">
                      <a16:creationId xmlns:a16="http://schemas.microsoft.com/office/drawing/2014/main" id="{E75E11CA-08AB-BB4C-BC63-A302B0816E6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6" name="Arc 288">
                  <a:extLst>
                    <a:ext uri="{FF2B5EF4-FFF2-40B4-BE49-F238E27FC236}">
                      <a16:creationId xmlns:a16="http://schemas.microsoft.com/office/drawing/2014/main" id="{3D577978-1B09-0843-9488-8C22C823AEA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7" name="Arc 289">
                  <a:extLst>
                    <a:ext uri="{FF2B5EF4-FFF2-40B4-BE49-F238E27FC236}">
                      <a16:creationId xmlns:a16="http://schemas.microsoft.com/office/drawing/2014/main" id="{3E6EAE3E-A91A-6549-8226-73C5A8B0FD2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8" name="Arc 290">
                  <a:extLst>
                    <a:ext uri="{FF2B5EF4-FFF2-40B4-BE49-F238E27FC236}">
                      <a16:creationId xmlns:a16="http://schemas.microsoft.com/office/drawing/2014/main" id="{B06466B2-7F92-9445-AA9D-96C0DE62F61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9" name="Arc 291">
                  <a:extLst>
                    <a:ext uri="{FF2B5EF4-FFF2-40B4-BE49-F238E27FC236}">
                      <a16:creationId xmlns:a16="http://schemas.microsoft.com/office/drawing/2014/main" id="{21BC41AC-92BA-9940-805B-59B5115AE8A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0" name="Arc 292">
                  <a:extLst>
                    <a:ext uri="{FF2B5EF4-FFF2-40B4-BE49-F238E27FC236}">
                      <a16:creationId xmlns:a16="http://schemas.microsoft.com/office/drawing/2014/main" id="{FB5A111D-5C02-2648-8F13-18673EA63C5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1" name="Arc 293">
                  <a:extLst>
                    <a:ext uri="{FF2B5EF4-FFF2-40B4-BE49-F238E27FC236}">
                      <a16:creationId xmlns:a16="http://schemas.microsoft.com/office/drawing/2014/main" id="{FDE8EE66-AA5A-E740-A95D-09E5207F353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2" name="Arc 294">
                  <a:extLst>
                    <a:ext uri="{FF2B5EF4-FFF2-40B4-BE49-F238E27FC236}">
                      <a16:creationId xmlns:a16="http://schemas.microsoft.com/office/drawing/2014/main" id="{80E1BC16-300D-434B-9377-F6AC9AC2C6A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grpSp>
        </p:grpSp>
        <p:sp>
          <p:nvSpPr>
            <p:cNvPr id="36" name="TextBox 35">
              <a:extLst>
                <a:ext uri="{FF2B5EF4-FFF2-40B4-BE49-F238E27FC236}">
                  <a16:creationId xmlns:a16="http://schemas.microsoft.com/office/drawing/2014/main" id="{937C562D-B85D-544E-AF2B-21AD6409EDFA}"/>
                </a:ext>
              </a:extLst>
            </p:cNvPr>
            <p:cNvSpPr txBox="1"/>
            <p:nvPr/>
          </p:nvSpPr>
          <p:spPr>
            <a:xfrm>
              <a:off x="3030600" y="2151105"/>
              <a:ext cx="108791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1</a:t>
              </a:r>
              <a:r>
                <a:rPr lang="en-US" sz="1400" dirty="0">
                  <a:solidFill>
                    <a:srgbClr val="000000"/>
                  </a:solidFill>
                </a:rPr>
                <a:t>, 14:4</a:t>
              </a:r>
              <a:endParaRPr lang="en-US" sz="1400" baseline="-25000" dirty="0">
                <a:solidFill>
                  <a:srgbClr val="000000"/>
                </a:solidFill>
              </a:endParaRPr>
            </a:p>
          </p:txBody>
        </p:sp>
      </p:grpSp>
      <p:grpSp>
        <p:nvGrpSpPr>
          <p:cNvPr id="4" name="Group 3">
            <a:extLst>
              <a:ext uri="{FF2B5EF4-FFF2-40B4-BE49-F238E27FC236}">
                <a16:creationId xmlns:a16="http://schemas.microsoft.com/office/drawing/2014/main" id="{01D524BC-40D1-F241-BFF8-68C52F61D7C1}"/>
              </a:ext>
            </a:extLst>
          </p:cNvPr>
          <p:cNvGrpSpPr/>
          <p:nvPr/>
        </p:nvGrpSpPr>
        <p:grpSpPr>
          <a:xfrm>
            <a:off x="8483431" y="5114100"/>
            <a:ext cx="3591377" cy="1345857"/>
            <a:chOff x="8244439" y="3399659"/>
            <a:chExt cx="3707335" cy="1345857"/>
          </a:xfrm>
        </p:grpSpPr>
        <p:grpSp>
          <p:nvGrpSpPr>
            <p:cNvPr id="39" name="Group 38">
              <a:extLst>
                <a:ext uri="{FF2B5EF4-FFF2-40B4-BE49-F238E27FC236}">
                  <a16:creationId xmlns:a16="http://schemas.microsoft.com/office/drawing/2014/main" id="{E1C0C485-512E-9A4F-B054-EBA52A27C3DB}"/>
                </a:ext>
              </a:extLst>
            </p:cNvPr>
            <p:cNvGrpSpPr/>
            <p:nvPr/>
          </p:nvGrpSpPr>
          <p:grpSpPr>
            <a:xfrm>
              <a:off x="9919042" y="3784625"/>
              <a:ext cx="427602" cy="762000"/>
              <a:chOff x="2266478" y="2277813"/>
              <a:chExt cx="427602" cy="762000"/>
            </a:xfrm>
          </p:grpSpPr>
          <p:grpSp>
            <p:nvGrpSpPr>
              <p:cNvPr id="63" name="Group 267">
                <a:extLst>
                  <a:ext uri="{FF2B5EF4-FFF2-40B4-BE49-F238E27FC236}">
                    <a16:creationId xmlns:a16="http://schemas.microsoft.com/office/drawing/2014/main" id="{5A9F5378-60AC-FE49-8730-4DD02832DEA8}"/>
                  </a:ext>
                </a:extLst>
              </p:cNvPr>
              <p:cNvGrpSpPr>
                <a:grpSpLocks/>
              </p:cNvGrpSpPr>
              <p:nvPr/>
            </p:nvGrpSpPr>
            <p:grpSpPr bwMode="auto">
              <a:xfrm>
                <a:off x="2266478" y="2277813"/>
                <a:ext cx="152400" cy="762000"/>
                <a:chOff x="3935" y="1728"/>
                <a:chExt cx="96" cy="480"/>
              </a:xfrm>
            </p:grpSpPr>
            <p:sp>
              <p:nvSpPr>
                <p:cNvPr id="78" name="Arc 268">
                  <a:extLst>
                    <a:ext uri="{FF2B5EF4-FFF2-40B4-BE49-F238E27FC236}">
                      <a16:creationId xmlns:a16="http://schemas.microsoft.com/office/drawing/2014/main" id="{DF90DA98-E851-164D-8EF1-1F9C275F3D3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9" name="Arc 269">
                  <a:extLst>
                    <a:ext uri="{FF2B5EF4-FFF2-40B4-BE49-F238E27FC236}">
                      <a16:creationId xmlns:a16="http://schemas.microsoft.com/office/drawing/2014/main" id="{837A9C60-40DA-8744-96D9-B2377C99E28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0" name="Arc 270">
                  <a:extLst>
                    <a:ext uri="{FF2B5EF4-FFF2-40B4-BE49-F238E27FC236}">
                      <a16:creationId xmlns:a16="http://schemas.microsoft.com/office/drawing/2014/main" id="{6D1A4810-C8BE-DB4F-82E9-6A0B41F061D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1" name="Arc 271">
                  <a:extLst>
                    <a:ext uri="{FF2B5EF4-FFF2-40B4-BE49-F238E27FC236}">
                      <a16:creationId xmlns:a16="http://schemas.microsoft.com/office/drawing/2014/main" id="{B854A5CD-1993-644C-8725-5518570BCE6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2" name="Line 272">
                  <a:extLst>
                    <a:ext uri="{FF2B5EF4-FFF2-40B4-BE49-F238E27FC236}">
                      <a16:creationId xmlns:a16="http://schemas.microsoft.com/office/drawing/2014/main" id="{5A806AB2-8992-4045-AC13-E1C0DBC9113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273">
                  <a:extLst>
                    <a:ext uri="{FF2B5EF4-FFF2-40B4-BE49-F238E27FC236}">
                      <a16:creationId xmlns:a16="http://schemas.microsoft.com/office/drawing/2014/main" id="{87ACB4D2-248A-C447-A8FE-147DED407242}"/>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Arc 274">
                  <a:extLst>
                    <a:ext uri="{FF2B5EF4-FFF2-40B4-BE49-F238E27FC236}">
                      <a16:creationId xmlns:a16="http://schemas.microsoft.com/office/drawing/2014/main" id="{22D4DA90-F48B-F24F-A3C9-E27D53AF799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5" name="Arc 275">
                  <a:extLst>
                    <a:ext uri="{FF2B5EF4-FFF2-40B4-BE49-F238E27FC236}">
                      <a16:creationId xmlns:a16="http://schemas.microsoft.com/office/drawing/2014/main" id="{6FECD4F5-8553-194C-8DAB-5E946BC8480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6" name="Arc 276">
                  <a:extLst>
                    <a:ext uri="{FF2B5EF4-FFF2-40B4-BE49-F238E27FC236}">
                      <a16:creationId xmlns:a16="http://schemas.microsoft.com/office/drawing/2014/main" id="{B2732250-A23C-294D-BD9E-4E85069097C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Arc 277">
                  <a:extLst>
                    <a:ext uri="{FF2B5EF4-FFF2-40B4-BE49-F238E27FC236}">
                      <a16:creationId xmlns:a16="http://schemas.microsoft.com/office/drawing/2014/main" id="{7D27D3EE-E21A-8A49-B304-931085E5606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8" name="Arc 278">
                  <a:extLst>
                    <a:ext uri="{FF2B5EF4-FFF2-40B4-BE49-F238E27FC236}">
                      <a16:creationId xmlns:a16="http://schemas.microsoft.com/office/drawing/2014/main" id="{359FAA2C-8424-6042-898D-B0824C581BF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9" name="Arc 279">
                  <a:extLst>
                    <a:ext uri="{FF2B5EF4-FFF2-40B4-BE49-F238E27FC236}">
                      <a16:creationId xmlns:a16="http://schemas.microsoft.com/office/drawing/2014/main" id="{FC111338-F54A-A340-BA3B-D891725E5438}"/>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0" name="Arc 280">
                  <a:extLst>
                    <a:ext uri="{FF2B5EF4-FFF2-40B4-BE49-F238E27FC236}">
                      <a16:creationId xmlns:a16="http://schemas.microsoft.com/office/drawing/2014/main" id="{D085D597-5FB0-2541-8B83-CEC591A6701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64" name="Group 281">
                <a:extLst>
                  <a:ext uri="{FF2B5EF4-FFF2-40B4-BE49-F238E27FC236}">
                    <a16:creationId xmlns:a16="http://schemas.microsoft.com/office/drawing/2014/main" id="{5C920C4D-FD7F-1F44-B565-B3A35920AEA4}"/>
                  </a:ext>
                </a:extLst>
              </p:cNvPr>
              <p:cNvGrpSpPr>
                <a:grpSpLocks/>
              </p:cNvGrpSpPr>
              <p:nvPr/>
            </p:nvGrpSpPr>
            <p:grpSpPr bwMode="auto">
              <a:xfrm flipH="1">
                <a:off x="2541680" y="2277813"/>
                <a:ext cx="152400" cy="762000"/>
                <a:chOff x="3935" y="1728"/>
                <a:chExt cx="96" cy="480"/>
              </a:xfrm>
            </p:grpSpPr>
            <p:sp>
              <p:nvSpPr>
                <p:cNvPr id="65" name="Arc 282">
                  <a:extLst>
                    <a:ext uri="{FF2B5EF4-FFF2-40B4-BE49-F238E27FC236}">
                      <a16:creationId xmlns:a16="http://schemas.microsoft.com/office/drawing/2014/main" id="{43AD3E43-F708-9A4C-9C08-AD101A15D6B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6" name="Arc 283">
                  <a:extLst>
                    <a:ext uri="{FF2B5EF4-FFF2-40B4-BE49-F238E27FC236}">
                      <a16:creationId xmlns:a16="http://schemas.microsoft.com/office/drawing/2014/main" id="{41E90E4C-C7ED-6D4E-BAC1-06D39759AAA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7" name="Arc 284">
                  <a:extLst>
                    <a:ext uri="{FF2B5EF4-FFF2-40B4-BE49-F238E27FC236}">
                      <a16:creationId xmlns:a16="http://schemas.microsoft.com/office/drawing/2014/main" id="{59A9660A-2D66-3B4C-A3BE-C9214243AC3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8" name="Arc 285">
                  <a:extLst>
                    <a:ext uri="{FF2B5EF4-FFF2-40B4-BE49-F238E27FC236}">
                      <a16:creationId xmlns:a16="http://schemas.microsoft.com/office/drawing/2014/main" id="{77232C84-171B-CA46-8E8D-34A803588A68}"/>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9" name="Line 286">
                  <a:extLst>
                    <a:ext uri="{FF2B5EF4-FFF2-40B4-BE49-F238E27FC236}">
                      <a16:creationId xmlns:a16="http://schemas.microsoft.com/office/drawing/2014/main" id="{E6FC4B67-75AA-1D41-A988-283850EFE6C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287">
                  <a:extLst>
                    <a:ext uri="{FF2B5EF4-FFF2-40B4-BE49-F238E27FC236}">
                      <a16:creationId xmlns:a16="http://schemas.microsoft.com/office/drawing/2014/main" id="{95BF4827-ECFD-7841-A2D6-1DEE74364F4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Arc 288">
                  <a:extLst>
                    <a:ext uri="{FF2B5EF4-FFF2-40B4-BE49-F238E27FC236}">
                      <a16:creationId xmlns:a16="http://schemas.microsoft.com/office/drawing/2014/main" id="{88AEA8EF-8868-274E-B7C0-1E768AEDDD8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2" name="Arc 289">
                  <a:extLst>
                    <a:ext uri="{FF2B5EF4-FFF2-40B4-BE49-F238E27FC236}">
                      <a16:creationId xmlns:a16="http://schemas.microsoft.com/office/drawing/2014/main" id="{44B7CA65-ADE9-FD45-BA8B-2F14B4AFAC6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3" name="Arc 290">
                  <a:extLst>
                    <a:ext uri="{FF2B5EF4-FFF2-40B4-BE49-F238E27FC236}">
                      <a16:creationId xmlns:a16="http://schemas.microsoft.com/office/drawing/2014/main" id="{D3BBE431-44D2-B546-8060-F2076818EF0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4" name="Arc 291">
                  <a:extLst>
                    <a:ext uri="{FF2B5EF4-FFF2-40B4-BE49-F238E27FC236}">
                      <a16:creationId xmlns:a16="http://schemas.microsoft.com/office/drawing/2014/main" id="{F16CFC87-A0B1-9649-BD97-AFE4B0F022C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5" name="Arc 292">
                  <a:extLst>
                    <a:ext uri="{FF2B5EF4-FFF2-40B4-BE49-F238E27FC236}">
                      <a16:creationId xmlns:a16="http://schemas.microsoft.com/office/drawing/2014/main" id="{FEBCF987-BEA8-5C4B-8F2F-1D699842458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6" name="Arc 293">
                  <a:extLst>
                    <a:ext uri="{FF2B5EF4-FFF2-40B4-BE49-F238E27FC236}">
                      <a16:creationId xmlns:a16="http://schemas.microsoft.com/office/drawing/2014/main" id="{5B40C7EE-8A80-1646-9918-D94F3C00B1A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7" name="Arc 294">
                  <a:extLst>
                    <a:ext uri="{FF2B5EF4-FFF2-40B4-BE49-F238E27FC236}">
                      <a16:creationId xmlns:a16="http://schemas.microsoft.com/office/drawing/2014/main" id="{7C9D62DD-B37F-2347-8C9A-4DD2B6E5AF2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566C7FC8-05D6-5F4F-9B05-F7E25A0AEFB2}"/>
                    </a:ext>
                  </a:extLst>
                </p:cNvPr>
                <p:cNvSpPr txBox="1"/>
                <p:nvPr/>
              </p:nvSpPr>
              <p:spPr>
                <a:xfrm>
                  <a:off x="8814440" y="3849525"/>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40" name="TextBox 39">
                  <a:extLst>
                    <a:ext uri="{FF2B5EF4-FFF2-40B4-BE49-F238E27FC236}">
                      <a16:creationId xmlns:a16="http://schemas.microsoft.com/office/drawing/2014/main" id="{566C7FC8-05D6-5F4F-9B05-F7E25A0AEFB2}"/>
                    </a:ext>
                  </a:extLst>
                </p:cNvPr>
                <p:cNvSpPr txBox="1">
                  <a:spLocks noRot="1" noChangeAspect="1" noMove="1" noResize="1" noEditPoints="1" noAdjustHandles="1" noChangeArrowheads="1" noChangeShapeType="1" noTextEdit="1"/>
                </p:cNvSpPr>
                <p:nvPr/>
              </p:nvSpPr>
              <p:spPr>
                <a:xfrm>
                  <a:off x="8814440" y="3849525"/>
                  <a:ext cx="543905" cy="307775"/>
                </a:xfrm>
                <a:prstGeom prst="rect">
                  <a:avLst/>
                </a:prstGeom>
                <a:blipFill>
                  <a:blip r:embed="rId4"/>
                  <a:stretch>
                    <a:fillRect l="-13953" b="-19231"/>
                  </a:stretch>
                </a:blipFill>
                <a:ln w="12700" cap="flat">
                  <a:noFill/>
                  <a:miter lim="400000"/>
                </a:ln>
                <a:effectLst/>
              </p:spPr>
              <p:txBody>
                <a:bodyPr/>
                <a:lstStyle/>
                <a:p>
                  <a:r>
                    <a:rPr lang="en-US">
                      <a:noFill/>
                    </a:rPr>
                    <a:t> </a:t>
                  </a:r>
                </a:p>
              </p:txBody>
            </p:sp>
          </mc:Fallback>
        </mc:AlternateContent>
        <p:sp>
          <p:nvSpPr>
            <p:cNvPr id="41" name="Freeform 40">
              <a:extLst>
                <a:ext uri="{FF2B5EF4-FFF2-40B4-BE49-F238E27FC236}">
                  <a16:creationId xmlns:a16="http://schemas.microsoft.com/office/drawing/2014/main" id="{511369E4-DBF0-EB4E-83F7-BB8438D67D61}"/>
                </a:ext>
              </a:extLst>
            </p:cNvPr>
            <p:cNvSpPr>
              <a:spLocks noChangeAspect="1"/>
            </p:cNvSpPr>
            <p:nvPr/>
          </p:nvSpPr>
          <p:spPr bwMode="auto">
            <a:xfrm>
              <a:off x="10564815" y="378973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42" name="Group 41">
              <a:extLst>
                <a:ext uri="{FF2B5EF4-FFF2-40B4-BE49-F238E27FC236}">
                  <a16:creationId xmlns:a16="http://schemas.microsoft.com/office/drawing/2014/main" id="{B5E0A3D8-9EE0-D649-A61C-047C784A6C30}"/>
                </a:ext>
              </a:extLst>
            </p:cNvPr>
            <p:cNvGrpSpPr/>
            <p:nvPr/>
          </p:nvGrpSpPr>
          <p:grpSpPr>
            <a:xfrm>
              <a:off x="8329700" y="3986580"/>
              <a:ext cx="543906" cy="523218"/>
              <a:chOff x="7097485" y="3674605"/>
              <a:chExt cx="548640" cy="548640"/>
            </a:xfrm>
          </p:grpSpPr>
          <p:sp>
            <p:nvSpPr>
              <p:cNvPr id="61" name="Freeform 60">
                <a:extLst>
                  <a:ext uri="{FF2B5EF4-FFF2-40B4-BE49-F238E27FC236}">
                    <a16:creationId xmlns:a16="http://schemas.microsoft.com/office/drawing/2014/main" id="{81142C41-3D36-9F42-81F7-BF7F8BB31D4B}"/>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62" name="Oval 61">
                <a:extLst>
                  <a:ext uri="{FF2B5EF4-FFF2-40B4-BE49-F238E27FC236}">
                    <a16:creationId xmlns:a16="http://schemas.microsoft.com/office/drawing/2014/main" id="{0124F967-84C2-164B-864B-CA5D456D1E52}"/>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43" name="Freeform 42">
              <a:extLst>
                <a:ext uri="{FF2B5EF4-FFF2-40B4-BE49-F238E27FC236}">
                  <a16:creationId xmlns:a16="http://schemas.microsoft.com/office/drawing/2014/main" id="{7BAEB4E6-9F40-6B48-836F-1ED4BCF2392A}"/>
                </a:ext>
              </a:extLst>
            </p:cNvPr>
            <p:cNvSpPr>
              <a:spLocks noChangeAspect="1"/>
            </p:cNvSpPr>
            <p:nvPr/>
          </p:nvSpPr>
          <p:spPr bwMode="auto">
            <a:xfrm rot="5400000">
              <a:off x="8901144" y="341230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4" name="Freeform 43">
              <a:extLst>
                <a:ext uri="{FF2B5EF4-FFF2-40B4-BE49-F238E27FC236}">
                  <a16:creationId xmlns:a16="http://schemas.microsoft.com/office/drawing/2014/main" id="{3C9A4A08-9191-3E40-9A95-0D2E5499499B}"/>
                </a:ext>
              </a:extLst>
            </p:cNvPr>
            <p:cNvSpPr>
              <a:spLocks noChangeAspect="1"/>
            </p:cNvSpPr>
            <p:nvPr/>
          </p:nvSpPr>
          <p:spPr bwMode="auto">
            <a:xfrm rot="5400000">
              <a:off x="9544059" y="341230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5" name="Straight Connector 44">
              <a:extLst>
                <a:ext uri="{FF2B5EF4-FFF2-40B4-BE49-F238E27FC236}">
                  <a16:creationId xmlns:a16="http://schemas.microsoft.com/office/drawing/2014/main" id="{A85F6CA5-1DB0-AC4A-B841-14A2B50D3945}"/>
                </a:ext>
              </a:extLst>
            </p:cNvPr>
            <p:cNvCxnSpPr>
              <a:cxnSpLocks/>
            </p:cNvCxnSpPr>
            <p:nvPr/>
          </p:nvCxnSpPr>
          <p:spPr>
            <a:xfrm>
              <a:off x="8596344" y="3787768"/>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6" name="Straight Connector 45">
              <a:extLst>
                <a:ext uri="{FF2B5EF4-FFF2-40B4-BE49-F238E27FC236}">
                  <a16:creationId xmlns:a16="http://schemas.microsoft.com/office/drawing/2014/main" id="{094DA5A3-1C76-9F43-BD7E-53D59448D4B8}"/>
                </a:ext>
              </a:extLst>
            </p:cNvPr>
            <p:cNvCxnSpPr>
              <a:cxnSpLocks/>
            </p:cNvCxnSpPr>
            <p:nvPr/>
          </p:nvCxnSpPr>
          <p:spPr>
            <a:xfrm>
              <a:off x="8615394" y="4502143"/>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7" name="Freeform 46">
              <a:extLst>
                <a:ext uri="{FF2B5EF4-FFF2-40B4-BE49-F238E27FC236}">
                  <a16:creationId xmlns:a16="http://schemas.microsoft.com/office/drawing/2014/main" id="{29947E46-B363-DE4C-A544-8433FB3A207A}"/>
                </a:ext>
              </a:extLst>
            </p:cNvPr>
            <p:cNvSpPr>
              <a:spLocks noChangeAspect="1"/>
            </p:cNvSpPr>
            <p:nvPr/>
          </p:nvSpPr>
          <p:spPr bwMode="auto">
            <a:xfrm rot="5400000">
              <a:off x="9228722" y="428831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8" name="Straight Connector 47">
              <a:extLst>
                <a:ext uri="{FF2B5EF4-FFF2-40B4-BE49-F238E27FC236}">
                  <a16:creationId xmlns:a16="http://schemas.microsoft.com/office/drawing/2014/main" id="{DE58DC82-F96F-FF42-B054-655637CCF125}"/>
                </a:ext>
              </a:extLst>
            </p:cNvPr>
            <p:cNvCxnSpPr>
              <a:cxnSpLocks/>
            </p:cNvCxnSpPr>
            <p:nvPr/>
          </p:nvCxnSpPr>
          <p:spPr>
            <a:xfrm>
              <a:off x="8615395" y="4670466"/>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9" name="Straight Connector 48">
              <a:extLst>
                <a:ext uri="{FF2B5EF4-FFF2-40B4-BE49-F238E27FC236}">
                  <a16:creationId xmlns:a16="http://schemas.microsoft.com/office/drawing/2014/main" id="{862D4F5F-0D1E-CA40-A2D9-765E0A61FE10}"/>
                </a:ext>
              </a:extLst>
            </p:cNvPr>
            <p:cNvCxnSpPr>
              <a:cxnSpLocks/>
            </p:cNvCxnSpPr>
            <p:nvPr/>
          </p:nvCxnSpPr>
          <p:spPr>
            <a:xfrm flipH="1">
              <a:off x="9641294" y="467046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89D73456-02D5-3C45-89F5-BD0FEE9EC1EE}"/>
                </a:ext>
              </a:extLst>
            </p:cNvPr>
            <p:cNvCxnSpPr>
              <a:cxnSpLocks/>
            </p:cNvCxnSpPr>
            <p:nvPr/>
          </p:nvCxnSpPr>
          <p:spPr>
            <a:xfrm>
              <a:off x="9996519" y="4502143"/>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Freeform 51">
              <a:extLst>
                <a:ext uri="{FF2B5EF4-FFF2-40B4-BE49-F238E27FC236}">
                  <a16:creationId xmlns:a16="http://schemas.microsoft.com/office/drawing/2014/main" id="{980AE4C3-EB16-144C-B14C-A83B3B06F27E}"/>
                </a:ext>
              </a:extLst>
            </p:cNvPr>
            <p:cNvSpPr>
              <a:spLocks noChangeAspect="1"/>
            </p:cNvSpPr>
            <p:nvPr/>
          </p:nvSpPr>
          <p:spPr bwMode="auto">
            <a:xfrm>
              <a:off x="11211851" y="378973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3" name="Oval 52">
              <a:extLst>
                <a:ext uri="{FF2B5EF4-FFF2-40B4-BE49-F238E27FC236}">
                  <a16:creationId xmlns:a16="http://schemas.microsoft.com/office/drawing/2014/main" id="{869CC543-737D-0D40-878A-252F07012A72}"/>
                </a:ext>
              </a:extLst>
            </p:cNvPr>
            <p:cNvSpPr/>
            <p:nvPr/>
          </p:nvSpPr>
          <p:spPr>
            <a:xfrm>
              <a:off x="11553335" y="375840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4" name="Straight Connector 53">
              <a:extLst>
                <a:ext uri="{FF2B5EF4-FFF2-40B4-BE49-F238E27FC236}">
                  <a16:creationId xmlns:a16="http://schemas.microsoft.com/office/drawing/2014/main" id="{E3E75DC6-4072-0940-A4D8-300C91F118E7}"/>
                </a:ext>
              </a:extLst>
            </p:cNvPr>
            <p:cNvCxnSpPr>
              <a:cxnSpLocks/>
            </p:cNvCxnSpPr>
            <p:nvPr/>
          </p:nvCxnSpPr>
          <p:spPr>
            <a:xfrm>
              <a:off x="10273183" y="3790874"/>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5" name="Oval 54">
              <a:extLst>
                <a:ext uri="{FF2B5EF4-FFF2-40B4-BE49-F238E27FC236}">
                  <a16:creationId xmlns:a16="http://schemas.microsoft.com/office/drawing/2014/main" id="{0CBE6E50-15FB-BA49-87AC-6B13F950D9A8}"/>
                </a:ext>
              </a:extLst>
            </p:cNvPr>
            <p:cNvSpPr/>
            <p:nvPr/>
          </p:nvSpPr>
          <p:spPr>
            <a:xfrm>
              <a:off x="11543810" y="449962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6" name="Straight Connector 55">
              <a:extLst>
                <a:ext uri="{FF2B5EF4-FFF2-40B4-BE49-F238E27FC236}">
                  <a16:creationId xmlns:a16="http://schemas.microsoft.com/office/drawing/2014/main" id="{834F4937-8192-BE44-B451-5C503D18E2C2}"/>
                </a:ext>
              </a:extLst>
            </p:cNvPr>
            <p:cNvCxnSpPr>
              <a:cxnSpLocks/>
            </p:cNvCxnSpPr>
            <p:nvPr/>
          </p:nvCxnSpPr>
          <p:spPr>
            <a:xfrm>
              <a:off x="10263658" y="4537685"/>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7551D2AE-B317-444F-9EEC-292AD61AC098}"/>
                    </a:ext>
                  </a:extLst>
                </p:cNvPr>
                <p:cNvSpPr txBox="1"/>
                <p:nvPr/>
              </p:nvSpPr>
              <p:spPr>
                <a:xfrm>
                  <a:off x="9348307" y="3859513"/>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57" name="TextBox 56">
                  <a:extLst>
                    <a:ext uri="{FF2B5EF4-FFF2-40B4-BE49-F238E27FC236}">
                      <a16:creationId xmlns:a16="http://schemas.microsoft.com/office/drawing/2014/main" id="{7551D2AE-B317-444F-9EEC-292AD61AC098}"/>
                    </a:ext>
                  </a:extLst>
                </p:cNvPr>
                <p:cNvSpPr txBox="1">
                  <a:spLocks noRot="1" noChangeAspect="1" noMove="1" noResize="1" noEditPoints="1" noAdjustHandles="1" noChangeArrowheads="1" noChangeShapeType="1" noTextEdit="1"/>
                </p:cNvSpPr>
                <p:nvPr/>
              </p:nvSpPr>
              <p:spPr>
                <a:xfrm>
                  <a:off x="9348307" y="3859513"/>
                  <a:ext cx="543905" cy="307775"/>
                </a:xfrm>
                <a:prstGeom prst="rect">
                  <a:avLst/>
                </a:prstGeom>
                <a:blipFill>
                  <a:blip r:embed="rId5"/>
                  <a:stretch>
                    <a:fillRect l="-11364" t="-3846" b="-19231"/>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9F18815C-D30C-9A4C-A4C6-6E415EF88013}"/>
                    </a:ext>
                  </a:extLst>
                </p:cNvPr>
                <p:cNvSpPr txBox="1"/>
                <p:nvPr/>
              </p:nvSpPr>
              <p:spPr>
                <a:xfrm>
                  <a:off x="9090665" y="4297200"/>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58" name="TextBox 57">
                  <a:extLst>
                    <a:ext uri="{FF2B5EF4-FFF2-40B4-BE49-F238E27FC236}">
                      <a16:creationId xmlns:a16="http://schemas.microsoft.com/office/drawing/2014/main" id="{9F18815C-D30C-9A4C-A4C6-6E415EF88013}"/>
                    </a:ext>
                  </a:extLst>
                </p:cNvPr>
                <p:cNvSpPr txBox="1">
                  <a:spLocks noRot="1" noChangeAspect="1" noMove="1" noResize="1" noEditPoints="1" noAdjustHandles="1" noChangeArrowheads="1" noChangeShapeType="1" noTextEdit="1"/>
                </p:cNvSpPr>
                <p:nvPr/>
              </p:nvSpPr>
              <p:spPr>
                <a:xfrm>
                  <a:off x="9090665" y="4297200"/>
                  <a:ext cx="543905" cy="307775"/>
                </a:xfrm>
                <a:prstGeom prst="rect">
                  <a:avLst/>
                </a:prstGeom>
                <a:blipFill>
                  <a:blip r:embed="rId6"/>
                  <a:stretch>
                    <a:fillRect l="-11364" t="-4000" b="-20000"/>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FF3C2539-3C94-3F42-8886-34B1B8293FB2}"/>
                    </a:ext>
                  </a:extLst>
                </p:cNvPr>
                <p:cNvSpPr txBox="1"/>
                <p:nvPr/>
              </p:nvSpPr>
              <p:spPr>
                <a:xfrm>
                  <a:off x="10703019" y="4021672"/>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59" name="TextBox 58">
                  <a:extLst>
                    <a:ext uri="{FF2B5EF4-FFF2-40B4-BE49-F238E27FC236}">
                      <a16:creationId xmlns:a16="http://schemas.microsoft.com/office/drawing/2014/main" id="{FF3C2539-3C94-3F42-8886-34B1B8293FB2}"/>
                    </a:ext>
                  </a:extLst>
                </p:cNvPr>
                <p:cNvSpPr txBox="1">
                  <a:spLocks noRot="1" noChangeAspect="1" noMove="1" noResize="1" noEditPoints="1" noAdjustHandles="1" noChangeArrowheads="1" noChangeShapeType="1" noTextEdit="1"/>
                </p:cNvSpPr>
                <p:nvPr/>
              </p:nvSpPr>
              <p:spPr>
                <a:xfrm>
                  <a:off x="10703019" y="4021672"/>
                  <a:ext cx="543905" cy="307775"/>
                </a:xfrm>
                <a:prstGeom prst="rect">
                  <a:avLst/>
                </a:prstGeom>
                <a:blipFill>
                  <a:blip r:embed="rId7"/>
                  <a:stretch>
                    <a:fillRect l="-11364" t="-4000" b="-24000"/>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332425C8-FB09-D34A-B61A-9120F22D60AC}"/>
                    </a:ext>
                  </a:extLst>
                </p:cNvPr>
                <p:cNvSpPr txBox="1"/>
                <p:nvPr/>
              </p:nvSpPr>
              <p:spPr>
                <a:xfrm>
                  <a:off x="11407869" y="4031197"/>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60" name="TextBox 59">
                  <a:extLst>
                    <a:ext uri="{FF2B5EF4-FFF2-40B4-BE49-F238E27FC236}">
                      <a16:creationId xmlns:a16="http://schemas.microsoft.com/office/drawing/2014/main" id="{332425C8-FB09-D34A-B61A-9120F22D60AC}"/>
                    </a:ext>
                  </a:extLst>
                </p:cNvPr>
                <p:cNvSpPr txBox="1">
                  <a:spLocks noRot="1" noChangeAspect="1" noMove="1" noResize="1" noEditPoints="1" noAdjustHandles="1" noChangeArrowheads="1" noChangeShapeType="1" noTextEdit="1"/>
                </p:cNvSpPr>
                <p:nvPr/>
              </p:nvSpPr>
              <p:spPr>
                <a:xfrm>
                  <a:off x="11407869" y="4031197"/>
                  <a:ext cx="543905" cy="307775"/>
                </a:xfrm>
                <a:prstGeom prst="rect">
                  <a:avLst/>
                </a:prstGeom>
                <a:blipFill>
                  <a:blip r:embed="rId8"/>
                  <a:stretch>
                    <a:fillRect l="-11364" t="-4000" b="-20000"/>
                  </a:stretch>
                </a:blipFill>
                <a:ln w="12700" cap="flat">
                  <a:noFill/>
                  <a:miter lim="400000"/>
                </a:ln>
                <a:effectLst/>
              </p:spPr>
              <p:txBody>
                <a:bodyPr/>
                <a:lstStyle/>
                <a:p>
                  <a:r>
                    <a:rPr lang="en-US">
                      <a:noFill/>
                    </a:rPr>
                    <a:t> </a:t>
                  </a:r>
                </a:p>
              </p:txBody>
            </p:sp>
          </mc:Fallback>
        </mc:AlternateContent>
        <p:sp>
          <p:nvSpPr>
            <p:cNvPr id="91" name="TextBox 90">
              <a:extLst>
                <a:ext uri="{FF2B5EF4-FFF2-40B4-BE49-F238E27FC236}">
                  <a16:creationId xmlns:a16="http://schemas.microsoft.com/office/drawing/2014/main" id="{6C1B89C2-DDBB-0444-BEF5-2F92B68CB9CF}"/>
                </a:ext>
              </a:extLst>
            </p:cNvPr>
            <p:cNvSpPr txBox="1"/>
            <p:nvPr/>
          </p:nvSpPr>
          <p:spPr>
            <a:xfrm>
              <a:off x="8244439" y="3399659"/>
              <a:ext cx="63330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10V</a:t>
              </a:r>
              <a:r>
                <a:rPr lang="en-US" sz="1400" baseline="-25000" dirty="0">
                  <a:solidFill>
                    <a:srgbClr val="000000"/>
                  </a:solidFill>
                  <a:ea typeface="Cambria Math" panose="02040503050406030204" pitchFamily="18" charset="0"/>
                </a:rPr>
                <a:t>pp</a:t>
              </a:r>
              <a:endParaRPr lang="en-US" sz="1400" baseline="-25000" dirty="0">
                <a:solidFill>
                  <a:srgbClr val="000000"/>
                </a:solidFill>
              </a:endParaRPr>
            </a:p>
          </p:txBody>
        </p:sp>
      </p:grpSp>
    </p:spTree>
    <p:extLst>
      <p:ext uri="{BB962C8B-B14F-4D97-AF65-F5344CB8AC3E}">
        <p14:creationId xmlns:p14="http://schemas.microsoft.com/office/powerpoint/2010/main" val="424687245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15: Norcal Driver Transformers</a:t>
            </a:r>
            <a:endParaRPr sz="2000" dirty="0">
              <a:latin typeface="+mj-lt"/>
            </a:endParaRPr>
          </a:p>
        </p:txBody>
      </p: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51331F67-F7D0-754C-9B60-59BD56902535}"/>
                  </a:ext>
                </a:extLst>
              </p:cNvPr>
              <p:cNvSpPr txBox="1"/>
              <p:nvPr/>
            </p:nvSpPr>
            <p:spPr>
              <a:xfrm>
                <a:off x="240225" y="1111829"/>
                <a:ext cx="11360027" cy="553270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func>
                      <m:funcPr>
                        <m:ctrlPr>
                          <a:rPr lang="en-US" i="1" smtClean="0">
                            <a:solidFill>
                              <a:srgbClr val="000000"/>
                            </a:solidFill>
                            <a:latin typeface="Cambria Math" panose="02040503050406030204" pitchFamily="18" charset="0"/>
                            <a:cs typeface="Calibri"/>
                            <a:sym typeface="Calibri"/>
                          </a:rPr>
                        </m:ctrlPr>
                      </m:funcPr>
                      <m:fName>
                        <m:r>
                          <m:rPr>
                            <m:sty m:val="p"/>
                          </m:rPr>
                          <a:rPr lang="en-US">
                            <a:solidFill>
                              <a:srgbClr val="000000"/>
                            </a:solidFill>
                            <a:latin typeface="Cambria Math" panose="02040503050406030204" pitchFamily="18" charset="0"/>
                            <a:cs typeface="Calibri"/>
                            <a:sym typeface="Calibri"/>
                          </a:rPr>
                          <m:t>cos</m:t>
                        </m:r>
                      </m:fName>
                      <m:e>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𝜙</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ea typeface="Cambria Math" panose="02040503050406030204" pitchFamily="18" charset="0"/>
                                        <a:cs typeface="Calibri"/>
                                        <a:sym typeface="Calibri"/>
                                      </a:rPr>
                                      <m:t>𝑟</m:t>
                                    </m:r>
                                  </m:sub>
                                </m:sSub>
                              </m:e>
                            </m:d>
                          </m:e>
                        </m:d>
                      </m:e>
                    </m:func>
                    <m:r>
                      <a:rPr lang="en-US" b="0" i="1" smtClean="0">
                        <a:solidFill>
                          <a:srgbClr val="000000"/>
                        </a:solidFill>
                        <a:latin typeface="Cambria Math" panose="02040503050406030204" pitchFamily="18" charset="0"/>
                        <a:ea typeface="Cambria Math" panose="02040503050406030204" pitchFamily="18" charset="0"/>
                        <a:cs typeface="Calibri"/>
                        <a:sym typeface="Calibri"/>
                      </a:rPr>
                      <m:t>=.13,</m:t>
                    </m:r>
                    <m:func>
                      <m:funcPr>
                        <m:ctrlPr>
                          <a:rPr lang="en-US" i="1">
                            <a:solidFill>
                              <a:srgbClr val="000000"/>
                            </a:solidFill>
                            <a:latin typeface="Cambria Math" panose="02040503050406030204" pitchFamily="18" charset="0"/>
                            <a:cs typeface="Calibri"/>
                            <a:sym typeface="Calibri"/>
                          </a:rPr>
                        </m:ctrlPr>
                      </m:funcPr>
                      <m:fName>
                        <m:r>
                          <m:rPr>
                            <m:sty m:val="p"/>
                          </m:rPr>
                          <a:rPr lang="en-US">
                            <a:solidFill>
                              <a:srgbClr val="000000"/>
                            </a:solidFill>
                            <a:latin typeface="Cambria Math" panose="02040503050406030204" pitchFamily="18" charset="0"/>
                            <a:cs typeface="Calibri"/>
                            <a:sym typeface="Calibri"/>
                          </a:rPr>
                          <m:t>cos</m:t>
                        </m:r>
                      </m:fName>
                      <m:e>
                        <m:d>
                          <m:dPr>
                            <m:ctrlPr>
                              <a:rPr lang="en-US" i="1">
                                <a:solidFill>
                                  <a:srgbClr val="000000"/>
                                </a:solidFill>
                                <a:latin typeface="Cambria Math" panose="02040503050406030204" pitchFamily="18" charset="0"/>
                                <a:cs typeface="Calibri"/>
                                <a:sym typeface="Calibri"/>
                              </a:rPr>
                            </m:ctrlPr>
                          </m:d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𝜃</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ea typeface="Cambria Math" panose="02040503050406030204" pitchFamily="18" charset="0"/>
                                        <a:cs typeface="Calibri"/>
                                        <a:sym typeface="Calibri"/>
                                      </a:rPr>
                                      <m:t>𝑟</m:t>
                                    </m:r>
                                  </m:sub>
                                </m:sSub>
                              </m:e>
                            </m:d>
                          </m:e>
                        </m:d>
                      </m:e>
                    </m:func>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.38</m:t>
                    </m:r>
                    <m:r>
                      <a:rPr lang="en-US" i="1">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i="1" dirty="0">
                  <a:solidFill>
                    <a:srgbClr val="000000"/>
                  </a:solidFill>
                  <a:latin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𝑜𝑢𝑡</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cs typeface="Calibri"/>
                            <a:sym typeface="Calibri"/>
                          </a:rPr>
                          <m:t>)</m:t>
                        </m:r>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𝑖𝑛</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𝑎</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cs typeface="Calibri"/>
                            <a:sym typeface="Calibri"/>
                          </a:rPr>
                          <m:t>)</m:t>
                        </m:r>
                      </m:den>
                    </m:f>
                    <m:r>
                      <a:rPr lang="en-US" b="0" i="1"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𝑖𝑛</m:t>
                                </m:r>
                              </m:sub>
                            </m:sSub>
                          </m:den>
                        </m:f>
                        <m:r>
                          <a:rPr lang="en-US" b="0" i="1" smtClean="0">
                            <a:solidFill>
                              <a:srgbClr val="000000"/>
                            </a:solidFill>
                            <a:latin typeface="Cambria Math" panose="02040503050406030204" pitchFamily="18" charset="0"/>
                            <a:cs typeface="Calibri"/>
                            <a:sym typeface="Calibri"/>
                          </a:rPr>
                          <m:t>)</m:t>
                        </m:r>
                      </m:e>
                      <m:sup>
                        <m:r>
                          <a:rPr lang="en-US" b="0" i="1" smtClean="0">
                            <a:solidFill>
                              <a:srgbClr val="000000"/>
                            </a:solidFill>
                            <a:latin typeface="Cambria Math" panose="02040503050406030204" pitchFamily="18" charset="0"/>
                            <a:cs typeface="Calibri"/>
                            <a:sym typeface="Calibri"/>
                          </a:rPr>
                          <m:t>2</m:t>
                        </m:r>
                      </m:sup>
                    </m:sSup>
                    <m:f>
                      <m:fPr>
                        <m:ctrlPr>
                          <a:rPr lang="en-US" b="0" i="1" smtClean="0">
                            <a:solidFill>
                              <a:srgbClr val="000000"/>
                            </a:solidFill>
                            <a:latin typeface="Cambria Math" panose="02040503050406030204" pitchFamily="18" charset="0"/>
                            <a:cs typeface="Calibri"/>
                            <a:sym typeface="Calibri"/>
                          </a:rPr>
                        </m:ctrlPr>
                      </m:fPr>
                      <m:num>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d>
                              <m:dPr>
                                <m:ctrlPr>
                                  <a:rPr lang="en-US" i="1">
                                    <a:solidFill>
                                      <a:srgbClr val="000000"/>
                                    </a:solidFill>
                                    <a:latin typeface="Cambria Math" panose="02040503050406030204" pitchFamily="18" charset="0"/>
                                    <a:cs typeface="Calibri"/>
                                    <a:sym typeface="Calibri"/>
                                  </a:rPr>
                                </m:ctrlPr>
                              </m:dPr>
                              <m:e>
                                <m:sSub>
                                  <m:sSubPr>
                                    <m:ctrlPr>
                                      <a:rPr lang="en-US" i="1" smtClean="0">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e>
                            </m:d>
                          </m:e>
                        </m:d>
                      </m:num>
                      <m:den>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𝑜𝑢𝑡</m:t>
                                </m:r>
                              </m:sub>
                            </m:sSub>
                            <m:d>
                              <m:dPr>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cs typeface="Calibri"/>
                                        <a:sym typeface="Calibri"/>
                                      </a:rPr>
                                      <m:t>𝑟</m:t>
                                    </m:r>
                                  </m:sub>
                                </m:sSub>
                              </m:e>
                            </m:d>
                          </m:e>
                        </m:d>
                      </m:den>
                    </m:f>
                    <m:f>
                      <m:fPr>
                        <m:ctrlPr>
                          <a:rPr lang="en-US" b="0" i="1" smtClean="0">
                            <a:solidFill>
                              <a:srgbClr val="000000"/>
                            </a:solidFill>
                            <a:latin typeface="Cambria Math" panose="02040503050406030204" pitchFamily="18" charset="0"/>
                            <a:cs typeface="Calibri"/>
                            <a:sym typeface="Calibri"/>
                          </a:rPr>
                        </m:ctrlPr>
                      </m:fPr>
                      <m:num>
                        <m:r>
                          <m:rPr>
                            <m:sty m:val="p"/>
                          </m:rPr>
                          <a:rPr lang="en-US" b="0" i="0" smtClean="0">
                            <a:solidFill>
                              <a:srgbClr val="000000"/>
                            </a:solidFill>
                            <a:latin typeface="Cambria Math" panose="02040503050406030204" pitchFamily="18" charset="0"/>
                            <a:cs typeface="Calibri"/>
                            <a:sym typeface="Calibri"/>
                          </a:rPr>
                          <m:t>cos</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num>
                      <m:den>
                        <m:r>
                          <m:rPr>
                            <m:sty m:val="p"/>
                          </m:rPr>
                          <a:rPr lang="en-US" b="0" i="0" smtClean="0">
                            <a:solidFill>
                              <a:srgbClr val="000000"/>
                            </a:solidFill>
                            <a:latin typeface="Cambria Math" panose="02040503050406030204" pitchFamily="18" charset="0"/>
                            <a:cs typeface="Calibri"/>
                            <a:sym typeface="Calibri"/>
                          </a:rPr>
                          <m:t>cos</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𝜃</m:t>
                        </m:r>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ea typeface="Cambria Math" panose="02040503050406030204" pitchFamily="18" charset="0"/>
                                    <a:cs typeface="Calibri"/>
                                    <a:sym typeface="Calibri"/>
                                  </a:rPr>
                                  <m:t>𝑟</m:t>
                                </m:r>
                              </m:sub>
                            </m:sSub>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den>
                    </m:f>
                    <m:r>
                      <a:rPr lang="en-US" i="1">
                        <a:solidFill>
                          <a:srgbClr val="000000"/>
                        </a:solidFill>
                        <a:latin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1.3</m:t>
                            </m:r>
                          </m:num>
                          <m:den>
                            <m:r>
                              <a:rPr lang="en-US" b="0" i="1" smtClean="0">
                                <a:solidFill>
                                  <a:srgbClr val="000000"/>
                                </a:solidFill>
                                <a:latin typeface="Cambria Math" panose="02040503050406030204" pitchFamily="18" charset="0"/>
                                <a:cs typeface="Calibri"/>
                                <a:sym typeface="Calibri"/>
                              </a:rPr>
                              <m:t>5</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3264</m:t>
                        </m:r>
                      </m:num>
                      <m:den>
                        <m:r>
                          <a:rPr lang="en-US" b="0" i="1" smtClean="0">
                            <a:solidFill>
                              <a:srgbClr val="000000"/>
                            </a:solidFill>
                            <a:latin typeface="Cambria Math" panose="02040503050406030204" pitchFamily="18" charset="0"/>
                            <a:cs typeface="Calibri"/>
                            <a:sym typeface="Calibri"/>
                          </a:rPr>
                          <m:t>248</m:t>
                        </m:r>
                      </m:den>
                    </m:f>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.13</m:t>
                        </m:r>
                      </m:num>
                      <m:den>
                        <m:r>
                          <a:rPr lang="en-US" b="0" i="1" smtClean="0">
                            <a:solidFill>
                              <a:srgbClr val="000000"/>
                            </a:solidFill>
                            <a:latin typeface="Cambria Math" panose="02040503050406030204" pitchFamily="18" charset="0"/>
                            <a:cs typeface="Calibri"/>
                            <a:sym typeface="Calibri"/>
                          </a:rPr>
                          <m:t>.38</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=.3</m:t>
                    </m:r>
                  </m:oMath>
                </a14:m>
                <a:endParaRPr lang="en-US" dirty="0">
                  <a:solidFill>
                    <a:srgbClr val="000000"/>
                  </a:solidFill>
                  <a:ea typeface="Calibri"/>
                  <a:cs typeface="Calibri"/>
                  <a:sym typeface="Calibri"/>
                </a:endParaRPr>
              </a:p>
              <a:p>
                <a:pPr defTabSz="457200" latinLnBrk="1" hangingPunct="0"/>
                <a:endParaRPr lang="en-US" dirty="0">
                  <a:solidFill>
                    <a:srgbClr val="000000"/>
                  </a:solidFill>
                  <a:ea typeface="Calibri"/>
                  <a:cs typeface="Calibri"/>
                  <a:sym typeface="Calibri"/>
                </a:endParaRPr>
              </a:p>
              <a:p>
                <a:pPr marL="457200" indent="-457200" defTabSz="457200" latinLnBrk="1" hangingPunct="0">
                  <a:buFont typeface="+mj-lt"/>
                  <a:buAutoNum type="arabicPeriod" startAt="3"/>
                </a:pPr>
                <a:r>
                  <a:rPr lang="en-US" dirty="0">
                    <a:solidFill>
                      <a:srgbClr val="000000"/>
                    </a:solidFill>
                    <a:ea typeface="Calibri"/>
                    <a:cs typeface="Calibri"/>
                    <a:sym typeface="Calibri"/>
                  </a:rPr>
                  <a:t>Measure the 3dB cutoff, f</a:t>
                </a:r>
                <a:r>
                  <a:rPr lang="en-US" baseline="-25000" dirty="0">
                    <a:solidFill>
                      <a:srgbClr val="000000"/>
                    </a:solidFill>
                    <a:ea typeface="Calibri"/>
                    <a:cs typeface="Calibri"/>
                    <a:sym typeface="Calibri"/>
                  </a:rPr>
                  <a:t>c</a:t>
                </a:r>
                <a:r>
                  <a:rPr lang="en-US" dirty="0">
                    <a:solidFill>
                      <a:srgbClr val="000000"/>
                    </a:solidFill>
                    <a:ea typeface="Calibri"/>
                    <a:cs typeface="Calibri"/>
                    <a:sym typeface="Calibri"/>
                  </a:rPr>
                  <a:t>.</a:t>
                </a:r>
              </a:p>
              <a:p>
                <a:pPr lvl="1" defTabSz="457200" latinLnBrk="1" hangingPunct="0">
                  <a:tabLst>
                    <a:tab pos="2455863" algn="l"/>
                  </a:tabLst>
                </a:pPr>
                <a:endParaRPr lang="en-US" dirty="0">
                  <a:solidFill>
                    <a:srgbClr val="000000"/>
                  </a:solidFill>
                  <a:ea typeface="Calibri"/>
                  <a:cs typeface="Calibri"/>
                  <a:sym typeface="Calibri"/>
                </a:endParaRPr>
              </a:p>
            </p:txBody>
          </p:sp>
        </mc:Choice>
        <mc:Fallback>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40225" y="1111829"/>
                <a:ext cx="11360027" cy="5532700"/>
              </a:xfrm>
              <a:prstGeom prst="rect">
                <a:avLst/>
              </a:prstGeom>
              <a:blipFill>
                <a:blip r:embed="rId3"/>
                <a:stretch>
                  <a:fillRect l="-78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42</a:t>
            </a:fld>
            <a:endParaRPr lang="en-US"/>
          </a:p>
        </p:txBody>
      </p:sp>
    </p:spTree>
    <p:extLst>
      <p:ext uri="{BB962C8B-B14F-4D97-AF65-F5344CB8AC3E}">
        <p14:creationId xmlns:p14="http://schemas.microsoft.com/office/powerpoint/2010/main" val="21760613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16: Norcal Tuned Transformers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6135427" cy="437051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m:rPr>
                        <m:nor/>
                      </m:rPr>
                      <a:rPr lang="en-US" sz="2000" dirty="0">
                        <a:solidFill>
                          <a:srgbClr val="000000"/>
                        </a:solidFill>
                        <a:ea typeface="Calibri"/>
                        <a:cs typeface="Calibri"/>
                        <a:sym typeface="Calibri"/>
                      </a:rPr>
                      <m:t>T</m:t>
                    </m:r>
                    <m:r>
                      <m:rPr>
                        <m:nor/>
                      </m:rPr>
                      <a:rPr lang="en-US" sz="2000" baseline="-25000" dirty="0">
                        <a:solidFill>
                          <a:srgbClr val="000000"/>
                        </a:solidFill>
                      </a:rPr>
                      <m:t>2</m:t>
                    </m:r>
                    <m:r>
                      <m:rPr>
                        <m:nor/>
                      </m:rPr>
                      <a:rPr lang="en-US" sz="2000" b="0" i="0" baseline="-25000" dirty="0" smtClean="0">
                        <a:solidFill>
                          <a:srgbClr val="000000"/>
                        </a:solidFill>
                      </a:rPr>
                      <m:t>, </m:t>
                    </m:r>
                    <m:r>
                      <m:rPr>
                        <m:nor/>
                      </m:rPr>
                      <a:rPr lang="en-US" sz="2000" b="0" i="0" dirty="0" smtClean="0">
                        <a:solidFill>
                          <a:srgbClr val="000000"/>
                        </a:solidFill>
                      </a:rPr>
                      <m:t>T</m:t>
                    </m:r>
                    <m:r>
                      <m:rPr>
                        <m:nor/>
                      </m:rPr>
                      <a:rPr lang="en-US" sz="2000" b="0" i="0" baseline="-25000" dirty="0" smtClean="0">
                        <a:solidFill>
                          <a:srgbClr val="000000"/>
                        </a:solidFill>
                      </a:rPr>
                      <m:t>3</m:t>
                    </m:r>
                    <m:r>
                      <m:rPr>
                        <m:nor/>
                      </m:rPr>
                      <a:rPr lang="en-US" sz="2000" dirty="0">
                        <a:solidFill>
                          <a:srgbClr val="000000"/>
                        </a:solidFill>
                        <a:ea typeface="Calibri"/>
                        <a:cs typeface="Calibri"/>
                        <a:sym typeface="Calibri"/>
                      </a:rPr>
                      <m:t> </m:t>
                    </m:r>
                    <m:r>
                      <m:rPr>
                        <m:nor/>
                      </m:rPr>
                      <a:rPr lang="en-US" sz="2000" b="0" i="0" dirty="0" smtClean="0">
                        <a:solidFill>
                          <a:srgbClr val="000000"/>
                        </a:solidFill>
                        <a:ea typeface="Calibri"/>
                        <a:cs typeface="Calibri"/>
                        <a:sym typeface="Calibri"/>
                      </a:rPr>
                      <m:t>are</m:t>
                    </m:r>
                    <m:r>
                      <m:rPr>
                        <m:nor/>
                      </m:rPr>
                      <a:rPr lang="en-US" sz="2000" dirty="0">
                        <a:solidFill>
                          <a:srgbClr val="000000"/>
                        </a:solidFill>
                        <a:ea typeface="Calibri"/>
                        <a:cs typeface="Calibri"/>
                        <a:sym typeface="Calibri"/>
                      </a:rPr>
                      <m:t> </m:t>
                    </m:r>
                    <m:r>
                      <m:rPr>
                        <m:nor/>
                      </m:rPr>
                      <a:rPr lang="en-US" sz="2000" b="0" i="0" dirty="0" smtClean="0">
                        <a:solidFill>
                          <a:srgbClr val="000000"/>
                        </a:solidFill>
                        <a:ea typeface="Calibri"/>
                        <a:cs typeface="Calibri"/>
                        <a:sym typeface="Calibri"/>
                      </a:rPr>
                      <m:t>I</m:t>
                    </m:r>
                    <m:r>
                      <m:rPr>
                        <m:nor/>
                      </m:rPr>
                      <a:rPr lang="en-US" sz="2000" dirty="0">
                        <a:solidFill>
                          <a:srgbClr val="000000"/>
                        </a:solidFill>
                        <a:ea typeface="Calibri"/>
                        <a:cs typeface="Calibri"/>
                        <a:sym typeface="Calibri"/>
                      </a:rPr>
                      <m:t>F</m:t>
                    </m:r>
                    <m:r>
                      <m:rPr>
                        <m:nor/>
                      </m:rPr>
                      <a:rPr lang="en-US" sz="2000" dirty="0">
                        <a:solidFill>
                          <a:srgbClr val="000000"/>
                        </a:solidFill>
                        <a:ea typeface="Calibri"/>
                        <a:cs typeface="Calibri"/>
                        <a:sym typeface="Calibri"/>
                      </a:rPr>
                      <m:t> </m:t>
                    </m:r>
                    <m:r>
                      <m:rPr>
                        <m:nor/>
                      </m:rPr>
                      <a:rPr lang="en-US" sz="2000" dirty="0">
                        <a:solidFill>
                          <a:srgbClr val="000000"/>
                        </a:solidFill>
                        <a:ea typeface="Calibri"/>
                        <a:cs typeface="Calibri"/>
                        <a:sym typeface="Calibri"/>
                      </a:rPr>
                      <m:t>matchers</m:t>
                    </m:r>
                    <m:r>
                      <m:rPr>
                        <m:nor/>
                      </m:rPr>
                      <a:rPr lang="en-US" sz="2000" dirty="0">
                        <a:solidFill>
                          <a:srgbClr val="000000"/>
                        </a:solidFill>
                        <a:ea typeface="Calibri"/>
                        <a:cs typeface="Calibri"/>
                        <a:sym typeface="Calibri"/>
                      </a:rPr>
                      <m:t> </m:t>
                    </m:r>
                    <m:r>
                      <m:rPr>
                        <m:nor/>
                      </m:rPr>
                      <a:rPr lang="en-US" sz="2000" dirty="0">
                        <a:solidFill>
                          <a:srgbClr val="000000"/>
                        </a:solidFill>
                        <a:ea typeface="Calibri"/>
                        <a:cs typeface="Calibri"/>
                        <a:sym typeface="Calibri"/>
                      </a:rPr>
                      <m:t>using</m:t>
                    </m:r>
                    <m:r>
                      <m:rPr>
                        <m:nor/>
                      </m:rPr>
                      <a:rPr lang="en-US" sz="2000" dirty="0">
                        <a:solidFill>
                          <a:srgbClr val="000000"/>
                        </a:solidFill>
                        <a:ea typeface="Calibri"/>
                        <a:cs typeface="Calibri"/>
                        <a:sym typeface="Calibri"/>
                      </a:rPr>
                      <m:t> </m:t>
                    </m:r>
                    <m:r>
                      <m:rPr>
                        <m:nor/>
                      </m:rPr>
                      <a:rPr lang="en-US" sz="2000" dirty="0">
                        <a:solidFill>
                          <a:srgbClr val="000000"/>
                        </a:solidFill>
                        <a:ea typeface="Calibri"/>
                        <a:cs typeface="Calibri"/>
                        <a:sym typeface="Calibri"/>
                      </a:rPr>
                      <m:t>FT</m:t>
                    </m:r>
                    <m:r>
                      <m:rPr>
                        <m:nor/>
                      </m:rPr>
                      <a:rPr lang="en-US" sz="2000" dirty="0">
                        <a:solidFill>
                          <a:srgbClr val="000000"/>
                        </a:solidFill>
                        <a:ea typeface="Calibri"/>
                        <a:cs typeface="Calibri"/>
                        <a:sym typeface="Calibri"/>
                      </a:rPr>
                      <m:t> 37−61</m:t>
                    </m:r>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m:rPr>
                        <m:nor/>
                      </m:rPr>
                      <a:rPr lang="en-US" sz="2000" b="0" i="0" dirty="0" smtClean="0">
                        <a:solidFill>
                          <a:srgbClr val="000000"/>
                        </a:solidFill>
                      </a:rPr>
                      <m:t>.5</m:t>
                    </m:r>
                    <m:r>
                      <m:rPr>
                        <m:nor/>
                      </m:rPr>
                      <a:rPr lang="en-US" sz="2000" b="0" i="0" dirty="0" smtClean="0">
                        <a:solidFill>
                          <a:srgbClr val="000000"/>
                        </a:solidFill>
                      </a:rPr>
                      <m:t>Vpp</m:t>
                    </m:r>
                    <m:r>
                      <m:rPr>
                        <m:nor/>
                      </m:rPr>
                      <a:rPr lang="en-US" sz="2000" b="0" i="0" dirty="0" smtClean="0">
                        <a:solidFill>
                          <a:srgbClr val="000000"/>
                        </a:solidFill>
                      </a:rPr>
                      <m:t> </m:t>
                    </m:r>
                    <m:r>
                      <m:rPr>
                        <m:nor/>
                      </m:rPr>
                      <a:rPr lang="en-US" sz="2000" b="0" i="0" dirty="0" smtClean="0">
                        <a:solidFill>
                          <a:srgbClr val="000000"/>
                        </a:solidFill>
                      </a:rPr>
                      <m:t>sine</m:t>
                    </m:r>
                    <m:r>
                      <m:rPr>
                        <m:nor/>
                      </m:rPr>
                      <a:rPr lang="en-US" sz="2000" b="0" i="0" dirty="0" smtClean="0">
                        <a:solidFill>
                          <a:srgbClr val="000000"/>
                        </a:solidFill>
                      </a:rPr>
                      <m:t> </m:t>
                    </m:r>
                    <m:r>
                      <m:rPr>
                        <m:nor/>
                      </m:rPr>
                      <a:rPr lang="en-US" sz="2000" b="0" i="0" dirty="0" smtClean="0">
                        <a:solidFill>
                          <a:srgbClr val="000000"/>
                        </a:solidFill>
                      </a:rPr>
                      <m:t>at</m:t>
                    </m:r>
                    <m:r>
                      <m:rPr>
                        <m:nor/>
                      </m:rPr>
                      <a:rPr lang="en-US" sz="2000" b="0" i="0" dirty="0" smtClean="0">
                        <a:solidFill>
                          <a:srgbClr val="000000"/>
                        </a:solidFill>
                      </a:rPr>
                      <m:t> 7</m:t>
                    </m:r>
                    <m:r>
                      <m:rPr>
                        <m:nor/>
                      </m:rPr>
                      <a:rPr lang="en-US" sz="2000" b="0" i="0" dirty="0" smtClean="0">
                        <a:solidFill>
                          <a:srgbClr val="000000"/>
                        </a:solidFill>
                      </a:rPr>
                      <m:t>MHz</m:t>
                    </m:r>
                  </m:oMath>
                </a14:m>
                <a:endParaRPr lang="en-US" sz="2000" b="0" dirty="0">
                  <a:solidFill>
                    <a:srgbClr val="000000"/>
                  </a:solidFill>
                </a:endParaRPr>
              </a:p>
              <a:p>
                <a:pPr marL="457200" indent="-457200" defTabSz="457200" latinLnBrk="1" hangingPunct="0">
                  <a:buFont typeface="+mj-lt"/>
                  <a:buAutoNum type="arabicPeriod"/>
                </a:pPr>
                <a:r>
                  <a:rPr lang="en-US" sz="2000" dirty="0">
                    <a:solidFill>
                      <a:srgbClr val="000000"/>
                    </a:solidFill>
                    <a:ea typeface="Calibri"/>
                    <a:cs typeface="Calibri"/>
                    <a:sym typeface="Calibri"/>
                  </a:rPr>
                  <a:t>Measure 3dB bandwidth</a:t>
                </a:r>
              </a:p>
              <a:p>
                <a:pPr marL="457200" indent="-457200" defTabSz="457200" latinLnBrk="1" hangingPunct="0">
                  <a:buFont typeface="+mj-lt"/>
                  <a:buAutoNum type="arabicPeriod"/>
                </a:pPr>
                <a:r>
                  <a:rPr lang="en-US" sz="2000" dirty="0">
                    <a:solidFill>
                      <a:srgbClr val="000000"/>
                    </a:solidFill>
                    <a:ea typeface="Calibri"/>
                    <a:cs typeface="Calibri"/>
                    <a:sym typeface="Calibri"/>
                  </a:rPr>
                  <a:t>Find P/P</a:t>
                </a:r>
                <a:r>
                  <a:rPr lang="en-US" sz="2000" baseline="-25000" dirty="0">
                    <a:solidFill>
                      <a:srgbClr val="000000"/>
                    </a:solidFill>
                    <a:ea typeface="Calibri"/>
                    <a:cs typeface="Calibri"/>
                    <a:sym typeface="Calibri"/>
                  </a:rPr>
                  <a:t>+</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4208" y="1439898"/>
                <a:ext cx="6135427" cy="4370514"/>
              </a:xfrm>
              <a:prstGeom prst="rect">
                <a:avLst/>
              </a:prstGeom>
              <a:blipFill>
                <a:blip r:embed="rId3"/>
                <a:stretch>
                  <a:fillRect l="-1653" t="-580"/>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43</a:t>
            </a:fld>
            <a:endParaRPr lang="en-US"/>
          </a:p>
        </p:txBody>
      </p:sp>
      <p:grpSp>
        <p:nvGrpSpPr>
          <p:cNvPr id="3" name="Group 2">
            <a:extLst>
              <a:ext uri="{FF2B5EF4-FFF2-40B4-BE49-F238E27FC236}">
                <a16:creationId xmlns:a16="http://schemas.microsoft.com/office/drawing/2014/main" id="{5C2D22DB-2348-3A4E-86E3-437DFE54134F}"/>
              </a:ext>
            </a:extLst>
          </p:cNvPr>
          <p:cNvGrpSpPr/>
          <p:nvPr/>
        </p:nvGrpSpPr>
        <p:grpSpPr>
          <a:xfrm>
            <a:off x="6751800" y="4541949"/>
            <a:ext cx="713710" cy="1188624"/>
            <a:chOff x="4490605" y="3552993"/>
            <a:chExt cx="713710" cy="1188624"/>
          </a:xfrm>
        </p:grpSpPr>
        <p:grpSp>
          <p:nvGrpSpPr>
            <p:cNvPr id="6" name="Group 5">
              <a:extLst>
                <a:ext uri="{FF2B5EF4-FFF2-40B4-BE49-F238E27FC236}">
                  <a16:creationId xmlns:a16="http://schemas.microsoft.com/office/drawing/2014/main" id="{8359C1EA-FC82-DF48-811C-FFCCB0EA4E72}"/>
                </a:ext>
              </a:extLst>
            </p:cNvPr>
            <p:cNvGrpSpPr/>
            <p:nvPr/>
          </p:nvGrpSpPr>
          <p:grpSpPr>
            <a:xfrm>
              <a:off x="4665693" y="3979617"/>
              <a:ext cx="427602" cy="762000"/>
              <a:chOff x="2266478" y="2277813"/>
              <a:chExt cx="427602" cy="762000"/>
            </a:xfrm>
          </p:grpSpPr>
          <p:grpSp>
            <p:nvGrpSpPr>
              <p:cNvPr id="7" name="Group 267">
                <a:extLst>
                  <a:ext uri="{FF2B5EF4-FFF2-40B4-BE49-F238E27FC236}">
                    <a16:creationId xmlns:a16="http://schemas.microsoft.com/office/drawing/2014/main" id="{C9692F32-9571-FF4D-89FE-63FEBA8A4439}"/>
                  </a:ext>
                </a:extLst>
              </p:cNvPr>
              <p:cNvGrpSpPr>
                <a:grpSpLocks/>
              </p:cNvGrpSpPr>
              <p:nvPr/>
            </p:nvGrpSpPr>
            <p:grpSpPr bwMode="auto">
              <a:xfrm>
                <a:off x="2266478" y="2277813"/>
                <a:ext cx="152400" cy="762000"/>
                <a:chOff x="3935" y="1728"/>
                <a:chExt cx="96" cy="480"/>
              </a:xfrm>
            </p:grpSpPr>
            <p:sp>
              <p:nvSpPr>
                <p:cNvPr id="23" name="Arc 268">
                  <a:extLst>
                    <a:ext uri="{FF2B5EF4-FFF2-40B4-BE49-F238E27FC236}">
                      <a16:creationId xmlns:a16="http://schemas.microsoft.com/office/drawing/2014/main" id="{D2247708-6009-F445-8BE6-985A4799710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 name="Arc 269">
                  <a:extLst>
                    <a:ext uri="{FF2B5EF4-FFF2-40B4-BE49-F238E27FC236}">
                      <a16:creationId xmlns:a16="http://schemas.microsoft.com/office/drawing/2014/main" id="{BEE6DE8B-B945-B040-9143-17A8A7B34FE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270">
                  <a:extLst>
                    <a:ext uri="{FF2B5EF4-FFF2-40B4-BE49-F238E27FC236}">
                      <a16:creationId xmlns:a16="http://schemas.microsoft.com/office/drawing/2014/main" id="{A07C9CA5-A1C0-3241-82CC-9545A79571E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271">
                  <a:extLst>
                    <a:ext uri="{FF2B5EF4-FFF2-40B4-BE49-F238E27FC236}">
                      <a16:creationId xmlns:a16="http://schemas.microsoft.com/office/drawing/2014/main" id="{78D697FB-9197-5149-8144-964F133AC37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Line 272">
                  <a:extLst>
                    <a:ext uri="{FF2B5EF4-FFF2-40B4-BE49-F238E27FC236}">
                      <a16:creationId xmlns:a16="http://schemas.microsoft.com/office/drawing/2014/main" id="{6C56A75C-FB9E-714B-ACBD-AEE5095367B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273">
                  <a:extLst>
                    <a:ext uri="{FF2B5EF4-FFF2-40B4-BE49-F238E27FC236}">
                      <a16:creationId xmlns:a16="http://schemas.microsoft.com/office/drawing/2014/main" id="{7E24515A-0B6E-E348-972C-79DA8D9D65B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Arc 274">
                  <a:extLst>
                    <a:ext uri="{FF2B5EF4-FFF2-40B4-BE49-F238E27FC236}">
                      <a16:creationId xmlns:a16="http://schemas.microsoft.com/office/drawing/2014/main" id="{C27A2B39-395D-E246-95D2-48118B3C5C6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Arc 275">
                  <a:extLst>
                    <a:ext uri="{FF2B5EF4-FFF2-40B4-BE49-F238E27FC236}">
                      <a16:creationId xmlns:a16="http://schemas.microsoft.com/office/drawing/2014/main" id="{B94E9922-9787-EC45-944F-7662E7799B1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 name="Arc 276">
                  <a:extLst>
                    <a:ext uri="{FF2B5EF4-FFF2-40B4-BE49-F238E27FC236}">
                      <a16:creationId xmlns:a16="http://schemas.microsoft.com/office/drawing/2014/main" id="{74E39D79-C794-F044-9358-88C6BC7FF36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 name="Arc 277">
                  <a:extLst>
                    <a:ext uri="{FF2B5EF4-FFF2-40B4-BE49-F238E27FC236}">
                      <a16:creationId xmlns:a16="http://schemas.microsoft.com/office/drawing/2014/main" id="{FAD8B250-0415-A74B-922F-444504CB0D2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278">
                  <a:extLst>
                    <a:ext uri="{FF2B5EF4-FFF2-40B4-BE49-F238E27FC236}">
                      <a16:creationId xmlns:a16="http://schemas.microsoft.com/office/drawing/2014/main" id="{2F4D0C68-9F49-B44C-AE29-EBD2D29FC97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279">
                  <a:extLst>
                    <a:ext uri="{FF2B5EF4-FFF2-40B4-BE49-F238E27FC236}">
                      <a16:creationId xmlns:a16="http://schemas.microsoft.com/office/drawing/2014/main" id="{5E1CAD36-9235-BE40-A433-354DBE0CD7B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280">
                  <a:extLst>
                    <a:ext uri="{FF2B5EF4-FFF2-40B4-BE49-F238E27FC236}">
                      <a16:creationId xmlns:a16="http://schemas.microsoft.com/office/drawing/2014/main" id="{61747D85-0631-B245-9FCF-B23B54253508}"/>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8" name="Group 281">
                <a:extLst>
                  <a:ext uri="{FF2B5EF4-FFF2-40B4-BE49-F238E27FC236}">
                    <a16:creationId xmlns:a16="http://schemas.microsoft.com/office/drawing/2014/main" id="{233D80DB-5797-1F45-9484-A5C806BB1E45}"/>
                  </a:ext>
                </a:extLst>
              </p:cNvPr>
              <p:cNvGrpSpPr>
                <a:grpSpLocks/>
              </p:cNvGrpSpPr>
              <p:nvPr/>
            </p:nvGrpSpPr>
            <p:grpSpPr bwMode="auto">
              <a:xfrm flipH="1">
                <a:off x="2541680" y="2277813"/>
                <a:ext cx="152400" cy="762000"/>
                <a:chOff x="3935" y="1728"/>
                <a:chExt cx="96" cy="480"/>
              </a:xfrm>
            </p:grpSpPr>
            <p:sp>
              <p:nvSpPr>
                <p:cNvPr id="9" name="Arc 282">
                  <a:extLst>
                    <a:ext uri="{FF2B5EF4-FFF2-40B4-BE49-F238E27FC236}">
                      <a16:creationId xmlns:a16="http://schemas.microsoft.com/office/drawing/2014/main" id="{73259F98-8D26-F940-820E-A68603DE698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283">
                  <a:extLst>
                    <a:ext uri="{FF2B5EF4-FFF2-40B4-BE49-F238E27FC236}">
                      <a16:creationId xmlns:a16="http://schemas.microsoft.com/office/drawing/2014/main" id="{4DEC807E-0366-F849-BBCC-40176670B7A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Arc 284">
                  <a:extLst>
                    <a:ext uri="{FF2B5EF4-FFF2-40B4-BE49-F238E27FC236}">
                      <a16:creationId xmlns:a16="http://schemas.microsoft.com/office/drawing/2014/main" id="{230C6853-D65B-E445-91AB-171D6DA24D5B}"/>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 name="Arc 285">
                  <a:extLst>
                    <a:ext uri="{FF2B5EF4-FFF2-40B4-BE49-F238E27FC236}">
                      <a16:creationId xmlns:a16="http://schemas.microsoft.com/office/drawing/2014/main" id="{9C071C29-B8CF-1E42-AABF-D5FA3A00025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Line 286">
                  <a:extLst>
                    <a:ext uri="{FF2B5EF4-FFF2-40B4-BE49-F238E27FC236}">
                      <a16:creationId xmlns:a16="http://schemas.microsoft.com/office/drawing/2014/main" id="{D3251101-5151-3A44-8E98-2FC20822D89A}"/>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 name="Line 287">
                  <a:extLst>
                    <a:ext uri="{FF2B5EF4-FFF2-40B4-BE49-F238E27FC236}">
                      <a16:creationId xmlns:a16="http://schemas.microsoft.com/office/drawing/2014/main" id="{03A1841A-5B9F-2E41-8537-2875874E431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Arc 288">
                  <a:extLst>
                    <a:ext uri="{FF2B5EF4-FFF2-40B4-BE49-F238E27FC236}">
                      <a16:creationId xmlns:a16="http://schemas.microsoft.com/office/drawing/2014/main" id="{0810DDE3-2CE1-1647-B778-DED6D764B221}"/>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289">
                  <a:extLst>
                    <a:ext uri="{FF2B5EF4-FFF2-40B4-BE49-F238E27FC236}">
                      <a16:creationId xmlns:a16="http://schemas.microsoft.com/office/drawing/2014/main" id="{E029F231-758C-C74E-B862-5AE837BE6CD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290">
                  <a:extLst>
                    <a:ext uri="{FF2B5EF4-FFF2-40B4-BE49-F238E27FC236}">
                      <a16:creationId xmlns:a16="http://schemas.microsoft.com/office/drawing/2014/main" id="{097A5574-7697-DB47-A13C-071AFBEFC42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291">
                  <a:extLst>
                    <a:ext uri="{FF2B5EF4-FFF2-40B4-BE49-F238E27FC236}">
                      <a16:creationId xmlns:a16="http://schemas.microsoft.com/office/drawing/2014/main" id="{529B2AA4-AD78-E241-833D-7487D051802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292">
                  <a:extLst>
                    <a:ext uri="{FF2B5EF4-FFF2-40B4-BE49-F238E27FC236}">
                      <a16:creationId xmlns:a16="http://schemas.microsoft.com/office/drawing/2014/main" id="{4EF11547-2B58-3940-9682-94C5CF283E5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 name="Arc 293">
                  <a:extLst>
                    <a:ext uri="{FF2B5EF4-FFF2-40B4-BE49-F238E27FC236}">
                      <a16:creationId xmlns:a16="http://schemas.microsoft.com/office/drawing/2014/main" id="{11402CBE-6B85-6344-9F7D-45C8F001902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294">
                  <a:extLst>
                    <a:ext uri="{FF2B5EF4-FFF2-40B4-BE49-F238E27FC236}">
                      <a16:creationId xmlns:a16="http://schemas.microsoft.com/office/drawing/2014/main" id="{BE1521C4-F75F-ED4A-992C-6BD3333969E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36" name="TextBox 35">
              <a:extLst>
                <a:ext uri="{FF2B5EF4-FFF2-40B4-BE49-F238E27FC236}">
                  <a16:creationId xmlns:a16="http://schemas.microsoft.com/office/drawing/2014/main" id="{28282636-8D40-CA4D-BF80-FAF7C99FD6F2}"/>
                </a:ext>
              </a:extLst>
            </p:cNvPr>
            <p:cNvSpPr txBox="1"/>
            <p:nvPr/>
          </p:nvSpPr>
          <p:spPr>
            <a:xfrm>
              <a:off x="4490605" y="3552993"/>
              <a:ext cx="71371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3</a:t>
              </a:r>
              <a:r>
                <a:rPr lang="en-US" sz="1400" dirty="0">
                  <a:solidFill>
                    <a:srgbClr val="000000"/>
                  </a:solidFill>
                </a:rPr>
                <a:t>, 23:6</a:t>
              </a:r>
              <a:endParaRPr lang="en-US" sz="1400" baseline="-25000" dirty="0">
                <a:solidFill>
                  <a:srgbClr val="000000"/>
                </a:solidFill>
              </a:endParaRPr>
            </a:p>
          </p:txBody>
        </p:sp>
      </p:grpSp>
      <p:sp>
        <p:nvSpPr>
          <p:cNvPr id="38" name="TextBox 37">
            <a:extLst>
              <a:ext uri="{FF2B5EF4-FFF2-40B4-BE49-F238E27FC236}">
                <a16:creationId xmlns:a16="http://schemas.microsoft.com/office/drawing/2014/main" id="{A890F0C7-F762-D248-AE48-90C3F8BFF8BC}"/>
              </a:ext>
            </a:extLst>
          </p:cNvPr>
          <p:cNvSpPr txBox="1"/>
          <p:nvPr/>
        </p:nvSpPr>
        <p:spPr>
          <a:xfrm>
            <a:off x="9829988" y="4435328"/>
            <a:ext cx="1087811"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4</a:t>
            </a:r>
            <a:r>
              <a:rPr lang="en-US" sz="1600" dirty="0">
                <a:solidFill>
                  <a:srgbClr val="000000"/>
                </a:solidFill>
              </a:rPr>
              <a:t>,</a:t>
            </a:r>
            <a:r>
              <a:rPr lang="en-US" sz="1600" dirty="0">
                <a:solidFill>
                  <a:srgbClr val="000000"/>
                </a:solidFill>
                <a:latin typeface="Calibri"/>
                <a:ea typeface="Calibri"/>
                <a:cs typeface="Calibri"/>
                <a:sym typeface="Calibri"/>
              </a:rPr>
              <a:t> 18uH</a:t>
            </a:r>
          </a:p>
        </p:txBody>
      </p:sp>
      <p:grpSp>
        <p:nvGrpSpPr>
          <p:cNvPr id="5" name="Group 4">
            <a:extLst>
              <a:ext uri="{FF2B5EF4-FFF2-40B4-BE49-F238E27FC236}">
                <a16:creationId xmlns:a16="http://schemas.microsoft.com/office/drawing/2014/main" id="{173A8FA2-DC1F-6C45-A821-CED5F88C8A13}"/>
              </a:ext>
            </a:extLst>
          </p:cNvPr>
          <p:cNvGrpSpPr/>
          <p:nvPr/>
        </p:nvGrpSpPr>
        <p:grpSpPr>
          <a:xfrm>
            <a:off x="7077716" y="1595102"/>
            <a:ext cx="713710" cy="1249102"/>
            <a:chOff x="5432367" y="1752794"/>
            <a:chExt cx="713710" cy="1249102"/>
          </a:xfrm>
        </p:grpSpPr>
        <p:grpSp>
          <p:nvGrpSpPr>
            <p:cNvPr id="114" name="Group 267">
              <a:extLst>
                <a:ext uri="{FF2B5EF4-FFF2-40B4-BE49-F238E27FC236}">
                  <a16:creationId xmlns:a16="http://schemas.microsoft.com/office/drawing/2014/main" id="{D8A8B562-CCC0-874D-B5AD-C9A71B9400F5}"/>
                </a:ext>
              </a:extLst>
            </p:cNvPr>
            <p:cNvGrpSpPr>
              <a:grpSpLocks/>
            </p:cNvGrpSpPr>
            <p:nvPr/>
          </p:nvGrpSpPr>
          <p:grpSpPr bwMode="auto">
            <a:xfrm>
              <a:off x="5575421" y="2239896"/>
              <a:ext cx="152400" cy="762000"/>
              <a:chOff x="3935" y="1728"/>
              <a:chExt cx="96" cy="480"/>
            </a:xfrm>
          </p:grpSpPr>
          <p:sp>
            <p:nvSpPr>
              <p:cNvPr id="129" name="Arc 268">
                <a:extLst>
                  <a:ext uri="{FF2B5EF4-FFF2-40B4-BE49-F238E27FC236}">
                    <a16:creationId xmlns:a16="http://schemas.microsoft.com/office/drawing/2014/main" id="{A813E9E4-9563-A140-BE3B-386877F565D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0" name="Arc 269">
                <a:extLst>
                  <a:ext uri="{FF2B5EF4-FFF2-40B4-BE49-F238E27FC236}">
                    <a16:creationId xmlns:a16="http://schemas.microsoft.com/office/drawing/2014/main" id="{2D8C9859-B5FF-2247-B37E-513F431F67F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1" name="Arc 270">
                <a:extLst>
                  <a:ext uri="{FF2B5EF4-FFF2-40B4-BE49-F238E27FC236}">
                    <a16:creationId xmlns:a16="http://schemas.microsoft.com/office/drawing/2014/main" id="{606F9EA0-3D02-F644-9141-6B380E1FFDE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2" name="Arc 271">
                <a:extLst>
                  <a:ext uri="{FF2B5EF4-FFF2-40B4-BE49-F238E27FC236}">
                    <a16:creationId xmlns:a16="http://schemas.microsoft.com/office/drawing/2014/main" id="{D083B8D5-034A-0D47-B77D-800D0706FCA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3" name="Line 272">
                <a:extLst>
                  <a:ext uri="{FF2B5EF4-FFF2-40B4-BE49-F238E27FC236}">
                    <a16:creationId xmlns:a16="http://schemas.microsoft.com/office/drawing/2014/main" id="{FB10D5E9-8A23-CE4F-8DCD-FCE5E7A8453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273">
                <a:extLst>
                  <a:ext uri="{FF2B5EF4-FFF2-40B4-BE49-F238E27FC236}">
                    <a16:creationId xmlns:a16="http://schemas.microsoft.com/office/drawing/2014/main" id="{10FBCA94-E7FC-9741-AF42-9ABE059B7225}"/>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Arc 274">
                <a:extLst>
                  <a:ext uri="{FF2B5EF4-FFF2-40B4-BE49-F238E27FC236}">
                    <a16:creationId xmlns:a16="http://schemas.microsoft.com/office/drawing/2014/main" id="{3031A494-C146-E445-8C3C-CFE1B5D2B38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6" name="Arc 275">
                <a:extLst>
                  <a:ext uri="{FF2B5EF4-FFF2-40B4-BE49-F238E27FC236}">
                    <a16:creationId xmlns:a16="http://schemas.microsoft.com/office/drawing/2014/main" id="{5594E236-DE9D-E842-8F78-78D9D346224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7" name="Arc 276">
                <a:extLst>
                  <a:ext uri="{FF2B5EF4-FFF2-40B4-BE49-F238E27FC236}">
                    <a16:creationId xmlns:a16="http://schemas.microsoft.com/office/drawing/2014/main" id="{E9327F98-983F-9244-87E0-5ABE854D8E6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8" name="Arc 277">
                <a:extLst>
                  <a:ext uri="{FF2B5EF4-FFF2-40B4-BE49-F238E27FC236}">
                    <a16:creationId xmlns:a16="http://schemas.microsoft.com/office/drawing/2014/main" id="{F7C15990-B638-B24F-8DE3-AD76853F34B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9" name="Arc 278">
                <a:extLst>
                  <a:ext uri="{FF2B5EF4-FFF2-40B4-BE49-F238E27FC236}">
                    <a16:creationId xmlns:a16="http://schemas.microsoft.com/office/drawing/2014/main" id="{95B66E91-0C56-0D49-BF4C-3CF57ABD55E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0" name="Arc 279">
                <a:extLst>
                  <a:ext uri="{FF2B5EF4-FFF2-40B4-BE49-F238E27FC236}">
                    <a16:creationId xmlns:a16="http://schemas.microsoft.com/office/drawing/2014/main" id="{C0B48BD5-F7E5-CC4F-889D-0C92ED5E4AA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1" name="Arc 280">
                <a:extLst>
                  <a:ext uri="{FF2B5EF4-FFF2-40B4-BE49-F238E27FC236}">
                    <a16:creationId xmlns:a16="http://schemas.microsoft.com/office/drawing/2014/main" id="{50725312-E73F-A44A-975C-9CF64867E8A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15" name="Group 281">
              <a:extLst>
                <a:ext uri="{FF2B5EF4-FFF2-40B4-BE49-F238E27FC236}">
                  <a16:creationId xmlns:a16="http://schemas.microsoft.com/office/drawing/2014/main" id="{1686010D-4E5E-3847-80FC-2A4773DB71AC}"/>
                </a:ext>
              </a:extLst>
            </p:cNvPr>
            <p:cNvGrpSpPr>
              <a:grpSpLocks/>
            </p:cNvGrpSpPr>
            <p:nvPr/>
          </p:nvGrpSpPr>
          <p:grpSpPr bwMode="auto">
            <a:xfrm flipH="1">
              <a:off x="5850623" y="2239896"/>
              <a:ext cx="152400" cy="762000"/>
              <a:chOff x="3935" y="1728"/>
              <a:chExt cx="96" cy="480"/>
            </a:xfrm>
          </p:grpSpPr>
          <p:sp>
            <p:nvSpPr>
              <p:cNvPr id="116" name="Arc 282">
                <a:extLst>
                  <a:ext uri="{FF2B5EF4-FFF2-40B4-BE49-F238E27FC236}">
                    <a16:creationId xmlns:a16="http://schemas.microsoft.com/office/drawing/2014/main" id="{1BDD43B2-BF14-6C46-884A-519A9BED0A2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7" name="Arc 283">
                <a:extLst>
                  <a:ext uri="{FF2B5EF4-FFF2-40B4-BE49-F238E27FC236}">
                    <a16:creationId xmlns:a16="http://schemas.microsoft.com/office/drawing/2014/main" id="{8854A25D-229C-B340-9E06-85CFAFCDF2AB}"/>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8" name="Arc 284">
                <a:extLst>
                  <a:ext uri="{FF2B5EF4-FFF2-40B4-BE49-F238E27FC236}">
                    <a16:creationId xmlns:a16="http://schemas.microsoft.com/office/drawing/2014/main" id="{9C7B0C43-04F6-264B-9CE4-4869D5EBA3A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9" name="Arc 285">
                <a:extLst>
                  <a:ext uri="{FF2B5EF4-FFF2-40B4-BE49-F238E27FC236}">
                    <a16:creationId xmlns:a16="http://schemas.microsoft.com/office/drawing/2014/main" id="{F220DA01-F9DB-534A-9140-A0614983762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0" name="Line 286">
                <a:extLst>
                  <a:ext uri="{FF2B5EF4-FFF2-40B4-BE49-F238E27FC236}">
                    <a16:creationId xmlns:a16="http://schemas.microsoft.com/office/drawing/2014/main" id="{19A696C7-37BF-4347-BDC5-4FF817925F0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287">
                <a:extLst>
                  <a:ext uri="{FF2B5EF4-FFF2-40B4-BE49-F238E27FC236}">
                    <a16:creationId xmlns:a16="http://schemas.microsoft.com/office/drawing/2014/main" id="{A376674D-A32E-914B-B683-42678D04298E}"/>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Arc 288">
                <a:extLst>
                  <a:ext uri="{FF2B5EF4-FFF2-40B4-BE49-F238E27FC236}">
                    <a16:creationId xmlns:a16="http://schemas.microsoft.com/office/drawing/2014/main" id="{E2A246E9-81A3-CC40-8B11-F1690556A23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3" name="Arc 289">
                <a:extLst>
                  <a:ext uri="{FF2B5EF4-FFF2-40B4-BE49-F238E27FC236}">
                    <a16:creationId xmlns:a16="http://schemas.microsoft.com/office/drawing/2014/main" id="{1B413FAF-6AAB-8744-9E50-8BB0555D7DB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290">
                <a:extLst>
                  <a:ext uri="{FF2B5EF4-FFF2-40B4-BE49-F238E27FC236}">
                    <a16:creationId xmlns:a16="http://schemas.microsoft.com/office/drawing/2014/main" id="{82FB5290-61E2-2243-9DC4-D2FE6F1B342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5" name="Arc 291">
                <a:extLst>
                  <a:ext uri="{FF2B5EF4-FFF2-40B4-BE49-F238E27FC236}">
                    <a16:creationId xmlns:a16="http://schemas.microsoft.com/office/drawing/2014/main" id="{E75E8928-ED54-D648-8417-5771F1978AC2}"/>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6" name="Arc 292">
                <a:extLst>
                  <a:ext uri="{FF2B5EF4-FFF2-40B4-BE49-F238E27FC236}">
                    <a16:creationId xmlns:a16="http://schemas.microsoft.com/office/drawing/2014/main" id="{1E51A379-F388-A944-8BFA-7034EA1CAC3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7" name="Arc 293">
                <a:extLst>
                  <a:ext uri="{FF2B5EF4-FFF2-40B4-BE49-F238E27FC236}">
                    <a16:creationId xmlns:a16="http://schemas.microsoft.com/office/drawing/2014/main" id="{7F987984-BBB9-594D-8BCB-0F06BB50AF4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 name="Arc 294">
                <a:extLst>
                  <a:ext uri="{FF2B5EF4-FFF2-40B4-BE49-F238E27FC236}">
                    <a16:creationId xmlns:a16="http://schemas.microsoft.com/office/drawing/2014/main" id="{C605DCD9-918D-614D-AF6D-60A2C4B84AC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42" name="TextBox 141">
              <a:extLst>
                <a:ext uri="{FF2B5EF4-FFF2-40B4-BE49-F238E27FC236}">
                  <a16:creationId xmlns:a16="http://schemas.microsoft.com/office/drawing/2014/main" id="{D9A8ACE9-3D24-7D43-8A01-54FE403D60F6}"/>
                </a:ext>
              </a:extLst>
            </p:cNvPr>
            <p:cNvSpPr txBox="1"/>
            <p:nvPr/>
          </p:nvSpPr>
          <p:spPr>
            <a:xfrm>
              <a:off x="5432367" y="1752794"/>
              <a:ext cx="71371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2</a:t>
              </a:r>
              <a:r>
                <a:rPr lang="en-US" sz="1400" dirty="0">
                  <a:solidFill>
                    <a:srgbClr val="000000"/>
                  </a:solidFill>
                </a:rPr>
                <a:t>, 1:20</a:t>
              </a:r>
              <a:endParaRPr lang="en-US" sz="1400" baseline="-25000" dirty="0">
                <a:solidFill>
                  <a:srgbClr val="000000"/>
                </a:solidFill>
              </a:endParaRPr>
            </a:p>
          </p:txBody>
        </p:sp>
      </p:grpSp>
      <p:grpSp>
        <p:nvGrpSpPr>
          <p:cNvPr id="37" name="Group 36">
            <a:extLst>
              <a:ext uri="{FF2B5EF4-FFF2-40B4-BE49-F238E27FC236}">
                <a16:creationId xmlns:a16="http://schemas.microsoft.com/office/drawing/2014/main" id="{0406BA1B-6CBD-9344-8B9B-6362F267720B}"/>
              </a:ext>
            </a:extLst>
          </p:cNvPr>
          <p:cNvGrpSpPr/>
          <p:nvPr/>
        </p:nvGrpSpPr>
        <p:grpSpPr>
          <a:xfrm>
            <a:off x="8274513" y="1397115"/>
            <a:ext cx="3828648" cy="1532436"/>
            <a:chOff x="8274513" y="1397115"/>
            <a:chExt cx="3828648" cy="1532436"/>
          </a:xfrm>
        </p:grpSpPr>
        <p:grpSp>
          <p:nvGrpSpPr>
            <p:cNvPr id="145" name="Group 144">
              <a:extLst>
                <a:ext uri="{FF2B5EF4-FFF2-40B4-BE49-F238E27FC236}">
                  <a16:creationId xmlns:a16="http://schemas.microsoft.com/office/drawing/2014/main" id="{1489CB55-AB5A-8E4B-8FE6-E0712777020D}"/>
                </a:ext>
              </a:extLst>
            </p:cNvPr>
            <p:cNvGrpSpPr/>
            <p:nvPr/>
          </p:nvGrpSpPr>
          <p:grpSpPr>
            <a:xfrm>
              <a:off x="9863855" y="2029153"/>
              <a:ext cx="427602" cy="762000"/>
              <a:chOff x="2266478" y="2277813"/>
              <a:chExt cx="427602" cy="762000"/>
            </a:xfrm>
          </p:grpSpPr>
          <p:grpSp>
            <p:nvGrpSpPr>
              <p:cNvPr id="177" name="Group 267">
                <a:extLst>
                  <a:ext uri="{FF2B5EF4-FFF2-40B4-BE49-F238E27FC236}">
                    <a16:creationId xmlns:a16="http://schemas.microsoft.com/office/drawing/2014/main" id="{99761FED-0690-734F-9286-563336A9C8BD}"/>
                  </a:ext>
                </a:extLst>
              </p:cNvPr>
              <p:cNvGrpSpPr>
                <a:grpSpLocks/>
              </p:cNvGrpSpPr>
              <p:nvPr/>
            </p:nvGrpSpPr>
            <p:grpSpPr bwMode="auto">
              <a:xfrm>
                <a:off x="2266478" y="2277813"/>
                <a:ext cx="152400" cy="762000"/>
                <a:chOff x="3935" y="1728"/>
                <a:chExt cx="96" cy="480"/>
              </a:xfrm>
            </p:grpSpPr>
            <p:sp>
              <p:nvSpPr>
                <p:cNvPr id="192" name="Arc 268">
                  <a:extLst>
                    <a:ext uri="{FF2B5EF4-FFF2-40B4-BE49-F238E27FC236}">
                      <a16:creationId xmlns:a16="http://schemas.microsoft.com/office/drawing/2014/main" id="{6C6F0454-C8D5-1041-A8DF-6C545CAAF69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269">
                  <a:extLst>
                    <a:ext uri="{FF2B5EF4-FFF2-40B4-BE49-F238E27FC236}">
                      <a16:creationId xmlns:a16="http://schemas.microsoft.com/office/drawing/2014/main" id="{E0BB2520-FC53-9649-9749-269349498E0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270">
                  <a:extLst>
                    <a:ext uri="{FF2B5EF4-FFF2-40B4-BE49-F238E27FC236}">
                      <a16:creationId xmlns:a16="http://schemas.microsoft.com/office/drawing/2014/main" id="{B3D3D506-E16C-A34D-9AB6-72D00B15084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Arc 271">
                  <a:extLst>
                    <a:ext uri="{FF2B5EF4-FFF2-40B4-BE49-F238E27FC236}">
                      <a16:creationId xmlns:a16="http://schemas.microsoft.com/office/drawing/2014/main" id="{6CF2CDE0-A175-6142-AB80-D4B2453D74C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Line 272">
                  <a:extLst>
                    <a:ext uri="{FF2B5EF4-FFF2-40B4-BE49-F238E27FC236}">
                      <a16:creationId xmlns:a16="http://schemas.microsoft.com/office/drawing/2014/main" id="{31B2D8C7-318C-3B43-BAFA-5C86BE936BA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273">
                  <a:extLst>
                    <a:ext uri="{FF2B5EF4-FFF2-40B4-BE49-F238E27FC236}">
                      <a16:creationId xmlns:a16="http://schemas.microsoft.com/office/drawing/2014/main" id="{E5ED7D8E-6F2E-4C40-8F46-3E9D7DEA1C5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Arc 274">
                  <a:extLst>
                    <a:ext uri="{FF2B5EF4-FFF2-40B4-BE49-F238E27FC236}">
                      <a16:creationId xmlns:a16="http://schemas.microsoft.com/office/drawing/2014/main" id="{F14244C3-E71C-0E43-951C-3F2C775876A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Arc 275">
                  <a:extLst>
                    <a:ext uri="{FF2B5EF4-FFF2-40B4-BE49-F238E27FC236}">
                      <a16:creationId xmlns:a16="http://schemas.microsoft.com/office/drawing/2014/main" id="{6E2F57E3-F265-244E-AF9C-48E43578756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276">
                  <a:extLst>
                    <a:ext uri="{FF2B5EF4-FFF2-40B4-BE49-F238E27FC236}">
                      <a16:creationId xmlns:a16="http://schemas.microsoft.com/office/drawing/2014/main" id="{C25CE9E9-1485-F748-81D1-CC77EC414008}"/>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277">
                  <a:extLst>
                    <a:ext uri="{FF2B5EF4-FFF2-40B4-BE49-F238E27FC236}">
                      <a16:creationId xmlns:a16="http://schemas.microsoft.com/office/drawing/2014/main" id="{6FEE6BB2-5463-6645-B333-87885F47FF5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278">
                  <a:extLst>
                    <a:ext uri="{FF2B5EF4-FFF2-40B4-BE49-F238E27FC236}">
                      <a16:creationId xmlns:a16="http://schemas.microsoft.com/office/drawing/2014/main" id="{BAD5BD92-4781-3245-8C37-E6DEDBB7A3D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279">
                  <a:extLst>
                    <a:ext uri="{FF2B5EF4-FFF2-40B4-BE49-F238E27FC236}">
                      <a16:creationId xmlns:a16="http://schemas.microsoft.com/office/drawing/2014/main" id="{C72BAC25-0CEE-CA46-8EF4-8FFAB0E78CB9}"/>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4" name="Arc 280">
                  <a:extLst>
                    <a:ext uri="{FF2B5EF4-FFF2-40B4-BE49-F238E27FC236}">
                      <a16:creationId xmlns:a16="http://schemas.microsoft.com/office/drawing/2014/main" id="{7A87FBD7-5A76-964D-8B8A-D552AAB7BCD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78" name="Group 281">
                <a:extLst>
                  <a:ext uri="{FF2B5EF4-FFF2-40B4-BE49-F238E27FC236}">
                    <a16:creationId xmlns:a16="http://schemas.microsoft.com/office/drawing/2014/main" id="{CBEA84B1-C34F-2047-BE32-04511BC53D38}"/>
                  </a:ext>
                </a:extLst>
              </p:cNvPr>
              <p:cNvGrpSpPr>
                <a:grpSpLocks/>
              </p:cNvGrpSpPr>
              <p:nvPr/>
            </p:nvGrpSpPr>
            <p:grpSpPr bwMode="auto">
              <a:xfrm flipH="1">
                <a:off x="2541680" y="2277813"/>
                <a:ext cx="152400" cy="762000"/>
                <a:chOff x="3935" y="1728"/>
                <a:chExt cx="96" cy="480"/>
              </a:xfrm>
            </p:grpSpPr>
            <p:sp>
              <p:nvSpPr>
                <p:cNvPr id="179" name="Arc 282">
                  <a:extLst>
                    <a:ext uri="{FF2B5EF4-FFF2-40B4-BE49-F238E27FC236}">
                      <a16:creationId xmlns:a16="http://schemas.microsoft.com/office/drawing/2014/main" id="{3A8B3887-BD1E-0C4E-A67D-04D6E44EA96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0" name="Arc 283">
                  <a:extLst>
                    <a:ext uri="{FF2B5EF4-FFF2-40B4-BE49-F238E27FC236}">
                      <a16:creationId xmlns:a16="http://schemas.microsoft.com/office/drawing/2014/main" id="{94708B3E-D16C-7C4A-BCF2-61640D24027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 name="Arc 284">
                  <a:extLst>
                    <a:ext uri="{FF2B5EF4-FFF2-40B4-BE49-F238E27FC236}">
                      <a16:creationId xmlns:a16="http://schemas.microsoft.com/office/drawing/2014/main" id="{B0380A0F-B6C4-B84D-B547-C244C80A8EC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2" name="Arc 285">
                  <a:extLst>
                    <a:ext uri="{FF2B5EF4-FFF2-40B4-BE49-F238E27FC236}">
                      <a16:creationId xmlns:a16="http://schemas.microsoft.com/office/drawing/2014/main" id="{B00E78D7-7730-C847-A403-F3CEFD64E9B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3" name="Line 286">
                  <a:extLst>
                    <a:ext uri="{FF2B5EF4-FFF2-40B4-BE49-F238E27FC236}">
                      <a16:creationId xmlns:a16="http://schemas.microsoft.com/office/drawing/2014/main" id="{9A3BD834-EA57-D84F-BBB5-7FE346D517E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287">
                  <a:extLst>
                    <a:ext uri="{FF2B5EF4-FFF2-40B4-BE49-F238E27FC236}">
                      <a16:creationId xmlns:a16="http://schemas.microsoft.com/office/drawing/2014/main" id="{DD135095-7E46-1947-BFC1-E56A8D63811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Arc 288">
                  <a:extLst>
                    <a:ext uri="{FF2B5EF4-FFF2-40B4-BE49-F238E27FC236}">
                      <a16:creationId xmlns:a16="http://schemas.microsoft.com/office/drawing/2014/main" id="{AEEBDCCE-147C-1341-B324-3B344E0223E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289">
                  <a:extLst>
                    <a:ext uri="{FF2B5EF4-FFF2-40B4-BE49-F238E27FC236}">
                      <a16:creationId xmlns:a16="http://schemas.microsoft.com/office/drawing/2014/main" id="{F0FC21DD-F188-7944-B821-B091DBDAB61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7" name="Arc 290">
                  <a:extLst>
                    <a:ext uri="{FF2B5EF4-FFF2-40B4-BE49-F238E27FC236}">
                      <a16:creationId xmlns:a16="http://schemas.microsoft.com/office/drawing/2014/main" id="{F53A7C79-AD98-7045-BFF1-9F453589147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8" name="Arc 291">
                  <a:extLst>
                    <a:ext uri="{FF2B5EF4-FFF2-40B4-BE49-F238E27FC236}">
                      <a16:creationId xmlns:a16="http://schemas.microsoft.com/office/drawing/2014/main" id="{943ADCA4-DFC5-D247-9F29-0753CCFAE808}"/>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9" name="Arc 292">
                  <a:extLst>
                    <a:ext uri="{FF2B5EF4-FFF2-40B4-BE49-F238E27FC236}">
                      <a16:creationId xmlns:a16="http://schemas.microsoft.com/office/drawing/2014/main" id="{8AD59396-B0AD-2F41-9998-4BDE0C15FBC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0" name="Arc 293">
                  <a:extLst>
                    <a:ext uri="{FF2B5EF4-FFF2-40B4-BE49-F238E27FC236}">
                      <a16:creationId xmlns:a16="http://schemas.microsoft.com/office/drawing/2014/main" id="{1397944A-A9EF-744F-AB5A-D2F60B64CBE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1" name="Arc 294">
                  <a:extLst>
                    <a:ext uri="{FF2B5EF4-FFF2-40B4-BE49-F238E27FC236}">
                      <a16:creationId xmlns:a16="http://schemas.microsoft.com/office/drawing/2014/main" id="{E2D65A62-A3D9-3A4B-B86B-E07A151ED18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146" name="TextBox 145">
                  <a:extLst>
                    <a:ext uri="{FF2B5EF4-FFF2-40B4-BE49-F238E27FC236}">
                      <a16:creationId xmlns:a16="http://schemas.microsoft.com/office/drawing/2014/main" id="{4BD13B7C-2A28-204D-BD76-B12556182303}"/>
                    </a:ext>
                  </a:extLst>
                </p:cNvPr>
                <p:cNvSpPr txBox="1"/>
                <p:nvPr/>
              </p:nvSpPr>
              <p:spPr>
                <a:xfrm>
                  <a:off x="8807420" y="1606145"/>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46" name="TextBox 145">
                  <a:extLst>
                    <a:ext uri="{FF2B5EF4-FFF2-40B4-BE49-F238E27FC236}">
                      <a16:creationId xmlns:a16="http://schemas.microsoft.com/office/drawing/2014/main" id="{4BD13B7C-2A28-204D-BD76-B12556182303}"/>
                    </a:ext>
                  </a:extLst>
                </p:cNvPr>
                <p:cNvSpPr txBox="1">
                  <a:spLocks noRot="1" noChangeAspect="1" noMove="1" noResize="1" noEditPoints="1" noAdjustHandles="1" noChangeArrowheads="1" noChangeShapeType="1" noTextEdit="1"/>
                </p:cNvSpPr>
                <p:nvPr/>
              </p:nvSpPr>
              <p:spPr>
                <a:xfrm>
                  <a:off x="8807420" y="1606145"/>
                  <a:ext cx="543905" cy="307775"/>
                </a:xfrm>
                <a:prstGeom prst="rect">
                  <a:avLst/>
                </a:prstGeom>
                <a:blipFill>
                  <a:blip r:embed="rId4"/>
                  <a:stretch>
                    <a:fillRect l="-11364" t="-4000" b="-20000"/>
                  </a:stretch>
                </a:blipFill>
                <a:ln w="12700" cap="flat">
                  <a:noFill/>
                  <a:miter lim="400000"/>
                </a:ln>
                <a:effectLst/>
              </p:spPr>
              <p:txBody>
                <a:bodyPr/>
                <a:lstStyle/>
                <a:p>
                  <a:r>
                    <a:rPr lang="en-US">
                      <a:noFill/>
                    </a:rPr>
                    <a:t> </a:t>
                  </a:r>
                </a:p>
              </p:txBody>
            </p:sp>
          </mc:Fallback>
        </mc:AlternateContent>
        <p:grpSp>
          <p:nvGrpSpPr>
            <p:cNvPr id="147" name="Group 146">
              <a:extLst>
                <a:ext uri="{FF2B5EF4-FFF2-40B4-BE49-F238E27FC236}">
                  <a16:creationId xmlns:a16="http://schemas.microsoft.com/office/drawing/2014/main" id="{6FEEC820-6593-F147-83CD-D703DA2B91D0}"/>
                </a:ext>
              </a:extLst>
            </p:cNvPr>
            <p:cNvGrpSpPr/>
            <p:nvPr/>
          </p:nvGrpSpPr>
          <p:grpSpPr>
            <a:xfrm>
              <a:off x="8274513" y="2231108"/>
              <a:ext cx="543906" cy="523218"/>
              <a:chOff x="7097485" y="3674605"/>
              <a:chExt cx="548640" cy="548640"/>
            </a:xfrm>
          </p:grpSpPr>
          <p:sp>
            <p:nvSpPr>
              <p:cNvPr id="175" name="Freeform 174">
                <a:extLst>
                  <a:ext uri="{FF2B5EF4-FFF2-40B4-BE49-F238E27FC236}">
                    <a16:creationId xmlns:a16="http://schemas.microsoft.com/office/drawing/2014/main" id="{B0FC46BA-9C4F-5D41-AED6-C387A49E7835}"/>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176" name="Oval 175">
                <a:extLst>
                  <a:ext uri="{FF2B5EF4-FFF2-40B4-BE49-F238E27FC236}">
                    <a16:creationId xmlns:a16="http://schemas.microsoft.com/office/drawing/2014/main" id="{3898F3C5-BE1D-6F44-8FFB-F2CC2656FB2D}"/>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48" name="Freeform 147">
              <a:extLst>
                <a:ext uri="{FF2B5EF4-FFF2-40B4-BE49-F238E27FC236}">
                  <a16:creationId xmlns:a16="http://schemas.microsoft.com/office/drawing/2014/main" id="{4F155EDE-AFCB-2147-8FAC-C9EC9DE6B55A}"/>
                </a:ext>
              </a:extLst>
            </p:cNvPr>
            <p:cNvSpPr>
              <a:spLocks noChangeAspect="1"/>
            </p:cNvSpPr>
            <p:nvPr/>
          </p:nvSpPr>
          <p:spPr bwMode="auto">
            <a:xfrm rot="5400000">
              <a:off x="8845957" y="165647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49" name="Straight Connector 148">
              <a:extLst>
                <a:ext uri="{FF2B5EF4-FFF2-40B4-BE49-F238E27FC236}">
                  <a16:creationId xmlns:a16="http://schemas.microsoft.com/office/drawing/2014/main" id="{E82AE06A-D93E-A740-9365-4B19122C7965}"/>
                </a:ext>
              </a:extLst>
            </p:cNvPr>
            <p:cNvCxnSpPr>
              <a:cxnSpLocks/>
            </p:cNvCxnSpPr>
            <p:nvPr/>
          </p:nvCxnSpPr>
          <p:spPr>
            <a:xfrm>
              <a:off x="8541157" y="2032296"/>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0" name="Straight Connector 149">
              <a:extLst>
                <a:ext uri="{FF2B5EF4-FFF2-40B4-BE49-F238E27FC236}">
                  <a16:creationId xmlns:a16="http://schemas.microsoft.com/office/drawing/2014/main" id="{CFF315C3-DA97-7145-9A4E-A0514D3B3011}"/>
                </a:ext>
              </a:extLst>
            </p:cNvPr>
            <p:cNvCxnSpPr>
              <a:cxnSpLocks/>
            </p:cNvCxnSpPr>
            <p:nvPr/>
          </p:nvCxnSpPr>
          <p:spPr>
            <a:xfrm>
              <a:off x="8560207" y="2746671"/>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1" name="Straight Connector 150">
              <a:extLst>
                <a:ext uri="{FF2B5EF4-FFF2-40B4-BE49-F238E27FC236}">
                  <a16:creationId xmlns:a16="http://schemas.microsoft.com/office/drawing/2014/main" id="{66FD25A2-CFCB-4443-B78B-FF519E1316AD}"/>
                </a:ext>
              </a:extLst>
            </p:cNvPr>
            <p:cNvCxnSpPr>
              <a:cxnSpLocks/>
            </p:cNvCxnSpPr>
            <p:nvPr/>
          </p:nvCxnSpPr>
          <p:spPr>
            <a:xfrm>
              <a:off x="8550681" y="2914994"/>
              <a:ext cx="140817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2" name="Straight Connector 151">
              <a:extLst>
                <a:ext uri="{FF2B5EF4-FFF2-40B4-BE49-F238E27FC236}">
                  <a16:creationId xmlns:a16="http://schemas.microsoft.com/office/drawing/2014/main" id="{B536CD9B-ABC8-884C-8197-0DF63B65D2F4}"/>
                </a:ext>
              </a:extLst>
            </p:cNvPr>
            <p:cNvCxnSpPr>
              <a:cxnSpLocks/>
            </p:cNvCxnSpPr>
            <p:nvPr/>
          </p:nvCxnSpPr>
          <p:spPr>
            <a:xfrm>
              <a:off x="9941332" y="2746671"/>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3" name="Freeform 152">
              <a:extLst>
                <a:ext uri="{FF2B5EF4-FFF2-40B4-BE49-F238E27FC236}">
                  <a16:creationId xmlns:a16="http://schemas.microsoft.com/office/drawing/2014/main" id="{D2A8563D-BA2D-DF40-AE4B-3CD9E6CBD10F}"/>
                </a:ext>
              </a:extLst>
            </p:cNvPr>
            <p:cNvSpPr>
              <a:spLocks noChangeAspect="1"/>
            </p:cNvSpPr>
            <p:nvPr/>
          </p:nvSpPr>
          <p:spPr bwMode="auto">
            <a:xfrm>
              <a:off x="11169021" y="203845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54" name="Oval 153">
              <a:extLst>
                <a:ext uri="{FF2B5EF4-FFF2-40B4-BE49-F238E27FC236}">
                  <a16:creationId xmlns:a16="http://schemas.microsoft.com/office/drawing/2014/main" id="{C18FB84C-CB26-8747-B43D-1429381C3C05}"/>
                </a:ext>
              </a:extLst>
            </p:cNvPr>
            <p:cNvSpPr/>
            <p:nvPr/>
          </p:nvSpPr>
          <p:spPr>
            <a:xfrm>
              <a:off x="11498148" y="198413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5" name="Oval 154">
              <a:extLst>
                <a:ext uri="{FF2B5EF4-FFF2-40B4-BE49-F238E27FC236}">
                  <a16:creationId xmlns:a16="http://schemas.microsoft.com/office/drawing/2014/main" id="{7DC9EB3D-CE08-A745-B305-42117F1EDB34}"/>
                </a:ext>
              </a:extLst>
            </p:cNvPr>
            <p:cNvSpPr/>
            <p:nvPr/>
          </p:nvSpPr>
          <p:spPr>
            <a:xfrm>
              <a:off x="11488623" y="274860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6" name="Straight Connector 155">
              <a:extLst>
                <a:ext uri="{FF2B5EF4-FFF2-40B4-BE49-F238E27FC236}">
                  <a16:creationId xmlns:a16="http://schemas.microsoft.com/office/drawing/2014/main" id="{68DFF683-D737-1148-B82E-77FF49F0DA2F}"/>
                </a:ext>
              </a:extLst>
            </p:cNvPr>
            <p:cNvCxnSpPr>
              <a:cxnSpLocks/>
            </p:cNvCxnSpPr>
            <p:nvPr/>
          </p:nvCxnSpPr>
          <p:spPr>
            <a:xfrm>
              <a:off x="10208471" y="2790599"/>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157" name="TextBox 156">
                  <a:extLst>
                    <a:ext uri="{FF2B5EF4-FFF2-40B4-BE49-F238E27FC236}">
                      <a16:creationId xmlns:a16="http://schemas.microsoft.com/office/drawing/2014/main" id="{73CDAA43-F56B-1D40-8289-4FF5DE9F3D48}"/>
                    </a:ext>
                  </a:extLst>
                </p:cNvPr>
                <p:cNvSpPr txBox="1"/>
                <p:nvPr/>
              </p:nvSpPr>
              <p:spPr>
                <a:xfrm>
                  <a:off x="11352682" y="2275725"/>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1.5K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57" name="TextBox 156">
                  <a:extLst>
                    <a:ext uri="{FF2B5EF4-FFF2-40B4-BE49-F238E27FC236}">
                      <a16:creationId xmlns:a16="http://schemas.microsoft.com/office/drawing/2014/main" id="{73CDAA43-F56B-1D40-8289-4FF5DE9F3D48}"/>
                    </a:ext>
                  </a:extLst>
                </p:cNvPr>
                <p:cNvSpPr txBox="1">
                  <a:spLocks noRot="1" noChangeAspect="1" noMove="1" noResize="1" noEditPoints="1" noAdjustHandles="1" noChangeArrowheads="1" noChangeShapeType="1" noTextEdit="1"/>
                </p:cNvSpPr>
                <p:nvPr/>
              </p:nvSpPr>
              <p:spPr>
                <a:xfrm>
                  <a:off x="11352682" y="2275725"/>
                  <a:ext cx="543905" cy="307775"/>
                </a:xfrm>
                <a:prstGeom prst="rect">
                  <a:avLst/>
                </a:prstGeom>
                <a:blipFill>
                  <a:blip r:embed="rId5"/>
                  <a:stretch>
                    <a:fillRect l="-11364" t="-4000" b="-20000"/>
                  </a:stretch>
                </a:blipFill>
                <a:ln w="12700" cap="flat">
                  <a:noFill/>
                  <a:miter lim="400000"/>
                </a:ln>
                <a:effectLst/>
              </p:spPr>
              <p:txBody>
                <a:bodyPr/>
                <a:lstStyle/>
                <a:p>
                  <a:r>
                    <a:rPr lang="en-US">
                      <a:noFill/>
                    </a:rPr>
                    <a:t> </a:t>
                  </a:r>
                </a:p>
              </p:txBody>
            </p:sp>
          </mc:Fallback>
        </mc:AlternateContent>
        <p:cxnSp>
          <p:nvCxnSpPr>
            <p:cNvPr id="158" name="Straight Connector 157">
              <a:extLst>
                <a:ext uri="{FF2B5EF4-FFF2-40B4-BE49-F238E27FC236}">
                  <a16:creationId xmlns:a16="http://schemas.microsoft.com/office/drawing/2014/main" id="{2FE8759C-3C5D-8241-9F0C-BEEEFC1C75AF}"/>
                </a:ext>
              </a:extLst>
            </p:cNvPr>
            <p:cNvCxnSpPr>
              <a:cxnSpLocks/>
            </p:cNvCxnSpPr>
            <p:nvPr/>
          </p:nvCxnSpPr>
          <p:spPr>
            <a:xfrm>
              <a:off x="9272365" y="2041821"/>
              <a:ext cx="67665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59" name="Group 210">
              <a:extLst>
                <a:ext uri="{FF2B5EF4-FFF2-40B4-BE49-F238E27FC236}">
                  <a16:creationId xmlns:a16="http://schemas.microsoft.com/office/drawing/2014/main" id="{9FB112B4-E922-D64F-A74E-9C8AE9F9416D}"/>
                </a:ext>
              </a:extLst>
            </p:cNvPr>
            <p:cNvGrpSpPr>
              <a:grpSpLocks/>
            </p:cNvGrpSpPr>
            <p:nvPr/>
          </p:nvGrpSpPr>
          <p:grpSpPr bwMode="auto">
            <a:xfrm>
              <a:off x="10346938" y="2024132"/>
              <a:ext cx="304800" cy="762000"/>
              <a:chOff x="3216" y="1728"/>
              <a:chExt cx="192" cy="480"/>
            </a:xfrm>
          </p:grpSpPr>
          <p:sp>
            <p:nvSpPr>
              <p:cNvPr id="171" name="Line 8">
                <a:extLst>
                  <a:ext uri="{FF2B5EF4-FFF2-40B4-BE49-F238E27FC236}">
                    <a16:creationId xmlns:a16="http://schemas.microsoft.com/office/drawing/2014/main" id="{D37071DC-C09C-3B4C-9CC5-241250C7439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2" name="Line 9">
                <a:extLst>
                  <a:ext uri="{FF2B5EF4-FFF2-40B4-BE49-F238E27FC236}">
                    <a16:creationId xmlns:a16="http://schemas.microsoft.com/office/drawing/2014/main" id="{80C2EB88-FBCB-3149-92F5-3F0139433DC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3" name="Line 10">
                <a:extLst>
                  <a:ext uri="{FF2B5EF4-FFF2-40B4-BE49-F238E27FC236}">
                    <a16:creationId xmlns:a16="http://schemas.microsoft.com/office/drawing/2014/main" id="{AA85B072-D72E-6945-AF28-4BC3A9505CC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 name="Line 11">
                <a:extLst>
                  <a:ext uri="{FF2B5EF4-FFF2-40B4-BE49-F238E27FC236}">
                    <a16:creationId xmlns:a16="http://schemas.microsoft.com/office/drawing/2014/main" id="{646E3677-FA0B-1C4E-9DE1-2B5042B4840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60" name="Group 210">
              <a:extLst>
                <a:ext uri="{FF2B5EF4-FFF2-40B4-BE49-F238E27FC236}">
                  <a16:creationId xmlns:a16="http://schemas.microsoft.com/office/drawing/2014/main" id="{EB166657-AF25-E446-81B0-4B86E82E63B4}"/>
                </a:ext>
              </a:extLst>
            </p:cNvPr>
            <p:cNvGrpSpPr>
              <a:grpSpLocks/>
            </p:cNvGrpSpPr>
            <p:nvPr/>
          </p:nvGrpSpPr>
          <p:grpSpPr bwMode="auto">
            <a:xfrm rot="5400000">
              <a:off x="10805443" y="1645501"/>
              <a:ext cx="304800" cy="762000"/>
              <a:chOff x="3216" y="1728"/>
              <a:chExt cx="192" cy="480"/>
            </a:xfrm>
          </p:grpSpPr>
          <p:sp>
            <p:nvSpPr>
              <p:cNvPr id="167" name="Line 8">
                <a:extLst>
                  <a:ext uri="{FF2B5EF4-FFF2-40B4-BE49-F238E27FC236}">
                    <a16:creationId xmlns:a16="http://schemas.microsoft.com/office/drawing/2014/main" id="{099BDDC1-A642-E24D-B1DF-6BF83402A02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8" name="Line 9">
                <a:extLst>
                  <a:ext uri="{FF2B5EF4-FFF2-40B4-BE49-F238E27FC236}">
                    <a16:creationId xmlns:a16="http://schemas.microsoft.com/office/drawing/2014/main" id="{543CC9D6-2A35-E844-A1B4-B50BADBCB52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9" name="Line 10">
                <a:extLst>
                  <a:ext uri="{FF2B5EF4-FFF2-40B4-BE49-F238E27FC236}">
                    <a16:creationId xmlns:a16="http://schemas.microsoft.com/office/drawing/2014/main" id="{6A275159-0243-9B46-9BBF-090197E50D1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11">
                <a:extLst>
                  <a:ext uri="{FF2B5EF4-FFF2-40B4-BE49-F238E27FC236}">
                    <a16:creationId xmlns:a16="http://schemas.microsoft.com/office/drawing/2014/main" id="{6E1E77ED-FCAB-E440-8412-32BDD823E6C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61" name="Straight Connector 160">
              <a:extLst>
                <a:ext uri="{FF2B5EF4-FFF2-40B4-BE49-F238E27FC236}">
                  <a16:creationId xmlns:a16="http://schemas.microsoft.com/office/drawing/2014/main" id="{C860C13D-4027-AA47-9783-E65A31337A2B}"/>
                </a:ext>
              </a:extLst>
            </p:cNvPr>
            <p:cNvCxnSpPr>
              <a:cxnSpLocks/>
            </p:cNvCxnSpPr>
            <p:nvPr/>
          </p:nvCxnSpPr>
          <p:spPr>
            <a:xfrm>
              <a:off x="10200292" y="2030279"/>
              <a:ext cx="67665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2" name="Straight Connector 161">
              <a:extLst>
                <a:ext uri="{FF2B5EF4-FFF2-40B4-BE49-F238E27FC236}">
                  <a16:creationId xmlns:a16="http://schemas.microsoft.com/office/drawing/2014/main" id="{0CFA75B4-7666-304E-8A81-38E6D66C6D0A}"/>
                </a:ext>
              </a:extLst>
            </p:cNvPr>
            <p:cNvCxnSpPr>
              <a:cxnSpLocks/>
            </p:cNvCxnSpPr>
            <p:nvPr/>
          </p:nvCxnSpPr>
          <p:spPr>
            <a:xfrm flipH="1">
              <a:off x="11140552" y="2021695"/>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63" name="TextBox 162">
              <a:extLst>
                <a:ext uri="{FF2B5EF4-FFF2-40B4-BE49-F238E27FC236}">
                  <a16:creationId xmlns:a16="http://schemas.microsoft.com/office/drawing/2014/main" id="{CBF88D6F-F751-AF47-B676-D3E6489797C4}"/>
                </a:ext>
              </a:extLst>
            </p:cNvPr>
            <p:cNvSpPr txBox="1"/>
            <p:nvPr/>
          </p:nvSpPr>
          <p:spPr>
            <a:xfrm>
              <a:off x="11015350" y="1397115"/>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4</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latin typeface="Calibri"/>
                  <a:ea typeface="Calibri"/>
                  <a:cs typeface="Calibri"/>
                  <a:sym typeface="Calibri"/>
                </a:rPr>
                <a:t>5pF</a:t>
              </a:r>
            </a:p>
          </p:txBody>
        </p:sp>
        <p:sp>
          <p:nvSpPr>
            <p:cNvPr id="164" name="TextBox 163">
              <a:extLst>
                <a:ext uri="{FF2B5EF4-FFF2-40B4-BE49-F238E27FC236}">
                  <a16:creationId xmlns:a16="http://schemas.microsoft.com/office/drawing/2014/main" id="{38512C4F-8242-2444-935B-7D1063636B7C}"/>
                </a:ext>
              </a:extLst>
            </p:cNvPr>
            <p:cNvSpPr txBox="1"/>
            <p:nvPr/>
          </p:nvSpPr>
          <p:spPr>
            <a:xfrm>
              <a:off x="10640570" y="2235812"/>
              <a:ext cx="68085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2</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latin typeface="Calibri"/>
                  <a:ea typeface="Calibri"/>
                  <a:cs typeface="Calibri"/>
                  <a:sym typeface="Calibri"/>
                </a:rPr>
                <a:t>50pF</a:t>
              </a:r>
            </a:p>
          </p:txBody>
        </p:sp>
        <p:cxnSp>
          <p:nvCxnSpPr>
            <p:cNvPr id="165" name="Straight Arrow Connector 164">
              <a:extLst>
                <a:ext uri="{FF2B5EF4-FFF2-40B4-BE49-F238E27FC236}">
                  <a16:creationId xmlns:a16="http://schemas.microsoft.com/office/drawing/2014/main" id="{46E079ED-5F61-A647-A52F-45BC7C77BB1D}"/>
                </a:ext>
              </a:extLst>
            </p:cNvPr>
            <p:cNvCxnSpPr>
              <a:cxnSpLocks/>
            </p:cNvCxnSpPr>
            <p:nvPr/>
          </p:nvCxnSpPr>
          <p:spPr>
            <a:xfrm flipV="1">
              <a:off x="10425987" y="2249671"/>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5" name="TextBox 204">
              <a:extLst>
                <a:ext uri="{FF2B5EF4-FFF2-40B4-BE49-F238E27FC236}">
                  <a16:creationId xmlns:a16="http://schemas.microsoft.com/office/drawing/2014/main" id="{7F638927-44F6-C04F-B895-E4C5B6EFC5EB}"/>
                </a:ext>
              </a:extLst>
            </p:cNvPr>
            <p:cNvSpPr txBox="1"/>
            <p:nvPr/>
          </p:nvSpPr>
          <p:spPr>
            <a:xfrm>
              <a:off x="8876941" y="2318863"/>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1V</a:t>
              </a:r>
              <a:r>
                <a:rPr lang="en-US" sz="1400" baseline="-25000" dirty="0">
                  <a:solidFill>
                    <a:srgbClr val="000000"/>
                  </a:solidFill>
                </a:rPr>
                <a:t>pp</a:t>
              </a:r>
            </a:p>
          </p:txBody>
        </p:sp>
      </p:grpSp>
      <p:grpSp>
        <p:nvGrpSpPr>
          <p:cNvPr id="39" name="Group 38">
            <a:extLst>
              <a:ext uri="{FF2B5EF4-FFF2-40B4-BE49-F238E27FC236}">
                <a16:creationId xmlns:a16="http://schemas.microsoft.com/office/drawing/2014/main" id="{BA296C1D-12D9-ED45-B622-1D1951D794BD}"/>
              </a:ext>
            </a:extLst>
          </p:cNvPr>
          <p:cNvGrpSpPr/>
          <p:nvPr/>
        </p:nvGrpSpPr>
        <p:grpSpPr>
          <a:xfrm>
            <a:off x="7595343" y="4776630"/>
            <a:ext cx="4408117" cy="1033790"/>
            <a:chOff x="7595343" y="4776630"/>
            <a:chExt cx="4408117" cy="1033790"/>
          </a:xfrm>
        </p:grpSpPr>
        <p:grpSp>
          <p:nvGrpSpPr>
            <p:cNvPr id="40" name="Group 39">
              <a:extLst>
                <a:ext uri="{FF2B5EF4-FFF2-40B4-BE49-F238E27FC236}">
                  <a16:creationId xmlns:a16="http://schemas.microsoft.com/office/drawing/2014/main" id="{247FA54A-9682-3349-BA77-573EDB8087B3}"/>
                </a:ext>
              </a:extLst>
            </p:cNvPr>
            <p:cNvGrpSpPr/>
            <p:nvPr/>
          </p:nvGrpSpPr>
          <p:grpSpPr>
            <a:xfrm>
              <a:off x="9444451" y="4910022"/>
              <a:ext cx="427602" cy="762000"/>
              <a:chOff x="2266478" y="2277813"/>
              <a:chExt cx="427602" cy="762000"/>
            </a:xfrm>
          </p:grpSpPr>
          <p:grpSp>
            <p:nvGrpSpPr>
              <p:cNvPr id="85" name="Group 267">
                <a:extLst>
                  <a:ext uri="{FF2B5EF4-FFF2-40B4-BE49-F238E27FC236}">
                    <a16:creationId xmlns:a16="http://schemas.microsoft.com/office/drawing/2014/main" id="{22300B6B-9A05-9847-B482-0F706CC79B6F}"/>
                  </a:ext>
                </a:extLst>
              </p:cNvPr>
              <p:cNvGrpSpPr>
                <a:grpSpLocks/>
              </p:cNvGrpSpPr>
              <p:nvPr/>
            </p:nvGrpSpPr>
            <p:grpSpPr bwMode="auto">
              <a:xfrm>
                <a:off x="2266478" y="2277813"/>
                <a:ext cx="152400" cy="762000"/>
                <a:chOff x="3935" y="1728"/>
                <a:chExt cx="96" cy="480"/>
              </a:xfrm>
            </p:grpSpPr>
            <p:sp>
              <p:nvSpPr>
                <p:cNvPr id="100" name="Arc 268">
                  <a:extLst>
                    <a:ext uri="{FF2B5EF4-FFF2-40B4-BE49-F238E27FC236}">
                      <a16:creationId xmlns:a16="http://schemas.microsoft.com/office/drawing/2014/main" id="{0578550A-9884-6A44-8ABD-09E4B8C10D8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269">
                  <a:extLst>
                    <a:ext uri="{FF2B5EF4-FFF2-40B4-BE49-F238E27FC236}">
                      <a16:creationId xmlns:a16="http://schemas.microsoft.com/office/drawing/2014/main" id="{5D216215-F555-8C45-991E-F35A018B8024}"/>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Arc 270">
                  <a:extLst>
                    <a:ext uri="{FF2B5EF4-FFF2-40B4-BE49-F238E27FC236}">
                      <a16:creationId xmlns:a16="http://schemas.microsoft.com/office/drawing/2014/main" id="{AB8EB31A-B14F-2645-9D3D-8C8D52799C0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Arc 271">
                  <a:extLst>
                    <a:ext uri="{FF2B5EF4-FFF2-40B4-BE49-F238E27FC236}">
                      <a16:creationId xmlns:a16="http://schemas.microsoft.com/office/drawing/2014/main" id="{9111E933-A9A2-A341-B82A-50C1D87300A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4" name="Line 272">
                  <a:extLst>
                    <a:ext uri="{FF2B5EF4-FFF2-40B4-BE49-F238E27FC236}">
                      <a16:creationId xmlns:a16="http://schemas.microsoft.com/office/drawing/2014/main" id="{2C76C4BE-1987-7F44-BE4B-A34670798BD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273">
                  <a:extLst>
                    <a:ext uri="{FF2B5EF4-FFF2-40B4-BE49-F238E27FC236}">
                      <a16:creationId xmlns:a16="http://schemas.microsoft.com/office/drawing/2014/main" id="{95DC3DBC-B180-EA40-8020-147FDBC2261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Arc 274">
                  <a:extLst>
                    <a:ext uri="{FF2B5EF4-FFF2-40B4-BE49-F238E27FC236}">
                      <a16:creationId xmlns:a16="http://schemas.microsoft.com/office/drawing/2014/main" id="{D5EE02B4-1A67-F248-8232-283E7C69898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275">
                  <a:extLst>
                    <a:ext uri="{FF2B5EF4-FFF2-40B4-BE49-F238E27FC236}">
                      <a16:creationId xmlns:a16="http://schemas.microsoft.com/office/drawing/2014/main" id="{0892096A-F4F6-E744-89D6-D6D4F58D486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8" name="Arc 276">
                  <a:extLst>
                    <a:ext uri="{FF2B5EF4-FFF2-40B4-BE49-F238E27FC236}">
                      <a16:creationId xmlns:a16="http://schemas.microsoft.com/office/drawing/2014/main" id="{A867C095-6388-9848-8FA9-81F0243E3B9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Arc 277">
                  <a:extLst>
                    <a:ext uri="{FF2B5EF4-FFF2-40B4-BE49-F238E27FC236}">
                      <a16:creationId xmlns:a16="http://schemas.microsoft.com/office/drawing/2014/main" id="{15A4639E-2337-B845-A5C0-C297C296770C}"/>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278">
                  <a:extLst>
                    <a:ext uri="{FF2B5EF4-FFF2-40B4-BE49-F238E27FC236}">
                      <a16:creationId xmlns:a16="http://schemas.microsoft.com/office/drawing/2014/main" id="{CF7F8F0A-2587-A643-87F3-B3BF27D848E2}"/>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1" name="Arc 279">
                  <a:extLst>
                    <a:ext uri="{FF2B5EF4-FFF2-40B4-BE49-F238E27FC236}">
                      <a16:creationId xmlns:a16="http://schemas.microsoft.com/office/drawing/2014/main" id="{305F9D0E-2279-784F-B28A-8CB5B948CA4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2" name="Arc 280">
                  <a:extLst>
                    <a:ext uri="{FF2B5EF4-FFF2-40B4-BE49-F238E27FC236}">
                      <a16:creationId xmlns:a16="http://schemas.microsoft.com/office/drawing/2014/main" id="{B5307C62-C8F9-034A-BDE3-59AAF7A6C6D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86" name="Group 281">
                <a:extLst>
                  <a:ext uri="{FF2B5EF4-FFF2-40B4-BE49-F238E27FC236}">
                    <a16:creationId xmlns:a16="http://schemas.microsoft.com/office/drawing/2014/main" id="{2E0E7AB9-CD27-544A-9DF8-19BFDC2C252C}"/>
                  </a:ext>
                </a:extLst>
              </p:cNvPr>
              <p:cNvGrpSpPr>
                <a:grpSpLocks/>
              </p:cNvGrpSpPr>
              <p:nvPr/>
            </p:nvGrpSpPr>
            <p:grpSpPr bwMode="auto">
              <a:xfrm flipH="1">
                <a:off x="2541680" y="2277813"/>
                <a:ext cx="152400" cy="762000"/>
                <a:chOff x="3935" y="1728"/>
                <a:chExt cx="96" cy="480"/>
              </a:xfrm>
            </p:grpSpPr>
            <p:sp>
              <p:nvSpPr>
                <p:cNvPr id="87" name="Arc 282">
                  <a:extLst>
                    <a:ext uri="{FF2B5EF4-FFF2-40B4-BE49-F238E27FC236}">
                      <a16:creationId xmlns:a16="http://schemas.microsoft.com/office/drawing/2014/main" id="{B8C577EA-EC0B-7249-BF26-22B023A68D0C}"/>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8" name="Arc 283">
                  <a:extLst>
                    <a:ext uri="{FF2B5EF4-FFF2-40B4-BE49-F238E27FC236}">
                      <a16:creationId xmlns:a16="http://schemas.microsoft.com/office/drawing/2014/main" id="{7F96952C-CEC5-5746-A7C2-28A084DAFFB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9" name="Arc 284">
                  <a:extLst>
                    <a:ext uri="{FF2B5EF4-FFF2-40B4-BE49-F238E27FC236}">
                      <a16:creationId xmlns:a16="http://schemas.microsoft.com/office/drawing/2014/main" id="{AFE6D9E4-270A-534F-8A85-9BF2D9FE93B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0" name="Arc 285">
                  <a:extLst>
                    <a:ext uri="{FF2B5EF4-FFF2-40B4-BE49-F238E27FC236}">
                      <a16:creationId xmlns:a16="http://schemas.microsoft.com/office/drawing/2014/main" id="{FC1234D8-1286-434A-A45A-783E1E888E9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1" name="Line 286">
                  <a:extLst>
                    <a:ext uri="{FF2B5EF4-FFF2-40B4-BE49-F238E27FC236}">
                      <a16:creationId xmlns:a16="http://schemas.microsoft.com/office/drawing/2014/main" id="{ED7733B7-EAA6-8945-B899-F3A8DF66E230}"/>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287">
                  <a:extLst>
                    <a:ext uri="{FF2B5EF4-FFF2-40B4-BE49-F238E27FC236}">
                      <a16:creationId xmlns:a16="http://schemas.microsoft.com/office/drawing/2014/main" id="{B235AEB4-D6DB-F64D-BAC3-0DC4157EA74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Arc 288">
                  <a:extLst>
                    <a:ext uri="{FF2B5EF4-FFF2-40B4-BE49-F238E27FC236}">
                      <a16:creationId xmlns:a16="http://schemas.microsoft.com/office/drawing/2014/main" id="{D5CCBBE5-8172-A94F-8DF2-EB32752261A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Arc 289">
                  <a:extLst>
                    <a:ext uri="{FF2B5EF4-FFF2-40B4-BE49-F238E27FC236}">
                      <a16:creationId xmlns:a16="http://schemas.microsoft.com/office/drawing/2014/main" id="{852D4EEF-2DD8-5B40-A4B8-3AD502953B6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5" name="Arc 290">
                  <a:extLst>
                    <a:ext uri="{FF2B5EF4-FFF2-40B4-BE49-F238E27FC236}">
                      <a16:creationId xmlns:a16="http://schemas.microsoft.com/office/drawing/2014/main" id="{E676196A-5965-0B49-AD0B-F51EABA00A8B}"/>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6" name="Arc 291">
                  <a:extLst>
                    <a:ext uri="{FF2B5EF4-FFF2-40B4-BE49-F238E27FC236}">
                      <a16:creationId xmlns:a16="http://schemas.microsoft.com/office/drawing/2014/main" id="{BDBF4E8A-9BDB-E645-B498-7B3F36FCB2E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 name="Arc 292">
                  <a:extLst>
                    <a:ext uri="{FF2B5EF4-FFF2-40B4-BE49-F238E27FC236}">
                      <a16:creationId xmlns:a16="http://schemas.microsoft.com/office/drawing/2014/main" id="{0F4F8B32-5BB7-404D-9693-9C0DE8106D3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8" name="Arc 293">
                  <a:extLst>
                    <a:ext uri="{FF2B5EF4-FFF2-40B4-BE49-F238E27FC236}">
                      <a16:creationId xmlns:a16="http://schemas.microsoft.com/office/drawing/2014/main" id="{C28F8616-E940-FC49-8C47-B2D8357F2BF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Arc 294">
                  <a:extLst>
                    <a:ext uri="{FF2B5EF4-FFF2-40B4-BE49-F238E27FC236}">
                      <a16:creationId xmlns:a16="http://schemas.microsoft.com/office/drawing/2014/main" id="{6815F8D8-4E32-2D40-89DB-995675DE09D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55851791-81F1-704C-990C-FE61BD747803}"/>
                    </a:ext>
                  </a:extLst>
                </p:cNvPr>
                <p:cNvSpPr txBox="1"/>
                <p:nvPr/>
              </p:nvSpPr>
              <p:spPr>
                <a:xfrm>
                  <a:off x="8339849" y="4974922"/>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750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41" name="TextBox 40">
                  <a:extLst>
                    <a:ext uri="{FF2B5EF4-FFF2-40B4-BE49-F238E27FC236}">
                      <a16:creationId xmlns:a16="http://schemas.microsoft.com/office/drawing/2014/main" id="{55851791-81F1-704C-990C-FE61BD747803}"/>
                    </a:ext>
                  </a:extLst>
                </p:cNvPr>
                <p:cNvSpPr txBox="1">
                  <a:spLocks noRot="1" noChangeAspect="1" noMove="1" noResize="1" noEditPoints="1" noAdjustHandles="1" noChangeArrowheads="1" noChangeShapeType="1" noTextEdit="1"/>
                </p:cNvSpPr>
                <p:nvPr/>
              </p:nvSpPr>
              <p:spPr>
                <a:xfrm>
                  <a:off x="8339849" y="4974922"/>
                  <a:ext cx="543905" cy="307775"/>
                </a:xfrm>
                <a:prstGeom prst="rect">
                  <a:avLst/>
                </a:prstGeom>
                <a:blipFill>
                  <a:blip r:embed="rId6"/>
                  <a:stretch>
                    <a:fillRect l="-11364" t="-3846" b="-15385"/>
                  </a:stretch>
                </a:blipFill>
                <a:ln w="12700" cap="flat">
                  <a:noFill/>
                  <a:miter lim="400000"/>
                </a:ln>
                <a:effectLst/>
              </p:spPr>
              <p:txBody>
                <a:bodyPr/>
                <a:lstStyle/>
                <a:p>
                  <a:r>
                    <a:rPr lang="en-US">
                      <a:noFill/>
                    </a:rPr>
                    <a:t> </a:t>
                  </a:r>
                </a:p>
              </p:txBody>
            </p:sp>
          </mc:Fallback>
        </mc:AlternateContent>
        <p:grpSp>
          <p:nvGrpSpPr>
            <p:cNvPr id="42" name="Group 41">
              <a:extLst>
                <a:ext uri="{FF2B5EF4-FFF2-40B4-BE49-F238E27FC236}">
                  <a16:creationId xmlns:a16="http://schemas.microsoft.com/office/drawing/2014/main" id="{2D2DF674-EF99-1346-B1C8-82B83CFC0BC3}"/>
                </a:ext>
              </a:extLst>
            </p:cNvPr>
            <p:cNvGrpSpPr/>
            <p:nvPr/>
          </p:nvGrpSpPr>
          <p:grpSpPr>
            <a:xfrm>
              <a:off x="7855109" y="5111977"/>
              <a:ext cx="543906" cy="523218"/>
              <a:chOff x="7097485" y="3674605"/>
              <a:chExt cx="548640" cy="548640"/>
            </a:xfrm>
          </p:grpSpPr>
          <p:sp>
            <p:nvSpPr>
              <p:cNvPr id="83" name="Freeform 82">
                <a:extLst>
                  <a:ext uri="{FF2B5EF4-FFF2-40B4-BE49-F238E27FC236}">
                    <a16:creationId xmlns:a16="http://schemas.microsoft.com/office/drawing/2014/main" id="{C76240F9-0C1F-A74E-8993-F650ACE31BAC}"/>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84" name="Oval 83">
                <a:extLst>
                  <a:ext uri="{FF2B5EF4-FFF2-40B4-BE49-F238E27FC236}">
                    <a16:creationId xmlns:a16="http://schemas.microsoft.com/office/drawing/2014/main" id="{77009E01-7E31-2149-9DD1-F76746764DE4}"/>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43" name="Freeform 42">
              <a:extLst>
                <a:ext uri="{FF2B5EF4-FFF2-40B4-BE49-F238E27FC236}">
                  <a16:creationId xmlns:a16="http://schemas.microsoft.com/office/drawing/2014/main" id="{0D52A322-E7C0-AC42-97A8-A398789962D7}"/>
                </a:ext>
              </a:extLst>
            </p:cNvPr>
            <p:cNvSpPr>
              <a:spLocks noChangeAspect="1"/>
            </p:cNvSpPr>
            <p:nvPr/>
          </p:nvSpPr>
          <p:spPr bwMode="auto">
            <a:xfrm rot="5400000">
              <a:off x="8426553" y="453880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4" name="Straight Connector 43">
              <a:extLst>
                <a:ext uri="{FF2B5EF4-FFF2-40B4-BE49-F238E27FC236}">
                  <a16:creationId xmlns:a16="http://schemas.microsoft.com/office/drawing/2014/main" id="{0D3C5C3C-9915-A34C-97CD-7BD0864729A9}"/>
                </a:ext>
              </a:extLst>
            </p:cNvPr>
            <p:cNvCxnSpPr>
              <a:cxnSpLocks/>
            </p:cNvCxnSpPr>
            <p:nvPr/>
          </p:nvCxnSpPr>
          <p:spPr>
            <a:xfrm>
              <a:off x="8121753" y="4913165"/>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5" name="Straight Connector 44">
              <a:extLst>
                <a:ext uri="{FF2B5EF4-FFF2-40B4-BE49-F238E27FC236}">
                  <a16:creationId xmlns:a16="http://schemas.microsoft.com/office/drawing/2014/main" id="{4FF2EDFB-562C-774A-8AFC-E638FCD85E92}"/>
                </a:ext>
              </a:extLst>
            </p:cNvPr>
            <p:cNvCxnSpPr>
              <a:cxnSpLocks/>
            </p:cNvCxnSpPr>
            <p:nvPr/>
          </p:nvCxnSpPr>
          <p:spPr>
            <a:xfrm>
              <a:off x="8140803" y="5627540"/>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6" name="Straight Connector 45">
              <a:extLst>
                <a:ext uri="{FF2B5EF4-FFF2-40B4-BE49-F238E27FC236}">
                  <a16:creationId xmlns:a16="http://schemas.microsoft.com/office/drawing/2014/main" id="{2DCB872F-177C-3040-B099-9FA5A9C75097}"/>
                </a:ext>
              </a:extLst>
            </p:cNvPr>
            <p:cNvCxnSpPr>
              <a:cxnSpLocks/>
            </p:cNvCxnSpPr>
            <p:nvPr/>
          </p:nvCxnSpPr>
          <p:spPr>
            <a:xfrm>
              <a:off x="8131277" y="5795863"/>
              <a:ext cx="140817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7" name="Straight Connector 46">
              <a:extLst>
                <a:ext uri="{FF2B5EF4-FFF2-40B4-BE49-F238E27FC236}">
                  <a16:creationId xmlns:a16="http://schemas.microsoft.com/office/drawing/2014/main" id="{A3F9C046-A17F-0446-8CB6-8D1AFF42158B}"/>
                </a:ext>
              </a:extLst>
            </p:cNvPr>
            <p:cNvCxnSpPr>
              <a:cxnSpLocks/>
            </p:cNvCxnSpPr>
            <p:nvPr/>
          </p:nvCxnSpPr>
          <p:spPr>
            <a:xfrm>
              <a:off x="9521928" y="5627540"/>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8" name="Freeform 47">
              <a:extLst>
                <a:ext uri="{FF2B5EF4-FFF2-40B4-BE49-F238E27FC236}">
                  <a16:creationId xmlns:a16="http://schemas.microsoft.com/office/drawing/2014/main" id="{3F12D675-A0A0-3D40-A436-95E30486F2F0}"/>
                </a:ext>
              </a:extLst>
            </p:cNvPr>
            <p:cNvSpPr>
              <a:spLocks noChangeAspect="1"/>
            </p:cNvSpPr>
            <p:nvPr/>
          </p:nvSpPr>
          <p:spPr bwMode="auto">
            <a:xfrm>
              <a:off x="11165441" y="491316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9" name="Oval 48">
              <a:extLst>
                <a:ext uri="{FF2B5EF4-FFF2-40B4-BE49-F238E27FC236}">
                  <a16:creationId xmlns:a16="http://schemas.microsoft.com/office/drawing/2014/main" id="{8CF61A25-24F6-E440-B11A-175F1D61D0AC}"/>
                </a:ext>
              </a:extLst>
            </p:cNvPr>
            <p:cNvSpPr/>
            <p:nvPr/>
          </p:nvSpPr>
          <p:spPr>
            <a:xfrm>
              <a:off x="11607064" y="48654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8309EC59-0D79-D047-B4E7-CE85ED4E7673}"/>
                </a:ext>
              </a:extLst>
            </p:cNvPr>
            <p:cNvSpPr/>
            <p:nvPr/>
          </p:nvSpPr>
          <p:spPr>
            <a:xfrm>
              <a:off x="11567059" y="562947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2" name="Straight Connector 51">
              <a:extLst>
                <a:ext uri="{FF2B5EF4-FFF2-40B4-BE49-F238E27FC236}">
                  <a16:creationId xmlns:a16="http://schemas.microsoft.com/office/drawing/2014/main" id="{3887C630-3131-8B43-B9CF-307BFC7C10B4}"/>
                </a:ext>
              </a:extLst>
            </p:cNvPr>
            <p:cNvCxnSpPr>
              <a:cxnSpLocks/>
            </p:cNvCxnSpPr>
            <p:nvPr/>
          </p:nvCxnSpPr>
          <p:spPr>
            <a:xfrm>
              <a:off x="9789067" y="5671468"/>
              <a:ext cx="18288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456B0863-F95E-134F-9104-D1BB456E4B71}"/>
                    </a:ext>
                  </a:extLst>
                </p:cNvPr>
                <p:cNvSpPr txBox="1"/>
                <p:nvPr/>
              </p:nvSpPr>
              <p:spPr>
                <a:xfrm>
                  <a:off x="11459555" y="5136261"/>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1.5K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53" name="TextBox 52">
                  <a:extLst>
                    <a:ext uri="{FF2B5EF4-FFF2-40B4-BE49-F238E27FC236}">
                      <a16:creationId xmlns:a16="http://schemas.microsoft.com/office/drawing/2014/main" id="{456B0863-F95E-134F-9104-D1BB456E4B71}"/>
                    </a:ext>
                  </a:extLst>
                </p:cNvPr>
                <p:cNvSpPr txBox="1">
                  <a:spLocks noRot="1" noChangeAspect="1" noMove="1" noResize="1" noEditPoints="1" noAdjustHandles="1" noChangeArrowheads="1" noChangeShapeType="1" noTextEdit="1"/>
                </p:cNvSpPr>
                <p:nvPr/>
              </p:nvSpPr>
              <p:spPr>
                <a:xfrm>
                  <a:off x="11459555" y="5136261"/>
                  <a:ext cx="543905" cy="307775"/>
                </a:xfrm>
                <a:prstGeom prst="rect">
                  <a:avLst/>
                </a:prstGeom>
                <a:blipFill>
                  <a:blip r:embed="rId7"/>
                  <a:stretch>
                    <a:fillRect l="-11364" t="-4000" b="-20000"/>
                  </a:stretch>
                </a:blipFill>
                <a:ln w="12700" cap="flat">
                  <a:noFill/>
                  <a:miter lim="400000"/>
                </a:ln>
                <a:effectLst/>
              </p:spPr>
              <p:txBody>
                <a:bodyPr/>
                <a:lstStyle/>
                <a:p>
                  <a:r>
                    <a:rPr lang="en-US">
                      <a:noFill/>
                    </a:rPr>
                    <a:t> </a:t>
                  </a:r>
                </a:p>
              </p:txBody>
            </p:sp>
          </mc:Fallback>
        </mc:AlternateContent>
        <p:cxnSp>
          <p:nvCxnSpPr>
            <p:cNvPr id="54" name="Straight Connector 53">
              <a:extLst>
                <a:ext uri="{FF2B5EF4-FFF2-40B4-BE49-F238E27FC236}">
                  <a16:creationId xmlns:a16="http://schemas.microsoft.com/office/drawing/2014/main" id="{6A272C48-7E30-0046-B56D-CF295BAD3184}"/>
                </a:ext>
              </a:extLst>
            </p:cNvPr>
            <p:cNvCxnSpPr>
              <a:cxnSpLocks/>
            </p:cNvCxnSpPr>
            <p:nvPr/>
          </p:nvCxnSpPr>
          <p:spPr>
            <a:xfrm>
              <a:off x="8852961" y="4922690"/>
              <a:ext cx="67665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210">
              <a:extLst>
                <a:ext uri="{FF2B5EF4-FFF2-40B4-BE49-F238E27FC236}">
                  <a16:creationId xmlns:a16="http://schemas.microsoft.com/office/drawing/2014/main" id="{2F7E2194-D395-1341-B249-3AC5DC8C9375}"/>
                </a:ext>
              </a:extLst>
            </p:cNvPr>
            <p:cNvGrpSpPr>
              <a:grpSpLocks/>
            </p:cNvGrpSpPr>
            <p:nvPr/>
          </p:nvGrpSpPr>
          <p:grpSpPr bwMode="auto">
            <a:xfrm>
              <a:off x="10272974" y="4905001"/>
              <a:ext cx="304800" cy="762000"/>
              <a:chOff x="3216" y="1728"/>
              <a:chExt cx="192" cy="480"/>
            </a:xfrm>
          </p:grpSpPr>
          <p:sp>
            <p:nvSpPr>
              <p:cNvPr id="79" name="Line 8">
                <a:extLst>
                  <a:ext uri="{FF2B5EF4-FFF2-40B4-BE49-F238E27FC236}">
                    <a16:creationId xmlns:a16="http://schemas.microsoft.com/office/drawing/2014/main" id="{A9676DD8-B632-8847-86D0-C0D3798F9F0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9">
                <a:extLst>
                  <a:ext uri="{FF2B5EF4-FFF2-40B4-BE49-F238E27FC236}">
                    <a16:creationId xmlns:a16="http://schemas.microsoft.com/office/drawing/2014/main" id="{4701AFAA-E137-8A4D-A01D-A1202166B28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
                <a:extLst>
                  <a:ext uri="{FF2B5EF4-FFF2-40B4-BE49-F238E27FC236}">
                    <a16:creationId xmlns:a16="http://schemas.microsoft.com/office/drawing/2014/main" id="{115A2FCA-013E-0944-9212-54F289B0C34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1">
                <a:extLst>
                  <a:ext uri="{FF2B5EF4-FFF2-40B4-BE49-F238E27FC236}">
                    <a16:creationId xmlns:a16="http://schemas.microsoft.com/office/drawing/2014/main" id="{3002FC2F-840E-0C4C-B7BD-F66EF50F19D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6" name="Straight Connector 55">
              <a:extLst>
                <a:ext uri="{FF2B5EF4-FFF2-40B4-BE49-F238E27FC236}">
                  <a16:creationId xmlns:a16="http://schemas.microsoft.com/office/drawing/2014/main" id="{A88B83C6-CEFD-B543-95DA-8027B0699490}"/>
                </a:ext>
              </a:extLst>
            </p:cNvPr>
            <p:cNvCxnSpPr>
              <a:cxnSpLocks/>
            </p:cNvCxnSpPr>
            <p:nvPr/>
          </p:nvCxnSpPr>
          <p:spPr>
            <a:xfrm flipH="1">
              <a:off x="10487469" y="4902540"/>
              <a:ext cx="1171031" cy="11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7" name="TextBox 56">
              <a:extLst>
                <a:ext uri="{FF2B5EF4-FFF2-40B4-BE49-F238E27FC236}">
                  <a16:creationId xmlns:a16="http://schemas.microsoft.com/office/drawing/2014/main" id="{4A1926DF-9E9F-E444-8621-9A47A0E4FA58}"/>
                </a:ext>
              </a:extLst>
            </p:cNvPr>
            <p:cNvSpPr txBox="1"/>
            <p:nvPr/>
          </p:nvSpPr>
          <p:spPr>
            <a:xfrm>
              <a:off x="8625544" y="5203967"/>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6</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rPr>
                <a:t>47</a:t>
              </a:r>
              <a:r>
                <a:rPr lang="en-US" sz="1400" dirty="0">
                  <a:solidFill>
                    <a:srgbClr val="000000"/>
                  </a:solidFill>
                  <a:latin typeface="Calibri"/>
                  <a:ea typeface="Calibri"/>
                  <a:cs typeface="Calibri"/>
                  <a:sym typeface="Calibri"/>
                </a:rPr>
                <a:t>pF</a:t>
              </a:r>
            </a:p>
          </p:txBody>
        </p:sp>
        <p:grpSp>
          <p:nvGrpSpPr>
            <p:cNvPr id="58" name="Group 210">
              <a:extLst>
                <a:ext uri="{FF2B5EF4-FFF2-40B4-BE49-F238E27FC236}">
                  <a16:creationId xmlns:a16="http://schemas.microsoft.com/office/drawing/2014/main" id="{50463DE0-79C3-8444-A173-967BB7EB517B}"/>
                </a:ext>
              </a:extLst>
            </p:cNvPr>
            <p:cNvGrpSpPr>
              <a:grpSpLocks/>
            </p:cNvGrpSpPr>
            <p:nvPr/>
          </p:nvGrpSpPr>
          <p:grpSpPr bwMode="auto">
            <a:xfrm>
              <a:off x="8966841" y="4916692"/>
              <a:ext cx="304800" cy="762000"/>
              <a:chOff x="3216" y="1728"/>
              <a:chExt cx="192" cy="480"/>
            </a:xfrm>
          </p:grpSpPr>
          <p:sp>
            <p:nvSpPr>
              <p:cNvPr id="75" name="Line 8">
                <a:extLst>
                  <a:ext uri="{FF2B5EF4-FFF2-40B4-BE49-F238E27FC236}">
                    <a16:creationId xmlns:a16="http://schemas.microsoft.com/office/drawing/2014/main" id="{45B36D32-FCD1-E348-8732-AA6C21431C4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9">
                <a:extLst>
                  <a:ext uri="{FF2B5EF4-FFF2-40B4-BE49-F238E27FC236}">
                    <a16:creationId xmlns:a16="http://schemas.microsoft.com/office/drawing/2014/main" id="{F8197307-6319-1D40-A329-8845C3AACEE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
                <a:extLst>
                  <a:ext uri="{FF2B5EF4-FFF2-40B4-BE49-F238E27FC236}">
                    <a16:creationId xmlns:a16="http://schemas.microsoft.com/office/drawing/2014/main" id="{202799D5-015D-D542-AC17-787E62FB4FE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1">
                <a:extLst>
                  <a:ext uri="{FF2B5EF4-FFF2-40B4-BE49-F238E27FC236}">
                    <a16:creationId xmlns:a16="http://schemas.microsoft.com/office/drawing/2014/main" id="{E3663810-F453-2547-9FF2-16DA56C5402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9" name="Straight Connector 58">
              <a:extLst>
                <a:ext uri="{FF2B5EF4-FFF2-40B4-BE49-F238E27FC236}">
                  <a16:creationId xmlns:a16="http://schemas.microsoft.com/office/drawing/2014/main" id="{8EDA97B7-E180-C244-BE48-9B2970F8D1D9}"/>
                </a:ext>
              </a:extLst>
            </p:cNvPr>
            <p:cNvCxnSpPr>
              <a:cxnSpLocks/>
            </p:cNvCxnSpPr>
            <p:nvPr/>
          </p:nvCxnSpPr>
          <p:spPr>
            <a:xfrm>
              <a:off x="9119241" y="5612983"/>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0" name="TextBox 59">
              <a:extLst>
                <a:ext uri="{FF2B5EF4-FFF2-40B4-BE49-F238E27FC236}">
                  <a16:creationId xmlns:a16="http://schemas.microsoft.com/office/drawing/2014/main" id="{0BBE9307-4003-2948-A2CD-2D883EA6462B}"/>
                </a:ext>
              </a:extLst>
            </p:cNvPr>
            <p:cNvSpPr txBox="1"/>
            <p:nvPr/>
          </p:nvSpPr>
          <p:spPr>
            <a:xfrm>
              <a:off x="10599975" y="5008413"/>
              <a:ext cx="55084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14</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rPr>
                <a:t>47</a:t>
              </a:r>
              <a:r>
                <a:rPr lang="en-US" sz="1400" dirty="0">
                  <a:solidFill>
                    <a:srgbClr val="000000"/>
                  </a:solidFill>
                  <a:latin typeface="Calibri"/>
                  <a:ea typeface="Calibri"/>
                  <a:cs typeface="Calibri"/>
                  <a:sym typeface="Calibri"/>
                </a:rPr>
                <a:t>pF</a:t>
              </a:r>
            </a:p>
          </p:txBody>
        </p:sp>
        <p:grpSp>
          <p:nvGrpSpPr>
            <p:cNvPr id="61" name="Group 209">
              <a:extLst>
                <a:ext uri="{FF2B5EF4-FFF2-40B4-BE49-F238E27FC236}">
                  <a16:creationId xmlns:a16="http://schemas.microsoft.com/office/drawing/2014/main" id="{72C2AFF7-1573-744D-8FD2-6275A3D92577}"/>
                </a:ext>
              </a:extLst>
            </p:cNvPr>
            <p:cNvGrpSpPr>
              <a:grpSpLocks/>
            </p:cNvGrpSpPr>
            <p:nvPr/>
          </p:nvGrpSpPr>
          <p:grpSpPr bwMode="auto">
            <a:xfrm rot="16200000">
              <a:off x="10081050" y="4542256"/>
              <a:ext cx="155448" cy="731520"/>
              <a:chOff x="3935" y="1728"/>
              <a:chExt cx="96" cy="480"/>
            </a:xfrm>
          </p:grpSpPr>
          <p:sp>
            <p:nvSpPr>
              <p:cNvPr id="62" name="Arc 59">
                <a:extLst>
                  <a:ext uri="{FF2B5EF4-FFF2-40B4-BE49-F238E27FC236}">
                    <a16:creationId xmlns:a16="http://schemas.microsoft.com/office/drawing/2014/main" id="{BD088542-5A73-1F43-A1FC-FF93FF589A8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3" name="Arc 60">
                <a:extLst>
                  <a:ext uri="{FF2B5EF4-FFF2-40B4-BE49-F238E27FC236}">
                    <a16:creationId xmlns:a16="http://schemas.microsoft.com/office/drawing/2014/main" id="{31B756E9-5582-6548-BD85-FB975850020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4" name="Arc 61">
                <a:extLst>
                  <a:ext uri="{FF2B5EF4-FFF2-40B4-BE49-F238E27FC236}">
                    <a16:creationId xmlns:a16="http://schemas.microsoft.com/office/drawing/2014/main" id="{0D8B3BEF-BE92-7848-A0FC-93C040A7ED38}"/>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5" name="Arc 62">
                <a:extLst>
                  <a:ext uri="{FF2B5EF4-FFF2-40B4-BE49-F238E27FC236}">
                    <a16:creationId xmlns:a16="http://schemas.microsoft.com/office/drawing/2014/main" id="{88C7E8EC-0B8A-2F42-9218-0C5C40373C3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6" name="Line 63">
                <a:extLst>
                  <a:ext uri="{FF2B5EF4-FFF2-40B4-BE49-F238E27FC236}">
                    <a16:creationId xmlns:a16="http://schemas.microsoft.com/office/drawing/2014/main" id="{C50C8ECB-5EC3-DE40-9DE7-7AA10EBDDF0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64">
                <a:extLst>
                  <a:ext uri="{FF2B5EF4-FFF2-40B4-BE49-F238E27FC236}">
                    <a16:creationId xmlns:a16="http://schemas.microsoft.com/office/drawing/2014/main" id="{1368AAAE-D764-D947-A68A-77812694BB9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Arc 65">
                <a:extLst>
                  <a:ext uri="{FF2B5EF4-FFF2-40B4-BE49-F238E27FC236}">
                    <a16:creationId xmlns:a16="http://schemas.microsoft.com/office/drawing/2014/main" id="{45732208-1387-5242-8542-51B385078DB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9" name="Arc 66">
                <a:extLst>
                  <a:ext uri="{FF2B5EF4-FFF2-40B4-BE49-F238E27FC236}">
                    <a16:creationId xmlns:a16="http://schemas.microsoft.com/office/drawing/2014/main" id="{0A641DD7-825C-8A47-9BE7-DB6E056AACE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0" name="Arc 67">
                <a:extLst>
                  <a:ext uri="{FF2B5EF4-FFF2-40B4-BE49-F238E27FC236}">
                    <a16:creationId xmlns:a16="http://schemas.microsoft.com/office/drawing/2014/main" id="{9ED62448-39BA-E84E-A1B4-582B8716A56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1" name="Arc 68">
                <a:extLst>
                  <a:ext uri="{FF2B5EF4-FFF2-40B4-BE49-F238E27FC236}">
                    <a16:creationId xmlns:a16="http://schemas.microsoft.com/office/drawing/2014/main" id="{AB0835B6-0820-7F4E-A7C0-C6265F4EDE3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2" name="Arc 69">
                <a:extLst>
                  <a:ext uri="{FF2B5EF4-FFF2-40B4-BE49-F238E27FC236}">
                    <a16:creationId xmlns:a16="http://schemas.microsoft.com/office/drawing/2014/main" id="{69C4FAE5-4E9A-704E-9A46-D337BC54CE3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3" name="Arc 70">
                <a:extLst>
                  <a:ext uri="{FF2B5EF4-FFF2-40B4-BE49-F238E27FC236}">
                    <a16:creationId xmlns:a16="http://schemas.microsoft.com/office/drawing/2014/main" id="{0DC60358-D5E2-5F4D-B805-49157D65CBF5}"/>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4" name="Arc 71">
                <a:extLst>
                  <a:ext uri="{FF2B5EF4-FFF2-40B4-BE49-F238E27FC236}">
                    <a16:creationId xmlns:a16="http://schemas.microsoft.com/office/drawing/2014/main" id="{E8D7F5C2-D12F-BE4F-A836-19BEF7D2EE9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06" name="TextBox 205">
              <a:extLst>
                <a:ext uri="{FF2B5EF4-FFF2-40B4-BE49-F238E27FC236}">
                  <a16:creationId xmlns:a16="http://schemas.microsoft.com/office/drawing/2014/main" id="{5F34B9D1-3BEE-014B-B5C2-B5FABBF75D98}"/>
                </a:ext>
              </a:extLst>
            </p:cNvPr>
            <p:cNvSpPr txBox="1"/>
            <p:nvPr/>
          </p:nvSpPr>
          <p:spPr>
            <a:xfrm>
              <a:off x="7595343" y="4776630"/>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10V</a:t>
              </a:r>
              <a:r>
                <a:rPr lang="en-US" sz="1400" baseline="-25000" dirty="0">
                  <a:solidFill>
                    <a:srgbClr val="000000"/>
                  </a:solidFill>
                </a:rPr>
                <a:t>pp</a:t>
              </a:r>
            </a:p>
          </p:txBody>
        </p:sp>
      </p:grpSp>
    </p:spTree>
    <p:extLst>
      <p:ext uri="{BB962C8B-B14F-4D97-AF65-F5344CB8AC3E}">
        <p14:creationId xmlns:p14="http://schemas.microsoft.com/office/powerpoint/2010/main" val="106600364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91491" y="246966"/>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Acoustics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01882" y="1314705"/>
                <a:ext cx="8286471" cy="5465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457200" indent="-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sym typeface="Calibri"/>
                      </a:rPr>
                      <m:t>𝑃</m:t>
                    </m:r>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0</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𝑒</m:t>
                        </m:r>
                      </m:sub>
                    </m:sSub>
                  </m:oMath>
                </a14:m>
                <a:r>
                  <a:rPr lang="en-US" dirty="0">
                    <a:solidFill>
                      <a:srgbClr val="000000"/>
                    </a:solidFill>
                    <a:sym typeface="Calibri"/>
                  </a:rPr>
                  <a:t>,</a:t>
                </a:r>
                <a14:m>
                  <m:oMath xmlns:m="http://schemas.openxmlformats.org/officeDocument/2006/math">
                    <m:r>
                      <a:rPr lang="en-US" b="0" i="0" smtClean="0">
                        <a:solidFill>
                          <a:srgbClr val="000000"/>
                        </a:solidFill>
                        <a:latin typeface="Cambria Math" panose="02040503050406030204" pitchFamily="18" charset="0"/>
                        <a:ea typeface="Cambria Math" panose="02040503050406030204" pitchFamily="18" charset="0"/>
                        <a:sym typeface="Calibri"/>
                      </a:rPr>
                      <m:t>   </m:t>
                    </m:r>
                    <m:r>
                      <a:rPr lang="en-US" i="1">
                        <a:solidFill>
                          <a:srgbClr val="000000"/>
                        </a:solidFill>
                        <a:latin typeface="Cambria Math" panose="02040503050406030204" pitchFamily="18" charset="0"/>
                        <a:ea typeface="Cambria Math" panose="02040503050406030204" pitchFamily="18" charset="0"/>
                        <a:sym typeface="Calibri"/>
                      </a:rPr>
                      <m:t>𝜌</m:t>
                    </m:r>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0</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𝑒</m:t>
                        </m:r>
                      </m:sub>
                    </m:sSub>
                  </m:oMath>
                </a14:m>
                <a:endParaRPr lang="en-US" dirty="0">
                  <a:solidFill>
                    <a:srgbClr val="000000"/>
                  </a:solidFill>
                  <a:sym typeface="Calibri"/>
                </a:endParaRPr>
              </a:p>
              <a:p>
                <a:pPr marL="457200" indent="-457200" hangingPunct="0">
                  <a:buFont typeface="+mj-lt"/>
                  <a:buAutoNum type="arabicPeriod"/>
                </a:pPr>
                <a:r>
                  <a:rPr lang="en-US" dirty="0">
                    <a:solidFill>
                      <a:srgbClr val="000000"/>
                    </a:solidFill>
                    <a:sym typeface="Calibri"/>
                  </a:rPr>
                  <a:t>Gas moves and changes density: Displacement of undisturbed air is </a:t>
                </a:r>
                <a14:m>
                  <m:oMath xmlns:m="http://schemas.openxmlformats.org/officeDocument/2006/math">
                    <m:r>
                      <a:rPr lang="en-US" b="0" i="1" smtClean="0">
                        <a:solidFill>
                          <a:srgbClr val="000000"/>
                        </a:solidFill>
                        <a:latin typeface="Cambria Math" panose="02040503050406030204" pitchFamily="18" charset="0"/>
                        <a:sym typeface="Calibri"/>
                      </a:rPr>
                      <m:t>𝑥</m:t>
                    </m:r>
                  </m:oMath>
                </a14:m>
                <a:r>
                  <a:rPr lang="en-US" dirty="0">
                    <a:solidFill>
                      <a:srgbClr val="000000"/>
                    </a:solidFill>
                    <a:sym typeface="Calibri"/>
                  </a:rPr>
                  <a:t>.  At time </a:t>
                </a:r>
                <a14:m>
                  <m:oMath xmlns:m="http://schemas.openxmlformats.org/officeDocument/2006/math">
                    <m:r>
                      <a:rPr lang="en-US" b="0" i="1" smtClean="0">
                        <a:solidFill>
                          <a:srgbClr val="000000"/>
                        </a:solidFill>
                        <a:latin typeface="Cambria Math" panose="02040503050406030204" pitchFamily="18" charset="0"/>
                        <a:sym typeface="Calibri"/>
                      </a:rPr>
                      <m:t>𝑡</m:t>
                    </m:r>
                    <m:r>
                      <a:rPr lang="en-US" b="0" i="0" smtClean="0">
                        <a:solidFill>
                          <a:srgbClr val="000000"/>
                        </a:solidFill>
                        <a:latin typeface="Cambria Math" panose="02040503050406030204" pitchFamily="18" charset="0"/>
                        <a:sym typeface="Calibri"/>
                      </a:rPr>
                      <m:t>,</m:t>
                    </m:r>
                  </m:oMath>
                </a14:m>
                <a:r>
                  <a:rPr lang="en-US" dirty="0">
                    <a:solidFill>
                      <a:srgbClr val="000000"/>
                    </a:solidFill>
                    <a:sym typeface="Calibri"/>
                  </a:rPr>
                  <a:t> it’s at </a:t>
                </a:r>
                <a14:m>
                  <m:oMath xmlns:m="http://schemas.openxmlformats.org/officeDocument/2006/math">
                    <m:r>
                      <a:rPr lang="en-US" b="0" i="1" smtClean="0">
                        <a:solidFill>
                          <a:srgbClr val="000000"/>
                        </a:solidFill>
                        <a:latin typeface="Cambria Math" panose="02040503050406030204" pitchFamily="18" charset="0"/>
                        <a:sym typeface="Calibri"/>
                      </a:rPr>
                      <m:t>𝑥</m:t>
                    </m:r>
                    <m:r>
                      <a:rPr lang="en-US" b="0" i="0"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𝜒</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𝑡</m:t>
                    </m:r>
                    <m:r>
                      <a:rPr lang="en-US" b="0" i="1" smtClean="0">
                        <a:solidFill>
                          <a:srgbClr val="000000"/>
                        </a:solidFill>
                        <a:latin typeface="Cambria Math" panose="02040503050406030204" pitchFamily="18" charset="0"/>
                        <a:ea typeface="Cambria Math" panose="02040503050406030204" pitchFamily="18" charset="0"/>
                        <a:sym typeface="Calibri"/>
                      </a:rPr>
                      <m:t>)</m:t>
                    </m:r>
                  </m:oMath>
                </a14:m>
                <a:r>
                  <a:rPr lang="en-US" i="1" dirty="0">
                    <a:solidFill>
                      <a:srgbClr val="000000"/>
                    </a:solidFill>
                    <a:sym typeface="Calibri"/>
                  </a:rPr>
                  <a:t>, </a:t>
                </a:r>
                <a:r>
                  <a:rPr lang="en-US" dirty="0">
                    <a:solidFill>
                      <a:srgbClr val="000000"/>
                    </a:solidFill>
                    <a:sym typeface="Calibri"/>
                  </a:rPr>
                  <a:t>so </a:t>
                </a:r>
                <a14:m>
                  <m:oMath xmlns:m="http://schemas.openxmlformats.org/officeDocument/2006/math">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sym typeface="Calibri"/>
                          </a:rPr>
                          <m:t>0</m:t>
                        </m:r>
                      </m:sub>
                    </m:sSub>
                    <m:r>
                      <a:rPr lang="en-US" i="1" smtClean="0">
                        <a:solidFill>
                          <a:srgbClr val="000000"/>
                        </a:solidFill>
                        <a:latin typeface="Cambria Math" panose="02040503050406030204" pitchFamily="18" charset="0"/>
                        <a:ea typeface="Cambria Math" panose="02040503050406030204" pitchFamily="18" charset="0"/>
                        <a:sym typeface="Calibri"/>
                      </a:rPr>
                      <m:t>∆</m:t>
                    </m:r>
                    <m:r>
                      <m:rPr>
                        <m:sty m:val="p"/>
                      </m:rPr>
                      <a:rPr lang="en-US" b="0" i="0" smtClean="0">
                        <a:solidFill>
                          <a:srgbClr val="000000"/>
                        </a:solidFill>
                        <a:latin typeface="Cambria Math" panose="02040503050406030204" pitchFamily="18" charset="0"/>
                        <a:ea typeface="Cambria Math" panose="02040503050406030204" pitchFamily="18" charset="0"/>
                        <a:sym typeface="Calibri"/>
                      </a:rPr>
                      <m:t>x</m:t>
                    </m:r>
                    <m:r>
                      <a:rPr lang="en-US" b="0" i="0" smtClean="0">
                        <a:solidFill>
                          <a:srgbClr val="000000"/>
                        </a:solidFill>
                        <a:latin typeface="Cambria Math" panose="02040503050406030204" pitchFamily="18" charset="0"/>
                        <a:ea typeface="Cambria Math" panose="02040503050406030204" pitchFamily="18" charset="0"/>
                        <a:sym typeface="Calibri"/>
                      </a:rPr>
                      <m:t>= </m:t>
                    </m:r>
                    <m:r>
                      <m:rPr>
                        <m:sty m:val="p"/>
                      </m:rPr>
                      <a:rPr lang="en-US" b="0" i="0" smtClean="0">
                        <a:solidFill>
                          <a:srgbClr val="000000"/>
                        </a:solidFill>
                        <a:latin typeface="Cambria Math" panose="02040503050406030204" pitchFamily="18" charset="0"/>
                        <a:ea typeface="Cambria Math" panose="02040503050406030204" pitchFamily="18" charset="0"/>
                        <a:sym typeface="Calibri"/>
                      </a:rPr>
                      <m:t>ρ</m:t>
                    </m:r>
                    <m:r>
                      <a:rPr lang="en-US" b="0" i="0" smtClean="0">
                        <a:solidFill>
                          <a:srgbClr val="000000"/>
                        </a:solidFill>
                        <a:latin typeface="Cambria Math" panose="02040503050406030204" pitchFamily="18" charset="0"/>
                        <a:ea typeface="Cambria Math" panose="02040503050406030204" pitchFamily="18" charset="0"/>
                        <a:sym typeface="Calibri"/>
                      </a:rPr>
                      <m:t>(</m:t>
                    </m:r>
                    <m:r>
                      <m:rPr>
                        <m:sty m:val="p"/>
                      </m:rPr>
                      <a:rPr lang="en-US" b="0" i="0" smtClean="0">
                        <a:solidFill>
                          <a:srgbClr val="000000"/>
                        </a:solidFill>
                        <a:latin typeface="Cambria Math" panose="02040503050406030204" pitchFamily="18" charset="0"/>
                        <a:ea typeface="Cambria Math" panose="02040503050406030204" pitchFamily="18" charset="0"/>
                        <a:sym typeface="Calibri"/>
                      </a:rPr>
                      <m:t>x</m:t>
                    </m:r>
                    <m:r>
                      <a:rPr lang="en-US" b="0" i="0" smtClean="0">
                        <a:solidFill>
                          <a:srgbClr val="000000"/>
                        </a:solidFill>
                        <a:latin typeface="Cambria Math" panose="02040503050406030204" pitchFamily="18" charset="0"/>
                        <a:ea typeface="Cambria Math" panose="02040503050406030204" pitchFamily="18" charset="0"/>
                        <a:sym typeface="Calibri"/>
                      </a:rPr>
                      <m:t>+∆</m:t>
                    </m:r>
                    <m:r>
                      <m:rPr>
                        <m:sty m:val="p"/>
                      </m:rPr>
                      <a:rPr lang="en-US" b="0" i="0" smtClean="0">
                        <a:solidFill>
                          <a:srgbClr val="000000"/>
                        </a:solidFill>
                        <a:latin typeface="Cambria Math" panose="02040503050406030204" pitchFamily="18" charset="0"/>
                        <a:ea typeface="Cambria Math" panose="02040503050406030204" pitchFamily="18" charset="0"/>
                        <a:sym typeface="Calibri"/>
                      </a:rPr>
                      <m:t>x</m:t>
                    </m:r>
                    <m:r>
                      <a:rPr lang="en-US" b="0" i="0" smtClean="0">
                        <a:solidFill>
                          <a:srgbClr val="000000"/>
                        </a:solidFill>
                        <a:latin typeface="Cambria Math" panose="02040503050406030204" pitchFamily="18" charset="0"/>
                        <a:ea typeface="Cambria Math" panose="02040503050406030204" pitchFamily="18" charset="0"/>
                        <a:sym typeface="Calibri"/>
                      </a:rPr>
                      <m:t>+</m:t>
                    </m:r>
                    <m:r>
                      <m:rPr>
                        <m:sty m:val="p"/>
                      </m:rPr>
                      <a:rPr lang="en-US" i="0">
                        <a:solidFill>
                          <a:srgbClr val="000000"/>
                        </a:solidFill>
                        <a:latin typeface="Cambria Math" panose="02040503050406030204" pitchFamily="18" charset="0"/>
                        <a:ea typeface="Cambria Math" panose="02040503050406030204" pitchFamily="18" charset="0"/>
                        <a:sym typeface="Calibri"/>
                      </a:rPr>
                      <m:t>χ</m:t>
                    </m:r>
                    <m:d>
                      <m:dPr>
                        <m:ctrlPr>
                          <a:rPr lang="en-US" i="1">
                            <a:solidFill>
                              <a:srgbClr val="000000"/>
                            </a:solidFill>
                            <a:latin typeface="Cambria Math" panose="02040503050406030204" pitchFamily="18" charset="0"/>
                            <a:ea typeface="Cambria Math" panose="02040503050406030204" pitchFamily="18" charset="0"/>
                            <a:sym typeface="Calibri"/>
                          </a:rPr>
                        </m:ctrlPr>
                      </m:dPr>
                      <m:e>
                        <m:r>
                          <a:rPr lang="en-US" i="1">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e>
                    </m:d>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𝜒</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m:t>
                    </m:r>
                  </m:oMath>
                </a14:m>
                <a:r>
                  <a:rPr lang="en-US" i="1" dirty="0">
                    <a:solidFill>
                      <a:srgbClr val="000000"/>
                    </a:solidFill>
                    <a:sym typeface="Calibri"/>
                  </a:rPr>
                  <a:t>, </a:t>
                </a:r>
                <a:r>
                  <a:rPr lang="en-US" dirty="0">
                    <a:solidFill>
                      <a:srgbClr val="000000"/>
                    </a:solidFill>
                    <a:sym typeface="Calibri"/>
                  </a:rPr>
                  <a:t>or </a:t>
                </a:r>
                <a14:m>
                  <m:oMath xmlns:m="http://schemas.openxmlformats.org/officeDocument/2006/math">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sym typeface="Calibri"/>
                          </a:rPr>
                          <m:t>0</m:t>
                        </m:r>
                      </m:sub>
                    </m:sSub>
                    <m:r>
                      <a:rPr lang="en-US" i="1">
                        <a:solidFill>
                          <a:srgbClr val="000000"/>
                        </a:solidFill>
                        <a:latin typeface="Cambria Math" panose="02040503050406030204" pitchFamily="18" charset="0"/>
                        <a:ea typeface="Cambria Math" panose="02040503050406030204" pitchFamily="18" charset="0"/>
                        <a:sym typeface="Calibri"/>
                      </a:rPr>
                      <m:t>∆</m:t>
                    </m:r>
                    <m:r>
                      <m:rPr>
                        <m:sty m:val="p"/>
                      </m:rPr>
                      <a:rPr lang="en-US">
                        <a:solidFill>
                          <a:srgbClr val="000000"/>
                        </a:solidFill>
                        <a:latin typeface="Cambria Math" panose="02040503050406030204" pitchFamily="18" charset="0"/>
                        <a:ea typeface="Cambria Math" panose="02040503050406030204" pitchFamily="18" charset="0"/>
                        <a:sym typeface="Calibri"/>
                      </a:rPr>
                      <m:t>x</m:t>
                    </m:r>
                    <m:r>
                      <a:rPr lang="en-US">
                        <a:solidFill>
                          <a:srgbClr val="000000"/>
                        </a:solidFill>
                        <a:latin typeface="Cambria Math" panose="02040503050406030204" pitchFamily="18" charset="0"/>
                        <a:ea typeface="Cambria Math" panose="02040503050406030204" pitchFamily="18" charset="0"/>
                        <a:sym typeface="Calibri"/>
                      </a:rPr>
                      <m:t>=</m:t>
                    </m:r>
                  </m:oMath>
                </a14:m>
                <a:r>
                  <a:rPr lang="en-US" dirty="0">
                    <a:solidFill>
                      <a:srgbClr val="000000"/>
                    </a:solidFill>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𝜌</m:t>
                    </m:r>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𝜒</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r>
                          <a:rPr lang="en-US" i="1">
                            <a:solidFill>
                              <a:srgbClr val="000000"/>
                            </a:solidFill>
                            <a:latin typeface="Cambria Math" panose="02040503050406030204" pitchFamily="18" charset="0"/>
                            <a:ea typeface="Cambria Math" panose="02040503050406030204" pitchFamily="18" charset="0"/>
                            <a:sym typeface="Calibri"/>
                          </a:rPr>
                          <m:t>)</m:t>
                        </m:r>
                      </m:num>
                      <m:den>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den>
                    </m:f>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oMath>
                </a14:m>
                <a:r>
                  <a:rPr lang="en-US" i="1" dirty="0">
                    <a:solidFill>
                      <a:srgbClr val="000000"/>
                    </a:solidFill>
                    <a:sym typeface="Calibri"/>
                  </a:rPr>
                  <a:t> +</a:t>
                </a:r>
                <a:r>
                  <a:rPr lang="en-US" i="1" dirty="0">
                    <a:solidFill>
                      <a:srgbClr val="000000"/>
                    </a:solidFill>
                    <a:ea typeface="Cambria Math" panose="02040503050406030204" pitchFamily="18" charset="0"/>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oMath>
                </a14:m>
                <a:r>
                  <a:rPr lang="en-US" i="1" dirty="0">
                    <a:solidFill>
                      <a:srgbClr val="000000"/>
                    </a:solidFill>
                    <a:sym typeface="Calibri"/>
                  </a:rPr>
                  <a:t>. </a:t>
                </a:r>
                <a:r>
                  <a:rPr lang="en-US" dirty="0">
                    <a:solidFill>
                      <a:srgbClr val="000000"/>
                    </a:solidFill>
                    <a:sym typeface="Calibri"/>
                  </a:rPr>
                  <a:t>So, </a:t>
                </a: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i="1" smtClean="0">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𝑒</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0</m:t>
                        </m:r>
                      </m:sub>
                    </m:sSub>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𝜕𝜒</m:t>
                        </m:r>
                      </m:num>
                      <m:den>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den>
                    </m:f>
                  </m:oMath>
                </a14:m>
                <a:r>
                  <a:rPr lang="en-US" i="1" dirty="0">
                    <a:solidFill>
                      <a:srgbClr val="000000"/>
                    </a:solidFill>
                    <a:sym typeface="Calibri"/>
                  </a:rPr>
                  <a:t> </a:t>
                </a:r>
              </a:p>
              <a:p>
                <a:pPr marL="457200" indent="-457200" hangingPunct="0">
                  <a:buFont typeface="+mj-lt"/>
                  <a:buAutoNum type="arabicPeriod"/>
                </a:pPr>
                <a:r>
                  <a:rPr lang="en-US" dirty="0">
                    <a:solidFill>
                      <a:srgbClr val="000000"/>
                    </a:solidFill>
                    <a:sym typeface="Calibri"/>
                  </a:rPr>
                  <a:t>Change in density causes change in pressure: </a:t>
                </a:r>
                <a14:m>
                  <m:oMath xmlns:m="http://schemas.openxmlformats.org/officeDocument/2006/math">
                    <m:r>
                      <a:rPr lang="en-US" b="0" i="1" smtClean="0">
                        <a:solidFill>
                          <a:srgbClr val="000000"/>
                        </a:solidFill>
                        <a:latin typeface="Cambria Math" panose="02040503050406030204" pitchFamily="18" charset="0"/>
                        <a:sym typeface="Calibri"/>
                      </a:rPr>
                      <m:t>𝑃</m:t>
                    </m:r>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𝑓</m:t>
                    </m:r>
                    <m:r>
                      <a:rPr lang="en-US" b="0" i="1" smtClean="0">
                        <a:solidFill>
                          <a:srgbClr val="000000"/>
                        </a:solidFill>
                        <a:latin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𝜌</m:t>
                    </m:r>
                  </m:oMath>
                </a14:m>
                <a:r>
                  <a:rPr lang="en-US" dirty="0">
                    <a:solidFill>
                      <a:srgbClr val="000000"/>
                    </a:solidFill>
                    <a:sym typeface="Calibri"/>
                  </a:rPr>
                  <a:t>), </a:t>
                </a:r>
                <a14:m>
                  <m:oMath xmlns:m="http://schemas.openxmlformats.org/officeDocument/2006/math">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𝑃</m:t>
                        </m:r>
                      </m:e>
                      <m:sub>
                        <m:r>
                          <a:rPr lang="en-US" i="1">
                            <a:solidFill>
                              <a:srgbClr val="000000"/>
                            </a:solidFill>
                            <a:latin typeface="Cambria Math" panose="02040503050406030204" pitchFamily="18" charset="0"/>
                            <a:sym typeface="Calibri"/>
                          </a:rPr>
                          <m:t>0</m:t>
                        </m:r>
                      </m:sub>
                    </m:sSub>
                    <m:r>
                      <a:rPr lang="en-US" i="1">
                        <a:solidFill>
                          <a:srgbClr val="000000"/>
                        </a:solidFill>
                        <a:latin typeface="Cambria Math" panose="02040503050406030204" pitchFamily="18" charset="0"/>
                        <a:sym typeface="Calibri"/>
                      </a:rPr>
                      <m:t>+</m:t>
                    </m:r>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𝑃</m:t>
                        </m:r>
                      </m:e>
                      <m:sub>
                        <m:r>
                          <a:rPr lang="en-US" i="1">
                            <a:solidFill>
                              <a:srgbClr val="000000"/>
                            </a:solidFill>
                            <a:latin typeface="Cambria Math" panose="02040503050406030204" pitchFamily="18" charset="0"/>
                            <a:sym typeface="Calibri"/>
                          </a:rPr>
                          <m:t>𝑒</m:t>
                        </m:r>
                      </m:sub>
                    </m:sSub>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𝑓</m:t>
                    </m:r>
                    <m:d>
                      <m:dPr>
                        <m:ctrlPr>
                          <a:rPr lang="en-US" b="0" i="1" smtClean="0">
                            <a:solidFill>
                              <a:srgbClr val="000000"/>
                            </a:solidFill>
                            <a:latin typeface="Cambria Math" panose="02040503050406030204" pitchFamily="18" charset="0"/>
                            <a:ea typeface="Cambria Math" panose="02040503050406030204" pitchFamily="18" charset="0"/>
                            <a:sym typeface="Calibri"/>
                          </a:rPr>
                        </m:ctrlPr>
                      </m:dPr>
                      <m:e>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0</m:t>
                            </m:r>
                          </m:sub>
                        </m:sSub>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𝑒</m:t>
                            </m:r>
                          </m:sub>
                        </m:sSub>
                      </m:e>
                    </m:d>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𝑓</m:t>
                    </m:r>
                    <m:d>
                      <m:dPr>
                        <m:ctrlPr>
                          <a:rPr lang="en-US" b="0" i="1" smtClean="0">
                            <a:solidFill>
                              <a:srgbClr val="000000"/>
                            </a:solidFill>
                            <a:latin typeface="Cambria Math" panose="02040503050406030204" pitchFamily="18" charset="0"/>
                            <a:ea typeface="Cambria Math" panose="02040503050406030204" pitchFamily="18" charset="0"/>
                            <a:sym typeface="Calibri"/>
                          </a:rPr>
                        </m:ctrlPr>
                      </m:dPr>
                      <m:e>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0</m:t>
                            </m:r>
                          </m:sub>
                        </m:sSub>
                      </m:e>
                    </m:d>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𝑒</m:t>
                        </m:r>
                      </m:sub>
                    </m:sSub>
                    <m:r>
                      <a:rPr lang="en-US" b="0" i="1" smtClean="0">
                        <a:solidFill>
                          <a:srgbClr val="000000"/>
                        </a:solidFill>
                        <a:latin typeface="Cambria Math" panose="02040503050406030204" pitchFamily="18" charset="0"/>
                        <a:ea typeface="Cambria Math" panose="02040503050406030204" pitchFamily="18" charset="0"/>
                        <a:sym typeface="Calibri"/>
                      </a:rPr>
                      <m:t>𝑓</m:t>
                    </m:r>
                    <m:r>
                      <a:rPr lang="en-US" b="0" i="0" smtClean="0">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0</m:t>
                        </m:r>
                      </m:sub>
                    </m:sSub>
                  </m:oMath>
                </a14:m>
                <a:r>
                  <a:rPr lang="en-US" dirty="0">
                    <a:solidFill>
                      <a:srgbClr val="000000"/>
                    </a:solidFill>
                    <a:latin typeface="Cambria Math" panose="02040503050406030204" pitchFamily="18" charset="0"/>
                    <a:ea typeface="Cambria Math" panose="02040503050406030204" pitchFamily="18" charset="0"/>
                    <a:sym typeface="Calibri"/>
                  </a:rPr>
                  <a:t>), </a:t>
                </a:r>
                <a14:m>
                  <m:oMath xmlns:m="http://schemas.openxmlformats.org/officeDocument/2006/math">
                    <m:sSup>
                      <m:sSupPr>
                        <m:ctrlPr>
                          <a:rPr lang="en-US" i="1">
                            <a:solidFill>
                              <a:srgbClr val="000000"/>
                            </a:solidFill>
                            <a:latin typeface="Cambria Math" panose="02040503050406030204" pitchFamily="18" charset="0"/>
                            <a:ea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𝑓</m:t>
                        </m:r>
                      </m:e>
                      <m:sup>
                        <m:r>
                          <a:rPr lang="en-US" i="1">
                            <a:solidFill>
                              <a:srgbClr val="000000"/>
                            </a:solidFill>
                            <a:latin typeface="Cambria Math" panose="02040503050406030204" pitchFamily="18" charset="0"/>
                            <a:ea typeface="Cambria Math" panose="02040503050406030204" pitchFamily="18" charset="0"/>
                            <a:sym typeface="Calibri"/>
                          </a:rPr>
                          <m:t>′</m:t>
                        </m:r>
                      </m:sup>
                    </m:sSup>
                    <m:d>
                      <m:dPr>
                        <m:ctrlPr>
                          <a:rPr lang="en-US" i="1">
                            <a:solidFill>
                              <a:srgbClr val="000000"/>
                            </a:solidFill>
                            <a:latin typeface="Cambria Math" panose="02040503050406030204" pitchFamily="18" charset="0"/>
                            <a:ea typeface="Cambria Math" panose="02040503050406030204" pitchFamily="18" charset="0"/>
                            <a:sym typeface="Calibri"/>
                          </a:rPr>
                        </m:ctrlPr>
                      </m:dPr>
                      <m:e>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0</m:t>
                            </m:r>
                          </m:sub>
                        </m:sSub>
                      </m:e>
                    </m:d>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𝜅</m:t>
                    </m:r>
                    <m:r>
                      <a:rPr lang="en-US" b="0" i="0"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𝑑𝑃</m:t>
                            </m:r>
                          </m:num>
                          <m:den>
                            <m:r>
                              <a:rPr lang="en-US" b="0" i="1" smtClean="0">
                                <a:solidFill>
                                  <a:srgbClr val="000000"/>
                                </a:solidFill>
                                <a:latin typeface="Cambria Math" panose="02040503050406030204" pitchFamily="18" charset="0"/>
                                <a:ea typeface="Cambria Math" panose="02040503050406030204" pitchFamily="18" charset="0"/>
                                <a:sym typeface="Calibri"/>
                              </a:rPr>
                              <m:t>𝑑</m:t>
                            </m:r>
                            <m:r>
                              <m:rPr>
                                <m:sty m:val="p"/>
                              </m:rPr>
                              <a:rPr lang="en-US">
                                <a:solidFill>
                                  <a:srgbClr val="000000"/>
                                </a:solidFill>
                                <a:latin typeface="Cambria Math" panose="02040503050406030204" pitchFamily="18" charset="0"/>
                                <a:ea typeface="Cambria Math" panose="02040503050406030204" pitchFamily="18" charset="0"/>
                                <a:sym typeface="Calibri"/>
                              </a:rPr>
                              <m:t>ρ</m:t>
                            </m:r>
                          </m:den>
                        </m:f>
                        <m:r>
                          <a:rPr lang="en-US" b="0" i="1" smtClean="0">
                            <a:solidFill>
                              <a:srgbClr val="000000"/>
                            </a:solidFill>
                            <a:latin typeface="Cambria Math" panose="02040503050406030204" pitchFamily="18" charset="0"/>
                            <a:ea typeface="Cambria Math" panose="02040503050406030204" pitchFamily="18" charset="0"/>
                            <a:sym typeface="Calibri"/>
                          </a:rPr>
                          <m:t>)</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oMath>
                </a14:m>
                <a:r>
                  <a:rPr lang="en-US" dirty="0">
                    <a:solidFill>
                      <a:srgbClr val="000000"/>
                    </a:solidFill>
                    <a:latin typeface="Cambria Math" panose="02040503050406030204" pitchFamily="18" charset="0"/>
                    <a:ea typeface="Cambria Math" panose="02040503050406030204" pitchFamily="18" charset="0"/>
                    <a:sym typeface="Calibri"/>
                  </a:rPr>
                  <a:t>, or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𝑒</m:t>
                        </m:r>
                      </m:sub>
                    </m:sSub>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𝜅</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ea typeface="Cambria Math" panose="02040503050406030204" pitchFamily="18" charset="0"/>
                            <a:sym typeface="Calibri"/>
                          </a:rPr>
                          <m:t>𝑒</m:t>
                        </m:r>
                      </m:sub>
                    </m:sSub>
                  </m:oMath>
                </a14:m>
                <a:endParaRPr lang="en-US" dirty="0">
                  <a:solidFill>
                    <a:srgbClr val="000000"/>
                  </a:solidFill>
                  <a:latin typeface="Cambria Math" panose="02040503050406030204" pitchFamily="18" charset="0"/>
                  <a:ea typeface="Cambria Math" panose="02040503050406030204" pitchFamily="18" charset="0"/>
                  <a:sym typeface="Calibri"/>
                </a:endParaRPr>
              </a:p>
              <a:p>
                <a:pPr marL="457200" indent="-457200" hangingPunct="0">
                  <a:buFont typeface="+mj-lt"/>
                  <a:buAutoNum type="arabicPeriod"/>
                </a:pPr>
                <a:r>
                  <a:rPr lang="en-US" dirty="0">
                    <a:solidFill>
                      <a:srgbClr val="000000"/>
                    </a:solidFill>
                    <a:sym typeface="Calibri"/>
                  </a:rPr>
                  <a:t>Pressure differences cause motion: </a:t>
                </a:r>
                <a14:m>
                  <m:oMath xmlns:m="http://schemas.openxmlformats.org/officeDocument/2006/math">
                    <m:r>
                      <a:rPr lang="en-US" b="0" i="1" smtClean="0">
                        <a:solidFill>
                          <a:srgbClr val="000000"/>
                        </a:solidFill>
                        <a:latin typeface="Cambria Math" panose="02040503050406030204" pitchFamily="18" charset="0"/>
                        <a:sym typeface="Calibri"/>
                      </a:rPr>
                      <m:t>𝑃</m:t>
                    </m:r>
                    <m:d>
                      <m:dPr>
                        <m:ctrlPr>
                          <a:rPr lang="en-US" b="0" i="1" smtClean="0">
                            <a:solidFill>
                              <a:srgbClr val="000000"/>
                            </a:solidFill>
                            <a:latin typeface="Cambria Math" panose="02040503050406030204" pitchFamily="18" charset="0"/>
                            <a:sym typeface="Calibri"/>
                          </a:rPr>
                        </m:ctrlPr>
                      </m:dPr>
                      <m:e>
                        <m:r>
                          <a:rPr lang="en-US" b="0" i="1" smtClean="0">
                            <a:solidFill>
                              <a:srgbClr val="000000"/>
                            </a:solidFill>
                            <a:latin typeface="Cambria Math" panose="02040503050406030204" pitchFamily="18" charset="0"/>
                            <a:sym typeface="Calibri"/>
                          </a:rPr>
                          <m:t>𝑥</m:t>
                        </m:r>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𝑡</m:t>
                        </m:r>
                      </m:e>
                    </m:d>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𝑃</m:t>
                    </m:r>
                    <m:d>
                      <m:dPr>
                        <m:ctrlPr>
                          <a:rPr lang="en-US" b="0" i="1" smtClean="0">
                            <a:solidFill>
                              <a:srgbClr val="000000"/>
                            </a:solidFill>
                            <a:latin typeface="Cambria Math" panose="02040503050406030204" pitchFamily="18" charset="0"/>
                            <a:sym typeface="Calibri"/>
                          </a:rPr>
                        </m:ctrlPr>
                      </m:dPr>
                      <m:e>
                        <m:r>
                          <a:rPr lang="en-US" b="0" i="1" smtClean="0">
                            <a:solidFill>
                              <a:srgbClr val="000000"/>
                            </a:solidFill>
                            <a:latin typeface="Cambria Math" panose="02040503050406030204" pitchFamily="18" charset="0"/>
                            <a:sym typeface="Calibri"/>
                          </a:rPr>
                          <m:t>𝑥</m:t>
                        </m:r>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𝑡</m:t>
                        </m:r>
                      </m:e>
                    </m:d>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𝑒</m:t>
                            </m:r>
                          </m:sub>
                        </m:sSub>
                      </m:num>
                      <m:den>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den>
                    </m:f>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oMath>
                </a14:m>
                <a:r>
                  <a:rPr lang="en-US" dirty="0">
                    <a:solidFill>
                      <a:srgbClr val="000000"/>
                    </a:solidFill>
                    <a:sym typeface="Calibri"/>
                  </a:rPr>
                  <a:t>, Newton’s law gives </a:t>
                </a: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i="1" smtClean="0">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0</m:t>
                        </m:r>
                      </m:sub>
                    </m:sSub>
                    <m:f>
                      <m:fPr>
                        <m:ctrlPr>
                          <a:rPr lang="en-US" i="1" smtClean="0">
                            <a:solidFill>
                              <a:srgbClr val="000000"/>
                            </a:solidFill>
                            <a:latin typeface="Cambria Math" panose="02040503050406030204" pitchFamily="18" charset="0"/>
                            <a:sym typeface="Calibri"/>
                          </a:rPr>
                        </m:ctrlPr>
                      </m:fPr>
                      <m:num>
                        <m:sSup>
                          <m:sSupPr>
                            <m:ctrlPr>
                              <a:rPr lang="en-US" i="1" smtClean="0">
                                <a:solidFill>
                                  <a:srgbClr val="000000"/>
                                </a:solidFill>
                                <a:latin typeface="Cambria Math" panose="02040503050406030204" pitchFamily="18" charset="0"/>
                                <a:sym typeface="Calibri"/>
                              </a:rPr>
                            </m:ctrlPr>
                          </m:sSupPr>
                          <m:e>
                            <m:r>
                              <a:rPr lang="en-US" i="1" smtClean="0">
                                <a:solidFill>
                                  <a:srgbClr val="000000"/>
                                </a:solidFill>
                                <a:latin typeface="Cambria Math" panose="02040503050406030204" pitchFamily="18" charset="0"/>
                                <a:ea typeface="Cambria Math" panose="02040503050406030204" pitchFamily="18" charset="0"/>
                                <a:sym typeface="Calibri"/>
                              </a:rPr>
                              <m:t>𝜕</m:t>
                            </m:r>
                          </m:e>
                          <m:sup>
                            <m:r>
                              <a:rPr lang="en-US" b="0" i="1" smtClean="0">
                                <a:solidFill>
                                  <a:srgbClr val="000000"/>
                                </a:solidFill>
                                <a:latin typeface="Cambria Math" panose="02040503050406030204" pitchFamily="18" charset="0"/>
                                <a:sym typeface="Calibri"/>
                              </a:rPr>
                              <m:t>2</m:t>
                            </m:r>
                          </m:sup>
                        </m:sSup>
                        <m:r>
                          <a:rPr lang="en-US" i="1" smtClean="0">
                            <a:solidFill>
                              <a:srgbClr val="000000"/>
                            </a:solidFill>
                            <a:latin typeface="Cambria Math" panose="02040503050406030204" pitchFamily="18" charset="0"/>
                            <a:ea typeface="Cambria Math" panose="02040503050406030204" pitchFamily="18" charset="0"/>
                            <a:sym typeface="Calibri"/>
                          </a:rPr>
                          <m:t>𝜒</m:t>
                        </m:r>
                      </m:num>
                      <m:den>
                        <m:sSup>
                          <m:sSupPr>
                            <m:ctrlPr>
                              <a:rPr lang="en-US" i="1" smtClean="0">
                                <a:solidFill>
                                  <a:srgbClr val="000000"/>
                                </a:solidFill>
                                <a:latin typeface="Cambria Math" panose="02040503050406030204" pitchFamily="18" charset="0"/>
                                <a:sym typeface="Calibri"/>
                              </a:rPr>
                            </m:ctrlPr>
                          </m:sSupPr>
                          <m:e>
                            <m:r>
                              <a:rPr lang="en-US"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𝑡</m:t>
                            </m:r>
                          </m:e>
                          <m:sup>
                            <m:r>
                              <a:rPr lang="en-US" b="0" i="1" smtClean="0">
                                <a:solidFill>
                                  <a:srgbClr val="000000"/>
                                </a:solidFill>
                                <a:latin typeface="Cambria Math" panose="02040503050406030204" pitchFamily="18" charset="0"/>
                                <a:sym typeface="Calibri"/>
                              </a:rPr>
                              <m:t>2</m:t>
                            </m:r>
                          </m:sup>
                        </m:sSup>
                      </m:den>
                    </m:f>
                    <m:r>
                      <a:rPr lang="en-US" b="0" i="1" smtClean="0">
                        <a:solidFill>
                          <a:srgbClr val="000000"/>
                        </a:solidFill>
                        <a:latin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𝑃</m:t>
                            </m:r>
                          </m:e>
                          <m:sub>
                            <m:r>
                              <a:rPr lang="en-US" i="1">
                                <a:solidFill>
                                  <a:srgbClr val="000000"/>
                                </a:solidFill>
                                <a:latin typeface="Cambria Math" panose="02040503050406030204" pitchFamily="18" charset="0"/>
                                <a:ea typeface="Cambria Math" panose="02040503050406030204" pitchFamily="18" charset="0"/>
                                <a:sym typeface="Calibri"/>
                              </a:rPr>
                              <m:t>𝑒</m:t>
                            </m:r>
                          </m:sub>
                        </m:sSub>
                      </m:num>
                      <m:den>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den>
                    </m:f>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𝜅</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ea typeface="Cambria Math" panose="02040503050406030204" pitchFamily="18" charset="0"/>
                                <a:sym typeface="Calibri"/>
                              </a:rPr>
                              <m:t>𝑒</m:t>
                            </m:r>
                          </m:sub>
                        </m:sSub>
                      </m:num>
                      <m:den>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den>
                    </m:f>
                  </m:oMath>
                </a14:m>
                <a:endParaRPr lang="en-US" b="0" dirty="0">
                  <a:solidFill>
                    <a:srgbClr val="000000"/>
                  </a:solidFill>
                  <a:ea typeface="Cambria Math" panose="02040503050406030204" pitchFamily="18" charset="0"/>
                  <a:sym typeface="Calibri"/>
                </a:endParaRPr>
              </a:p>
              <a:p>
                <a:pPr marL="457200" indent="-457200" hangingPunct="0">
                  <a:buFont typeface="Arial" panose="020B0604020202020204" pitchFamily="34" charset="0"/>
                  <a:buChar char="•"/>
                </a:pPr>
                <a:r>
                  <a:rPr lang="en-US" dirty="0">
                    <a:solidFill>
                      <a:srgbClr val="000000"/>
                    </a:solidFill>
                    <a:sym typeface="Calibri"/>
                  </a:rPr>
                  <a:t>Substituting (1) into (3) gives </a:t>
                </a:r>
                <a14:m>
                  <m:oMath xmlns:m="http://schemas.openxmlformats.org/officeDocument/2006/math">
                    <m:f>
                      <m:fPr>
                        <m:ctrlPr>
                          <a:rPr lang="en-US" i="1">
                            <a:solidFill>
                              <a:srgbClr val="000000"/>
                            </a:solidFill>
                            <a:latin typeface="Cambria Math" panose="02040503050406030204" pitchFamily="18" charset="0"/>
                            <a:sym typeface="Calibri"/>
                          </a:rPr>
                        </m:ctrlPr>
                      </m:fPr>
                      <m:num>
                        <m:sSup>
                          <m:sSupPr>
                            <m:ctrlPr>
                              <a:rPr lang="en-US" i="1">
                                <a:solidFill>
                                  <a:srgbClr val="000000"/>
                                </a:solidFill>
                                <a:latin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e>
                          <m:sup>
                            <m:r>
                              <a:rPr lang="en-US" i="1">
                                <a:solidFill>
                                  <a:srgbClr val="000000"/>
                                </a:solidFill>
                                <a:latin typeface="Cambria Math" panose="02040503050406030204" pitchFamily="18" charset="0"/>
                                <a:sym typeface="Calibri"/>
                              </a:rPr>
                              <m:t>2</m:t>
                            </m:r>
                          </m:sup>
                        </m:sSup>
                        <m:r>
                          <a:rPr lang="en-US" i="1">
                            <a:solidFill>
                              <a:srgbClr val="000000"/>
                            </a:solidFill>
                            <a:latin typeface="Cambria Math" panose="02040503050406030204" pitchFamily="18" charset="0"/>
                            <a:ea typeface="Cambria Math" panose="02040503050406030204" pitchFamily="18" charset="0"/>
                            <a:sym typeface="Calibri"/>
                          </a:rPr>
                          <m:t>𝜒</m:t>
                        </m:r>
                      </m:num>
                      <m:den>
                        <m:sSup>
                          <m:sSupPr>
                            <m:ctrlPr>
                              <a:rPr lang="en-US" i="1">
                                <a:solidFill>
                                  <a:srgbClr val="000000"/>
                                </a:solidFill>
                                <a:latin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e>
                          <m:sup>
                            <m:r>
                              <a:rPr lang="en-US" i="1">
                                <a:solidFill>
                                  <a:srgbClr val="000000"/>
                                </a:solidFill>
                                <a:latin typeface="Cambria Math" panose="02040503050406030204" pitchFamily="18" charset="0"/>
                                <a:sym typeface="Calibri"/>
                              </a:rPr>
                              <m:t>2</m:t>
                            </m:r>
                          </m:sup>
                        </m:sSup>
                      </m:den>
                    </m:f>
                    <m:r>
                      <a:rPr lang="en-US" b="0" i="1" smtClean="0">
                        <a:solidFill>
                          <a:srgbClr val="000000"/>
                        </a:solidFill>
                        <a:latin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𝜅</m:t>
                    </m:r>
                    <m:f>
                      <m:fPr>
                        <m:ctrlPr>
                          <a:rPr lang="en-US" i="1">
                            <a:solidFill>
                              <a:srgbClr val="000000"/>
                            </a:solidFill>
                            <a:latin typeface="Cambria Math" panose="02040503050406030204" pitchFamily="18" charset="0"/>
                            <a:sym typeface="Calibri"/>
                          </a:rPr>
                        </m:ctrlPr>
                      </m:fPr>
                      <m:num>
                        <m:sSup>
                          <m:sSupPr>
                            <m:ctrlPr>
                              <a:rPr lang="en-US" i="1">
                                <a:solidFill>
                                  <a:srgbClr val="000000"/>
                                </a:solidFill>
                                <a:latin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e>
                          <m:sup>
                            <m:r>
                              <a:rPr lang="en-US" i="1">
                                <a:solidFill>
                                  <a:srgbClr val="000000"/>
                                </a:solidFill>
                                <a:latin typeface="Cambria Math" panose="02040503050406030204" pitchFamily="18" charset="0"/>
                                <a:sym typeface="Calibri"/>
                              </a:rPr>
                              <m:t>2</m:t>
                            </m:r>
                          </m:sup>
                        </m:sSup>
                        <m:r>
                          <a:rPr lang="en-US" i="1">
                            <a:solidFill>
                              <a:srgbClr val="000000"/>
                            </a:solidFill>
                            <a:latin typeface="Cambria Math" panose="02040503050406030204" pitchFamily="18" charset="0"/>
                            <a:ea typeface="Cambria Math" panose="02040503050406030204" pitchFamily="18" charset="0"/>
                            <a:sym typeface="Calibri"/>
                          </a:rPr>
                          <m:t>𝜒</m:t>
                        </m:r>
                      </m:num>
                      <m:den>
                        <m:sSup>
                          <m:sSupPr>
                            <m:ctrlPr>
                              <a:rPr lang="en-US" i="1">
                                <a:solidFill>
                                  <a:srgbClr val="000000"/>
                                </a:solidFill>
                                <a:latin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e>
                          <m:sup>
                            <m:r>
                              <a:rPr lang="en-US" i="1">
                                <a:solidFill>
                                  <a:srgbClr val="000000"/>
                                </a:solidFill>
                                <a:latin typeface="Cambria Math" panose="02040503050406030204" pitchFamily="18" charset="0"/>
                                <a:sym typeface="Calibri"/>
                              </a:rPr>
                              <m:t>2</m:t>
                            </m:r>
                          </m:sup>
                        </m:sSup>
                      </m:den>
                    </m:f>
                  </m:oMath>
                </a14:m>
                <a:r>
                  <a:rPr lang="en-US" dirty="0">
                    <a:solidFill>
                      <a:srgbClr val="000000"/>
                    </a:solidFill>
                    <a:sym typeface="Calibri"/>
                  </a:rPr>
                  <a:t>, put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𝜅</m:t>
                    </m:r>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1</m:t>
                        </m:r>
                      </m:num>
                      <m:den>
                        <m:sSup>
                          <m:sSupPr>
                            <m:ctrlPr>
                              <a:rPr lang="en-US"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𝑐</m:t>
                                </m:r>
                              </m:e>
                              <m:sub>
                                <m:r>
                                  <a:rPr lang="en-US" b="0" i="1" smtClean="0">
                                    <a:solidFill>
                                      <a:srgbClr val="000000"/>
                                    </a:solidFill>
                                    <a:latin typeface="Cambria Math" panose="02040503050406030204" pitchFamily="18" charset="0"/>
                                    <a:ea typeface="Cambria Math" panose="02040503050406030204" pitchFamily="18" charset="0"/>
                                    <a:sym typeface="Calibri"/>
                                  </a:rPr>
                                  <m:t>𝑠</m:t>
                                </m:r>
                              </m:sub>
                            </m:sSub>
                          </m:e>
                          <m:sup>
                            <m:r>
                              <a:rPr lang="en-US" b="0" i="1" smtClean="0">
                                <a:solidFill>
                                  <a:srgbClr val="000000"/>
                                </a:solidFill>
                                <a:latin typeface="Cambria Math" panose="02040503050406030204" pitchFamily="18" charset="0"/>
                                <a:ea typeface="Cambria Math" panose="02040503050406030204" pitchFamily="18" charset="0"/>
                                <a:sym typeface="Calibri"/>
                              </a:rPr>
                              <m:t>2</m:t>
                            </m:r>
                          </m:sup>
                        </m:sSup>
                      </m:den>
                    </m:f>
                  </m:oMath>
                </a14:m>
                <a:endParaRPr lang="en-US" dirty="0">
                  <a:solidFill>
                    <a:srgbClr val="000000"/>
                  </a:solidFill>
                  <a:sym typeface="Calibri"/>
                </a:endParaRPr>
              </a:p>
              <a:p>
                <a:pPr marL="457200" indent="-457200" hangingPunct="0">
                  <a:buFont typeface="Arial" panose="020B0604020202020204" pitchFamily="34" charset="0"/>
                  <a:buChar char="•"/>
                </a:pPr>
                <a:r>
                  <a:rPr lang="en-US" dirty="0">
                    <a:solidFill>
                      <a:srgbClr val="000000"/>
                    </a:solidFill>
                    <a:sym typeface="Calibri"/>
                  </a:rPr>
                  <a:t>Solution is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𝜒</m:t>
                    </m:r>
                    <m:d>
                      <m:dPr>
                        <m:ctrlPr>
                          <a:rPr lang="en-US" i="1">
                            <a:solidFill>
                              <a:srgbClr val="000000"/>
                            </a:solidFill>
                            <a:latin typeface="Cambria Math" panose="02040503050406030204" pitchFamily="18" charset="0"/>
                            <a:ea typeface="Cambria Math" panose="02040503050406030204" pitchFamily="18" charset="0"/>
                            <a:sym typeface="Calibri"/>
                          </a:rPr>
                        </m:ctrlPr>
                      </m:dPr>
                      <m:e>
                        <m:r>
                          <a:rPr lang="en-US" i="1">
                            <a:solidFill>
                              <a:srgbClr val="000000"/>
                            </a:solidFill>
                            <a:latin typeface="Cambria Math" panose="02040503050406030204" pitchFamily="18" charset="0"/>
                            <a:ea typeface="Cambria Math" panose="02040503050406030204" pitchFamily="18" charset="0"/>
                            <a:sym typeface="Calibri"/>
                          </a:rPr>
                          <m:t>𝑥</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e>
                    </m:d>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𝑓</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𝑣𝑡</m:t>
                    </m:r>
                    <m:r>
                      <a:rPr lang="en-US" b="0" i="1" smtClean="0">
                        <a:solidFill>
                          <a:srgbClr val="000000"/>
                        </a:solidFill>
                        <a:latin typeface="Cambria Math" panose="02040503050406030204" pitchFamily="18" charset="0"/>
                        <a:ea typeface="Cambria Math" panose="02040503050406030204" pitchFamily="18" charset="0"/>
                        <a:sym typeface="Calibri"/>
                      </a:rPr>
                      <m:t>)</m:t>
                    </m:r>
                  </m:oMath>
                </a14:m>
                <a:r>
                  <a:rPr lang="en-US" dirty="0">
                    <a:solidFill>
                      <a:srgbClr val="000000"/>
                    </a:solidFill>
                    <a:sym typeface="Calibri"/>
                  </a:rPr>
                  <a:t> [Different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𝑓</m:t>
                    </m:r>
                  </m:oMath>
                </a14:m>
                <a:r>
                  <a:rPr lang="en-US" dirty="0">
                    <a:solidFill>
                      <a:srgbClr val="000000"/>
                    </a:solidFill>
                    <a:sym typeface="Calibri"/>
                  </a:rPr>
                  <a:t> than above].</a:t>
                </a:r>
              </a:p>
              <a:p>
                <a:pPr marL="457200" indent="-457200" hangingPunct="0">
                  <a:buFont typeface="Arial" panose="020B0604020202020204" pitchFamily="34" charset="0"/>
                  <a:buChar char="•"/>
                </a:pPr>
                <a:r>
                  <a:rPr lang="en-US" dirty="0">
                    <a:solidFill>
                      <a:srgbClr val="000000"/>
                    </a:solidFill>
                    <a:sym typeface="Calibri"/>
                  </a:rPr>
                  <a:t>To find,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𝜅</m:t>
                    </m:r>
                    <m:r>
                      <a:rPr lang="en-US">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𝑑𝑃</m:t>
                            </m:r>
                          </m:num>
                          <m:den>
                            <m:r>
                              <a:rPr lang="en-US" i="1">
                                <a:solidFill>
                                  <a:srgbClr val="000000"/>
                                </a:solidFill>
                                <a:latin typeface="Cambria Math" panose="02040503050406030204" pitchFamily="18" charset="0"/>
                                <a:ea typeface="Cambria Math" panose="02040503050406030204" pitchFamily="18" charset="0"/>
                                <a:sym typeface="Calibri"/>
                              </a:rPr>
                              <m:t>𝑑</m:t>
                            </m:r>
                            <m:r>
                              <m:rPr>
                                <m:sty m:val="p"/>
                              </m:rPr>
                              <a:rPr lang="en-US">
                                <a:solidFill>
                                  <a:srgbClr val="000000"/>
                                </a:solidFill>
                                <a:latin typeface="Cambria Math" panose="02040503050406030204" pitchFamily="18" charset="0"/>
                                <a:ea typeface="Cambria Math" panose="02040503050406030204" pitchFamily="18" charset="0"/>
                                <a:sym typeface="Calibri"/>
                              </a:rPr>
                              <m:t>ρ</m:t>
                            </m:r>
                          </m:den>
                        </m:f>
                        <m:r>
                          <a:rPr lang="en-US" i="1">
                            <a:solidFill>
                              <a:srgbClr val="000000"/>
                            </a:solidFill>
                            <a:latin typeface="Cambria Math" panose="02040503050406030204" pitchFamily="18" charset="0"/>
                            <a:ea typeface="Cambria Math" panose="02040503050406030204" pitchFamily="18" charset="0"/>
                            <a:sym typeface="Calibri"/>
                          </a:rPr>
                          <m:t>)</m:t>
                        </m:r>
                      </m:e>
                      <m:sub>
                        <m:r>
                          <a:rPr lang="en-US" i="1">
                            <a:solidFill>
                              <a:srgbClr val="000000"/>
                            </a:solidFill>
                            <a:latin typeface="Cambria Math" panose="02040503050406030204" pitchFamily="18" charset="0"/>
                            <a:ea typeface="Cambria Math" panose="02040503050406030204" pitchFamily="18" charset="0"/>
                            <a:sym typeface="Calibri"/>
                          </a:rPr>
                          <m:t>0</m:t>
                        </m:r>
                      </m:sub>
                    </m:sSub>
                  </m:oMath>
                </a14:m>
                <a:r>
                  <a:rPr lang="en-US" dirty="0">
                    <a:solidFill>
                      <a:srgbClr val="000000"/>
                    </a:solidFill>
                    <a:sym typeface="Calibri"/>
                  </a:rPr>
                  <a:t>, note that the flow is adiabatic so </a:t>
                </a:r>
                <a14:m>
                  <m:oMath xmlns:m="http://schemas.openxmlformats.org/officeDocument/2006/math">
                    <m:r>
                      <a:rPr lang="en-US" b="0" i="1" smtClean="0">
                        <a:solidFill>
                          <a:srgbClr val="000000"/>
                        </a:solidFill>
                        <a:latin typeface="Cambria Math" panose="02040503050406030204" pitchFamily="18" charset="0"/>
                        <a:sym typeface="Calibri"/>
                      </a:rPr>
                      <m:t>𝑃</m:t>
                    </m:r>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sym typeface="Calibri"/>
                          </a:rPr>
                          <m:t>𝑉</m:t>
                        </m:r>
                      </m:e>
                      <m:sup>
                        <m:r>
                          <a:rPr lang="en-US" b="0" i="1" smtClean="0">
                            <a:solidFill>
                              <a:srgbClr val="000000"/>
                            </a:solidFill>
                            <a:latin typeface="Cambria Math" panose="02040503050406030204" pitchFamily="18" charset="0"/>
                            <a:ea typeface="Cambria Math" panose="02040503050406030204" pitchFamily="18" charset="0"/>
                            <a:sym typeface="Calibri"/>
                          </a:rPr>
                          <m:t>𝛾</m:t>
                        </m:r>
                      </m:sup>
                    </m:sSup>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𝐶</m:t>
                    </m:r>
                    <m:r>
                      <a:rPr lang="en-US" b="0" i="1" smtClean="0">
                        <a:solidFill>
                          <a:srgbClr val="000000"/>
                        </a:solidFill>
                        <a:latin typeface="Cambria Math" panose="02040503050406030204" pitchFamily="18" charset="0"/>
                        <a:sym typeface="Calibri"/>
                      </a:rPr>
                      <m:t>′</m:t>
                    </m:r>
                  </m:oMath>
                </a14:m>
                <a:r>
                  <a:rPr lang="en-US" dirty="0">
                    <a:solidFill>
                      <a:srgbClr val="000000"/>
                    </a:solidFill>
                    <a:sym typeface="Calibri"/>
                  </a:rPr>
                  <a:t> and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sym typeface="Calibri"/>
                      </a:rPr>
                      <m:t>𝜌</m:t>
                    </m:r>
                  </m:oMath>
                </a14:m>
                <a:r>
                  <a:rPr lang="en-US" dirty="0">
                    <a:solidFill>
                      <a:srgbClr val="000000"/>
                    </a:solidFill>
                    <a:sym typeface="Calibri"/>
                  </a:rPr>
                  <a:t> varies inversely as </a:t>
                </a:r>
                <a14:m>
                  <m:oMath xmlns:m="http://schemas.openxmlformats.org/officeDocument/2006/math">
                    <m:r>
                      <a:rPr lang="en-US" b="0" i="1" smtClean="0">
                        <a:solidFill>
                          <a:srgbClr val="000000"/>
                        </a:solidFill>
                        <a:latin typeface="Cambria Math" panose="02040503050406030204" pitchFamily="18" charset="0"/>
                        <a:sym typeface="Calibri"/>
                      </a:rPr>
                      <m:t>𝑉</m:t>
                    </m:r>
                  </m:oMath>
                </a14:m>
                <a:r>
                  <a:rPr lang="en-US" dirty="0">
                    <a:solidFill>
                      <a:srgbClr val="000000"/>
                    </a:solidFill>
                    <a:sym typeface="Calibri"/>
                  </a:rPr>
                  <a:t>, so </a:t>
                </a:r>
                <a14:m>
                  <m:oMath xmlns:m="http://schemas.openxmlformats.org/officeDocument/2006/math">
                    <m:r>
                      <a:rPr lang="en-US" b="0" i="1" smtClean="0">
                        <a:solidFill>
                          <a:srgbClr val="000000"/>
                        </a:solidFill>
                        <a:latin typeface="Cambria Math" panose="02040503050406030204" pitchFamily="18" charset="0"/>
                        <a:sym typeface="Calibri"/>
                      </a:rPr>
                      <m:t>𝑃</m:t>
                    </m:r>
                    <m:r>
                      <a:rPr lang="en-US" b="0" i="1" smtClean="0">
                        <a:solidFill>
                          <a:srgbClr val="000000"/>
                        </a:solidFill>
                        <a:latin typeface="Cambria Math" panose="02040503050406030204" pitchFamily="18" charset="0"/>
                        <a:sym typeface="Calibri"/>
                      </a:rPr>
                      <m:t>=</m:t>
                    </m:r>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ea typeface="Cambria Math" panose="02040503050406030204" pitchFamily="18" charset="0"/>
                            <a:sym typeface="Calibri"/>
                          </a:rPr>
                          <m:t>𝜌</m:t>
                        </m:r>
                      </m:e>
                      <m:sup>
                        <m:r>
                          <a:rPr lang="en-US" b="0" i="1" smtClean="0">
                            <a:solidFill>
                              <a:srgbClr val="000000"/>
                            </a:solidFill>
                            <a:latin typeface="Cambria Math" panose="02040503050406030204" pitchFamily="18" charset="0"/>
                            <a:ea typeface="Cambria Math" panose="02040503050406030204" pitchFamily="18" charset="0"/>
                            <a:sym typeface="Calibri"/>
                          </a:rPr>
                          <m:t>𝛾</m:t>
                        </m:r>
                      </m:sup>
                    </m:sSup>
                    <m:r>
                      <a:rPr lang="en-US" b="0" i="1" smtClean="0">
                        <a:solidFill>
                          <a:srgbClr val="000000"/>
                        </a:solidFill>
                        <a:latin typeface="Cambria Math" panose="02040503050406030204" pitchFamily="18" charset="0"/>
                        <a:sym typeface="Calibri"/>
                      </a:rPr>
                      <m:t>𝐶</m:t>
                    </m:r>
                  </m:oMath>
                </a14:m>
                <a:r>
                  <a:rPr lang="en-US" dirty="0">
                    <a:solidFill>
                      <a:srgbClr val="000000"/>
                    </a:solidFill>
                    <a:sym typeface="Calibri"/>
                  </a:rPr>
                  <a:t> , and finally, using  </a:t>
                </a:r>
                <a14:m>
                  <m:oMath xmlns:m="http://schemas.openxmlformats.org/officeDocument/2006/math">
                    <m:r>
                      <a:rPr lang="en-US" b="0" i="1" smtClean="0">
                        <a:solidFill>
                          <a:srgbClr val="000000"/>
                        </a:solidFill>
                        <a:latin typeface="Cambria Math" panose="02040503050406030204" pitchFamily="18" charset="0"/>
                        <a:sym typeface="Calibri"/>
                      </a:rPr>
                      <m:t>𝑃𝑉</m:t>
                    </m:r>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𝑁𝑘𝑡</m:t>
                    </m:r>
                    <m:r>
                      <a:rPr lang="en-US" b="0" i="1" smtClean="0">
                        <a:solidFill>
                          <a:srgbClr val="000000"/>
                        </a:solidFill>
                        <a:latin typeface="Cambria Math" panose="02040503050406030204" pitchFamily="18" charset="0"/>
                        <a:sym typeface="Calibri"/>
                      </a:rPr>
                      <m:t>,</m:t>
                    </m:r>
                  </m:oMath>
                </a14:m>
                <a:r>
                  <a:rPr lang="en-US" dirty="0">
                    <a:solidFill>
                      <a:srgbClr val="000000"/>
                    </a:solidFill>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𝜅</m:t>
                    </m:r>
                    <m:r>
                      <a:rPr lang="en-US">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𝑑𝑃</m:t>
                            </m:r>
                          </m:num>
                          <m:den>
                            <m:r>
                              <a:rPr lang="en-US" i="1">
                                <a:solidFill>
                                  <a:srgbClr val="000000"/>
                                </a:solidFill>
                                <a:latin typeface="Cambria Math" panose="02040503050406030204" pitchFamily="18" charset="0"/>
                                <a:ea typeface="Cambria Math" panose="02040503050406030204" pitchFamily="18" charset="0"/>
                                <a:sym typeface="Calibri"/>
                              </a:rPr>
                              <m:t>𝑑</m:t>
                            </m:r>
                            <m:r>
                              <m:rPr>
                                <m:sty m:val="p"/>
                              </m:rPr>
                              <a:rPr lang="en-US">
                                <a:solidFill>
                                  <a:srgbClr val="000000"/>
                                </a:solidFill>
                                <a:latin typeface="Cambria Math" panose="02040503050406030204" pitchFamily="18" charset="0"/>
                                <a:ea typeface="Cambria Math" panose="02040503050406030204" pitchFamily="18" charset="0"/>
                                <a:sym typeface="Calibri"/>
                              </a:rPr>
                              <m:t>ρ</m:t>
                            </m:r>
                          </m:den>
                        </m:f>
                        <m:r>
                          <a:rPr lang="en-US" i="1">
                            <a:solidFill>
                              <a:srgbClr val="000000"/>
                            </a:solidFill>
                            <a:latin typeface="Cambria Math" panose="02040503050406030204" pitchFamily="18" charset="0"/>
                            <a:ea typeface="Cambria Math" panose="02040503050406030204" pitchFamily="18" charset="0"/>
                            <a:sym typeface="Calibri"/>
                          </a:rPr>
                          <m:t>)</m:t>
                        </m:r>
                      </m:e>
                      <m:sub>
                        <m:r>
                          <a:rPr lang="en-US" i="1">
                            <a:solidFill>
                              <a:srgbClr val="000000"/>
                            </a:solidFill>
                            <a:latin typeface="Cambria Math" panose="02040503050406030204" pitchFamily="18" charset="0"/>
                            <a:ea typeface="Cambria Math" panose="02040503050406030204" pitchFamily="18" charset="0"/>
                            <a:sym typeface="Calibri"/>
                          </a:rPr>
                          <m:t>0</m:t>
                        </m:r>
                      </m:sub>
                    </m:sSub>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𝛾</m:t>
                        </m:r>
                        <m:r>
                          <a:rPr lang="en-US" b="0" i="1" smtClean="0">
                            <a:solidFill>
                              <a:srgbClr val="000000"/>
                            </a:solidFill>
                            <a:latin typeface="Cambria Math" panose="02040503050406030204" pitchFamily="18" charset="0"/>
                            <a:ea typeface="Cambria Math" panose="02040503050406030204" pitchFamily="18" charset="0"/>
                            <a:sym typeface="Calibri"/>
                          </a:rPr>
                          <m:t>𝑘𝑇</m:t>
                        </m:r>
                      </m:num>
                      <m:den>
                        <m:r>
                          <a:rPr lang="en-US" b="0" i="1" smtClean="0">
                            <a:solidFill>
                              <a:srgbClr val="000000"/>
                            </a:solidFill>
                            <a:latin typeface="Cambria Math" panose="02040503050406030204" pitchFamily="18" charset="0"/>
                            <a:ea typeface="Cambria Math" panose="02040503050406030204" pitchFamily="18" charset="0"/>
                            <a:sym typeface="Calibri"/>
                          </a:rPr>
                          <m:t>𝑛</m:t>
                        </m:r>
                      </m:den>
                    </m:f>
                  </m:oMath>
                </a14:m>
                <a:endParaRPr lang="en-US" dirty="0">
                  <a:solidFill>
                    <a:srgbClr val="000000"/>
                  </a:solidFill>
                  <a:sym typeface="Calibri"/>
                </a:endParaRPr>
              </a:p>
              <a:p>
                <a:pPr marL="457200" indent="-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𝐿</m:t>
                        </m:r>
                      </m:e>
                      <m:sub>
                        <m:r>
                          <a:rPr lang="en-US" b="0" i="1" smtClean="0">
                            <a:solidFill>
                              <a:srgbClr val="000000"/>
                            </a:solidFill>
                            <a:latin typeface="Cambria Math" panose="02040503050406030204" pitchFamily="18" charset="0"/>
                            <a:sym typeface="Calibri"/>
                          </a:rPr>
                          <m:t>𝑝</m:t>
                        </m:r>
                      </m:sub>
                    </m:sSub>
                    <m:r>
                      <a:rPr lang="en-US" b="0" i="1" smtClean="0">
                        <a:solidFill>
                          <a:srgbClr val="000000"/>
                        </a:solidFill>
                        <a:latin typeface="Cambria Math" panose="02040503050406030204" pitchFamily="18" charset="0"/>
                        <a:sym typeface="Calibri"/>
                      </a:rPr>
                      <m:t>=20 </m:t>
                    </m:r>
                    <m:r>
                      <m:rPr>
                        <m:sty m:val="p"/>
                      </m:rPr>
                      <a:rPr lang="en-US" b="0" i="0" smtClean="0">
                        <a:solidFill>
                          <a:srgbClr val="000000"/>
                        </a:solidFill>
                        <a:latin typeface="Cambria Math" panose="02040503050406030204" pitchFamily="18" charset="0"/>
                        <a:sym typeface="Calibri"/>
                      </a:rPr>
                      <m:t>log</m:t>
                    </m:r>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𝑃</m:t>
                        </m:r>
                      </m:num>
                      <m:den>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0</m:t>
                            </m:r>
                          </m:sub>
                        </m:sSub>
                      </m:den>
                    </m:f>
                    <m:r>
                      <a:rPr lang="en-US" b="0" i="1" smtClean="0">
                        <a:solidFill>
                          <a:srgbClr val="000000"/>
                        </a:solidFill>
                        <a:latin typeface="Cambria Math" panose="02040503050406030204" pitchFamily="18" charset="0"/>
                        <a:sym typeface="Calibri"/>
                      </a:rPr>
                      <m:t>)</m:t>
                    </m:r>
                  </m:oMath>
                </a14:m>
                <a:r>
                  <a:rPr lang="en-US" dirty="0">
                    <a:solidFill>
                      <a:srgbClr val="000000"/>
                    </a:solidFill>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sym typeface="Calibri"/>
                          </a:rPr>
                        </m:ctrlPr>
                      </m:sSubPr>
                      <m:e>
                        <m:r>
                          <a:rPr lang="en-US" b="0" i="1" dirty="0" smtClean="0">
                            <a:solidFill>
                              <a:srgbClr val="000000"/>
                            </a:solidFill>
                            <a:latin typeface="Cambria Math" panose="02040503050406030204" pitchFamily="18" charset="0"/>
                            <a:sym typeface="Calibri"/>
                          </a:rPr>
                          <m:t>𝑃</m:t>
                        </m:r>
                      </m:e>
                      <m:sub>
                        <m:r>
                          <a:rPr lang="en-US" b="0" i="1" dirty="0" smtClean="0">
                            <a:solidFill>
                              <a:srgbClr val="000000"/>
                            </a:solidFill>
                            <a:latin typeface="Cambria Math" panose="02040503050406030204" pitchFamily="18" charset="0"/>
                            <a:sym typeface="Calibri"/>
                          </a:rPr>
                          <m:t>0</m:t>
                        </m:r>
                      </m:sub>
                    </m:sSub>
                    <m:r>
                      <a:rPr lang="en-US" b="0" i="1" dirty="0" smtClean="0">
                        <a:solidFill>
                          <a:srgbClr val="000000"/>
                        </a:solidFill>
                        <a:latin typeface="Cambria Math" panose="02040503050406030204" pitchFamily="18" charset="0"/>
                        <a:sym typeface="Calibri"/>
                      </a:rPr>
                      <m:t>=20 </m:t>
                    </m:r>
                    <m:r>
                      <a:rPr lang="en-US" b="0" i="1" dirty="0" smtClean="0">
                        <a:solidFill>
                          <a:srgbClr val="000000"/>
                        </a:solidFill>
                        <a:latin typeface="Cambria Math" panose="02040503050406030204" pitchFamily="18" charset="0"/>
                        <a:ea typeface="Cambria Math" panose="02040503050406030204" pitchFamily="18" charset="0"/>
                        <a:sym typeface="Calibri"/>
                      </a:rPr>
                      <m:t>𝜇</m:t>
                    </m:r>
                    <m:r>
                      <a:rPr lang="en-US" b="0" i="1" dirty="0" smtClean="0">
                        <a:solidFill>
                          <a:srgbClr val="000000"/>
                        </a:solidFill>
                        <a:latin typeface="Cambria Math" panose="02040503050406030204" pitchFamily="18" charset="0"/>
                        <a:ea typeface="Cambria Math" panose="02040503050406030204" pitchFamily="18" charset="0"/>
                        <a:sym typeface="Calibri"/>
                      </a:rPr>
                      <m:t>𝑃𝑎</m:t>
                    </m:r>
                  </m:oMath>
                </a14:m>
                <a:endParaRPr lang="en-US" dirty="0">
                  <a:solidFill>
                    <a:srgbClr val="000000"/>
                  </a:solidFill>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01882" y="1314705"/>
                <a:ext cx="8286471" cy="5465740"/>
              </a:xfrm>
              <a:prstGeom prst="rect">
                <a:avLst/>
              </a:prstGeom>
              <a:blipFill>
                <a:blip r:embed="rId3"/>
                <a:stretch>
                  <a:fillRect l="-1070" t="-464"/>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44</a:t>
            </a:fld>
            <a:endParaRPr lang="en-US"/>
          </a:p>
        </p:txBody>
      </p:sp>
      <p:graphicFrame>
        <p:nvGraphicFramePr>
          <p:cNvPr id="7" name="Table 3">
            <a:extLst>
              <a:ext uri="{FF2B5EF4-FFF2-40B4-BE49-F238E27FC236}">
                <a16:creationId xmlns:a16="http://schemas.microsoft.com/office/drawing/2014/main" id="{ED98A601-AC49-8543-BF63-D3A83869F302}"/>
              </a:ext>
            </a:extLst>
          </p:cNvPr>
          <p:cNvGraphicFramePr>
            <a:graphicFrameLocks noGrp="1"/>
          </p:cNvGraphicFramePr>
          <p:nvPr>
            <p:extLst>
              <p:ext uri="{D42A27DB-BD31-4B8C-83A1-F6EECF244321}">
                <p14:modId xmlns:p14="http://schemas.microsoft.com/office/powerpoint/2010/main" val="405495785"/>
              </p:ext>
            </p:extLst>
          </p:nvPr>
        </p:nvGraphicFramePr>
        <p:xfrm>
          <a:off x="8298870" y="2959031"/>
          <a:ext cx="3792684" cy="3358488"/>
        </p:xfrm>
        <a:graphic>
          <a:graphicData uri="http://schemas.openxmlformats.org/drawingml/2006/table">
            <a:tbl>
              <a:tblPr firstRow="1" bandRow="1">
                <a:tableStyleId>{5C22544A-7EE6-4342-B048-85BDC9FD1C3A}</a:tableStyleId>
              </a:tblPr>
              <a:tblGrid>
                <a:gridCol w="1464405">
                  <a:extLst>
                    <a:ext uri="{9D8B030D-6E8A-4147-A177-3AD203B41FA5}">
                      <a16:colId xmlns:a16="http://schemas.microsoft.com/office/drawing/2014/main" val="3400466308"/>
                    </a:ext>
                  </a:extLst>
                </a:gridCol>
                <a:gridCol w="818084">
                  <a:extLst>
                    <a:ext uri="{9D8B030D-6E8A-4147-A177-3AD203B41FA5}">
                      <a16:colId xmlns:a16="http://schemas.microsoft.com/office/drawing/2014/main" val="1604896889"/>
                    </a:ext>
                  </a:extLst>
                </a:gridCol>
                <a:gridCol w="1510195">
                  <a:extLst>
                    <a:ext uri="{9D8B030D-6E8A-4147-A177-3AD203B41FA5}">
                      <a16:colId xmlns:a16="http://schemas.microsoft.com/office/drawing/2014/main" val="3052369017"/>
                    </a:ext>
                  </a:extLst>
                </a:gridCol>
              </a:tblGrid>
              <a:tr h="366708">
                <a:tc>
                  <a:txBody>
                    <a:bodyPr/>
                    <a:lstStyle/>
                    <a:p>
                      <a:pPr algn="r"/>
                      <a:r>
                        <a:rPr lang="en-US" sz="1600" dirty="0"/>
                        <a:t>Sound</a:t>
                      </a:r>
                    </a:p>
                  </a:txBody>
                  <a:tcPr/>
                </a:tc>
                <a:tc>
                  <a:txBody>
                    <a:bodyPr/>
                    <a:lstStyle/>
                    <a:p>
                      <a:pPr algn="r"/>
                      <a:r>
                        <a:rPr lang="en-US" sz="1600" dirty="0" err="1"/>
                        <a:t>L</a:t>
                      </a:r>
                      <a:r>
                        <a:rPr lang="en-US" sz="1600" baseline="-25000" dirty="0" err="1"/>
                        <a:t>p</a:t>
                      </a:r>
                      <a:endParaRPr lang="en-US" sz="1600" baseline="-25000" dirty="0"/>
                    </a:p>
                  </a:txBody>
                  <a:tcPr/>
                </a:tc>
                <a:tc>
                  <a:txBody>
                    <a:bodyPr/>
                    <a:lstStyle/>
                    <a:p>
                      <a:pPr algn="r"/>
                      <a:r>
                        <a:rPr lang="en-US" sz="1600" dirty="0"/>
                        <a:t>Power density</a:t>
                      </a:r>
                    </a:p>
                  </a:txBody>
                  <a:tcPr/>
                </a:tc>
                <a:extLst>
                  <a:ext uri="{0D108BD9-81ED-4DB2-BD59-A6C34878D82A}">
                    <a16:rowId xmlns:a16="http://schemas.microsoft.com/office/drawing/2014/main" val="2918556204"/>
                  </a:ext>
                </a:extLst>
              </a:tr>
              <a:tr h="366708">
                <a:tc>
                  <a:txBody>
                    <a:bodyPr/>
                    <a:lstStyle/>
                    <a:p>
                      <a:pPr algn="r"/>
                      <a:r>
                        <a:rPr lang="en-US" sz="1600" dirty="0"/>
                        <a:t>rustling leaves</a:t>
                      </a:r>
                    </a:p>
                  </a:txBody>
                  <a:tcPr/>
                </a:tc>
                <a:tc>
                  <a:txBody>
                    <a:bodyPr/>
                    <a:lstStyle/>
                    <a:p>
                      <a:pPr algn="r"/>
                      <a:r>
                        <a:rPr lang="en-US" sz="1600" dirty="0"/>
                        <a:t>10dB</a:t>
                      </a:r>
                    </a:p>
                  </a:txBody>
                  <a:tcPr/>
                </a:tc>
                <a:tc>
                  <a:txBody>
                    <a:bodyPr/>
                    <a:lstStyle/>
                    <a:p>
                      <a:pPr algn="r"/>
                      <a:r>
                        <a:rPr lang="en-US" sz="1600" dirty="0"/>
                        <a:t>1pW/m</a:t>
                      </a:r>
                      <a:r>
                        <a:rPr lang="en-US" sz="1600" baseline="30000" dirty="0"/>
                        <a:t>2</a:t>
                      </a:r>
                    </a:p>
                  </a:txBody>
                  <a:tcPr/>
                </a:tc>
                <a:extLst>
                  <a:ext uri="{0D108BD9-81ED-4DB2-BD59-A6C34878D82A}">
                    <a16:rowId xmlns:a16="http://schemas.microsoft.com/office/drawing/2014/main" val="2831571941"/>
                  </a:ext>
                </a:extLst>
              </a:tr>
              <a:tr h="366708">
                <a:tc>
                  <a:txBody>
                    <a:bodyPr/>
                    <a:lstStyle/>
                    <a:p>
                      <a:pPr algn="r"/>
                      <a:r>
                        <a:rPr lang="en-US" sz="1600" dirty="0"/>
                        <a:t>broadcast studio</a:t>
                      </a:r>
                    </a:p>
                  </a:txBody>
                  <a:tcPr/>
                </a:tc>
                <a:tc>
                  <a:txBody>
                    <a:bodyPr/>
                    <a:lstStyle/>
                    <a:p>
                      <a:pPr algn="r"/>
                      <a:r>
                        <a:rPr lang="en-US" sz="1600" dirty="0"/>
                        <a:t>20dB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1pW/m</a:t>
                      </a:r>
                      <a:r>
                        <a:rPr lang="en-US" sz="1600" baseline="30000" dirty="0"/>
                        <a:t>2</a:t>
                      </a:r>
                    </a:p>
                  </a:txBody>
                  <a:tcPr/>
                </a:tc>
                <a:extLst>
                  <a:ext uri="{0D108BD9-81ED-4DB2-BD59-A6C34878D82A}">
                    <a16:rowId xmlns:a16="http://schemas.microsoft.com/office/drawing/2014/main" val="3501594200"/>
                  </a:ext>
                </a:extLst>
              </a:tr>
              <a:tr h="366708">
                <a:tc>
                  <a:txBody>
                    <a:bodyPr/>
                    <a:lstStyle/>
                    <a:p>
                      <a:pPr algn="r"/>
                      <a:r>
                        <a:rPr lang="en-US" sz="1600" dirty="0"/>
                        <a:t>classroom</a:t>
                      </a:r>
                    </a:p>
                  </a:txBody>
                  <a:tcPr/>
                </a:tc>
                <a:tc>
                  <a:txBody>
                    <a:bodyPr/>
                    <a:lstStyle/>
                    <a:p>
                      <a:pPr algn="r"/>
                      <a:r>
                        <a:rPr lang="en-US" sz="1600" dirty="0"/>
                        <a:t>50dB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10nW/m</a:t>
                      </a:r>
                      <a:r>
                        <a:rPr lang="en-US" sz="1600" baseline="30000" dirty="0"/>
                        <a:t>2</a:t>
                      </a:r>
                    </a:p>
                  </a:txBody>
                  <a:tcPr/>
                </a:tc>
                <a:extLst>
                  <a:ext uri="{0D108BD9-81ED-4DB2-BD59-A6C34878D82A}">
                    <a16:rowId xmlns:a16="http://schemas.microsoft.com/office/drawing/2014/main" val="825322132"/>
                  </a:ext>
                </a:extLst>
              </a:tr>
              <a:tr h="366708">
                <a:tc>
                  <a:txBody>
                    <a:bodyPr/>
                    <a:lstStyle/>
                    <a:p>
                      <a:pPr algn="r"/>
                      <a:r>
                        <a:rPr lang="en-US" sz="1600" dirty="0"/>
                        <a:t>heavy truck</a:t>
                      </a:r>
                    </a:p>
                  </a:txBody>
                  <a:tcPr/>
                </a:tc>
                <a:tc>
                  <a:txBody>
                    <a:bodyPr/>
                    <a:lstStyle/>
                    <a:p>
                      <a:pPr algn="r"/>
                      <a:r>
                        <a:rPr lang="en-US" sz="1600" dirty="0"/>
                        <a:t>90dB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1nW/m</a:t>
                      </a:r>
                      <a:r>
                        <a:rPr lang="en-US" sz="1600" baseline="30000" dirty="0"/>
                        <a:t>2</a:t>
                      </a:r>
                    </a:p>
                  </a:txBody>
                  <a:tcPr/>
                </a:tc>
                <a:extLst>
                  <a:ext uri="{0D108BD9-81ED-4DB2-BD59-A6C34878D82A}">
                    <a16:rowId xmlns:a16="http://schemas.microsoft.com/office/drawing/2014/main" val="450179944"/>
                  </a:ext>
                </a:extLst>
              </a:tr>
              <a:tr h="366708">
                <a:tc>
                  <a:txBody>
                    <a:bodyPr/>
                    <a:lstStyle/>
                    <a:p>
                      <a:pPr algn="r"/>
                      <a:r>
                        <a:rPr lang="en-US" sz="1600" dirty="0"/>
                        <a:t>Shout at 1m</a:t>
                      </a:r>
                    </a:p>
                  </a:txBody>
                  <a:tcPr/>
                </a:tc>
                <a:tc>
                  <a:txBody>
                    <a:bodyPr/>
                    <a:lstStyle/>
                    <a:p>
                      <a:pPr algn="r"/>
                      <a:r>
                        <a:rPr lang="en-US" sz="1600" dirty="0"/>
                        <a:t>100dB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10mW/m</a:t>
                      </a:r>
                      <a:r>
                        <a:rPr lang="en-US" sz="1600" baseline="30000" dirty="0"/>
                        <a:t>2</a:t>
                      </a:r>
                    </a:p>
                  </a:txBody>
                  <a:tcPr/>
                </a:tc>
                <a:extLst>
                  <a:ext uri="{0D108BD9-81ED-4DB2-BD59-A6C34878D82A}">
                    <a16:rowId xmlns:a16="http://schemas.microsoft.com/office/drawing/2014/main" val="2550458144"/>
                  </a:ext>
                </a:extLst>
              </a:tr>
              <a:tr h="366708">
                <a:tc>
                  <a:txBody>
                    <a:bodyPr/>
                    <a:lstStyle/>
                    <a:p>
                      <a:pPr algn="r"/>
                      <a:r>
                        <a:rPr lang="en-US" sz="1600" dirty="0"/>
                        <a:t>jackhammer</a:t>
                      </a:r>
                    </a:p>
                  </a:txBody>
                  <a:tcPr/>
                </a:tc>
                <a:tc>
                  <a:txBody>
                    <a:bodyPr/>
                    <a:lstStyle/>
                    <a:p>
                      <a:pPr algn="r"/>
                      <a:r>
                        <a:rPr lang="en-US" sz="1600" dirty="0"/>
                        <a:t>110db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100mW/m</a:t>
                      </a:r>
                      <a:r>
                        <a:rPr lang="en-US" sz="1600" baseline="30000" dirty="0"/>
                        <a:t>2</a:t>
                      </a:r>
                    </a:p>
                  </a:txBody>
                  <a:tcPr/>
                </a:tc>
                <a:extLst>
                  <a:ext uri="{0D108BD9-81ED-4DB2-BD59-A6C34878D82A}">
                    <a16:rowId xmlns:a16="http://schemas.microsoft.com/office/drawing/2014/main" val="760660990"/>
                  </a:ext>
                </a:extLst>
              </a:tr>
              <a:tr h="366708">
                <a:tc>
                  <a:txBody>
                    <a:bodyPr/>
                    <a:lstStyle/>
                    <a:p>
                      <a:pPr algn="r"/>
                      <a:r>
                        <a:rPr lang="en-US" sz="1600" dirty="0"/>
                        <a:t>jet takeoff at 50m</a:t>
                      </a:r>
                    </a:p>
                  </a:txBody>
                  <a:tcPr/>
                </a:tc>
                <a:tc>
                  <a:txBody>
                    <a:bodyPr/>
                    <a:lstStyle/>
                    <a:p>
                      <a:pPr algn="r"/>
                      <a:r>
                        <a:rPr lang="en-US" sz="1600" dirty="0"/>
                        <a:t>120dB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1W/m</a:t>
                      </a:r>
                      <a:r>
                        <a:rPr lang="en-US" sz="1600" baseline="30000" dirty="0"/>
                        <a:t>2</a:t>
                      </a:r>
                    </a:p>
                  </a:txBody>
                  <a:tcPr/>
                </a:tc>
                <a:extLst>
                  <a:ext uri="{0D108BD9-81ED-4DB2-BD59-A6C34878D82A}">
                    <a16:rowId xmlns:a16="http://schemas.microsoft.com/office/drawing/2014/main" val="418506309"/>
                  </a:ext>
                </a:extLst>
              </a:tr>
            </a:tbl>
          </a:graphicData>
        </a:graphic>
      </p:graphicFrame>
    </p:spTree>
    <p:extLst>
      <p:ext uri="{BB962C8B-B14F-4D97-AF65-F5344CB8AC3E}">
        <p14:creationId xmlns:p14="http://schemas.microsoft.com/office/powerpoint/2010/main" val="220515648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6255" y="180244"/>
            <a:ext cx="11305309"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 Bipolar Transistors</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45</a:t>
            </a:fld>
            <a:endParaRPr lang="en-US"/>
          </a:p>
        </p:txBody>
      </p:sp>
      <p:grpSp>
        <p:nvGrpSpPr>
          <p:cNvPr id="58" name="Group 57">
            <a:extLst>
              <a:ext uri="{FF2B5EF4-FFF2-40B4-BE49-F238E27FC236}">
                <a16:creationId xmlns:a16="http://schemas.microsoft.com/office/drawing/2014/main" id="{0C6435C5-7562-9F44-B10D-10298C1AE070}"/>
              </a:ext>
            </a:extLst>
          </p:cNvPr>
          <p:cNvGrpSpPr/>
          <p:nvPr/>
        </p:nvGrpSpPr>
        <p:grpSpPr>
          <a:xfrm>
            <a:off x="9574580" y="329409"/>
            <a:ext cx="2466125" cy="1444031"/>
            <a:chOff x="9574580" y="329409"/>
            <a:chExt cx="2466125" cy="1444031"/>
          </a:xfrm>
        </p:grpSpPr>
        <p:sp>
          <p:nvSpPr>
            <p:cNvPr id="13" name="TextBox 12">
              <a:extLst>
                <a:ext uri="{FF2B5EF4-FFF2-40B4-BE49-F238E27FC236}">
                  <a16:creationId xmlns:a16="http://schemas.microsoft.com/office/drawing/2014/main" id="{DD3BC3D9-0492-F142-8F2D-FBBDBA7DD330}"/>
                </a:ext>
              </a:extLst>
            </p:cNvPr>
            <p:cNvSpPr txBox="1"/>
            <p:nvPr/>
          </p:nvSpPr>
          <p:spPr>
            <a:xfrm>
              <a:off x="9574580" y="1404108"/>
              <a:ext cx="2466125" cy="369332"/>
            </a:xfrm>
            <a:prstGeom prst="rect">
              <a:avLst/>
            </a:prstGeom>
            <a:noFill/>
          </p:spPr>
          <p:txBody>
            <a:bodyPr wrap="square" rtlCol="0">
              <a:spAutoFit/>
            </a:bodyPr>
            <a:lstStyle/>
            <a:p>
              <a:r>
                <a:rPr lang="en-US" dirty="0"/>
                <a:t>Bipolar source model</a:t>
              </a:r>
            </a:p>
          </p:txBody>
        </p:sp>
        <p:grpSp>
          <p:nvGrpSpPr>
            <p:cNvPr id="6" name="Group 205">
              <a:extLst>
                <a:ext uri="{FF2B5EF4-FFF2-40B4-BE49-F238E27FC236}">
                  <a16:creationId xmlns:a16="http://schemas.microsoft.com/office/drawing/2014/main" id="{066E07AC-F120-9B49-99FE-C18167B3B1D7}"/>
                </a:ext>
              </a:extLst>
            </p:cNvPr>
            <p:cNvGrpSpPr>
              <a:grpSpLocks/>
            </p:cNvGrpSpPr>
            <p:nvPr/>
          </p:nvGrpSpPr>
          <p:grpSpPr bwMode="auto">
            <a:xfrm rot="10800000">
              <a:off x="10508161" y="402491"/>
              <a:ext cx="304800" cy="762000"/>
              <a:chOff x="3888" y="2400"/>
              <a:chExt cx="192" cy="480"/>
            </a:xfrm>
          </p:grpSpPr>
          <p:sp>
            <p:nvSpPr>
              <p:cNvPr id="7" name="Oval 40">
                <a:extLst>
                  <a:ext uri="{FF2B5EF4-FFF2-40B4-BE49-F238E27FC236}">
                    <a16:creationId xmlns:a16="http://schemas.microsoft.com/office/drawing/2014/main" id="{63DC77E6-99E3-074C-A38E-D766095F2A7F}"/>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8" name="Line 41">
                <a:extLst>
                  <a:ext uri="{FF2B5EF4-FFF2-40B4-BE49-F238E27FC236}">
                    <a16:creationId xmlns:a16="http://schemas.microsoft.com/office/drawing/2014/main" id="{15D06BF0-2556-994C-9B59-852D8EB7FB02}"/>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9" name="Line 42">
                <a:extLst>
                  <a:ext uri="{FF2B5EF4-FFF2-40B4-BE49-F238E27FC236}">
                    <a16:creationId xmlns:a16="http://schemas.microsoft.com/office/drawing/2014/main" id="{1B053FD1-5A5B-894D-9EB9-8989EDFB8389}"/>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 name="Line 43">
                <a:extLst>
                  <a:ext uri="{FF2B5EF4-FFF2-40B4-BE49-F238E27FC236}">
                    <a16:creationId xmlns:a16="http://schemas.microsoft.com/office/drawing/2014/main" id="{031B6A1E-16B7-BC44-8DDF-15CABD2CF5FC}"/>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12" name="Freeform 44">
                <a:extLst>
                  <a:ext uri="{FF2B5EF4-FFF2-40B4-BE49-F238E27FC236}">
                    <a16:creationId xmlns:a16="http://schemas.microsoft.com/office/drawing/2014/main" id="{A8A3B299-9AE1-CA41-A92B-6032394BED05}"/>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14" name="Freeform 12">
              <a:extLst>
                <a:ext uri="{FF2B5EF4-FFF2-40B4-BE49-F238E27FC236}">
                  <a16:creationId xmlns:a16="http://schemas.microsoft.com/office/drawing/2014/main" id="{06900B08-79BB-4A44-B229-848377AFA847}"/>
                </a:ext>
              </a:extLst>
            </p:cNvPr>
            <p:cNvSpPr>
              <a:spLocks/>
            </p:cNvSpPr>
            <p:nvPr/>
          </p:nvSpPr>
          <p:spPr bwMode="auto">
            <a:xfrm rot="16200000" flipH="1">
              <a:off x="10972268" y="5995"/>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5" name="Group 222">
              <a:extLst>
                <a:ext uri="{FF2B5EF4-FFF2-40B4-BE49-F238E27FC236}">
                  <a16:creationId xmlns:a16="http://schemas.microsoft.com/office/drawing/2014/main" id="{37B9A4B5-2BCE-A64C-80B1-73BAEF00C29C}"/>
                </a:ext>
              </a:extLst>
            </p:cNvPr>
            <p:cNvGrpSpPr>
              <a:grpSpLocks/>
            </p:cNvGrpSpPr>
            <p:nvPr/>
          </p:nvGrpSpPr>
          <p:grpSpPr bwMode="auto">
            <a:xfrm>
              <a:off x="10508160" y="1018346"/>
              <a:ext cx="304800" cy="381000"/>
              <a:chOff x="4272" y="3072"/>
              <a:chExt cx="192" cy="240"/>
            </a:xfrm>
          </p:grpSpPr>
          <p:sp>
            <p:nvSpPr>
              <p:cNvPr id="16" name="Line 99">
                <a:extLst>
                  <a:ext uri="{FF2B5EF4-FFF2-40B4-BE49-F238E27FC236}">
                    <a16:creationId xmlns:a16="http://schemas.microsoft.com/office/drawing/2014/main" id="{489B2036-CE18-A747-AD31-DFF6333B682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7" name="Line 100">
                <a:extLst>
                  <a:ext uri="{FF2B5EF4-FFF2-40B4-BE49-F238E27FC236}">
                    <a16:creationId xmlns:a16="http://schemas.microsoft.com/office/drawing/2014/main" id="{538934D4-FACA-4249-AF19-A5E2E5385E6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 name="Line 101">
                <a:extLst>
                  <a:ext uri="{FF2B5EF4-FFF2-40B4-BE49-F238E27FC236}">
                    <a16:creationId xmlns:a16="http://schemas.microsoft.com/office/drawing/2014/main" id="{B7B04818-7803-C84C-9449-92C6810799A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9" name="Line 102">
                <a:extLst>
                  <a:ext uri="{FF2B5EF4-FFF2-40B4-BE49-F238E27FC236}">
                    <a16:creationId xmlns:a16="http://schemas.microsoft.com/office/drawing/2014/main" id="{F2A67829-5BBD-D04C-886F-567F5E5CA5E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 name="Line 103">
                <a:extLst>
                  <a:ext uri="{FF2B5EF4-FFF2-40B4-BE49-F238E27FC236}">
                    <a16:creationId xmlns:a16="http://schemas.microsoft.com/office/drawing/2014/main" id="{E3C79364-C2C2-E94B-A9EA-93374E62130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 name="Line 104">
                <a:extLst>
                  <a:ext uri="{FF2B5EF4-FFF2-40B4-BE49-F238E27FC236}">
                    <a16:creationId xmlns:a16="http://schemas.microsoft.com/office/drawing/2014/main" id="{F219B342-35C3-4E49-8E04-F2FAA4D05B1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22" name="TextBox 21">
              <a:extLst>
                <a:ext uri="{FF2B5EF4-FFF2-40B4-BE49-F238E27FC236}">
                  <a16:creationId xmlns:a16="http://schemas.microsoft.com/office/drawing/2014/main" id="{201D02D9-E63D-C74F-B014-99956E7F8C38}"/>
                </a:ext>
              </a:extLst>
            </p:cNvPr>
            <p:cNvSpPr txBox="1"/>
            <p:nvPr/>
          </p:nvSpPr>
          <p:spPr>
            <a:xfrm>
              <a:off x="10955207" y="496614"/>
              <a:ext cx="336952" cy="307777"/>
            </a:xfrm>
            <a:prstGeom prst="rect">
              <a:avLst/>
            </a:prstGeom>
            <a:noFill/>
          </p:spPr>
          <p:txBody>
            <a:bodyPr wrap="none" rtlCol="0">
              <a:spAutoFit/>
            </a:bodyPr>
            <a:lstStyle/>
            <a:p>
              <a:r>
                <a:rPr lang="en-US" sz="1400" dirty="0"/>
                <a:t>R</a:t>
              </a:r>
              <a:r>
                <a:rPr lang="en-US" sz="1400" baseline="-25000" dirty="0"/>
                <a:t>S</a:t>
              </a:r>
              <a:endParaRPr lang="en-US" sz="1200" baseline="-25000" dirty="0"/>
            </a:p>
          </p:txBody>
        </p:sp>
        <p:sp>
          <p:nvSpPr>
            <p:cNvPr id="23" name="TextBox 22">
              <a:extLst>
                <a:ext uri="{FF2B5EF4-FFF2-40B4-BE49-F238E27FC236}">
                  <a16:creationId xmlns:a16="http://schemas.microsoft.com/office/drawing/2014/main" id="{0C9F822E-D3AB-D54D-A560-719525EF215F}"/>
                </a:ext>
              </a:extLst>
            </p:cNvPr>
            <p:cNvSpPr txBox="1"/>
            <p:nvPr/>
          </p:nvSpPr>
          <p:spPr>
            <a:xfrm>
              <a:off x="10080582" y="561146"/>
              <a:ext cx="351378" cy="369332"/>
            </a:xfrm>
            <a:prstGeom prst="rect">
              <a:avLst/>
            </a:prstGeom>
            <a:noFill/>
          </p:spPr>
          <p:txBody>
            <a:bodyPr wrap="none" rtlCol="0">
              <a:spAutoFit/>
            </a:bodyPr>
            <a:lstStyle/>
            <a:p>
              <a:r>
                <a:rPr lang="en-US" dirty="0" err="1"/>
                <a:t>v</a:t>
              </a:r>
              <a:r>
                <a:rPr lang="en-US" baseline="-25000" dirty="0" err="1"/>
                <a:t>s</a:t>
              </a:r>
              <a:endParaRPr lang="en-US" baseline="-25000" dirty="0"/>
            </a:p>
          </p:txBody>
        </p:sp>
        <p:sp>
          <p:nvSpPr>
            <p:cNvPr id="40" name="Oval 39">
              <a:extLst>
                <a:ext uri="{FF2B5EF4-FFF2-40B4-BE49-F238E27FC236}">
                  <a16:creationId xmlns:a16="http://schemas.microsoft.com/office/drawing/2014/main" id="{8175A632-7C69-524B-90C6-B88F288A5326}"/>
                </a:ext>
              </a:extLst>
            </p:cNvPr>
            <p:cNvSpPr/>
            <p:nvPr/>
          </p:nvSpPr>
          <p:spPr>
            <a:xfrm>
              <a:off x="11383318" y="36302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AD72AF8E-A523-4949-8624-13DC85CDCEA5}"/>
                  </a:ext>
                </a:extLst>
              </p:cNvPr>
              <p:cNvSpPr/>
              <p:nvPr/>
            </p:nvSpPr>
            <p:spPr>
              <a:xfrm>
                <a:off x="200866" y="1018346"/>
                <a:ext cx="4970631" cy="4557154"/>
              </a:xfrm>
              <a:prstGeom prst="rect">
                <a:avLst/>
              </a:prstGeom>
            </p:spPr>
            <p:txBody>
              <a:bodyPr>
                <a:noAutofit/>
              </a:bodyPr>
              <a:lstStyle/>
              <a:p>
                <a:pPr marL="342900" indent="-342900">
                  <a:buFont typeface="Arial" panose="020B0604020202020204" pitchFamily="34" charset="0"/>
                  <a:buChar char="•"/>
                </a:pPr>
                <a:r>
                  <a:rPr lang="en-US" dirty="0">
                    <a:ea typeface="Arial" charset="0"/>
                    <a:cs typeface="Arial" charset="0"/>
                  </a:rPr>
                  <a:t>NPN Model</a:t>
                </a: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𝑓</m:t>
                        </m:r>
                      </m:sub>
                    </m:sSub>
                    <m:r>
                      <a:rPr lang="en-US"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.7</m:t>
                    </m:r>
                    <m:r>
                      <a:rPr lang="en-US" b="0" i="1" smtClean="0">
                        <a:latin typeface="Cambria Math" panose="02040503050406030204" pitchFamily="18" charset="0"/>
                        <a:ea typeface="Cambria Math" panose="02040503050406030204" pitchFamily="18" charset="0"/>
                        <a:cs typeface="Arial" charset="0"/>
                      </a:rPr>
                      <m:t>𝑉</m:t>
                    </m:r>
                    <m:r>
                      <a:rPr lang="en-US" b="0" i="1" smtClean="0">
                        <a:latin typeface="Cambria Math" panose="02040503050406030204" pitchFamily="18" charset="0"/>
                        <a:ea typeface="Cambria Math" panose="02040503050406030204" pitchFamily="18" charset="0"/>
                        <a:cs typeface="Arial" charset="0"/>
                      </a:rPr>
                      <m:t>, </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𝑉</m:t>
                        </m:r>
                      </m:e>
                      <m:sub>
                        <m:r>
                          <a:rPr lang="en-US" b="0" i="1" smtClean="0">
                            <a:latin typeface="Cambria Math" panose="02040503050406030204" pitchFamily="18" charset="0"/>
                            <a:ea typeface="Cambria Math" panose="02040503050406030204" pitchFamily="18" charset="0"/>
                            <a:cs typeface="Arial" charset="0"/>
                          </a:rPr>
                          <m:t>𝑠</m:t>
                        </m:r>
                      </m:sub>
                    </m:sSub>
                    <m:r>
                      <a:rPr lang="en-US" b="0" i="1" smtClean="0">
                        <a:latin typeface="Cambria Math" panose="02040503050406030204" pitchFamily="18" charset="0"/>
                        <a:ea typeface="Cambria Math" panose="02040503050406030204" pitchFamily="18" charset="0"/>
                        <a:cs typeface="Arial" charset="0"/>
                      </a:rPr>
                      <m:t>≈.2</m:t>
                    </m:r>
                    <m:r>
                      <a:rPr lang="en-US" b="0" i="1" smtClean="0">
                        <a:latin typeface="Cambria Math" panose="02040503050406030204" pitchFamily="18" charset="0"/>
                        <a:ea typeface="Cambria Math" panose="02040503050406030204" pitchFamily="18" charset="0"/>
                        <a:cs typeface="Arial" charset="0"/>
                      </a:rPr>
                      <m:t>𝑉</m:t>
                    </m:r>
                  </m:oMath>
                </a14:m>
                <a:endParaRPr lang="en-US" dirty="0">
                  <a:ea typeface="Arial" charset="0"/>
                  <a:cs typeface="Arial" charset="0"/>
                </a:endParaRPr>
              </a:p>
              <a:p>
                <a:pPr marL="800100" lvl="1" indent="-342900">
                  <a:buFont typeface="Arial" panose="020B0604020202020204" pitchFamily="34" charset="0"/>
                  <a:buChar char="•"/>
                </a:pPr>
                <a:r>
                  <a:rPr lang="en-US" dirty="0">
                    <a:cs typeface="Arial" charset="0"/>
                  </a:rPr>
                  <a:t>Conducts when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𝑏𝑒</m:t>
                        </m:r>
                      </m:sub>
                    </m:sSub>
                    <m:r>
                      <a:rPr lang="en-US" b="0" i="1" smtClean="0">
                        <a:latin typeface="Cambria Math" panose="02040503050406030204" pitchFamily="18" charset="0"/>
                        <a:cs typeface="Arial" charset="0"/>
                      </a:rPr>
                      <m:t>&gt;</m:t>
                    </m:r>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𝑉</m:t>
                        </m:r>
                      </m:e>
                      <m:sub>
                        <m:r>
                          <a:rPr lang="en-US" i="1">
                            <a:latin typeface="Cambria Math" panose="02040503050406030204" pitchFamily="18" charset="0"/>
                            <a:cs typeface="Arial" charset="0"/>
                          </a:rPr>
                          <m:t>𝑓</m:t>
                        </m:r>
                      </m:sub>
                    </m:sSub>
                  </m:oMath>
                </a14:m>
                <a:endParaRPr lang="en-US" b="0" i="1" dirty="0">
                  <a:latin typeface="Cambria Math" panose="02040503050406030204" pitchFamily="18"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𝑐</m:t>
                        </m:r>
                      </m:sub>
                    </m:sSub>
                    <m:r>
                      <a:rPr lang="en-US" b="0" i="1" smtClean="0">
                        <a:latin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𝛽</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𝑖</m:t>
                        </m:r>
                      </m:e>
                      <m:sub>
                        <m:r>
                          <a:rPr lang="en-US" b="0" i="1" smtClean="0">
                            <a:latin typeface="Cambria Math" panose="02040503050406030204" pitchFamily="18" charset="0"/>
                            <a:ea typeface="Cambria Math" panose="02040503050406030204" pitchFamily="18" charset="0"/>
                            <a:cs typeface="Arial" charset="0"/>
                          </a:rPr>
                          <m:t>𝑏</m:t>
                        </m:r>
                      </m:sub>
                    </m:sSub>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𝑖</m:t>
                        </m:r>
                      </m:e>
                      <m:sub>
                        <m:r>
                          <a:rPr lang="en-US" i="1">
                            <a:latin typeface="Cambria Math" panose="02040503050406030204" pitchFamily="18" charset="0"/>
                            <a:cs typeface="Arial" charset="0"/>
                          </a:rPr>
                          <m:t>𝑐</m:t>
                        </m:r>
                      </m:sub>
                    </m:sSub>
                    <m:r>
                      <a:rPr lang="en-US" i="1">
                        <a:latin typeface="Cambria Math" panose="02040503050406030204" pitchFamily="18" charset="0"/>
                        <a:cs typeface="Arial" charset="0"/>
                      </a:rPr>
                      <m:t>=</m:t>
                    </m:r>
                    <m:r>
                      <a:rPr lang="en-US" i="1" smtClean="0">
                        <a:latin typeface="Cambria Math" panose="02040503050406030204" pitchFamily="18" charset="0"/>
                        <a:ea typeface="Cambria Math" panose="02040503050406030204" pitchFamily="18" charset="0"/>
                        <a:cs typeface="Arial" charset="0"/>
                      </a:rPr>
                      <m:t>𝛼</m:t>
                    </m:r>
                    <m:sSub>
                      <m:sSubPr>
                        <m:ctrlPr>
                          <a:rPr lang="en-US" i="1">
                            <a:latin typeface="Cambria Math" panose="02040503050406030204" pitchFamily="18" charset="0"/>
                            <a:ea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𝑖</m:t>
                        </m:r>
                      </m:e>
                      <m:sub>
                        <m:r>
                          <a:rPr lang="en-US" b="0" i="1" smtClean="0">
                            <a:latin typeface="Cambria Math" panose="02040503050406030204" pitchFamily="18" charset="0"/>
                            <a:ea typeface="Cambria Math" panose="02040503050406030204" pitchFamily="18" charset="0"/>
                            <a:cs typeface="Arial" charset="0"/>
                          </a:rPr>
                          <m:t>𝑒</m:t>
                        </m:r>
                      </m:sub>
                    </m:sSub>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r>
                      <a:rPr lang="en-US" i="1">
                        <a:latin typeface="Cambria Math" panose="02040503050406030204" pitchFamily="18" charset="0"/>
                        <a:ea typeface="Cambria Math" panose="02040503050406030204" pitchFamily="18" charset="0"/>
                        <a:cs typeface="Arial" charset="0"/>
                      </a:rPr>
                      <m:t>𝛽</m:t>
                    </m:r>
                    <m:r>
                      <a:rPr lang="en-US" b="0" i="1" smtClean="0">
                        <a:latin typeface="Cambria Math" panose="02040503050406030204" pitchFamily="18" charset="0"/>
                        <a:ea typeface="Cambria Math" panose="02040503050406030204" pitchFamily="18" charset="0"/>
                        <a:cs typeface="Arial" charset="0"/>
                      </a:rPr>
                      <m:t>= </m:t>
                    </m:r>
                    <m:f>
                      <m:fPr>
                        <m:ctrlPr>
                          <a:rPr lang="en-US" b="0" i="1" smtClean="0">
                            <a:latin typeface="Cambria Math" panose="02040503050406030204" pitchFamily="18" charset="0"/>
                            <a:ea typeface="Cambria Math" panose="02040503050406030204" pitchFamily="18" charset="0"/>
                            <a:cs typeface="Arial" charset="0"/>
                          </a:rPr>
                        </m:ctrlPr>
                      </m:fPr>
                      <m:num>
                        <m:r>
                          <a:rPr lang="en-US" b="0" i="1" smtClean="0">
                            <a:latin typeface="Cambria Math" panose="02040503050406030204" pitchFamily="18" charset="0"/>
                            <a:ea typeface="Cambria Math" panose="02040503050406030204" pitchFamily="18" charset="0"/>
                            <a:cs typeface="Arial" charset="0"/>
                          </a:rPr>
                          <m:t>𝛼</m:t>
                        </m:r>
                      </m:num>
                      <m:den>
                        <m:r>
                          <a:rPr lang="en-US" b="0" i="1" smtClean="0">
                            <a:latin typeface="Cambria Math" panose="02040503050406030204" pitchFamily="18" charset="0"/>
                            <a:ea typeface="Cambria Math" panose="02040503050406030204" pitchFamily="18" charset="0"/>
                            <a:cs typeface="Arial" charset="0"/>
                          </a:rPr>
                          <m:t>1−</m:t>
                        </m:r>
                        <m:r>
                          <a:rPr lang="en-US" i="1">
                            <a:latin typeface="Cambria Math" panose="02040503050406030204" pitchFamily="18" charset="0"/>
                            <a:ea typeface="Cambria Math" panose="02040503050406030204" pitchFamily="18" charset="0"/>
                            <a:cs typeface="Arial" charset="0"/>
                          </a:rPr>
                          <m:t>𝛼</m:t>
                        </m:r>
                      </m:den>
                    </m:f>
                  </m:oMath>
                </a14:m>
                <a:r>
                  <a:rPr lang="en-US" dirty="0">
                    <a:ea typeface="Arial" charset="0"/>
                    <a:cs typeface="Arial" charset="0"/>
                  </a:rPr>
                  <a:t> [</a:t>
                </a:r>
                <a14:m>
                  <m:oMath xmlns:m="http://schemas.openxmlformats.org/officeDocument/2006/math">
                    <m:sSub>
                      <m:sSubPr>
                        <m:ctrlPr>
                          <a:rPr lang="en-US" i="1" dirty="0" smtClean="0">
                            <a:latin typeface="Cambria Math" panose="02040503050406030204" pitchFamily="18" charset="0"/>
                            <a:cs typeface="Arial" charset="0"/>
                          </a:rPr>
                        </m:ctrlPr>
                      </m:sSubPr>
                      <m:e>
                        <m:r>
                          <a:rPr lang="en-US" b="0" i="1" dirty="0" smtClean="0">
                            <a:latin typeface="Cambria Math" panose="02040503050406030204" pitchFamily="18" charset="0"/>
                            <a:cs typeface="Arial" charset="0"/>
                          </a:rPr>
                          <m:t>=</m:t>
                        </m:r>
                        <m:r>
                          <a:rPr lang="en-US" b="0" i="1" dirty="0" smtClean="0">
                            <a:latin typeface="Cambria Math" panose="02040503050406030204" pitchFamily="18" charset="0"/>
                            <a:cs typeface="Arial" charset="0"/>
                          </a:rPr>
                          <m:t>h</m:t>
                        </m:r>
                      </m:e>
                      <m:sub>
                        <m:r>
                          <a:rPr lang="en-US" b="0" i="1" dirty="0" smtClean="0">
                            <a:latin typeface="Cambria Math" panose="02040503050406030204" pitchFamily="18" charset="0"/>
                            <a:cs typeface="Arial" charset="0"/>
                          </a:rPr>
                          <m:t>𝑓𝑒</m:t>
                        </m:r>
                      </m:sub>
                    </m:sSub>
                  </m:oMath>
                </a14:m>
                <a:r>
                  <a:rPr lang="en-US" dirty="0">
                    <a:ea typeface="Arial" charset="0"/>
                    <a:cs typeface="Arial" charset="0"/>
                  </a:rPr>
                  <a:t>, small signal]</a:t>
                </a:r>
              </a:p>
              <a:p>
                <a:pPr marL="800100" lvl="1" indent="-342900">
                  <a:buFont typeface="Arial" panose="020B0604020202020204" pitchFamily="34" charset="0"/>
                  <a:buChar char="•"/>
                </a:pPr>
                <a14:m>
                  <m:oMath xmlns:m="http://schemas.openxmlformats.org/officeDocument/2006/math">
                    <m:r>
                      <a:rPr lang="en-US" i="1" smtClean="0">
                        <a:latin typeface="Cambria Math" panose="02040503050406030204" pitchFamily="18" charset="0"/>
                        <a:ea typeface="Cambria Math" panose="02040503050406030204" pitchFamily="18" charset="0"/>
                        <a:cs typeface="Arial" charset="0"/>
                      </a:rPr>
                      <m:t>𝛽</m:t>
                    </m:r>
                    <m:r>
                      <a:rPr lang="en-US" i="1" smtClean="0">
                        <a:latin typeface="Cambria Math" panose="02040503050406030204" pitchFamily="18" charset="0"/>
                        <a:ea typeface="Cambria Math" panose="02040503050406030204" pitchFamily="18" charset="0"/>
                        <a:cs typeface="Arial" charset="0"/>
                      </a:rPr>
                      <m:t>≈100, </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𝛽</m:t>
                        </m:r>
                      </m:e>
                      <m:sub>
                        <m:r>
                          <a:rPr lang="en-US" b="0" i="1" smtClean="0">
                            <a:latin typeface="Cambria Math" panose="02040503050406030204" pitchFamily="18" charset="0"/>
                            <a:ea typeface="Cambria Math" panose="02040503050406030204" pitchFamily="18" charset="0"/>
                            <a:cs typeface="Arial" charset="0"/>
                          </a:rPr>
                          <m:t>𝑟</m:t>
                        </m:r>
                      </m:sub>
                    </m:sSub>
                    <m:r>
                      <a:rPr lang="en-US" b="0" i="1" smtClean="0">
                        <a:latin typeface="Cambria Math" panose="02040503050406030204" pitchFamily="18" charset="0"/>
                        <a:ea typeface="Cambria Math" panose="02040503050406030204" pitchFamily="18" charset="0"/>
                        <a:cs typeface="Arial" charset="0"/>
                      </a:rPr>
                      <m:t>≈10</m:t>
                    </m:r>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𝑟</m:t>
                            </m:r>
                          </m:e>
                          <m:sub>
                            <m:r>
                              <a:rPr lang="en-US" b="0" i="1" smtClean="0">
                                <a:latin typeface="Cambria Math" panose="02040503050406030204" pitchFamily="18" charset="0"/>
                                <a:cs typeface="Arial" charset="0"/>
                              </a:rPr>
                              <m:t>𝑒</m:t>
                            </m:r>
                          </m:sub>
                        </m:sSub>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𝑒</m:t>
                        </m:r>
                      </m:sub>
                    </m:sSub>
                    <m:r>
                      <a:rPr lang="en-US" b="0" i="1" smtClean="0">
                        <a:latin typeface="Cambria Math" panose="02040503050406030204" pitchFamily="18" charset="0"/>
                        <a:cs typeface="Arial" charset="0"/>
                      </a:rPr>
                      <m:t>=25</m:t>
                    </m:r>
                    <m:r>
                      <a:rPr lang="en-US" b="0" i="1" smtClean="0">
                        <a:latin typeface="Cambria Math" panose="02040503050406030204" pitchFamily="18" charset="0"/>
                        <a:cs typeface="Arial" charset="0"/>
                      </a:rPr>
                      <m:t>𝑚𝑉</m:t>
                    </m:r>
                  </m:oMath>
                </a14:m>
                <a:r>
                  <a:rPr lang="en-US" dirty="0">
                    <a:ea typeface="Arial" charset="0"/>
                    <a:cs typeface="Arial" charset="0"/>
                  </a:rPr>
                  <a:t>,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𝑟</m:t>
                        </m:r>
                      </m:e>
                      <m:sub>
                        <m:r>
                          <a:rPr lang="en-US" b="0" i="1" smtClean="0">
                            <a:latin typeface="Cambria Math" panose="02040503050406030204" pitchFamily="18" charset="0"/>
                            <a:cs typeface="Arial" charset="0"/>
                          </a:rPr>
                          <m:t>𝑏</m:t>
                        </m:r>
                      </m:sub>
                    </m:sSub>
                    <m:r>
                      <a:rPr lang="en-US" b="0" i="1" smtClean="0">
                        <a:latin typeface="Cambria Math" panose="02040503050406030204" pitchFamily="18" charset="0"/>
                        <a:cs typeface="Arial" charset="0"/>
                      </a:rPr>
                      <m:t>=(1+</m:t>
                    </m:r>
                    <m:r>
                      <a:rPr lang="en-US" b="0" i="1" smtClean="0">
                        <a:latin typeface="Cambria Math" panose="02040503050406030204" pitchFamily="18" charset="0"/>
                        <a:ea typeface="Cambria Math" panose="02040503050406030204" pitchFamily="18" charset="0"/>
                        <a:cs typeface="Arial" charset="0"/>
                      </a:rPr>
                      <m:t>𝛽</m:t>
                    </m:r>
                    <m:r>
                      <a:rPr lang="en-US" b="0" i="1"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𝑟</m:t>
                        </m:r>
                      </m:e>
                      <m:sub>
                        <m:r>
                          <a:rPr lang="en-US" b="0" i="1" smtClean="0">
                            <a:latin typeface="Cambria Math" panose="02040503050406030204" pitchFamily="18" charset="0"/>
                            <a:ea typeface="Cambria Math" panose="02040503050406030204" pitchFamily="18" charset="0"/>
                            <a:cs typeface="Arial" charset="0"/>
                          </a:rPr>
                          <m:t>𝑒</m:t>
                        </m:r>
                      </m:sub>
                    </m:sSub>
                  </m:oMath>
                </a14:m>
                <a:r>
                  <a:rPr lang="en-US" dirty="0">
                    <a:ea typeface="Arial" charset="0"/>
                    <a:cs typeface="Arial" charset="0"/>
                  </a:rPr>
                  <a:t>,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𝑟</m:t>
                        </m:r>
                      </m:e>
                      <m:sub>
                        <m:r>
                          <a:rPr lang="en-US" b="0" i="1" smtClean="0">
                            <a:latin typeface="Cambria Math" panose="02040503050406030204" pitchFamily="18" charset="0"/>
                            <a:cs typeface="Arial" charset="0"/>
                          </a:rPr>
                          <m:t>𝑒</m:t>
                        </m:r>
                      </m:sub>
                    </m:sSub>
                    <m:r>
                      <a:rPr lang="en-US"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33</m:t>
                    </m:r>
                    <m:r>
                      <m:rPr>
                        <m:sty m:val="p"/>
                      </m:rPr>
                      <a:rPr lang="el-GR" b="0" i="1" smtClean="0">
                        <a:latin typeface="Cambria Math" panose="02040503050406030204" pitchFamily="18" charset="0"/>
                        <a:ea typeface="Cambria Math" panose="02040503050406030204" pitchFamily="18" charset="0"/>
                        <a:cs typeface="Arial" charset="0"/>
                      </a:rPr>
                      <m:t>Ω</m:t>
                    </m:r>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𝑏</m:t>
                        </m:r>
                      </m:sub>
                    </m:sSub>
                    <m:r>
                      <a:rPr lang="en-US" b="0" i="1" smtClean="0">
                        <a:latin typeface="Cambria Math" panose="02040503050406030204" pitchFamily="18" charset="0"/>
                        <a:cs typeface="Arial" charset="0"/>
                      </a:rPr>
                      <m:t>=</m:t>
                    </m:r>
                    <m:f>
                      <m:fPr>
                        <m:ctrlPr>
                          <a:rPr lang="en-US" b="0" i="1" smtClean="0">
                            <a:latin typeface="Cambria Math" panose="02040503050406030204" pitchFamily="18" charset="0"/>
                            <a:cs typeface="Arial" charset="0"/>
                          </a:rPr>
                        </m:ctrlPr>
                      </m:fPr>
                      <m:num>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𝑣</m:t>
                            </m:r>
                          </m:e>
                          <m:sub>
                            <m:r>
                              <a:rPr lang="en-US" b="0" i="1" smtClean="0">
                                <a:latin typeface="Cambria Math" panose="02040503050406030204" pitchFamily="18" charset="0"/>
                                <a:cs typeface="Arial" charset="0"/>
                              </a:rPr>
                              <m:t>𝑏𝑒</m:t>
                            </m:r>
                          </m:sub>
                        </m:sSub>
                      </m:num>
                      <m:den>
                        <m:r>
                          <a:rPr lang="en-US" i="1">
                            <a:latin typeface="Cambria Math" panose="02040503050406030204" pitchFamily="18" charset="0"/>
                            <a:cs typeface="Arial" charset="0"/>
                          </a:rPr>
                          <m:t>(1+</m:t>
                        </m:r>
                        <m:r>
                          <a:rPr lang="en-US" i="1">
                            <a:latin typeface="Cambria Math" panose="02040503050406030204" pitchFamily="18" charset="0"/>
                            <a:ea typeface="Cambria Math" panose="02040503050406030204" pitchFamily="18" charset="0"/>
                            <a:cs typeface="Arial" charset="0"/>
                          </a:rPr>
                          <m:t>𝛽</m:t>
                        </m:r>
                        <m:r>
                          <a:rPr lang="en-US" i="1">
                            <a:latin typeface="Cambria Math" panose="02040503050406030204" pitchFamily="18" charset="0"/>
                            <a:ea typeface="Cambria Math" panose="02040503050406030204" pitchFamily="18" charset="0"/>
                            <a:cs typeface="Arial" charset="0"/>
                          </a:rPr>
                          <m:t>)</m:t>
                        </m:r>
                        <m:sSub>
                          <m:sSubPr>
                            <m:ctrlPr>
                              <a:rPr lang="en-US" i="1">
                                <a:latin typeface="Cambria Math" panose="02040503050406030204" pitchFamily="18" charset="0"/>
                                <a:ea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𝑟</m:t>
                            </m:r>
                          </m:e>
                          <m:sub>
                            <m:r>
                              <a:rPr lang="en-US" i="1">
                                <a:latin typeface="Cambria Math" panose="02040503050406030204" pitchFamily="18" charset="0"/>
                                <a:ea typeface="Cambria Math" panose="02040503050406030204" pitchFamily="18" charset="0"/>
                                <a:cs typeface="Arial" charset="0"/>
                              </a:rPr>
                              <m:t>𝑒</m:t>
                            </m:r>
                          </m:sub>
                        </m:sSub>
                      </m:den>
                    </m:f>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𝑔</m:t>
                        </m:r>
                      </m:e>
                      <m:sub>
                        <m:r>
                          <a:rPr lang="en-US" b="0" i="1" smtClean="0">
                            <a:latin typeface="Cambria Math" panose="02040503050406030204" pitchFamily="18" charset="0"/>
                            <a:cs typeface="Arial" charset="0"/>
                          </a:rPr>
                          <m:t>𝑚</m:t>
                        </m:r>
                      </m:sub>
                    </m:sSub>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𝑣</m:t>
                        </m:r>
                      </m:e>
                      <m:sub>
                        <m:r>
                          <a:rPr lang="en-US" b="0" i="1" smtClean="0">
                            <a:latin typeface="Cambria Math" panose="02040503050406030204" pitchFamily="18" charset="0"/>
                            <a:cs typeface="Arial" charset="0"/>
                          </a:rPr>
                          <m:t>𝑏𝑒</m:t>
                        </m:r>
                      </m:sub>
                    </m:sSub>
                    <m:r>
                      <a:rPr lang="en-US" b="0" i="1" smtClean="0">
                        <a:latin typeface="Cambria Math" panose="02040503050406030204" pitchFamily="18" charset="0"/>
                        <a:cs typeface="Arial" charset="0"/>
                      </a:rPr>
                      <m:t>=</m:t>
                    </m:r>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𝑔</m:t>
                        </m:r>
                      </m:e>
                      <m:sub>
                        <m:r>
                          <a:rPr lang="en-US" b="0" i="1" smtClean="0">
                            <a:latin typeface="Cambria Math" panose="02040503050406030204" pitchFamily="18" charset="0"/>
                            <a:cs typeface="Arial" charset="0"/>
                          </a:rPr>
                          <m:t>𝑚</m:t>
                        </m:r>
                      </m:sub>
                    </m:sSub>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𝑟</m:t>
                        </m:r>
                      </m:e>
                      <m:sub>
                        <m:r>
                          <a:rPr lang="en-US" b="0" i="1" smtClean="0">
                            <a:latin typeface="Cambria Math" panose="02040503050406030204" pitchFamily="18" charset="0"/>
                            <a:cs typeface="Arial" charset="0"/>
                          </a:rPr>
                          <m:t>𝑏</m:t>
                        </m:r>
                      </m:sub>
                    </m:sSub>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𝑏</m:t>
                        </m:r>
                      </m:sub>
                    </m:sSub>
                  </m:oMath>
                </a14:m>
                <a:endParaRPr lang="en-US" dirty="0">
                  <a:ea typeface="Arial" charset="0"/>
                  <a:cs typeface="Arial" charset="0"/>
                </a:endParaRPr>
              </a:p>
              <a:p>
                <a:pPr marL="342900" indent="-342900">
                  <a:buFont typeface="Arial" panose="020B0604020202020204" pitchFamily="34" charset="0"/>
                  <a:buChar char="•"/>
                </a:pPr>
                <a:r>
                  <a:rPr lang="en-US" dirty="0">
                    <a:cs typeface="Arial" charset="0"/>
                  </a:rPr>
                  <a:t>Switch</a:t>
                </a:r>
              </a:p>
              <a:p>
                <a:pPr marL="800100" lvl="1" indent="-342900">
                  <a:buFont typeface="Arial" panose="020B0604020202020204" pitchFamily="34" charset="0"/>
                  <a:buChar char="•"/>
                </a:pPr>
                <a14:m>
                  <m:oMath xmlns:m="http://schemas.openxmlformats.org/officeDocument/2006/math">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𝐺</m:t>
                        </m:r>
                      </m:e>
                      <m:sub>
                        <m:r>
                          <a:rPr lang="en-US" i="1">
                            <a:latin typeface="Cambria Math" panose="02040503050406030204" pitchFamily="18" charset="0"/>
                            <a:cs typeface="Arial" charset="0"/>
                          </a:rPr>
                          <m:t>𝑠</m:t>
                        </m:r>
                      </m:sub>
                    </m:sSub>
                    <m:r>
                      <a:rPr lang="en-US" i="1">
                        <a:latin typeface="Cambria Math" panose="02040503050406030204" pitchFamily="18" charset="0"/>
                        <a:cs typeface="Arial" charset="0"/>
                      </a:rPr>
                      <m:t>=</m:t>
                    </m:r>
                    <m:f>
                      <m:fPr>
                        <m:ctrlPr>
                          <a:rPr lang="en-US" i="1">
                            <a:latin typeface="Cambria Math" panose="02040503050406030204" pitchFamily="18" charset="0"/>
                            <a:cs typeface="Arial" charset="0"/>
                          </a:rPr>
                        </m:ctrlPr>
                      </m:fPr>
                      <m:num>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𝑖</m:t>
                            </m:r>
                          </m:e>
                          <m:sub>
                            <m:r>
                              <a:rPr lang="en-US" i="1">
                                <a:latin typeface="Cambria Math" panose="02040503050406030204" pitchFamily="18" charset="0"/>
                                <a:cs typeface="Arial" charset="0"/>
                              </a:rPr>
                              <m:t>𝑏</m:t>
                            </m:r>
                          </m:sub>
                        </m:sSub>
                      </m:num>
                      <m:den>
                        <m:r>
                          <a:rPr lang="en-US" i="1">
                            <a:latin typeface="Cambria Math" panose="02040503050406030204" pitchFamily="18" charset="0"/>
                            <a:cs typeface="Arial" charset="0"/>
                          </a:rPr>
                          <m:t>15</m:t>
                        </m:r>
                        <m:r>
                          <a:rPr lang="en-US" i="1">
                            <a:latin typeface="Cambria Math" panose="02040503050406030204" pitchFamily="18" charset="0"/>
                            <a:cs typeface="Arial" charset="0"/>
                          </a:rPr>
                          <m:t>𝑚𝑉</m:t>
                        </m:r>
                      </m:den>
                    </m:f>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𝑅</m:t>
                        </m:r>
                      </m:e>
                      <m:sub>
                        <m:r>
                          <a:rPr lang="en-US" i="1">
                            <a:latin typeface="Cambria Math" panose="02040503050406030204" pitchFamily="18" charset="0"/>
                            <a:cs typeface="Arial" charset="0"/>
                          </a:rPr>
                          <m:t>𝑆</m:t>
                        </m:r>
                      </m:sub>
                    </m:sSub>
                    <m:r>
                      <a:rPr lang="en-US" i="1">
                        <a:latin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2</m:t>
                    </m:r>
                    <m:r>
                      <m:rPr>
                        <m:sty m:val="p"/>
                      </m:rPr>
                      <a:rPr lang="el-GR" i="1">
                        <a:latin typeface="Cambria Math" panose="02040503050406030204" pitchFamily="18" charset="0"/>
                        <a:ea typeface="Cambria Math" panose="02040503050406030204" pitchFamily="18" charset="0"/>
                        <a:cs typeface="Arial" charset="0"/>
                      </a:rPr>
                      <m:t>Ω</m:t>
                    </m:r>
                  </m:oMath>
                </a14:m>
                <a:endParaRPr lang="en-US" dirty="0">
                  <a:ea typeface="Arial" charset="0"/>
                  <a:cs typeface="Arial" charset="0"/>
                </a:endParaRPr>
              </a:p>
              <a:p>
                <a:pPr marL="800100" lvl="1" indent="-342900">
                  <a:buFont typeface="Arial" panose="020B0604020202020204" pitchFamily="34" charset="0"/>
                  <a:buChar char="•"/>
                </a:pPr>
                <a:endParaRPr lang="en-US" sz="2000" dirty="0">
                  <a:ea typeface="Arial" charset="0"/>
                  <a:cs typeface="Arial" charset="0"/>
                </a:endParaRPr>
              </a:p>
            </p:txBody>
          </p:sp>
        </mc:Choice>
        <mc:Fallback xmlns="">
          <p:sp>
            <p:nvSpPr>
              <p:cNvPr id="3" name="Rectangle 2">
                <a:extLst>
                  <a:ext uri="{FF2B5EF4-FFF2-40B4-BE49-F238E27FC236}">
                    <a16:creationId xmlns:a16="http://schemas.microsoft.com/office/drawing/2014/main" id="{AD72AF8E-A523-4949-8624-13DC85CDCEA5}"/>
                  </a:ext>
                </a:extLst>
              </p:cNvPr>
              <p:cNvSpPr>
                <a:spLocks noRot="1" noChangeAspect="1" noMove="1" noResize="1" noEditPoints="1" noAdjustHandles="1" noChangeArrowheads="1" noChangeShapeType="1" noTextEdit="1"/>
              </p:cNvSpPr>
              <p:nvPr/>
            </p:nvSpPr>
            <p:spPr>
              <a:xfrm>
                <a:off x="200866" y="1018346"/>
                <a:ext cx="4970631" cy="4557154"/>
              </a:xfrm>
              <a:prstGeom prst="rect">
                <a:avLst/>
              </a:prstGeom>
              <a:blipFill>
                <a:blip r:embed="rId3"/>
                <a:stretch>
                  <a:fillRect l="-763" t="-556"/>
                </a:stretch>
              </a:blipFill>
            </p:spPr>
            <p:txBody>
              <a:bodyPr/>
              <a:lstStyle/>
              <a:p>
                <a:r>
                  <a:rPr lang="en-US">
                    <a:noFill/>
                  </a:rPr>
                  <a:t> </a:t>
                </a:r>
              </a:p>
            </p:txBody>
          </p:sp>
        </mc:Fallback>
      </mc:AlternateContent>
      <p:pic>
        <p:nvPicPr>
          <p:cNvPr id="41" name="Picture 2" descr="page89image2512815376">
            <a:extLst>
              <a:ext uri="{FF2B5EF4-FFF2-40B4-BE49-F238E27FC236}">
                <a16:creationId xmlns:a16="http://schemas.microsoft.com/office/drawing/2014/main" id="{153D4749-E9CA-6046-8AF6-AC6F0B849A1C}"/>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884293" y="5475276"/>
            <a:ext cx="1714500" cy="952500"/>
          </a:xfrm>
          <a:prstGeom prst="rect">
            <a:avLst/>
          </a:prstGeom>
          <a:noFill/>
          <a:extLst>
            <a:ext uri="{909E8E84-426E-40DD-AFC4-6F175D3DCCD1}">
              <a14:hiddenFill xmlns:a14="http://schemas.microsoft.com/office/drawing/2010/main">
                <a:solidFill>
                  <a:srgbClr val="FFFFFF"/>
                </a:solidFill>
              </a14:hiddenFill>
            </a:ext>
          </a:extLst>
        </p:spPr>
      </p:pic>
      <p:grpSp>
        <p:nvGrpSpPr>
          <p:cNvPr id="59" name="Group 58">
            <a:extLst>
              <a:ext uri="{FF2B5EF4-FFF2-40B4-BE49-F238E27FC236}">
                <a16:creationId xmlns:a16="http://schemas.microsoft.com/office/drawing/2014/main" id="{50D7035F-5A8D-904A-9EC5-9F9EE0856449}"/>
              </a:ext>
            </a:extLst>
          </p:cNvPr>
          <p:cNvGrpSpPr/>
          <p:nvPr/>
        </p:nvGrpSpPr>
        <p:grpSpPr>
          <a:xfrm>
            <a:off x="9822741" y="3999373"/>
            <a:ext cx="2504342" cy="2630686"/>
            <a:chOff x="9687658" y="3999373"/>
            <a:chExt cx="2492095" cy="2630686"/>
          </a:xfrm>
        </p:grpSpPr>
        <p:sp>
          <p:nvSpPr>
            <p:cNvPr id="85" name="TextBox 84">
              <a:extLst>
                <a:ext uri="{FF2B5EF4-FFF2-40B4-BE49-F238E27FC236}">
                  <a16:creationId xmlns:a16="http://schemas.microsoft.com/office/drawing/2014/main" id="{C3A8B073-708D-044E-9D3C-E77DFB80FEDD}"/>
                </a:ext>
              </a:extLst>
            </p:cNvPr>
            <p:cNvSpPr txBox="1"/>
            <p:nvPr/>
          </p:nvSpPr>
          <p:spPr>
            <a:xfrm>
              <a:off x="10376701" y="5981917"/>
              <a:ext cx="474584" cy="369332"/>
            </a:xfrm>
            <a:prstGeom prst="rect">
              <a:avLst/>
            </a:prstGeom>
            <a:noFill/>
          </p:spPr>
          <p:txBody>
            <a:bodyPr wrap="square" rtlCol="0">
              <a:spAutoFit/>
            </a:bodyPr>
            <a:lstStyle/>
            <a:p>
              <a:r>
                <a:rPr lang="en-US" dirty="0"/>
                <a:t>e</a:t>
              </a:r>
            </a:p>
          </p:txBody>
        </p:sp>
        <p:grpSp>
          <p:nvGrpSpPr>
            <p:cNvPr id="45" name="Group 204">
              <a:extLst>
                <a:ext uri="{FF2B5EF4-FFF2-40B4-BE49-F238E27FC236}">
                  <a16:creationId xmlns:a16="http://schemas.microsoft.com/office/drawing/2014/main" id="{EF85E47B-F00E-4245-9478-31AA79824D39}"/>
                </a:ext>
              </a:extLst>
            </p:cNvPr>
            <p:cNvGrpSpPr>
              <a:grpSpLocks/>
            </p:cNvGrpSpPr>
            <p:nvPr/>
          </p:nvGrpSpPr>
          <p:grpSpPr bwMode="auto">
            <a:xfrm>
              <a:off x="10330980" y="4749292"/>
              <a:ext cx="361173" cy="823896"/>
              <a:chOff x="3552" y="2400"/>
              <a:chExt cx="192" cy="480"/>
            </a:xfrm>
          </p:grpSpPr>
          <p:sp>
            <p:nvSpPr>
              <p:cNvPr id="46" name="Line 52">
                <a:extLst>
                  <a:ext uri="{FF2B5EF4-FFF2-40B4-BE49-F238E27FC236}">
                    <a16:creationId xmlns:a16="http://schemas.microsoft.com/office/drawing/2014/main" id="{776C87C7-4F11-1F4B-A640-62749EA1A61C}"/>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53">
                <a:extLst>
                  <a:ext uri="{FF2B5EF4-FFF2-40B4-BE49-F238E27FC236}">
                    <a16:creationId xmlns:a16="http://schemas.microsoft.com/office/drawing/2014/main" id="{A1622203-8F66-AD45-BA5E-033DF5C69FF6}"/>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54">
                <a:extLst>
                  <a:ext uri="{FF2B5EF4-FFF2-40B4-BE49-F238E27FC236}">
                    <a16:creationId xmlns:a16="http://schemas.microsoft.com/office/drawing/2014/main" id="{01D5DD31-4EFF-4445-9156-5DD8CD7F3ABA}"/>
                  </a:ext>
                </a:extLst>
              </p:cNvPr>
              <p:cNvSpPr>
                <a:spLocks noChangeAspect="1" noChangeShapeType="1"/>
              </p:cNvSpPr>
              <p:nvPr/>
            </p:nvSpPr>
            <p:spPr bwMode="auto">
              <a:xfrm>
                <a:off x="3624"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55">
                <a:extLst>
                  <a:ext uri="{FF2B5EF4-FFF2-40B4-BE49-F238E27FC236}">
                    <a16:creationId xmlns:a16="http://schemas.microsoft.com/office/drawing/2014/main" id="{8D38EB90-E525-904E-A6F7-483B58C6BF52}"/>
                  </a:ext>
                </a:extLst>
              </p:cNvPr>
              <p:cNvSpPr>
                <a:spLocks noChangeAspect="1" noChangeShapeType="1"/>
              </p:cNvSpPr>
              <p:nvPr/>
            </p:nvSpPr>
            <p:spPr bwMode="auto">
              <a:xfrm>
                <a:off x="3648"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56">
                <a:extLst>
                  <a:ext uri="{FF2B5EF4-FFF2-40B4-BE49-F238E27FC236}">
                    <a16:creationId xmlns:a16="http://schemas.microsoft.com/office/drawing/2014/main" id="{BD323DB2-B6F6-CB4B-A3A9-5F931FB5CF9D}"/>
                  </a:ext>
                </a:extLst>
              </p:cNvPr>
              <p:cNvSpPr>
                <a:spLocks noChangeAspect="1" noChangeShapeType="1"/>
              </p:cNvSpPr>
              <p:nvPr/>
            </p:nvSpPr>
            <p:spPr bwMode="auto">
              <a:xfrm>
                <a:off x="3624"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Freeform 57">
                <a:extLst>
                  <a:ext uri="{FF2B5EF4-FFF2-40B4-BE49-F238E27FC236}">
                    <a16:creationId xmlns:a16="http://schemas.microsoft.com/office/drawing/2014/main" id="{A547051B-EAF6-EB45-8ECD-89649148C988}"/>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53" name="Group 218">
              <a:extLst>
                <a:ext uri="{FF2B5EF4-FFF2-40B4-BE49-F238E27FC236}">
                  <a16:creationId xmlns:a16="http://schemas.microsoft.com/office/drawing/2014/main" id="{952A0517-C1FD-EC4C-A043-2E9507B13F2A}"/>
                </a:ext>
              </a:extLst>
            </p:cNvPr>
            <p:cNvGrpSpPr>
              <a:grpSpLocks/>
            </p:cNvGrpSpPr>
            <p:nvPr/>
          </p:nvGrpSpPr>
          <p:grpSpPr bwMode="auto">
            <a:xfrm rot="2700000">
              <a:off x="10173830" y="4515552"/>
              <a:ext cx="152400" cy="733617"/>
              <a:chOff x="5280" y="1200"/>
              <a:chExt cx="96" cy="480"/>
            </a:xfrm>
          </p:grpSpPr>
          <p:sp>
            <p:nvSpPr>
              <p:cNvPr id="54" name="Line 106">
                <a:extLst>
                  <a:ext uri="{FF2B5EF4-FFF2-40B4-BE49-F238E27FC236}">
                    <a16:creationId xmlns:a16="http://schemas.microsoft.com/office/drawing/2014/main" id="{1A1D63B1-C909-B04E-B9E8-00030DBD06F2}"/>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7">
                <a:extLst>
                  <a:ext uri="{FF2B5EF4-FFF2-40B4-BE49-F238E27FC236}">
                    <a16:creationId xmlns:a16="http://schemas.microsoft.com/office/drawing/2014/main" id="{1A542003-CD23-F54C-9AF3-CB4D90C47E96}"/>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Freeform 108">
                <a:extLst>
                  <a:ext uri="{FF2B5EF4-FFF2-40B4-BE49-F238E27FC236}">
                    <a16:creationId xmlns:a16="http://schemas.microsoft.com/office/drawing/2014/main" id="{8BFFF3D8-E09A-FB46-B782-54333C270D5F}"/>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57" name="Line 109">
                <a:extLst>
                  <a:ext uri="{FF2B5EF4-FFF2-40B4-BE49-F238E27FC236}">
                    <a16:creationId xmlns:a16="http://schemas.microsoft.com/office/drawing/2014/main" id="{EA6D001A-7C75-B44F-888F-18905A67CCCA}"/>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1" name="Group 13">
              <a:extLst>
                <a:ext uri="{FF2B5EF4-FFF2-40B4-BE49-F238E27FC236}">
                  <a16:creationId xmlns:a16="http://schemas.microsoft.com/office/drawing/2014/main" id="{B911F8B2-924B-844C-9AB5-8CAC5951FBE9}"/>
                </a:ext>
              </a:extLst>
            </p:cNvPr>
            <p:cNvGrpSpPr>
              <a:grpSpLocks noChangeAspect="1"/>
            </p:cNvGrpSpPr>
            <p:nvPr/>
          </p:nvGrpSpPr>
          <p:grpSpPr bwMode="auto">
            <a:xfrm>
              <a:off x="9902101" y="5074959"/>
              <a:ext cx="146723" cy="152400"/>
              <a:chOff x="1344" y="2064"/>
              <a:chExt cx="192" cy="192"/>
            </a:xfrm>
          </p:grpSpPr>
          <p:sp>
            <p:nvSpPr>
              <p:cNvPr id="62" name="Oval 14">
                <a:extLst>
                  <a:ext uri="{FF2B5EF4-FFF2-40B4-BE49-F238E27FC236}">
                    <a16:creationId xmlns:a16="http://schemas.microsoft.com/office/drawing/2014/main" id="{B32B6A78-DCDD-7E4E-817C-47655B55928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3" name="Rectangle 15">
                <a:extLst>
                  <a:ext uri="{FF2B5EF4-FFF2-40B4-BE49-F238E27FC236}">
                    <a16:creationId xmlns:a16="http://schemas.microsoft.com/office/drawing/2014/main" id="{3C2D5C66-11F4-0A43-814A-0DF6C513D77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5" name="Group 218">
              <a:extLst>
                <a:ext uri="{FF2B5EF4-FFF2-40B4-BE49-F238E27FC236}">
                  <a16:creationId xmlns:a16="http://schemas.microsoft.com/office/drawing/2014/main" id="{8FB22C9B-4250-244F-8951-724C0433C611}"/>
                </a:ext>
              </a:extLst>
            </p:cNvPr>
            <p:cNvGrpSpPr>
              <a:grpSpLocks/>
            </p:cNvGrpSpPr>
            <p:nvPr/>
          </p:nvGrpSpPr>
          <p:grpSpPr bwMode="auto">
            <a:xfrm rot="8100000">
              <a:off x="10196080" y="5071131"/>
              <a:ext cx="146723" cy="762000"/>
              <a:chOff x="5280" y="1200"/>
              <a:chExt cx="96" cy="480"/>
            </a:xfrm>
          </p:grpSpPr>
          <p:sp>
            <p:nvSpPr>
              <p:cNvPr id="66" name="Line 106">
                <a:extLst>
                  <a:ext uri="{FF2B5EF4-FFF2-40B4-BE49-F238E27FC236}">
                    <a16:creationId xmlns:a16="http://schemas.microsoft.com/office/drawing/2014/main" id="{1CA080E6-5588-8D4D-84AF-3B60A2F9D00D}"/>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7">
                <a:extLst>
                  <a:ext uri="{FF2B5EF4-FFF2-40B4-BE49-F238E27FC236}">
                    <a16:creationId xmlns:a16="http://schemas.microsoft.com/office/drawing/2014/main" id="{EE1702F1-0015-1C48-A19B-1E7E35DC8F0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Freeform 108">
                <a:extLst>
                  <a:ext uri="{FF2B5EF4-FFF2-40B4-BE49-F238E27FC236}">
                    <a16:creationId xmlns:a16="http://schemas.microsoft.com/office/drawing/2014/main" id="{6156A492-CE84-5D41-A9A0-160E1B087325}"/>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69" name="Line 109">
                <a:extLst>
                  <a:ext uri="{FF2B5EF4-FFF2-40B4-BE49-F238E27FC236}">
                    <a16:creationId xmlns:a16="http://schemas.microsoft.com/office/drawing/2014/main" id="{BE5D6CAE-8452-9948-A586-8C7E6CD4C54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4" name="Straight Connector 43">
              <a:extLst>
                <a:ext uri="{FF2B5EF4-FFF2-40B4-BE49-F238E27FC236}">
                  <a16:creationId xmlns:a16="http://schemas.microsoft.com/office/drawing/2014/main" id="{5B638FCA-C500-E143-8910-DBC7AA388AF0}"/>
                </a:ext>
              </a:extLst>
            </p:cNvPr>
            <p:cNvCxnSpPr/>
            <p:nvPr/>
          </p:nvCxnSpPr>
          <p:spPr>
            <a:xfrm>
              <a:off x="10511565" y="4344901"/>
              <a:ext cx="0" cy="45314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02823AF9-3DA8-AC4E-A05D-1DA786A1348F}"/>
                </a:ext>
              </a:extLst>
            </p:cNvPr>
            <p:cNvCxnSpPr/>
            <p:nvPr/>
          </p:nvCxnSpPr>
          <p:spPr>
            <a:xfrm>
              <a:off x="10517153" y="5542075"/>
              <a:ext cx="0" cy="45314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2" name="Group 13">
              <a:extLst>
                <a:ext uri="{FF2B5EF4-FFF2-40B4-BE49-F238E27FC236}">
                  <a16:creationId xmlns:a16="http://schemas.microsoft.com/office/drawing/2014/main" id="{691F5462-14BD-4340-B59D-E77734E9E8D6}"/>
                </a:ext>
              </a:extLst>
            </p:cNvPr>
            <p:cNvGrpSpPr>
              <a:grpSpLocks noChangeAspect="1"/>
            </p:cNvGrpSpPr>
            <p:nvPr/>
          </p:nvGrpSpPr>
          <p:grpSpPr bwMode="auto">
            <a:xfrm>
              <a:off x="10443849" y="5618963"/>
              <a:ext cx="146723" cy="152400"/>
              <a:chOff x="1344" y="2064"/>
              <a:chExt cx="192" cy="192"/>
            </a:xfrm>
          </p:grpSpPr>
          <p:sp>
            <p:nvSpPr>
              <p:cNvPr id="73" name="Oval 14">
                <a:extLst>
                  <a:ext uri="{FF2B5EF4-FFF2-40B4-BE49-F238E27FC236}">
                    <a16:creationId xmlns:a16="http://schemas.microsoft.com/office/drawing/2014/main" id="{C15F16F9-F8FD-7649-86E2-291782C5EEC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4" name="Rectangle 15">
                <a:extLst>
                  <a:ext uri="{FF2B5EF4-FFF2-40B4-BE49-F238E27FC236}">
                    <a16:creationId xmlns:a16="http://schemas.microsoft.com/office/drawing/2014/main" id="{1F164294-598F-2342-AE8B-1F858D69598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5" name="Group 13">
              <a:extLst>
                <a:ext uri="{FF2B5EF4-FFF2-40B4-BE49-F238E27FC236}">
                  <a16:creationId xmlns:a16="http://schemas.microsoft.com/office/drawing/2014/main" id="{866FE983-9AE6-E646-A43B-A6D05BA1B32F}"/>
                </a:ext>
              </a:extLst>
            </p:cNvPr>
            <p:cNvGrpSpPr>
              <a:grpSpLocks noChangeAspect="1"/>
            </p:cNvGrpSpPr>
            <p:nvPr/>
          </p:nvGrpSpPr>
          <p:grpSpPr bwMode="auto">
            <a:xfrm>
              <a:off x="10432563" y="4540443"/>
              <a:ext cx="146723" cy="152400"/>
              <a:chOff x="1344" y="2064"/>
              <a:chExt cx="192" cy="192"/>
            </a:xfrm>
          </p:grpSpPr>
          <p:sp>
            <p:nvSpPr>
              <p:cNvPr id="76" name="Oval 14">
                <a:extLst>
                  <a:ext uri="{FF2B5EF4-FFF2-40B4-BE49-F238E27FC236}">
                    <a16:creationId xmlns:a16="http://schemas.microsoft.com/office/drawing/2014/main" id="{066C7C5F-7A3D-8A45-B7FF-14EF143F90B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7" name="Rectangle 15">
                <a:extLst>
                  <a:ext uri="{FF2B5EF4-FFF2-40B4-BE49-F238E27FC236}">
                    <a16:creationId xmlns:a16="http://schemas.microsoft.com/office/drawing/2014/main" id="{86AC5C0D-0B0D-454B-888A-E572CB43A14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8" name="Group 13">
              <a:extLst>
                <a:ext uri="{FF2B5EF4-FFF2-40B4-BE49-F238E27FC236}">
                  <a16:creationId xmlns:a16="http://schemas.microsoft.com/office/drawing/2014/main" id="{821BA5A1-3474-C341-A0EE-CDA37A222DBF}"/>
                </a:ext>
              </a:extLst>
            </p:cNvPr>
            <p:cNvGrpSpPr>
              <a:grpSpLocks noChangeAspect="1"/>
            </p:cNvGrpSpPr>
            <p:nvPr/>
          </p:nvGrpSpPr>
          <p:grpSpPr bwMode="auto">
            <a:xfrm>
              <a:off x="10432564" y="4282538"/>
              <a:ext cx="146723" cy="152400"/>
              <a:chOff x="1344" y="2064"/>
              <a:chExt cx="192" cy="192"/>
            </a:xfrm>
          </p:grpSpPr>
          <p:sp>
            <p:nvSpPr>
              <p:cNvPr id="79" name="Oval 14">
                <a:extLst>
                  <a:ext uri="{FF2B5EF4-FFF2-40B4-BE49-F238E27FC236}">
                    <a16:creationId xmlns:a16="http://schemas.microsoft.com/office/drawing/2014/main" id="{527FA8C2-010C-4542-87F1-54CFE5CF69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0" name="Rectangle 15">
                <a:extLst>
                  <a:ext uri="{FF2B5EF4-FFF2-40B4-BE49-F238E27FC236}">
                    <a16:creationId xmlns:a16="http://schemas.microsoft.com/office/drawing/2014/main" id="{0B8B6E10-6C55-744B-AF72-E2DDDF85A45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81" name="Group 13">
              <a:extLst>
                <a:ext uri="{FF2B5EF4-FFF2-40B4-BE49-F238E27FC236}">
                  <a16:creationId xmlns:a16="http://schemas.microsoft.com/office/drawing/2014/main" id="{69C03666-E337-A544-BA75-0E31528EF7CD}"/>
                </a:ext>
              </a:extLst>
            </p:cNvPr>
            <p:cNvGrpSpPr>
              <a:grpSpLocks noChangeAspect="1"/>
            </p:cNvGrpSpPr>
            <p:nvPr/>
          </p:nvGrpSpPr>
          <p:grpSpPr bwMode="auto">
            <a:xfrm>
              <a:off x="10443850" y="5923762"/>
              <a:ext cx="146723" cy="152400"/>
              <a:chOff x="1344" y="2064"/>
              <a:chExt cx="192" cy="192"/>
            </a:xfrm>
          </p:grpSpPr>
          <p:sp>
            <p:nvSpPr>
              <p:cNvPr id="82" name="Oval 14">
                <a:extLst>
                  <a:ext uri="{FF2B5EF4-FFF2-40B4-BE49-F238E27FC236}">
                    <a16:creationId xmlns:a16="http://schemas.microsoft.com/office/drawing/2014/main" id="{D94D3DF1-9F86-6841-A500-87BA7EC7B54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3" name="Rectangle 15">
                <a:extLst>
                  <a:ext uri="{FF2B5EF4-FFF2-40B4-BE49-F238E27FC236}">
                    <a16:creationId xmlns:a16="http://schemas.microsoft.com/office/drawing/2014/main" id="{513CD141-4BA3-1848-BFFF-07340C7836E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0" name="TextBox 69">
              <a:extLst>
                <a:ext uri="{FF2B5EF4-FFF2-40B4-BE49-F238E27FC236}">
                  <a16:creationId xmlns:a16="http://schemas.microsoft.com/office/drawing/2014/main" id="{69272036-7CA9-A942-B9B1-43E0AD77F4AF}"/>
                </a:ext>
              </a:extLst>
            </p:cNvPr>
            <p:cNvSpPr txBox="1"/>
            <p:nvPr/>
          </p:nvSpPr>
          <p:spPr>
            <a:xfrm>
              <a:off x="9687658" y="4960660"/>
              <a:ext cx="338592" cy="369332"/>
            </a:xfrm>
            <a:prstGeom prst="rect">
              <a:avLst/>
            </a:prstGeom>
            <a:noFill/>
          </p:spPr>
          <p:txBody>
            <a:bodyPr wrap="square" rtlCol="0">
              <a:spAutoFit/>
            </a:bodyPr>
            <a:lstStyle/>
            <a:p>
              <a:r>
                <a:rPr lang="en-US" dirty="0"/>
                <a:t>b</a:t>
              </a:r>
            </a:p>
          </p:txBody>
        </p:sp>
        <p:sp>
          <p:nvSpPr>
            <p:cNvPr id="86" name="TextBox 85">
              <a:extLst>
                <a:ext uri="{FF2B5EF4-FFF2-40B4-BE49-F238E27FC236}">
                  <a16:creationId xmlns:a16="http://schemas.microsoft.com/office/drawing/2014/main" id="{27CFCB15-66A2-8744-BAA8-CB842B68F630}"/>
                </a:ext>
              </a:extLst>
            </p:cNvPr>
            <p:cNvSpPr txBox="1"/>
            <p:nvPr/>
          </p:nvSpPr>
          <p:spPr>
            <a:xfrm>
              <a:off x="10364840" y="3999373"/>
              <a:ext cx="338592" cy="369332"/>
            </a:xfrm>
            <a:prstGeom prst="rect">
              <a:avLst/>
            </a:prstGeom>
            <a:noFill/>
          </p:spPr>
          <p:txBody>
            <a:bodyPr wrap="square" rtlCol="0">
              <a:spAutoFit/>
            </a:bodyPr>
            <a:lstStyle/>
            <a:p>
              <a:r>
                <a:rPr lang="en-US" dirty="0"/>
                <a:t>c</a:t>
              </a:r>
            </a:p>
          </p:txBody>
        </p:sp>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E79E74BE-5A4A-5048-BE0F-0ADB7FEB772E}"/>
                    </a:ext>
                  </a:extLst>
                </p:cNvPr>
                <p:cNvSpPr txBox="1"/>
                <p:nvPr/>
              </p:nvSpPr>
              <p:spPr>
                <a:xfrm>
                  <a:off x="10805564" y="4936242"/>
                  <a:ext cx="1185570" cy="39158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rPr>
                              <m:t>𝑖</m:t>
                            </m:r>
                          </m:e>
                          <m:sub>
                            <m:r>
                              <a:rPr lang="en-US" b="0" i="1" smtClean="0">
                                <a:latin typeface="Cambria Math" panose="02040503050406030204" pitchFamily="18" charset="0"/>
                              </a:rPr>
                              <m:t>𝑓</m:t>
                            </m:r>
                          </m:sub>
                        </m:sSub>
                        <m:r>
                          <a:rPr lang="en-US" b="0" i="1" smtClean="0">
                            <a:latin typeface="Cambria Math" panose="02040503050406030204" pitchFamily="18" charset="0"/>
                          </a:rPr>
                          <m:t>−</m:t>
                        </m:r>
                        <m:r>
                          <a:rPr lang="en-US" i="1">
                            <a:latin typeface="Cambria Math" panose="02040503050406030204" pitchFamily="18" charset="0"/>
                            <a:ea typeface="Cambria Math" panose="02040503050406030204" pitchFamily="18" charset="0"/>
                          </a:rPr>
                          <m:t>𝛽</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𝑟</m:t>
                            </m:r>
                          </m:sub>
                        </m:sSub>
                      </m:oMath>
                    </m:oMathPara>
                  </a14:m>
                  <a:endParaRPr lang="en-US" dirty="0"/>
                </a:p>
              </p:txBody>
            </p:sp>
          </mc:Choice>
          <mc:Fallback xmlns="">
            <p:sp>
              <p:nvSpPr>
                <p:cNvPr id="87" name="TextBox 86">
                  <a:extLst>
                    <a:ext uri="{FF2B5EF4-FFF2-40B4-BE49-F238E27FC236}">
                      <a16:creationId xmlns:a16="http://schemas.microsoft.com/office/drawing/2014/main" id="{E79E74BE-5A4A-5048-BE0F-0ADB7FEB772E}"/>
                    </a:ext>
                  </a:extLst>
                </p:cNvPr>
                <p:cNvSpPr txBox="1">
                  <a:spLocks noRot="1" noChangeAspect="1" noMove="1" noResize="1" noEditPoints="1" noAdjustHandles="1" noChangeArrowheads="1" noChangeShapeType="1" noTextEdit="1"/>
                </p:cNvSpPr>
                <p:nvPr/>
              </p:nvSpPr>
              <p:spPr>
                <a:xfrm>
                  <a:off x="10805564" y="4936242"/>
                  <a:ext cx="1185570" cy="391582"/>
                </a:xfrm>
                <a:prstGeom prst="rect">
                  <a:avLst/>
                </a:prstGeom>
                <a:blipFill>
                  <a:blip r:embed="rId5"/>
                  <a:stretch>
                    <a:fillRect l="-2128" b="-9375"/>
                  </a:stretch>
                </a:blipFill>
              </p:spPr>
              <p:txBody>
                <a:bodyPr/>
                <a:lstStyle/>
                <a:p>
                  <a:r>
                    <a:rPr lang="en-US">
                      <a:noFill/>
                    </a:rPr>
                    <a:t> </a:t>
                  </a:r>
                </a:p>
              </p:txBody>
            </p:sp>
          </mc:Fallback>
        </mc:AlternateContent>
        <p:sp>
          <p:nvSpPr>
            <p:cNvPr id="89" name="TextBox 88">
              <a:extLst>
                <a:ext uri="{FF2B5EF4-FFF2-40B4-BE49-F238E27FC236}">
                  <a16:creationId xmlns:a16="http://schemas.microsoft.com/office/drawing/2014/main" id="{58AA1752-477B-414B-99CC-B01B06F46408}"/>
                </a:ext>
              </a:extLst>
            </p:cNvPr>
            <p:cNvSpPr txBox="1"/>
            <p:nvPr/>
          </p:nvSpPr>
          <p:spPr>
            <a:xfrm>
              <a:off x="9713628" y="6260727"/>
              <a:ext cx="2466125" cy="369332"/>
            </a:xfrm>
            <a:prstGeom prst="rect">
              <a:avLst/>
            </a:prstGeom>
            <a:noFill/>
          </p:spPr>
          <p:txBody>
            <a:bodyPr wrap="square" rtlCol="0">
              <a:spAutoFit/>
            </a:bodyPr>
            <a:lstStyle/>
            <a:p>
              <a:r>
                <a:rPr lang="en-US" dirty="0"/>
                <a:t>Bipolar model</a:t>
              </a:r>
            </a:p>
          </p:txBody>
        </p:sp>
      </p:grpSp>
      <mc:AlternateContent xmlns:mc="http://schemas.openxmlformats.org/markup-compatibility/2006" xmlns:a14="http://schemas.microsoft.com/office/drawing/2010/main">
        <mc:Choice Requires="a14">
          <p:graphicFrame>
            <p:nvGraphicFramePr>
              <p:cNvPr id="90" name="Table 90">
                <a:extLst>
                  <a:ext uri="{FF2B5EF4-FFF2-40B4-BE49-F238E27FC236}">
                    <a16:creationId xmlns:a16="http://schemas.microsoft.com/office/drawing/2014/main" id="{C664DE17-D88D-DD45-B09C-926D9BD497B6}"/>
                  </a:ext>
                </a:extLst>
              </p:cNvPr>
              <p:cNvGraphicFramePr>
                <a:graphicFrameLocks noGrp="1"/>
              </p:cNvGraphicFramePr>
              <p:nvPr>
                <p:extLst>
                  <p:ext uri="{D42A27DB-BD31-4B8C-83A1-F6EECF244321}">
                    <p14:modId xmlns:p14="http://schemas.microsoft.com/office/powerpoint/2010/main" val="810105097"/>
                  </p:ext>
                </p:extLst>
              </p:nvPr>
            </p:nvGraphicFramePr>
            <p:xfrm>
              <a:off x="3834668" y="4057228"/>
              <a:ext cx="5168708" cy="2062480"/>
            </p:xfrm>
            <a:graphic>
              <a:graphicData uri="http://schemas.openxmlformats.org/drawingml/2006/table">
                <a:tbl>
                  <a:tblPr firstRow="1" bandRow="1">
                    <a:tableStyleId>{5C22544A-7EE6-4342-B048-85BDC9FD1C3A}</a:tableStyleId>
                  </a:tblPr>
                  <a:tblGrid>
                    <a:gridCol w="1033743">
                      <a:extLst>
                        <a:ext uri="{9D8B030D-6E8A-4147-A177-3AD203B41FA5}">
                          <a16:colId xmlns:a16="http://schemas.microsoft.com/office/drawing/2014/main" val="3270297207"/>
                        </a:ext>
                      </a:extLst>
                    </a:gridCol>
                    <a:gridCol w="649939">
                      <a:extLst>
                        <a:ext uri="{9D8B030D-6E8A-4147-A177-3AD203B41FA5}">
                          <a16:colId xmlns:a16="http://schemas.microsoft.com/office/drawing/2014/main" val="2201865162"/>
                        </a:ext>
                      </a:extLst>
                    </a:gridCol>
                    <a:gridCol w="597283">
                      <a:extLst>
                        <a:ext uri="{9D8B030D-6E8A-4147-A177-3AD203B41FA5}">
                          <a16:colId xmlns:a16="http://schemas.microsoft.com/office/drawing/2014/main" val="4101733889"/>
                        </a:ext>
                      </a:extLst>
                    </a:gridCol>
                    <a:gridCol w="1470500">
                      <a:extLst>
                        <a:ext uri="{9D8B030D-6E8A-4147-A177-3AD203B41FA5}">
                          <a16:colId xmlns:a16="http://schemas.microsoft.com/office/drawing/2014/main" val="801850443"/>
                        </a:ext>
                      </a:extLst>
                    </a:gridCol>
                    <a:gridCol w="1417243">
                      <a:extLst>
                        <a:ext uri="{9D8B030D-6E8A-4147-A177-3AD203B41FA5}">
                          <a16:colId xmlns:a16="http://schemas.microsoft.com/office/drawing/2014/main" val="3889491483"/>
                        </a:ext>
                      </a:extLst>
                    </a:gridCol>
                  </a:tblGrid>
                  <a:tr h="370840">
                    <a:tc>
                      <a:txBody>
                        <a:bodyPr/>
                        <a:lstStyle/>
                        <a:p>
                          <a:pPr algn="r"/>
                          <a:r>
                            <a:rPr lang="en-US" dirty="0"/>
                            <a:t>Region</a:t>
                          </a:r>
                        </a:p>
                      </a:txBody>
                      <a:tcPr/>
                    </a:tc>
                    <a:tc>
                      <a:txBody>
                        <a:bodyPr/>
                        <a:lstStyle/>
                        <a:p>
                          <a:pPr algn="r"/>
                          <a:r>
                            <a:rPr lang="en-US" dirty="0" err="1"/>
                            <a:t>V</a:t>
                          </a:r>
                          <a:r>
                            <a:rPr lang="en-US" baseline="-25000" dirty="0" err="1"/>
                            <a:t>be</a:t>
                          </a:r>
                          <a:endParaRPr lang="en-US" baseline="-25000" dirty="0"/>
                        </a:p>
                      </a:txBody>
                      <a:tcPr/>
                    </a:tc>
                    <a:tc>
                      <a:txBody>
                        <a:bodyPr/>
                        <a:lstStyle/>
                        <a:p>
                          <a:pPr algn="r"/>
                          <a:r>
                            <a:rPr lang="en-US" dirty="0" err="1"/>
                            <a:t>V</a:t>
                          </a:r>
                          <a:r>
                            <a:rPr lang="en-US" baseline="-25000" dirty="0" err="1"/>
                            <a:t>bc</a:t>
                          </a:r>
                          <a:endParaRPr lang="en-US" baseline="-25000" dirty="0"/>
                        </a:p>
                      </a:txBody>
                      <a:tcPr/>
                    </a:tc>
                    <a:tc>
                      <a:txBody>
                        <a:bodyPr/>
                        <a:lstStyle/>
                        <a:p>
                          <a:pPr algn="r"/>
                          <a:r>
                            <a:rPr lang="en-US" dirty="0" err="1"/>
                            <a:t>V</a:t>
                          </a:r>
                          <a:r>
                            <a:rPr lang="en-US" baseline="-25000" dirty="0" err="1"/>
                            <a:t>ce</a:t>
                          </a:r>
                          <a:endParaRPr lang="en-US" baseline="-25000" dirty="0"/>
                        </a:p>
                      </a:txBody>
                      <a:tcPr/>
                    </a:tc>
                    <a:tc>
                      <a:txBody>
                        <a:bodyPr/>
                        <a:lstStyle/>
                        <a:p>
                          <a:pPr algn="r"/>
                          <a:r>
                            <a:rPr lang="en-US" dirty="0" err="1"/>
                            <a:t>i</a:t>
                          </a:r>
                          <a:r>
                            <a:rPr lang="en-US" baseline="-25000" dirty="0" err="1"/>
                            <a:t>c</a:t>
                          </a:r>
                          <a:endParaRPr lang="en-US" baseline="-25000" dirty="0"/>
                        </a:p>
                      </a:txBody>
                      <a:tcPr/>
                    </a:tc>
                    <a:extLst>
                      <a:ext uri="{0D108BD9-81ED-4DB2-BD59-A6C34878D82A}">
                        <a16:rowId xmlns:a16="http://schemas.microsoft.com/office/drawing/2014/main" val="4076904996"/>
                      </a:ext>
                    </a:extLst>
                  </a:tr>
                  <a:tr h="370840">
                    <a:tc>
                      <a:txBody>
                        <a:bodyPr/>
                        <a:lstStyle/>
                        <a:p>
                          <a:pPr algn="r"/>
                          <a:r>
                            <a:rPr lang="en-US" sz="1600" dirty="0"/>
                            <a:t>active</a:t>
                          </a:r>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&lt;</m:t>
                                    </m:r>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r>
                            <a:rPr lang="en-US" sz="1600" dirty="0"/>
                            <a:t>&gt;</a:t>
                          </a:r>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𝑠</m:t>
                                  </m:r>
                                </m:sub>
                              </m:sSub>
                            </m:oMath>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r>
                                  <a:rPr lang="en-US" sz="1600" i="1" smtClean="0">
                                    <a:latin typeface="Cambria Math" panose="02040503050406030204" pitchFamily="18" charset="0"/>
                                    <a:ea typeface="Cambria Math" panose="02040503050406030204" pitchFamily="18" charset="0"/>
                                  </a:rPr>
                                  <m:t>𝛽</m:t>
                                </m:r>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𝑖</m:t>
                                    </m:r>
                                  </m:e>
                                  <m:sub>
                                    <m:r>
                                      <a:rPr lang="en-US" sz="1600" b="0" i="1" smtClean="0">
                                        <a:latin typeface="Cambria Math" panose="02040503050406030204" pitchFamily="18" charset="0"/>
                                        <a:ea typeface="Cambria Math" panose="02040503050406030204" pitchFamily="18" charset="0"/>
                                      </a:rPr>
                                      <m:t>𝑏</m:t>
                                    </m:r>
                                  </m:sub>
                                </m:sSub>
                              </m:oMath>
                            </m:oMathPara>
                          </a14:m>
                          <a:endParaRPr lang="en-US" sz="1600" dirty="0"/>
                        </a:p>
                      </a:txBody>
                      <a:tcPr/>
                    </a:tc>
                    <a:extLst>
                      <a:ext uri="{0D108BD9-81ED-4DB2-BD59-A6C34878D82A}">
                        <a16:rowId xmlns:a16="http://schemas.microsoft.com/office/drawing/2014/main" val="2708477968"/>
                      </a:ext>
                    </a:extLst>
                  </a:tr>
                  <a:tr h="370840">
                    <a:tc>
                      <a:txBody>
                        <a:bodyPr/>
                        <a:lstStyle/>
                        <a:p>
                          <a:pPr algn="r"/>
                          <a:r>
                            <a:rPr lang="en-US" sz="1600" dirty="0"/>
                            <a:t>reverse</a:t>
                          </a:r>
                        </a:p>
                      </a:txBody>
                      <a:tcPr/>
                    </a:tc>
                    <a:tc>
                      <a:txBody>
                        <a:bodyPr/>
                        <a:lstStyle/>
                        <a:p>
                          <a:pPr algn="r"/>
                          <a:r>
                            <a:rPr lang="en-US" sz="1600" dirty="0"/>
                            <a:t>&lt;</a:t>
                          </a:r>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r>
                            <a:rPr lang="en-US" sz="1600" i="0" dirty="0">
                              <a:latin typeface="+mn-lt"/>
                            </a:rPr>
                            <a:t>&lt;-</a:t>
                          </a:r>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𝑠</m:t>
                                  </m:r>
                                </m:sub>
                              </m:sSub>
                            </m:oMath>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𝛽</m:t>
                                    </m:r>
                                  </m:e>
                                  <m:sub>
                                    <m:r>
                                      <a:rPr lang="en-US" sz="1600" b="0" i="1" smtClean="0">
                                        <a:latin typeface="Cambria Math" panose="02040503050406030204" pitchFamily="18" charset="0"/>
                                      </a:rPr>
                                      <m:t>𝑟</m:t>
                                    </m:r>
                                  </m:sub>
                                </m:sSub>
                                <m:r>
                                  <a:rPr lang="en-US" sz="1600" b="0" i="1" smtClean="0">
                                    <a:latin typeface="Cambria Math" panose="02040503050406030204" pitchFamily="18" charset="0"/>
                                  </a:rPr>
                                  <m:t>+1)</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𝑖</m:t>
                                    </m:r>
                                  </m:e>
                                  <m:sub>
                                    <m:r>
                                      <a:rPr lang="en-US" sz="1600" b="0" i="1" smtClean="0">
                                        <a:latin typeface="Cambria Math" panose="02040503050406030204" pitchFamily="18" charset="0"/>
                                      </a:rPr>
                                      <m:t>𝑏</m:t>
                                    </m:r>
                                  </m:sub>
                                </m:sSub>
                              </m:oMath>
                            </m:oMathPara>
                          </a14:m>
                          <a:endParaRPr lang="en-US" sz="1600" dirty="0"/>
                        </a:p>
                      </a:txBody>
                      <a:tcPr/>
                    </a:tc>
                    <a:extLst>
                      <a:ext uri="{0D108BD9-81ED-4DB2-BD59-A6C34878D82A}">
                        <a16:rowId xmlns:a16="http://schemas.microsoft.com/office/drawing/2014/main" val="236839687"/>
                      </a:ext>
                    </a:extLst>
                  </a:tr>
                  <a:tr h="370840">
                    <a:tc>
                      <a:txBody>
                        <a:bodyPr/>
                        <a:lstStyle/>
                        <a:p>
                          <a:pPr algn="r"/>
                          <a:r>
                            <a:rPr lang="en-US" sz="1600" dirty="0"/>
                            <a:t>on(sat)</a:t>
                          </a:r>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𝑠</m:t>
                                    </m:r>
                                  </m:sub>
                                </m:sSub>
                                <m:r>
                                  <a:rPr lang="en-US" sz="1600" b="0" i="1" smtClean="0">
                                    <a:latin typeface="Cambria Math" panose="02040503050406030204" pitchFamily="18" charset="0"/>
                                  </a:rPr>
                                  <m:t>&gt;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𝑐𝑒</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𝑠</m:t>
                                    </m:r>
                                  </m:sub>
                                </m:sSub>
                              </m:oMath>
                            </m:oMathPara>
                          </a14:m>
                          <a:endParaRPr lang="en-US" sz="1600" dirty="0"/>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b="0" dirty="0"/>
                            <a:t>&gt;</a:t>
                          </a:r>
                          <a14:m>
                            <m:oMath xmlns:m="http://schemas.openxmlformats.org/officeDocument/2006/math">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𝛽</m:t>
                                  </m:r>
                                </m:e>
                                <m:sub>
                                  <m:r>
                                    <a:rPr lang="en-US" sz="1600" b="0" i="1" smtClean="0">
                                      <a:latin typeface="Cambria Math" panose="02040503050406030204" pitchFamily="18" charset="0"/>
                                    </a:rPr>
                                    <m:t>𝑟</m:t>
                                  </m:r>
                                </m:sub>
                              </m:sSub>
                              <m:r>
                                <a:rPr lang="en-US" sz="1600" b="0" i="1" smtClean="0">
                                  <a:latin typeface="Cambria Math" panose="02040503050406030204" pitchFamily="18" charset="0"/>
                                </a:rPr>
                                <m:t>+1)</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𝑖</m:t>
                                  </m:r>
                                </m:e>
                                <m:sub>
                                  <m:r>
                                    <a:rPr lang="en-US" sz="1600" b="0" i="1" smtClean="0">
                                      <a:latin typeface="Cambria Math" panose="02040503050406030204" pitchFamily="18" charset="0"/>
                                    </a:rPr>
                                    <m:t>𝑏</m:t>
                                  </m:r>
                                </m:sub>
                              </m:sSub>
                            </m:oMath>
                          </a14:m>
                          <a:endParaRPr lang="en-US" sz="1600" dirty="0"/>
                        </a:p>
                        <a:p>
                          <a:pPr marL="0" marR="0" lvl="0" indent="0" algn="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right"/>
                              </m:oMathParaPr>
                              <m:oMath xmlns:m="http://schemas.openxmlformats.org/officeDocument/2006/math">
                                <m:r>
                                  <a:rPr lang="en-US" sz="1600" b="0" i="1" smtClean="0">
                                    <a:latin typeface="Cambria Math" panose="02040503050406030204" pitchFamily="18" charset="0"/>
                                  </a:rPr>
                                  <m:t>&lt;</m:t>
                                </m:r>
                                <m:r>
                                  <a:rPr lang="en-US" sz="1600" i="1" smtClean="0">
                                    <a:latin typeface="Cambria Math" panose="02040503050406030204" pitchFamily="18" charset="0"/>
                                    <a:ea typeface="Cambria Math" panose="02040503050406030204" pitchFamily="18" charset="0"/>
                                  </a:rPr>
                                  <m:t>𝛽</m:t>
                                </m:r>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𝑖</m:t>
                                    </m:r>
                                  </m:e>
                                  <m:sub>
                                    <m:r>
                                      <a:rPr lang="en-US" sz="1600" b="0" i="1" smtClean="0">
                                        <a:latin typeface="Cambria Math" panose="02040503050406030204" pitchFamily="18" charset="0"/>
                                        <a:ea typeface="Cambria Math" panose="02040503050406030204" pitchFamily="18" charset="0"/>
                                      </a:rPr>
                                      <m:t>𝑏</m:t>
                                    </m:r>
                                  </m:sub>
                                </m:sSub>
                              </m:oMath>
                            </m:oMathPara>
                          </a14:m>
                          <a:endParaRPr lang="en-US" sz="1600" dirty="0"/>
                        </a:p>
                      </a:txBody>
                      <a:tcPr/>
                    </a:tc>
                    <a:extLst>
                      <a:ext uri="{0D108BD9-81ED-4DB2-BD59-A6C34878D82A}">
                        <a16:rowId xmlns:a16="http://schemas.microsoft.com/office/drawing/2014/main" val="954475566"/>
                      </a:ext>
                    </a:extLst>
                  </a:tr>
                  <a:tr h="370840">
                    <a:tc>
                      <a:txBody>
                        <a:bodyPr/>
                        <a:lstStyle/>
                        <a:p>
                          <a:pPr algn="r"/>
                          <a:r>
                            <a:rPr lang="en-US" sz="1600" dirty="0"/>
                            <a:t>off</a:t>
                          </a:r>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&lt;</m:t>
                                    </m:r>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&lt;</m:t>
                                    </m:r>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r>
                            <a:rPr lang="en-US" sz="1600" dirty="0"/>
                            <a:t>*</a:t>
                          </a:r>
                        </a:p>
                      </a:txBody>
                      <a:tcPr/>
                    </a:tc>
                    <a:tc>
                      <a:txBody>
                        <a:bodyPr/>
                        <a:lstStyle/>
                        <a:p>
                          <a:pPr algn="r"/>
                          <a:r>
                            <a:rPr lang="en-US" sz="1600" dirty="0"/>
                            <a:t>0</a:t>
                          </a:r>
                        </a:p>
                      </a:txBody>
                      <a:tcPr/>
                    </a:tc>
                    <a:extLst>
                      <a:ext uri="{0D108BD9-81ED-4DB2-BD59-A6C34878D82A}">
                        <a16:rowId xmlns:a16="http://schemas.microsoft.com/office/drawing/2014/main" val="1826833412"/>
                      </a:ext>
                    </a:extLst>
                  </a:tr>
                </a:tbl>
              </a:graphicData>
            </a:graphic>
          </p:graphicFrame>
        </mc:Choice>
        <mc:Fallback xmlns="">
          <p:graphicFrame>
            <p:nvGraphicFramePr>
              <p:cNvPr id="90" name="Table 90">
                <a:extLst>
                  <a:ext uri="{FF2B5EF4-FFF2-40B4-BE49-F238E27FC236}">
                    <a16:creationId xmlns:a16="http://schemas.microsoft.com/office/drawing/2014/main" id="{C664DE17-D88D-DD45-B09C-926D9BD497B6}"/>
                  </a:ext>
                </a:extLst>
              </p:cNvPr>
              <p:cNvGraphicFramePr>
                <a:graphicFrameLocks noGrp="1"/>
              </p:cNvGraphicFramePr>
              <p:nvPr>
                <p:extLst>
                  <p:ext uri="{D42A27DB-BD31-4B8C-83A1-F6EECF244321}">
                    <p14:modId xmlns:p14="http://schemas.microsoft.com/office/powerpoint/2010/main" val="810105097"/>
                  </p:ext>
                </p:extLst>
              </p:nvPr>
            </p:nvGraphicFramePr>
            <p:xfrm>
              <a:off x="3834668" y="4057228"/>
              <a:ext cx="5168708" cy="2062480"/>
            </p:xfrm>
            <a:graphic>
              <a:graphicData uri="http://schemas.openxmlformats.org/drawingml/2006/table">
                <a:tbl>
                  <a:tblPr firstRow="1" bandRow="1">
                    <a:tableStyleId>{5C22544A-7EE6-4342-B048-85BDC9FD1C3A}</a:tableStyleId>
                  </a:tblPr>
                  <a:tblGrid>
                    <a:gridCol w="1033743">
                      <a:extLst>
                        <a:ext uri="{9D8B030D-6E8A-4147-A177-3AD203B41FA5}">
                          <a16:colId xmlns:a16="http://schemas.microsoft.com/office/drawing/2014/main" val="3270297207"/>
                        </a:ext>
                      </a:extLst>
                    </a:gridCol>
                    <a:gridCol w="649939">
                      <a:extLst>
                        <a:ext uri="{9D8B030D-6E8A-4147-A177-3AD203B41FA5}">
                          <a16:colId xmlns:a16="http://schemas.microsoft.com/office/drawing/2014/main" val="2201865162"/>
                        </a:ext>
                      </a:extLst>
                    </a:gridCol>
                    <a:gridCol w="597283">
                      <a:extLst>
                        <a:ext uri="{9D8B030D-6E8A-4147-A177-3AD203B41FA5}">
                          <a16:colId xmlns:a16="http://schemas.microsoft.com/office/drawing/2014/main" val="4101733889"/>
                        </a:ext>
                      </a:extLst>
                    </a:gridCol>
                    <a:gridCol w="1470500">
                      <a:extLst>
                        <a:ext uri="{9D8B030D-6E8A-4147-A177-3AD203B41FA5}">
                          <a16:colId xmlns:a16="http://schemas.microsoft.com/office/drawing/2014/main" val="801850443"/>
                        </a:ext>
                      </a:extLst>
                    </a:gridCol>
                    <a:gridCol w="1417243">
                      <a:extLst>
                        <a:ext uri="{9D8B030D-6E8A-4147-A177-3AD203B41FA5}">
                          <a16:colId xmlns:a16="http://schemas.microsoft.com/office/drawing/2014/main" val="3889491483"/>
                        </a:ext>
                      </a:extLst>
                    </a:gridCol>
                  </a:tblGrid>
                  <a:tr h="370840">
                    <a:tc>
                      <a:txBody>
                        <a:bodyPr/>
                        <a:lstStyle/>
                        <a:p>
                          <a:pPr algn="r"/>
                          <a:r>
                            <a:rPr lang="en-US" dirty="0"/>
                            <a:t>Region</a:t>
                          </a:r>
                        </a:p>
                      </a:txBody>
                      <a:tcPr/>
                    </a:tc>
                    <a:tc>
                      <a:txBody>
                        <a:bodyPr/>
                        <a:lstStyle/>
                        <a:p>
                          <a:pPr algn="r"/>
                          <a:r>
                            <a:rPr lang="en-US" dirty="0" err="1"/>
                            <a:t>V</a:t>
                          </a:r>
                          <a:r>
                            <a:rPr lang="en-US" baseline="-25000" dirty="0" err="1"/>
                            <a:t>be</a:t>
                          </a:r>
                          <a:endParaRPr lang="en-US" baseline="-25000" dirty="0"/>
                        </a:p>
                      </a:txBody>
                      <a:tcPr/>
                    </a:tc>
                    <a:tc>
                      <a:txBody>
                        <a:bodyPr/>
                        <a:lstStyle/>
                        <a:p>
                          <a:pPr algn="r"/>
                          <a:r>
                            <a:rPr lang="en-US" dirty="0" err="1"/>
                            <a:t>V</a:t>
                          </a:r>
                          <a:r>
                            <a:rPr lang="en-US" baseline="-25000" dirty="0" err="1"/>
                            <a:t>bc</a:t>
                          </a:r>
                          <a:endParaRPr lang="en-US" baseline="-25000" dirty="0"/>
                        </a:p>
                      </a:txBody>
                      <a:tcPr/>
                    </a:tc>
                    <a:tc>
                      <a:txBody>
                        <a:bodyPr/>
                        <a:lstStyle/>
                        <a:p>
                          <a:pPr algn="r"/>
                          <a:r>
                            <a:rPr lang="en-US" dirty="0" err="1"/>
                            <a:t>V</a:t>
                          </a:r>
                          <a:r>
                            <a:rPr lang="en-US" baseline="-25000" dirty="0" err="1"/>
                            <a:t>ce</a:t>
                          </a:r>
                          <a:endParaRPr lang="en-US" baseline="-25000" dirty="0"/>
                        </a:p>
                      </a:txBody>
                      <a:tcPr/>
                    </a:tc>
                    <a:tc>
                      <a:txBody>
                        <a:bodyPr/>
                        <a:lstStyle/>
                        <a:p>
                          <a:pPr algn="r"/>
                          <a:r>
                            <a:rPr lang="en-US" dirty="0" err="1"/>
                            <a:t>i</a:t>
                          </a:r>
                          <a:r>
                            <a:rPr lang="en-US" baseline="-25000" dirty="0" err="1"/>
                            <a:t>c</a:t>
                          </a:r>
                          <a:endParaRPr lang="en-US" baseline="-25000" dirty="0"/>
                        </a:p>
                      </a:txBody>
                      <a:tcPr/>
                    </a:tc>
                    <a:extLst>
                      <a:ext uri="{0D108BD9-81ED-4DB2-BD59-A6C34878D82A}">
                        <a16:rowId xmlns:a16="http://schemas.microsoft.com/office/drawing/2014/main" val="4076904996"/>
                      </a:ext>
                    </a:extLst>
                  </a:tr>
                  <a:tr h="370840">
                    <a:tc>
                      <a:txBody>
                        <a:bodyPr/>
                        <a:lstStyle/>
                        <a:p>
                          <a:pPr algn="r"/>
                          <a:r>
                            <a:rPr lang="en-US" sz="1600" dirty="0"/>
                            <a:t>active</a:t>
                          </a:r>
                        </a:p>
                      </a:txBody>
                      <a:tcPr/>
                    </a:tc>
                    <a:tc>
                      <a:txBody>
                        <a:bodyPr/>
                        <a:lstStyle/>
                        <a:p>
                          <a:endParaRPr lang="en-US"/>
                        </a:p>
                      </a:txBody>
                      <a:tcPr>
                        <a:blipFill>
                          <a:blip r:embed="rId6"/>
                          <a:stretch>
                            <a:fillRect l="-160784" t="-103333" r="-545098" b="-356667"/>
                          </a:stretch>
                        </a:blipFill>
                      </a:tcPr>
                    </a:tc>
                    <a:tc>
                      <a:txBody>
                        <a:bodyPr/>
                        <a:lstStyle/>
                        <a:p>
                          <a:endParaRPr lang="en-US"/>
                        </a:p>
                      </a:txBody>
                      <a:tcPr>
                        <a:blipFill>
                          <a:blip r:embed="rId6"/>
                          <a:stretch>
                            <a:fillRect l="-282979" t="-103333" r="-491489" b="-356667"/>
                          </a:stretch>
                        </a:blipFill>
                      </a:tcPr>
                    </a:tc>
                    <a:tc>
                      <a:txBody>
                        <a:bodyPr/>
                        <a:lstStyle/>
                        <a:p>
                          <a:endParaRPr lang="en-US"/>
                        </a:p>
                      </a:txBody>
                      <a:tcPr>
                        <a:blipFill>
                          <a:blip r:embed="rId6"/>
                          <a:stretch>
                            <a:fillRect l="-155172" t="-103333" r="-99138" b="-356667"/>
                          </a:stretch>
                        </a:blipFill>
                      </a:tcPr>
                    </a:tc>
                    <a:tc>
                      <a:txBody>
                        <a:bodyPr/>
                        <a:lstStyle/>
                        <a:p>
                          <a:endParaRPr lang="en-US"/>
                        </a:p>
                      </a:txBody>
                      <a:tcPr>
                        <a:blipFill>
                          <a:blip r:embed="rId6"/>
                          <a:stretch>
                            <a:fillRect l="-264286" t="-103333" r="-2679" b="-356667"/>
                          </a:stretch>
                        </a:blipFill>
                      </a:tcPr>
                    </a:tc>
                    <a:extLst>
                      <a:ext uri="{0D108BD9-81ED-4DB2-BD59-A6C34878D82A}">
                        <a16:rowId xmlns:a16="http://schemas.microsoft.com/office/drawing/2014/main" val="2708477968"/>
                      </a:ext>
                    </a:extLst>
                  </a:tr>
                  <a:tr h="370840">
                    <a:tc>
                      <a:txBody>
                        <a:bodyPr/>
                        <a:lstStyle/>
                        <a:p>
                          <a:pPr algn="r"/>
                          <a:r>
                            <a:rPr lang="en-US" sz="1600" dirty="0"/>
                            <a:t>reverse</a:t>
                          </a:r>
                        </a:p>
                      </a:txBody>
                      <a:tcPr/>
                    </a:tc>
                    <a:tc>
                      <a:txBody>
                        <a:bodyPr/>
                        <a:lstStyle/>
                        <a:p>
                          <a:endParaRPr lang="en-US"/>
                        </a:p>
                      </a:txBody>
                      <a:tcPr>
                        <a:blipFill>
                          <a:blip r:embed="rId6"/>
                          <a:stretch>
                            <a:fillRect l="-160784" t="-210345" r="-545098" b="-268966"/>
                          </a:stretch>
                        </a:blipFill>
                      </a:tcPr>
                    </a:tc>
                    <a:tc>
                      <a:txBody>
                        <a:bodyPr/>
                        <a:lstStyle/>
                        <a:p>
                          <a:endParaRPr lang="en-US"/>
                        </a:p>
                      </a:txBody>
                      <a:tcPr>
                        <a:blipFill>
                          <a:blip r:embed="rId6"/>
                          <a:stretch>
                            <a:fillRect l="-282979" t="-210345" r="-491489" b="-268966"/>
                          </a:stretch>
                        </a:blipFill>
                      </a:tcPr>
                    </a:tc>
                    <a:tc>
                      <a:txBody>
                        <a:bodyPr/>
                        <a:lstStyle/>
                        <a:p>
                          <a:endParaRPr lang="en-US"/>
                        </a:p>
                      </a:txBody>
                      <a:tcPr>
                        <a:blipFill>
                          <a:blip r:embed="rId6"/>
                          <a:stretch>
                            <a:fillRect l="-155172" t="-210345" r="-99138" b="-268966"/>
                          </a:stretch>
                        </a:blipFill>
                      </a:tcPr>
                    </a:tc>
                    <a:tc>
                      <a:txBody>
                        <a:bodyPr/>
                        <a:lstStyle/>
                        <a:p>
                          <a:endParaRPr lang="en-US"/>
                        </a:p>
                      </a:txBody>
                      <a:tcPr>
                        <a:blipFill>
                          <a:blip r:embed="rId6"/>
                          <a:stretch>
                            <a:fillRect l="-264286" t="-210345" r="-2679" b="-268966"/>
                          </a:stretch>
                        </a:blipFill>
                      </a:tcPr>
                    </a:tc>
                    <a:extLst>
                      <a:ext uri="{0D108BD9-81ED-4DB2-BD59-A6C34878D82A}">
                        <a16:rowId xmlns:a16="http://schemas.microsoft.com/office/drawing/2014/main" val="236839687"/>
                      </a:ext>
                    </a:extLst>
                  </a:tr>
                  <a:tr h="579120">
                    <a:tc>
                      <a:txBody>
                        <a:bodyPr/>
                        <a:lstStyle/>
                        <a:p>
                          <a:pPr algn="r"/>
                          <a:r>
                            <a:rPr lang="en-US" sz="1600" dirty="0"/>
                            <a:t>on(sat)</a:t>
                          </a:r>
                        </a:p>
                      </a:txBody>
                      <a:tcPr/>
                    </a:tc>
                    <a:tc>
                      <a:txBody>
                        <a:bodyPr/>
                        <a:lstStyle/>
                        <a:p>
                          <a:endParaRPr lang="en-US"/>
                        </a:p>
                      </a:txBody>
                      <a:tcPr>
                        <a:blipFill>
                          <a:blip r:embed="rId6"/>
                          <a:stretch>
                            <a:fillRect l="-160784" t="-195652" r="-545098" b="-69565"/>
                          </a:stretch>
                        </a:blipFill>
                      </a:tcPr>
                    </a:tc>
                    <a:tc>
                      <a:txBody>
                        <a:bodyPr/>
                        <a:lstStyle/>
                        <a:p>
                          <a:endParaRPr lang="en-US"/>
                        </a:p>
                      </a:txBody>
                      <a:tcPr>
                        <a:blipFill>
                          <a:blip r:embed="rId6"/>
                          <a:stretch>
                            <a:fillRect l="-282979" t="-195652" r="-491489" b="-69565"/>
                          </a:stretch>
                        </a:blipFill>
                      </a:tcPr>
                    </a:tc>
                    <a:tc>
                      <a:txBody>
                        <a:bodyPr/>
                        <a:lstStyle/>
                        <a:p>
                          <a:endParaRPr lang="en-US"/>
                        </a:p>
                      </a:txBody>
                      <a:tcPr>
                        <a:blipFill>
                          <a:blip r:embed="rId6"/>
                          <a:stretch>
                            <a:fillRect l="-155172" t="-195652" r="-99138" b="-69565"/>
                          </a:stretch>
                        </a:blipFill>
                      </a:tcPr>
                    </a:tc>
                    <a:tc>
                      <a:txBody>
                        <a:bodyPr/>
                        <a:lstStyle/>
                        <a:p>
                          <a:endParaRPr lang="en-US"/>
                        </a:p>
                      </a:txBody>
                      <a:tcPr>
                        <a:blipFill>
                          <a:blip r:embed="rId6"/>
                          <a:stretch>
                            <a:fillRect l="-264286" t="-195652" r="-2679" b="-69565"/>
                          </a:stretch>
                        </a:blipFill>
                      </a:tcPr>
                    </a:tc>
                    <a:extLst>
                      <a:ext uri="{0D108BD9-81ED-4DB2-BD59-A6C34878D82A}">
                        <a16:rowId xmlns:a16="http://schemas.microsoft.com/office/drawing/2014/main" val="954475566"/>
                      </a:ext>
                    </a:extLst>
                  </a:tr>
                  <a:tr h="370840">
                    <a:tc>
                      <a:txBody>
                        <a:bodyPr/>
                        <a:lstStyle/>
                        <a:p>
                          <a:pPr algn="r"/>
                          <a:r>
                            <a:rPr lang="en-US" sz="1600" dirty="0"/>
                            <a:t>off</a:t>
                          </a:r>
                        </a:p>
                      </a:txBody>
                      <a:tcPr/>
                    </a:tc>
                    <a:tc>
                      <a:txBody>
                        <a:bodyPr/>
                        <a:lstStyle/>
                        <a:p>
                          <a:endParaRPr lang="en-US"/>
                        </a:p>
                      </a:txBody>
                      <a:tcPr>
                        <a:blipFill>
                          <a:blip r:embed="rId6"/>
                          <a:stretch>
                            <a:fillRect l="-160784" t="-468966" r="-545098" b="-10345"/>
                          </a:stretch>
                        </a:blipFill>
                      </a:tcPr>
                    </a:tc>
                    <a:tc>
                      <a:txBody>
                        <a:bodyPr/>
                        <a:lstStyle/>
                        <a:p>
                          <a:endParaRPr lang="en-US"/>
                        </a:p>
                      </a:txBody>
                      <a:tcPr>
                        <a:blipFill>
                          <a:blip r:embed="rId6"/>
                          <a:stretch>
                            <a:fillRect l="-282979" t="-468966" r="-491489" b="-10345"/>
                          </a:stretch>
                        </a:blipFill>
                      </a:tcPr>
                    </a:tc>
                    <a:tc>
                      <a:txBody>
                        <a:bodyPr/>
                        <a:lstStyle/>
                        <a:p>
                          <a:pPr algn="r"/>
                          <a:r>
                            <a:rPr lang="en-US" sz="1600" dirty="0"/>
                            <a:t>*</a:t>
                          </a:r>
                        </a:p>
                      </a:txBody>
                      <a:tcPr/>
                    </a:tc>
                    <a:tc>
                      <a:txBody>
                        <a:bodyPr/>
                        <a:lstStyle/>
                        <a:p>
                          <a:pPr algn="r"/>
                          <a:r>
                            <a:rPr lang="en-US" sz="1600" dirty="0"/>
                            <a:t>0</a:t>
                          </a:r>
                        </a:p>
                      </a:txBody>
                      <a:tcPr/>
                    </a:tc>
                    <a:extLst>
                      <a:ext uri="{0D108BD9-81ED-4DB2-BD59-A6C34878D82A}">
                        <a16:rowId xmlns:a16="http://schemas.microsoft.com/office/drawing/2014/main" val="1826833412"/>
                      </a:ext>
                    </a:extLst>
                  </a:tr>
                </a:tbl>
              </a:graphicData>
            </a:graphic>
          </p:graphicFrame>
        </mc:Fallback>
      </mc:AlternateContent>
      <p:grpSp>
        <p:nvGrpSpPr>
          <p:cNvPr id="39" name="Group 38">
            <a:extLst>
              <a:ext uri="{FF2B5EF4-FFF2-40B4-BE49-F238E27FC236}">
                <a16:creationId xmlns:a16="http://schemas.microsoft.com/office/drawing/2014/main" id="{4E89DB66-FE47-5E4E-9801-7524BADEBDBB}"/>
              </a:ext>
            </a:extLst>
          </p:cNvPr>
          <p:cNvGrpSpPr/>
          <p:nvPr/>
        </p:nvGrpSpPr>
        <p:grpSpPr>
          <a:xfrm>
            <a:off x="8967362" y="2100031"/>
            <a:ext cx="3134896" cy="1622185"/>
            <a:chOff x="8967362" y="2008591"/>
            <a:chExt cx="3134896" cy="1622185"/>
          </a:xfrm>
        </p:grpSpPr>
        <p:sp>
          <p:nvSpPr>
            <p:cNvPr id="42" name="TextBox 41">
              <a:extLst>
                <a:ext uri="{FF2B5EF4-FFF2-40B4-BE49-F238E27FC236}">
                  <a16:creationId xmlns:a16="http://schemas.microsoft.com/office/drawing/2014/main" id="{F52D9D83-1045-3C40-A3C8-564609D554B8}"/>
                </a:ext>
              </a:extLst>
            </p:cNvPr>
            <p:cNvSpPr txBox="1"/>
            <p:nvPr/>
          </p:nvSpPr>
          <p:spPr>
            <a:xfrm>
              <a:off x="9447461" y="3261444"/>
              <a:ext cx="2654797" cy="369332"/>
            </a:xfrm>
            <a:prstGeom prst="rect">
              <a:avLst/>
            </a:prstGeom>
            <a:noFill/>
          </p:spPr>
          <p:txBody>
            <a:bodyPr wrap="square" rtlCol="0">
              <a:spAutoFit/>
            </a:bodyPr>
            <a:lstStyle/>
            <a:p>
              <a:r>
                <a:rPr lang="en-US" dirty="0"/>
                <a:t>Bipolar equivalent circuit</a:t>
              </a:r>
            </a:p>
          </p:txBody>
        </p:sp>
        <p:grpSp>
          <p:nvGrpSpPr>
            <p:cNvPr id="24" name="Group 205">
              <a:extLst>
                <a:ext uri="{FF2B5EF4-FFF2-40B4-BE49-F238E27FC236}">
                  <a16:creationId xmlns:a16="http://schemas.microsoft.com/office/drawing/2014/main" id="{8AC01BD5-B697-604B-B5F6-73C41DBAE478}"/>
                </a:ext>
              </a:extLst>
            </p:cNvPr>
            <p:cNvGrpSpPr>
              <a:grpSpLocks/>
            </p:cNvGrpSpPr>
            <p:nvPr/>
          </p:nvGrpSpPr>
          <p:grpSpPr bwMode="auto">
            <a:xfrm>
              <a:off x="11225857" y="2209844"/>
              <a:ext cx="302656" cy="729584"/>
              <a:chOff x="3888" y="2400"/>
              <a:chExt cx="192" cy="480"/>
            </a:xfrm>
          </p:grpSpPr>
          <p:sp>
            <p:nvSpPr>
              <p:cNvPr id="25" name="Oval 40">
                <a:extLst>
                  <a:ext uri="{FF2B5EF4-FFF2-40B4-BE49-F238E27FC236}">
                    <a16:creationId xmlns:a16="http://schemas.microsoft.com/office/drawing/2014/main" id="{1203A343-9BBC-D249-A7EC-0CBB81D1F57A}"/>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1200"/>
              </a:p>
            </p:txBody>
          </p:sp>
          <p:sp>
            <p:nvSpPr>
              <p:cNvPr id="26" name="Line 41">
                <a:extLst>
                  <a:ext uri="{FF2B5EF4-FFF2-40B4-BE49-F238E27FC236}">
                    <a16:creationId xmlns:a16="http://schemas.microsoft.com/office/drawing/2014/main" id="{F27DF7CE-08FA-5544-AEE9-6E2559EB9E07}"/>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7" name="Line 42">
                <a:extLst>
                  <a:ext uri="{FF2B5EF4-FFF2-40B4-BE49-F238E27FC236}">
                    <a16:creationId xmlns:a16="http://schemas.microsoft.com/office/drawing/2014/main" id="{5E0570E0-0D73-2C45-B140-73BC64964133}"/>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8" name="Line 43">
                <a:extLst>
                  <a:ext uri="{FF2B5EF4-FFF2-40B4-BE49-F238E27FC236}">
                    <a16:creationId xmlns:a16="http://schemas.microsoft.com/office/drawing/2014/main" id="{BDE110C7-CBC5-F549-8488-816A255E2A75}"/>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sz="1200"/>
              </a:p>
            </p:txBody>
          </p:sp>
          <p:sp>
            <p:nvSpPr>
              <p:cNvPr id="29" name="Freeform 44">
                <a:extLst>
                  <a:ext uri="{FF2B5EF4-FFF2-40B4-BE49-F238E27FC236}">
                    <a16:creationId xmlns:a16="http://schemas.microsoft.com/office/drawing/2014/main" id="{2546FE81-88F7-1A41-AFEE-C7CE216C9AD4}"/>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52AF9A5A-07FD-6045-A828-1F2B30E62C3D}"/>
                    </a:ext>
                  </a:extLst>
                </p:cNvPr>
                <p:cNvSpPr txBox="1"/>
                <p:nvPr/>
              </p:nvSpPr>
              <p:spPr>
                <a:xfrm>
                  <a:off x="8967362" y="2441061"/>
                  <a:ext cx="1498220"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𝑟</m:t>
                            </m:r>
                          </m:e>
                          <m:sub>
                            <m:r>
                              <a:rPr lang="en-US" sz="1600" b="0" i="1" smtClean="0">
                                <a:latin typeface="Cambria Math" panose="02040503050406030204" pitchFamily="18" charset="0"/>
                              </a:rPr>
                              <m:t>𝑏</m:t>
                            </m:r>
                          </m:sub>
                        </m:sSub>
                        <m:r>
                          <a:rPr lang="en-US" sz="1600" b="0" i="1" smtClean="0">
                            <a:latin typeface="Cambria Math" panose="02040503050406030204" pitchFamily="18" charset="0"/>
                          </a:rPr>
                          <m:t>=(1+</m:t>
                        </m:r>
                        <m:r>
                          <a:rPr lang="en-US" sz="1600" b="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m:t>
                        </m:r>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𝑟</m:t>
                            </m:r>
                          </m:e>
                          <m:sub>
                            <m:r>
                              <a:rPr lang="en-US" sz="1600" b="0" i="1" smtClean="0">
                                <a:latin typeface="Cambria Math" panose="02040503050406030204" pitchFamily="18" charset="0"/>
                                <a:ea typeface="Cambria Math" panose="02040503050406030204" pitchFamily="18" charset="0"/>
                              </a:rPr>
                              <m:t>𝑒</m:t>
                            </m:r>
                          </m:sub>
                        </m:sSub>
                      </m:oMath>
                    </m:oMathPara>
                  </a14:m>
                  <a:endParaRPr lang="en-US" sz="1600" dirty="0"/>
                </a:p>
              </p:txBody>
            </p:sp>
          </mc:Choice>
          <mc:Fallback xmlns="">
            <p:sp>
              <p:nvSpPr>
                <p:cNvPr id="30" name="TextBox 29">
                  <a:extLst>
                    <a:ext uri="{FF2B5EF4-FFF2-40B4-BE49-F238E27FC236}">
                      <a16:creationId xmlns:a16="http://schemas.microsoft.com/office/drawing/2014/main" id="{52AF9A5A-07FD-6045-A828-1F2B30E62C3D}"/>
                    </a:ext>
                  </a:extLst>
                </p:cNvPr>
                <p:cNvSpPr txBox="1">
                  <a:spLocks noRot="1" noChangeAspect="1" noMove="1" noResize="1" noEditPoints="1" noAdjustHandles="1" noChangeArrowheads="1" noChangeShapeType="1" noTextEdit="1"/>
                </p:cNvSpPr>
                <p:nvPr/>
              </p:nvSpPr>
              <p:spPr>
                <a:xfrm>
                  <a:off x="8967362" y="2441061"/>
                  <a:ext cx="1498220" cy="338554"/>
                </a:xfrm>
                <a:prstGeom prst="rect">
                  <a:avLst/>
                </a:prstGeom>
                <a:blipFill>
                  <a:blip r:embed="rId7"/>
                  <a:stretch>
                    <a:fillRect b="-10714"/>
                  </a:stretch>
                </a:blipFill>
              </p:spPr>
              <p:txBody>
                <a:bodyPr/>
                <a:lstStyle/>
                <a:p>
                  <a:r>
                    <a:rPr lang="en-US">
                      <a:noFill/>
                    </a:rPr>
                    <a:t> </a:t>
                  </a:r>
                </a:p>
              </p:txBody>
            </p:sp>
          </mc:Fallback>
        </mc:AlternateContent>
        <p:sp>
          <p:nvSpPr>
            <p:cNvPr id="31" name="Freeform 12">
              <a:extLst>
                <a:ext uri="{FF2B5EF4-FFF2-40B4-BE49-F238E27FC236}">
                  <a16:creationId xmlns:a16="http://schemas.microsoft.com/office/drawing/2014/main" id="{6E484CAD-EECA-9B4E-BED7-5C87CC56CD83}"/>
                </a:ext>
              </a:extLst>
            </p:cNvPr>
            <p:cNvSpPr>
              <a:spLocks/>
            </p:cNvSpPr>
            <p:nvPr/>
          </p:nvSpPr>
          <p:spPr bwMode="auto">
            <a:xfrm flipH="1">
              <a:off x="10393775" y="2202746"/>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2" name="Straight Connector 31">
              <a:extLst>
                <a:ext uri="{FF2B5EF4-FFF2-40B4-BE49-F238E27FC236}">
                  <a16:creationId xmlns:a16="http://schemas.microsoft.com/office/drawing/2014/main" id="{5621217A-7631-7B42-9217-8A2F4F67D740}"/>
                </a:ext>
              </a:extLst>
            </p:cNvPr>
            <p:cNvCxnSpPr/>
            <p:nvPr/>
          </p:nvCxnSpPr>
          <p:spPr>
            <a:xfrm>
              <a:off x="10469975" y="2934266"/>
              <a:ext cx="9144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4" name="Straight Connector 33">
              <a:extLst>
                <a:ext uri="{FF2B5EF4-FFF2-40B4-BE49-F238E27FC236}">
                  <a16:creationId xmlns:a16="http://schemas.microsoft.com/office/drawing/2014/main" id="{E0DE6CD6-B723-D248-90BA-D1A606F9E0BA}"/>
                </a:ext>
              </a:extLst>
            </p:cNvPr>
            <p:cNvCxnSpPr/>
            <p:nvPr/>
          </p:nvCxnSpPr>
          <p:spPr>
            <a:xfrm rot="10800000">
              <a:off x="10849387" y="2945934"/>
              <a:ext cx="1588" cy="219456"/>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6" name="Oval 35">
              <a:extLst>
                <a:ext uri="{FF2B5EF4-FFF2-40B4-BE49-F238E27FC236}">
                  <a16:creationId xmlns:a16="http://schemas.microsoft.com/office/drawing/2014/main" id="{322E6388-AEDC-A34A-AB9D-0AD8A1B07555}"/>
                </a:ext>
              </a:extLst>
            </p:cNvPr>
            <p:cNvSpPr/>
            <p:nvPr/>
          </p:nvSpPr>
          <p:spPr>
            <a:xfrm>
              <a:off x="11693179" y="214616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7" name="TextBox 36">
              <a:extLst>
                <a:ext uri="{FF2B5EF4-FFF2-40B4-BE49-F238E27FC236}">
                  <a16:creationId xmlns:a16="http://schemas.microsoft.com/office/drawing/2014/main" id="{F3D4E5BA-E772-F64F-A087-FE2704D2D1CD}"/>
                </a:ext>
              </a:extLst>
            </p:cNvPr>
            <p:cNvSpPr txBox="1"/>
            <p:nvPr/>
          </p:nvSpPr>
          <p:spPr>
            <a:xfrm>
              <a:off x="10132445" y="2008591"/>
              <a:ext cx="292068" cy="338554"/>
            </a:xfrm>
            <a:prstGeom prst="rect">
              <a:avLst/>
            </a:prstGeom>
            <a:noFill/>
          </p:spPr>
          <p:txBody>
            <a:bodyPr wrap="none" rtlCol="0">
              <a:spAutoFit/>
            </a:bodyPr>
            <a:lstStyle/>
            <a:p>
              <a:r>
                <a:rPr lang="en-US" sz="1600" dirty="0" err="1"/>
                <a:t>b</a:t>
              </a:r>
              <a:endParaRPr lang="en-US" sz="1600" baseline="-25000" dirty="0"/>
            </a:p>
          </p:txBody>
        </p:sp>
        <p:sp>
          <p:nvSpPr>
            <p:cNvPr id="38" name="TextBox 37">
              <a:extLst>
                <a:ext uri="{FF2B5EF4-FFF2-40B4-BE49-F238E27FC236}">
                  <a16:creationId xmlns:a16="http://schemas.microsoft.com/office/drawing/2014/main" id="{EC8FB2A0-6987-2742-B3DD-7B43EC4565E5}"/>
                </a:ext>
              </a:extLst>
            </p:cNvPr>
            <p:cNvSpPr txBox="1"/>
            <p:nvPr/>
          </p:nvSpPr>
          <p:spPr>
            <a:xfrm>
              <a:off x="10895171" y="2939681"/>
              <a:ext cx="287258" cy="338554"/>
            </a:xfrm>
            <a:prstGeom prst="rect">
              <a:avLst/>
            </a:prstGeom>
            <a:noFill/>
          </p:spPr>
          <p:txBody>
            <a:bodyPr wrap="none" rtlCol="0">
              <a:spAutoFit/>
            </a:bodyPr>
            <a:lstStyle/>
            <a:p>
              <a:r>
                <a:rPr lang="en-US" sz="1600" dirty="0" err="1"/>
                <a:t>e</a:t>
              </a:r>
              <a:endParaRPr lang="en-US" sz="1600" baseline="-25000" dirty="0"/>
            </a:p>
          </p:txBody>
        </p:sp>
        <p:sp>
          <p:nvSpPr>
            <p:cNvPr id="43" name="TextBox 42">
              <a:extLst>
                <a:ext uri="{FF2B5EF4-FFF2-40B4-BE49-F238E27FC236}">
                  <a16:creationId xmlns:a16="http://schemas.microsoft.com/office/drawing/2014/main" id="{0DF101BF-99AA-5D41-B744-183162EB3858}"/>
                </a:ext>
              </a:extLst>
            </p:cNvPr>
            <p:cNvSpPr txBox="1"/>
            <p:nvPr/>
          </p:nvSpPr>
          <p:spPr>
            <a:xfrm>
              <a:off x="11760941" y="2015299"/>
              <a:ext cx="271228" cy="338554"/>
            </a:xfrm>
            <a:prstGeom prst="rect">
              <a:avLst/>
            </a:prstGeom>
            <a:noFill/>
          </p:spPr>
          <p:txBody>
            <a:bodyPr wrap="none" rtlCol="0">
              <a:spAutoFit/>
            </a:bodyPr>
            <a:lstStyle/>
            <a:p>
              <a:r>
                <a:rPr lang="en-US" sz="1600" dirty="0"/>
                <a:t>c</a:t>
              </a:r>
              <a:endParaRPr lang="en-US" sz="1600" baseline="-25000" dirty="0"/>
            </a:p>
          </p:txBody>
        </p:sp>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9FC7DB9E-D3FA-8647-84DF-16797A6744DC}"/>
                    </a:ext>
                  </a:extLst>
                </p:cNvPr>
                <p:cNvSpPr txBox="1"/>
                <p:nvPr/>
              </p:nvSpPr>
              <p:spPr>
                <a:xfrm>
                  <a:off x="11549578" y="2370121"/>
                  <a:ext cx="475826"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1600" b="0" i="1" smtClean="0">
                            <a:latin typeface="Cambria Math" panose="02040503050406030204" pitchFamily="18" charset="0"/>
                            <a:ea typeface="Cambria Math" panose="02040503050406030204" pitchFamily="18" charset="0"/>
                          </a:rPr>
                          <m:t>𝛽</m:t>
                        </m:r>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𝑖</m:t>
                            </m:r>
                          </m:e>
                          <m:sub>
                            <m:r>
                              <a:rPr lang="en-US" sz="1600" b="0" i="1" smtClean="0">
                                <a:latin typeface="Cambria Math" panose="02040503050406030204" pitchFamily="18" charset="0"/>
                                <a:ea typeface="Cambria Math" panose="02040503050406030204" pitchFamily="18" charset="0"/>
                              </a:rPr>
                              <m:t>𝑏</m:t>
                            </m:r>
                          </m:sub>
                        </m:sSub>
                      </m:oMath>
                    </m:oMathPara>
                  </a14:m>
                  <a:endParaRPr lang="en-US" sz="1600" dirty="0"/>
                </a:p>
              </p:txBody>
            </p:sp>
          </mc:Choice>
          <mc:Fallback xmlns="">
            <p:sp>
              <p:nvSpPr>
                <p:cNvPr id="91" name="TextBox 90">
                  <a:extLst>
                    <a:ext uri="{FF2B5EF4-FFF2-40B4-BE49-F238E27FC236}">
                      <a16:creationId xmlns:a16="http://schemas.microsoft.com/office/drawing/2014/main" id="{9FC7DB9E-D3FA-8647-84DF-16797A6744DC}"/>
                    </a:ext>
                  </a:extLst>
                </p:cNvPr>
                <p:cNvSpPr txBox="1">
                  <a:spLocks noRot="1" noChangeAspect="1" noMove="1" noResize="1" noEditPoints="1" noAdjustHandles="1" noChangeArrowheads="1" noChangeShapeType="1" noTextEdit="1"/>
                </p:cNvSpPr>
                <p:nvPr/>
              </p:nvSpPr>
              <p:spPr>
                <a:xfrm>
                  <a:off x="11549578" y="2370121"/>
                  <a:ext cx="475826" cy="338554"/>
                </a:xfrm>
                <a:prstGeom prst="rect">
                  <a:avLst/>
                </a:prstGeom>
                <a:blipFill>
                  <a:blip r:embed="rId8"/>
                  <a:stretch>
                    <a:fillRect b="-7143"/>
                  </a:stretch>
                </a:blipFill>
              </p:spPr>
              <p:txBody>
                <a:bodyPr/>
                <a:lstStyle/>
                <a:p>
                  <a:r>
                    <a:rPr lang="en-US">
                      <a:noFill/>
                    </a:rPr>
                    <a:t> </a:t>
                  </a:r>
                </a:p>
              </p:txBody>
            </p:sp>
          </mc:Fallback>
        </mc:AlternateContent>
        <p:sp>
          <p:nvSpPr>
            <p:cNvPr id="92" name="Freeform 12">
              <a:extLst>
                <a:ext uri="{FF2B5EF4-FFF2-40B4-BE49-F238E27FC236}">
                  <a16:creationId xmlns:a16="http://schemas.microsoft.com/office/drawing/2014/main" id="{4C86929B-3D85-9E4D-9D1A-59828C5FE950}"/>
                </a:ext>
              </a:extLst>
            </p:cNvPr>
            <p:cNvSpPr>
              <a:spLocks/>
            </p:cNvSpPr>
            <p:nvPr/>
          </p:nvSpPr>
          <p:spPr bwMode="auto">
            <a:xfrm flipH="1">
              <a:off x="10959083" y="222006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93" name="Oval 92">
              <a:extLst>
                <a:ext uri="{FF2B5EF4-FFF2-40B4-BE49-F238E27FC236}">
                  <a16:creationId xmlns:a16="http://schemas.microsoft.com/office/drawing/2014/main" id="{A5B9186C-1033-574F-9714-4222A2E9E789}"/>
                </a:ext>
              </a:extLst>
            </p:cNvPr>
            <p:cNvSpPr/>
            <p:nvPr/>
          </p:nvSpPr>
          <p:spPr>
            <a:xfrm>
              <a:off x="10781629" y="306934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94" name="Oval 93">
              <a:extLst>
                <a:ext uri="{FF2B5EF4-FFF2-40B4-BE49-F238E27FC236}">
                  <a16:creationId xmlns:a16="http://schemas.microsoft.com/office/drawing/2014/main" id="{D42B48AE-E3C7-8C47-B233-5E8A57937E43}"/>
                </a:ext>
              </a:extLst>
            </p:cNvPr>
            <p:cNvSpPr/>
            <p:nvPr/>
          </p:nvSpPr>
          <p:spPr>
            <a:xfrm>
              <a:off x="10429378" y="2092600"/>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95" name="Straight Connector 94">
              <a:extLst>
                <a:ext uri="{FF2B5EF4-FFF2-40B4-BE49-F238E27FC236}">
                  <a16:creationId xmlns:a16="http://schemas.microsoft.com/office/drawing/2014/main" id="{9491F074-E85E-854A-A9EC-BFDE8CE059FF}"/>
                </a:ext>
              </a:extLst>
            </p:cNvPr>
            <p:cNvCxnSpPr>
              <a:cxnSpLocks/>
            </p:cNvCxnSpPr>
            <p:nvPr/>
          </p:nvCxnSpPr>
          <p:spPr>
            <a:xfrm>
              <a:off x="11041521" y="2222043"/>
              <a:ext cx="706398"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6EA0C6B0-134B-9641-AD6D-A1251BC25D05}"/>
                    </a:ext>
                  </a:extLst>
                </p:cNvPr>
                <p:cNvSpPr txBox="1"/>
                <p:nvPr/>
              </p:nvSpPr>
              <p:spPr>
                <a:xfrm>
                  <a:off x="10702544" y="2354729"/>
                  <a:ext cx="373102"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𝑟</m:t>
                            </m:r>
                          </m:e>
                          <m:sub>
                            <m:r>
                              <a:rPr lang="en-US" sz="1600" b="0" i="1" smtClean="0">
                                <a:latin typeface="Cambria Math" panose="02040503050406030204" pitchFamily="18" charset="0"/>
                              </a:rPr>
                              <m:t>𝑜</m:t>
                            </m:r>
                          </m:sub>
                        </m:sSub>
                      </m:oMath>
                    </m:oMathPara>
                  </a14:m>
                  <a:endParaRPr lang="en-US" sz="1600" dirty="0"/>
                </a:p>
              </p:txBody>
            </p:sp>
          </mc:Choice>
          <mc:Fallback xmlns="">
            <p:sp>
              <p:nvSpPr>
                <p:cNvPr id="96" name="TextBox 95">
                  <a:extLst>
                    <a:ext uri="{FF2B5EF4-FFF2-40B4-BE49-F238E27FC236}">
                      <a16:creationId xmlns:a16="http://schemas.microsoft.com/office/drawing/2014/main" id="{6EA0C6B0-134B-9641-AD6D-A1251BC25D05}"/>
                    </a:ext>
                  </a:extLst>
                </p:cNvPr>
                <p:cNvSpPr txBox="1">
                  <a:spLocks noRot="1" noChangeAspect="1" noMove="1" noResize="1" noEditPoints="1" noAdjustHandles="1" noChangeArrowheads="1" noChangeShapeType="1" noTextEdit="1"/>
                </p:cNvSpPr>
                <p:nvPr/>
              </p:nvSpPr>
              <p:spPr>
                <a:xfrm>
                  <a:off x="10702544" y="2354729"/>
                  <a:ext cx="373102" cy="338554"/>
                </a:xfrm>
                <a:prstGeom prst="rect">
                  <a:avLst/>
                </a:prstGeom>
                <a:blipFill>
                  <a:blip r:embed="rId9"/>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386813702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5866" y="32203"/>
            <a:ext cx="11478771" cy="868362"/>
          </a:xfrm>
        </p:spPr>
        <p:txBody>
          <a:bodyPr anchor="ctr">
            <a:normAutofit/>
          </a:bodyPr>
          <a:lstStyle/>
          <a:p>
            <a:pPr algn="ctr"/>
            <a:r>
              <a:rPr lang="en-US" sz="4400" dirty="0">
                <a:cs typeface="Arial" panose="020B0604020202020204" pitchFamily="34" charset="0"/>
              </a:rPr>
              <a:t>Transistor experiment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570448" y="1524144"/>
                <a:ext cx="8364997" cy="5133990"/>
              </a:xfrm>
            </p:spPr>
            <p:txBody>
              <a:bodyPr>
                <a:noAutofit/>
              </a:bodyPr>
              <a:lstStyle/>
              <a:p>
                <a:pPr marL="0" indent="0" algn="l">
                  <a:buNone/>
                </a:pPr>
                <a:r>
                  <a:rPr lang="en-US" sz="2000" dirty="0">
                    <a:latin typeface="Arial" charset="0"/>
                    <a:ea typeface="Arial" charset="0"/>
                    <a:cs typeface="Arial" charset="0"/>
                  </a:rPr>
                  <a:t>Experiment A</a:t>
                </a:r>
              </a:p>
              <a:p>
                <a:pPr lvl="1"/>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𝑐𝑐</m:t>
                        </m:r>
                      </m:sub>
                    </m:sSub>
                    <m:r>
                      <a:rPr lang="en-US" sz="1800" b="0" i="1" smtClean="0">
                        <a:latin typeface="Cambria Math" panose="02040503050406030204" pitchFamily="18" charset="0"/>
                        <a:cs typeface="Arial" charset="0"/>
                      </a:rPr>
                      <m:t>=9</m:t>
                    </m:r>
                    <m:r>
                      <a:rPr lang="en-US" sz="1800" b="0" i="1" smtClean="0">
                        <a:latin typeface="Cambria Math" panose="02040503050406030204" pitchFamily="18" charset="0"/>
                        <a:cs typeface="Arial" charset="0"/>
                      </a:rPr>
                      <m:t>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22.8</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7.2</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i="1">
                            <a:latin typeface="Cambria Math" panose="02040503050406030204" pitchFamily="18" charset="0"/>
                            <a:cs typeface="Arial" charset="0"/>
                          </a:rPr>
                          <m:t>𝑐</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m:t>
                    </m:r>
                    <m:r>
                      <a:rPr lang="en-US" sz="1800" b="0" i="1" smtClean="0">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220</m:t>
                    </m:r>
                    <m:r>
                      <a:rPr lang="en-US" sz="1800" b="0" i="1" smtClean="0">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r>
                      <a:rPr lang="en-US" sz="1800" b="0" i="0" smtClean="0">
                        <a:latin typeface="Cambria Math" panose="02040503050406030204" pitchFamily="18" charset="0"/>
                        <a:ea typeface="Cambria Math" panose="02040503050406030204" pitchFamily="18" charset="0"/>
                        <a:cs typeface="Arial" charset="0"/>
                      </a:rPr>
                      <m:t>.</m:t>
                    </m:r>
                  </m:oMath>
                </a14:m>
                <a:r>
                  <a:rPr lang="en-US" sz="1800" dirty="0">
                    <a:latin typeface="Arial" charset="0"/>
                    <a:ea typeface="Arial" charset="0"/>
                    <a:cs typeface="Arial" charset="0"/>
                  </a:rPr>
                  <a:t>  2n3904 transistor, </a:t>
                </a:r>
                <a14:m>
                  <m:oMath xmlns:m="http://schemas.openxmlformats.org/officeDocument/2006/math">
                    <m:r>
                      <a:rPr lang="en-US" sz="1800" i="1" smtClean="0">
                        <a:latin typeface="Cambria Math" panose="02040503050406030204" pitchFamily="18" charset="0"/>
                        <a:ea typeface="Cambria Math" panose="02040503050406030204" pitchFamily="18" charset="0"/>
                        <a:cs typeface="Arial" charset="0"/>
                      </a:rPr>
                      <m:t>𝛽</m:t>
                    </m:r>
                    <m:r>
                      <a:rPr lang="en-US" sz="1800" b="0" i="1" smtClean="0">
                        <a:latin typeface="Cambria Math" panose="02040503050406030204" pitchFamily="18" charset="0"/>
                        <a:ea typeface="Cambria Math" panose="02040503050406030204" pitchFamily="18" charset="0"/>
                        <a:cs typeface="Arial" charset="0"/>
                      </a:rPr>
                      <m:t>=150.</m:t>
                    </m:r>
                  </m:oMath>
                </a14:m>
                <a:endParaRPr lang="en-US" sz="1800" dirty="0">
                  <a:latin typeface="Arial" charset="0"/>
                  <a:ea typeface="Arial" charset="0"/>
                  <a:cs typeface="Arial" charset="0"/>
                </a:endParaRPr>
              </a:p>
              <a:p>
                <a:pPr lvl="1"/>
                <a:r>
                  <a:rPr lang="en-US" sz="1800" dirty="0">
                    <a:latin typeface="Arial" charset="0"/>
                    <a:ea typeface="Arial" charset="0"/>
                    <a:cs typeface="Arial" charset="0"/>
                  </a:rPr>
                  <a:t>With no transistor,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2</m:t>
                        </m:r>
                      </m:sub>
                    </m:sSub>
                  </m:oMath>
                </a14:m>
                <a:r>
                  <a:rPr lang="en-US" sz="1800" dirty="0">
                    <a:latin typeface="Arial" charset="0"/>
                    <a:ea typeface="Arial" charset="0"/>
                    <a:cs typeface="Arial" charset="0"/>
                  </a:rPr>
                  <a:t> adjusted so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𝑏</m:t>
                        </m:r>
                      </m:sub>
                    </m:sSub>
                    <m:r>
                      <a:rPr lang="en-US" sz="1800" b="0" i="1" smtClean="0">
                        <a:latin typeface="Cambria Math" panose="02040503050406030204" pitchFamily="18" charset="0"/>
                        <a:cs typeface="Arial" charset="0"/>
                      </a:rPr>
                      <m:t>=2.36</m:t>
                    </m:r>
                    <m:r>
                      <a:rPr lang="en-US" sz="1800" b="0" i="1" smtClean="0">
                        <a:latin typeface="Cambria Math" panose="02040503050406030204" pitchFamily="18" charset="0"/>
                        <a:cs typeface="Arial" charset="0"/>
                      </a:rPr>
                      <m:t>𝑉</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𝑏</m:t>
                        </m:r>
                      </m:sub>
                    </m:sSub>
                    <m:r>
                      <a:rPr lang="en-US" sz="1800" b="0" i="1" smtClean="0">
                        <a:latin typeface="Cambria Math" panose="02040503050406030204" pitchFamily="18" charset="0"/>
                        <a:cs typeface="Arial" charset="0"/>
                      </a:rPr>
                      <m:t>=2.24</m:t>
                    </m:r>
                    <m:r>
                      <a:rPr lang="en-US" sz="1800" b="0" i="1" smtClean="0">
                        <a:latin typeface="Cambria Math" panose="02040503050406030204" pitchFamily="18" charset="0"/>
                        <a:cs typeface="Arial" charset="0"/>
                      </a:rPr>
                      <m:t>𝑉</m:t>
                    </m:r>
                    <m:r>
                      <a:rPr lang="en-US" sz="1800" b="0" i="1" smtClean="0">
                        <a:latin typeface="Cambria Math" panose="02040503050406030204" pitchFamily="18" charset="0"/>
                        <a:cs typeface="Arial" charset="0"/>
                      </a:rPr>
                      <m:t>,</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𝑒</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1.54</m:t>
                    </m:r>
                    <m:r>
                      <a:rPr lang="en-US" sz="1800" i="1">
                        <a:latin typeface="Cambria Math" panose="02040503050406030204" pitchFamily="18" charset="0"/>
                        <a:cs typeface="Arial" charset="0"/>
                      </a:rPr>
                      <m:t>𝑉</m:t>
                    </m:r>
                    <m:r>
                      <a:rPr lang="en-US" sz="1800" i="1">
                        <a:latin typeface="Cambria Math" panose="02040503050406030204" pitchFamily="18" charset="0"/>
                        <a:cs typeface="Arial" charset="0"/>
                      </a:rPr>
                      <m:t>,</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1.89</m:t>
                    </m:r>
                    <m:r>
                      <a:rPr lang="en-US" sz="1800" i="1">
                        <a:latin typeface="Cambria Math" panose="02040503050406030204" pitchFamily="18" charset="0"/>
                        <a:cs typeface="Arial" charset="0"/>
                      </a:rPr>
                      <m:t>𝑉</m:t>
                    </m:r>
                    <m:r>
                      <a:rPr lang="en-US" sz="1800" b="0" i="1" smtClean="0">
                        <a:latin typeface="Cambria Math" panose="02040503050406030204" pitchFamily="18" charset="0"/>
                        <a:cs typeface="Arial" charset="0"/>
                      </a:rPr>
                      <m:t>.</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𝑐</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7</m:t>
                    </m:r>
                    <m:r>
                      <a:rPr lang="en-US" sz="1800" b="0" i="1" smtClean="0">
                        <a:latin typeface="Cambria Math" panose="02040503050406030204" pitchFamily="18" charset="0"/>
                        <a:cs typeface="Arial" charset="0"/>
                      </a:rPr>
                      <m:t>𝑚𝐴</m:t>
                    </m:r>
                    <m:r>
                      <a:rPr lang="en-US" sz="1800" i="1">
                        <a:latin typeface="Cambria Math" panose="02040503050406030204" pitchFamily="18" charset="0"/>
                        <a:cs typeface="Arial" charset="0"/>
                      </a:rPr>
                      <m:t>,</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𝑏</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46</m:t>
                    </m:r>
                    <m:r>
                      <a:rPr lang="en-US" sz="1800" b="0" i="1" smtClean="0">
                        <a:latin typeface="Cambria Math" panose="02040503050406030204" pitchFamily="18" charset="0"/>
                        <a:ea typeface="Cambria Math" panose="02040503050406030204" pitchFamily="18" charset="0"/>
                        <a:cs typeface="Arial" charset="0"/>
                      </a:rPr>
                      <m:t>𝜇</m:t>
                    </m:r>
                  </m:oMath>
                </a14:m>
                <a:r>
                  <a:rPr lang="en-US" sz="1800" dirty="0">
                    <a:latin typeface="Arial" charset="0"/>
                    <a:ea typeface="Arial" charset="0"/>
                    <a:cs typeface="Arial" charset="0"/>
                  </a:rPr>
                  <a:t>A.</a:t>
                </a:r>
              </a:p>
              <a:p>
                <a:r>
                  <a:rPr lang="en-US" sz="2000" dirty="0">
                    <a:latin typeface="Arial" charset="0"/>
                    <a:ea typeface="Arial" charset="0"/>
                    <a:cs typeface="Arial" charset="0"/>
                  </a:rPr>
                  <a:t>Experiment B</a:t>
                </a:r>
              </a:p>
              <a:p>
                <a:pPr lvl="1"/>
                <a:r>
                  <a:rPr lang="en-US" sz="1800" dirty="0">
                    <a:latin typeface="Arial" charset="0"/>
                    <a:ea typeface="Arial" charset="0"/>
                    <a:cs typeface="Arial" charset="0"/>
                  </a:rPr>
                  <a:t>Again,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𝑐𝑐</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9</m:t>
                    </m:r>
                    <m:r>
                      <a:rPr lang="en-US" sz="1800" i="1">
                        <a:latin typeface="Cambria Math" panose="02040503050406030204" pitchFamily="18" charset="0"/>
                        <a:cs typeface="Arial" charset="0"/>
                      </a:rPr>
                      <m:t>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1</m:t>
                        </m:r>
                      </m:sub>
                    </m:sSub>
                    <m:r>
                      <a:rPr lang="en-US" sz="1800" i="1">
                        <a:latin typeface="Cambria Math" panose="02040503050406030204" pitchFamily="18" charset="0"/>
                        <a:cs typeface="Arial" charset="0"/>
                      </a:rPr>
                      <m:t>=20</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2</m:t>
                        </m:r>
                      </m:sub>
                    </m:sSub>
                    <m:r>
                      <a:rPr lang="en-US" sz="1800" i="1">
                        <a:latin typeface="Cambria Math" panose="02040503050406030204" pitchFamily="18" charset="0"/>
                        <a:cs typeface="Arial" charset="0"/>
                      </a:rPr>
                      <m:t>=10</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𝑐</m:t>
                        </m:r>
                      </m:sub>
                    </m:sSub>
                    <m:r>
                      <a:rPr lang="en-US" sz="1800" i="1">
                        <a:latin typeface="Cambria Math" panose="02040503050406030204" pitchFamily="18" charset="0"/>
                        <a:cs typeface="Arial" charset="0"/>
                      </a:rPr>
                      <m:t>=1</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𝐸</m:t>
                        </m:r>
                      </m:sub>
                    </m:sSub>
                    <m:r>
                      <a:rPr lang="en-US" sz="1800" i="1">
                        <a:latin typeface="Cambria Math" panose="02040503050406030204" pitchFamily="18" charset="0"/>
                        <a:cs typeface="Arial" charset="0"/>
                      </a:rPr>
                      <m:t>=220</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r>
                      <a:rPr lang="en-US" sz="1800">
                        <a:latin typeface="Cambria Math" panose="02040503050406030204" pitchFamily="18" charset="0"/>
                        <a:ea typeface="Cambria Math" panose="02040503050406030204" pitchFamily="18" charset="0"/>
                        <a:cs typeface="Arial" charset="0"/>
                      </a:rPr>
                      <m:t>.</m:t>
                    </m:r>
                  </m:oMath>
                </a14:m>
                <a:r>
                  <a:rPr lang="en-US" sz="1800" dirty="0">
                    <a:latin typeface="Arial" charset="0"/>
                    <a:ea typeface="Arial" charset="0"/>
                    <a:cs typeface="Arial" charset="0"/>
                  </a:rPr>
                  <a:t>  2n3904 transistor, </a:t>
                </a:r>
                <a14:m>
                  <m:oMath xmlns:m="http://schemas.openxmlformats.org/officeDocument/2006/math">
                    <m:r>
                      <a:rPr lang="en-US" sz="1800" i="1">
                        <a:latin typeface="Cambria Math" panose="02040503050406030204" pitchFamily="18" charset="0"/>
                        <a:ea typeface="Cambria Math" panose="02040503050406030204" pitchFamily="18" charset="0"/>
                        <a:cs typeface="Arial" charset="0"/>
                      </a:rPr>
                      <m:t>𝛽</m:t>
                    </m:r>
                    <m:r>
                      <a:rPr lang="en-US" sz="1800" i="1">
                        <a:latin typeface="Cambria Math" panose="02040503050406030204" pitchFamily="18" charset="0"/>
                        <a:ea typeface="Cambria Math" panose="02040503050406030204" pitchFamily="18" charset="0"/>
                        <a:cs typeface="Arial" charset="0"/>
                      </a:rPr>
                      <m:t>=150.</m:t>
                    </m:r>
                  </m:oMath>
                </a14:m>
                <a:r>
                  <a:rPr lang="en-US" sz="1800" dirty="0">
                    <a:latin typeface="Arial" charset="0"/>
                    <a:ea typeface="Arial" charset="0"/>
                    <a:cs typeface="Arial" charset="0"/>
                  </a:rPr>
                  <a:t> With no transistor,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2</m:t>
                        </m:r>
                      </m:sub>
                    </m:sSub>
                  </m:oMath>
                </a14:m>
                <a:r>
                  <a:rPr lang="en-US" sz="1800" dirty="0">
                    <a:latin typeface="Arial" charset="0"/>
                    <a:ea typeface="Arial" charset="0"/>
                    <a:cs typeface="Arial" charset="0"/>
                  </a:rPr>
                  <a:t> adjusted so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𝑏</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5.8</m:t>
                    </m:r>
                    <m:r>
                      <a:rPr lang="en-US" sz="1800" i="1">
                        <a:latin typeface="Cambria Math" panose="02040503050406030204" pitchFamily="18" charset="0"/>
                        <a:cs typeface="Arial" charset="0"/>
                      </a:rPr>
                      <m:t>𝑉</m:t>
                    </m:r>
                  </m:oMath>
                </a14:m>
                <a:r>
                  <a:rPr lang="en-US" sz="1800" dirty="0">
                    <a:latin typeface="Arial" charset="0"/>
                    <a:ea typeface="Arial" charset="0"/>
                    <a:cs typeface="Arial" charset="0"/>
                  </a:rPr>
                  <a:t>.  Put transistor in and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𝑏</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2.4</m:t>
                    </m:r>
                    <m:r>
                      <a:rPr lang="en-US" sz="1800" i="1">
                        <a:latin typeface="Cambria Math" panose="02040503050406030204" pitchFamily="18" charset="0"/>
                        <a:cs typeface="Arial" charset="0"/>
                      </a:rPr>
                      <m:t>𝑉</m:t>
                    </m:r>
                  </m:oMath>
                </a14:m>
                <a:r>
                  <a:rPr lang="en-US" sz="1800" dirty="0">
                    <a:latin typeface="Arial" charset="0"/>
                    <a:ea typeface="Arial" charset="0"/>
                    <a:cs typeface="Arial" charset="0"/>
                  </a:rPr>
                  <a:t>. </a:t>
                </a:r>
              </a:p>
              <a:p>
                <a:pPr lvl="1"/>
                <a:r>
                  <a:rPr lang="en-US" sz="1800" dirty="0">
                    <a:cs typeface="Arial" charset="0"/>
                  </a:rPr>
                  <a:t>With transistor,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𝑏</m:t>
                        </m:r>
                      </m:sub>
                    </m:sSub>
                    <m:r>
                      <a:rPr lang="en-US" sz="1800" i="1">
                        <a:latin typeface="Cambria Math" panose="02040503050406030204" pitchFamily="18" charset="0"/>
                        <a:cs typeface="Arial" charset="0"/>
                      </a:rPr>
                      <m:t>=2.4</m:t>
                    </m:r>
                    <m:r>
                      <a:rPr lang="en-US" sz="1800" i="1">
                        <a:latin typeface="Cambria Math" panose="02040503050406030204" pitchFamily="18" charset="0"/>
                        <a:cs typeface="Arial" charset="0"/>
                      </a:rPr>
                      <m:t>𝑉</m:t>
                    </m:r>
                    <m:r>
                      <a:rPr lang="en-US" sz="1800" i="1">
                        <a:latin typeface="Cambria Math" panose="02040503050406030204" pitchFamily="18" charset="0"/>
                        <a:cs typeface="Arial" charset="0"/>
                      </a:rPr>
                      <m:t>,</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𝑒</m:t>
                        </m:r>
                      </m:sub>
                    </m:sSub>
                    <m:r>
                      <a:rPr lang="en-US" sz="1800" i="1">
                        <a:latin typeface="Cambria Math" panose="02040503050406030204" pitchFamily="18" charset="0"/>
                        <a:cs typeface="Arial" charset="0"/>
                      </a:rPr>
                      <m:t>=1.</m:t>
                    </m:r>
                    <m:r>
                      <a:rPr lang="en-US" sz="1800" b="0" i="1" smtClean="0">
                        <a:latin typeface="Cambria Math" panose="02040503050406030204" pitchFamily="18" charset="0"/>
                        <a:cs typeface="Arial" charset="0"/>
                      </a:rPr>
                      <m:t>7</m:t>
                    </m:r>
                    <m:r>
                      <a:rPr lang="en-US" sz="1800" i="1">
                        <a:latin typeface="Cambria Math" panose="02040503050406030204" pitchFamily="18" charset="0"/>
                        <a:cs typeface="Arial" charset="0"/>
                      </a:rPr>
                      <m:t>𝑉</m:t>
                    </m:r>
                    <m:r>
                      <a:rPr lang="en-US" sz="1800" i="1">
                        <a:latin typeface="Cambria Math" panose="02040503050406030204" pitchFamily="18" charset="0"/>
                        <a:cs typeface="Arial" charset="0"/>
                      </a:rPr>
                      <m:t>,</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𝑐</m:t>
                        </m:r>
                      </m:sub>
                    </m:sSub>
                    <m:r>
                      <a:rPr lang="en-US" sz="1800" i="1">
                        <a:latin typeface="Cambria Math" panose="02040503050406030204" pitchFamily="18" charset="0"/>
                        <a:cs typeface="Arial" charset="0"/>
                      </a:rPr>
                      <m:t>=1</m:t>
                    </m:r>
                    <m:r>
                      <a:rPr lang="en-US" sz="1800" b="0" i="1" smtClean="0">
                        <a:latin typeface="Cambria Math" panose="02040503050406030204" pitchFamily="18" charset="0"/>
                        <a:cs typeface="Arial" charset="0"/>
                      </a:rPr>
                      <m:t>.74</m:t>
                    </m:r>
                    <m:r>
                      <a:rPr lang="en-US" sz="1800" i="1">
                        <a:latin typeface="Cambria Math" panose="02040503050406030204" pitchFamily="18" charset="0"/>
                        <a:cs typeface="Arial" charset="0"/>
                      </a:rPr>
                      <m:t>𝑉</m:t>
                    </m:r>
                    <m:r>
                      <a:rPr lang="en-US" sz="1800" i="1">
                        <a:latin typeface="Cambria Math" panose="02040503050406030204" pitchFamily="18" charset="0"/>
                        <a:cs typeface="Arial" charset="0"/>
                      </a:rPr>
                      <m:t>.</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𝑐</m:t>
                        </m:r>
                      </m:sub>
                    </m:sSub>
                    <m:r>
                      <a:rPr lang="en-US" sz="1800" i="1">
                        <a:latin typeface="Cambria Math" panose="02040503050406030204" pitchFamily="18" charset="0"/>
                        <a:cs typeface="Arial" charset="0"/>
                      </a:rPr>
                      <m:t>=7</m:t>
                    </m:r>
                    <m:r>
                      <a:rPr lang="en-US" sz="1800" i="1">
                        <a:latin typeface="Cambria Math" panose="02040503050406030204" pitchFamily="18" charset="0"/>
                        <a:cs typeface="Arial" charset="0"/>
                      </a:rPr>
                      <m:t>𝑚𝐴</m:t>
                    </m:r>
                    <m:r>
                      <a:rPr lang="en-US" sz="1800" i="1">
                        <a:latin typeface="Cambria Math" panose="02040503050406030204" pitchFamily="18" charset="0"/>
                        <a:cs typeface="Arial" charset="0"/>
                      </a:rPr>
                      <m:t>,</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𝑏</m:t>
                        </m:r>
                      </m:sub>
                    </m:sSub>
                    <m:r>
                      <a:rPr lang="en-US" sz="1800" i="1">
                        <a:latin typeface="Cambria Math" panose="02040503050406030204" pitchFamily="18" charset="0"/>
                        <a:cs typeface="Arial" charset="0"/>
                      </a:rPr>
                      <m:t>=46</m:t>
                    </m:r>
                    <m:r>
                      <a:rPr lang="en-US" sz="1800" i="1">
                        <a:latin typeface="Cambria Math" panose="02040503050406030204" pitchFamily="18" charset="0"/>
                        <a:ea typeface="Cambria Math" panose="02040503050406030204" pitchFamily="18" charset="0"/>
                        <a:cs typeface="Arial" charset="0"/>
                      </a:rPr>
                      <m:t>𝜇</m:t>
                    </m:r>
                  </m:oMath>
                </a14:m>
                <a:r>
                  <a:rPr lang="en-US" sz="1800" dirty="0">
                    <a:latin typeface="Arial" charset="0"/>
                    <a:ea typeface="Arial" charset="0"/>
                    <a:cs typeface="Arial" charset="0"/>
                  </a:rPr>
                  <a:t>A.</a:t>
                </a:r>
              </a:p>
              <a:p>
                <a:pPr marL="457200" lvl="1" indent="0">
                  <a:buNone/>
                </a:pPr>
                <a:endParaRPr lang="en-US" sz="1800" dirty="0">
                  <a:latin typeface="Arial" charset="0"/>
                  <a:ea typeface="Arial" charset="0"/>
                  <a:cs typeface="Arial" charset="0"/>
                </a:endParaRPr>
              </a:p>
              <a:p>
                <a:pPr lvl="1"/>
                <a:r>
                  <a:rPr lang="en-US" sz="1800" dirty="0">
                    <a:latin typeface="Arial" charset="0"/>
                    <a:ea typeface="Arial" charset="0"/>
                    <a:cs typeface="Arial" charset="0"/>
                  </a:rPr>
                  <a:t>Analyze these with our transistor model.</a:t>
                </a:r>
              </a:p>
              <a:p>
                <a:pPr lvl="1"/>
                <a:r>
                  <a:rPr lang="en-US" sz="1800" dirty="0">
                    <a:latin typeface="Arial" charset="0"/>
                    <a:ea typeface="Arial" charset="0"/>
                    <a:cs typeface="Arial" charset="0"/>
                  </a:rPr>
                  <a:t>Now use the Thevenin equivalents to analyze them.</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570448" y="1524144"/>
                <a:ext cx="8364997" cy="5133990"/>
              </a:xfrm>
              <a:blipFill>
                <a:blip r:embed="rId3"/>
                <a:stretch>
                  <a:fillRect l="-759" t="-123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46</a:t>
            </a:fld>
            <a:endParaRPr lang="en-US"/>
          </a:p>
        </p:txBody>
      </p:sp>
      <p:grpSp>
        <p:nvGrpSpPr>
          <p:cNvPr id="13" name="Group 12">
            <a:extLst>
              <a:ext uri="{FF2B5EF4-FFF2-40B4-BE49-F238E27FC236}">
                <a16:creationId xmlns:a16="http://schemas.microsoft.com/office/drawing/2014/main" id="{7DE13198-3152-5F40-BB61-5F25BE900A4E}"/>
              </a:ext>
            </a:extLst>
          </p:cNvPr>
          <p:cNvGrpSpPr/>
          <p:nvPr/>
        </p:nvGrpSpPr>
        <p:grpSpPr>
          <a:xfrm>
            <a:off x="207692" y="1930729"/>
            <a:ext cx="2906322" cy="3174009"/>
            <a:chOff x="390571" y="1930729"/>
            <a:chExt cx="2906322" cy="3174009"/>
          </a:xfrm>
        </p:grpSpPr>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424919" y="3488870"/>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32" name="Freeform 12">
              <a:extLst>
                <a:ext uri="{FF2B5EF4-FFF2-40B4-BE49-F238E27FC236}">
                  <a16:creationId xmlns:a16="http://schemas.microsoft.com/office/drawing/2014/main" id="{BDA9490F-FC83-0048-9992-1B1CDD1BB32F}"/>
                </a:ext>
              </a:extLst>
            </p:cNvPr>
            <p:cNvSpPr>
              <a:spLocks/>
            </p:cNvSpPr>
            <p:nvPr/>
          </p:nvSpPr>
          <p:spPr bwMode="auto">
            <a:xfrm flipH="1">
              <a:off x="831155" y="272684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2080238" y="2717245"/>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4" name="Straight Connector 33">
              <a:extLst>
                <a:ext uri="{FF2B5EF4-FFF2-40B4-BE49-F238E27FC236}">
                  <a16:creationId xmlns:a16="http://schemas.microsoft.com/office/drawing/2014/main" id="{723161CB-E757-C843-A13D-0B2C91D7EBE4}"/>
                </a:ext>
              </a:extLst>
            </p:cNvPr>
            <p:cNvCxnSpPr/>
            <p:nvPr/>
          </p:nvCxnSpPr>
          <p:spPr>
            <a:xfrm>
              <a:off x="1818445" y="3488870"/>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908721" y="2715896"/>
              <a:ext cx="1280160"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B6779009-511B-4844-B8EC-5CF33E8E8D6F}"/>
                </a:ext>
              </a:extLst>
            </p:cNvPr>
            <p:cNvCxnSpPr/>
            <p:nvPr/>
          </p:nvCxnSpPr>
          <p:spPr>
            <a:xfrm rot="5400000" flipH="1" flipV="1">
              <a:off x="1423955" y="2562278"/>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1722999" y="2890420"/>
              <a:ext cx="547088" cy="338554"/>
            </a:xfrm>
            <a:prstGeom prst="rect">
              <a:avLst/>
            </a:prstGeom>
            <a:noFill/>
          </p:spPr>
          <p:txBody>
            <a:bodyPr wrap="square" rtlCol="0">
              <a:spAutoFit/>
            </a:bodyPr>
            <a:lstStyle/>
            <a:p>
              <a:r>
                <a:rPr lang="en-US" sz="1600" dirty="0"/>
                <a:t>R</a:t>
              </a:r>
              <a:r>
                <a:rPr lang="en-US" sz="1600" baseline="-25000" dirty="0"/>
                <a:t>C</a:t>
              </a:r>
            </a:p>
          </p:txBody>
        </p:sp>
        <p:sp>
          <p:nvSpPr>
            <p:cNvPr id="39" name="TextBox 38">
              <a:extLst>
                <a:ext uri="{FF2B5EF4-FFF2-40B4-BE49-F238E27FC236}">
                  <a16:creationId xmlns:a16="http://schemas.microsoft.com/office/drawing/2014/main" id="{6FE4E330-230C-4F4F-9B2D-5638559A4780}"/>
                </a:ext>
              </a:extLst>
            </p:cNvPr>
            <p:cNvSpPr txBox="1"/>
            <p:nvPr/>
          </p:nvSpPr>
          <p:spPr>
            <a:xfrm>
              <a:off x="393968" y="2887448"/>
              <a:ext cx="535228" cy="338554"/>
            </a:xfrm>
            <a:prstGeom prst="rect">
              <a:avLst/>
            </a:prstGeom>
            <a:noFill/>
          </p:spPr>
          <p:txBody>
            <a:bodyPr wrap="square" rtlCol="0">
              <a:spAutoFit/>
            </a:bodyPr>
            <a:lstStyle/>
            <a:p>
              <a:r>
                <a:rPr lang="en-US" sz="1600" dirty="0"/>
                <a:t>R</a:t>
              </a:r>
              <a:r>
                <a:rPr lang="en-US" sz="1600" baseline="-25000" dirty="0"/>
                <a:t>1</a:t>
              </a:r>
              <a:endParaRPr lang="en-US" sz="1200" dirty="0"/>
            </a:p>
          </p:txBody>
        </p:sp>
        <p:sp>
          <p:nvSpPr>
            <p:cNvPr id="46" name="Oval 45">
              <a:extLst>
                <a:ext uri="{FF2B5EF4-FFF2-40B4-BE49-F238E27FC236}">
                  <a16:creationId xmlns:a16="http://schemas.microsoft.com/office/drawing/2014/main" id="{9A019E72-2318-7A4D-8D20-2C79DC2CE91D}"/>
                </a:ext>
              </a:extLst>
            </p:cNvPr>
            <p:cNvSpPr/>
            <p:nvPr/>
          </p:nvSpPr>
          <p:spPr>
            <a:xfrm>
              <a:off x="2422658" y="343649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7" name="Group 222">
              <a:extLst>
                <a:ext uri="{FF2B5EF4-FFF2-40B4-BE49-F238E27FC236}">
                  <a16:creationId xmlns:a16="http://schemas.microsoft.com/office/drawing/2014/main" id="{8F4DC5B4-D130-9149-9FDD-40A611A89B50}"/>
                </a:ext>
              </a:extLst>
            </p:cNvPr>
            <p:cNvGrpSpPr>
              <a:grpSpLocks/>
            </p:cNvGrpSpPr>
            <p:nvPr/>
          </p:nvGrpSpPr>
          <p:grpSpPr bwMode="auto">
            <a:xfrm>
              <a:off x="1678253" y="4723738"/>
              <a:ext cx="304800" cy="381000"/>
              <a:chOff x="4272" y="3072"/>
              <a:chExt cx="192" cy="240"/>
            </a:xfrm>
          </p:grpSpPr>
          <p:sp>
            <p:nvSpPr>
              <p:cNvPr id="48" name="Line 99">
                <a:extLst>
                  <a:ext uri="{FF2B5EF4-FFF2-40B4-BE49-F238E27FC236}">
                    <a16:creationId xmlns:a16="http://schemas.microsoft.com/office/drawing/2014/main" id="{A324A25E-63F5-A64F-A605-F1D898BD43C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9" name="Line 100">
                <a:extLst>
                  <a:ext uri="{FF2B5EF4-FFF2-40B4-BE49-F238E27FC236}">
                    <a16:creationId xmlns:a16="http://schemas.microsoft.com/office/drawing/2014/main" id="{31C37214-1FD3-4E41-8C57-A3F37CE045A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101">
                <a:extLst>
                  <a:ext uri="{FF2B5EF4-FFF2-40B4-BE49-F238E27FC236}">
                    <a16:creationId xmlns:a16="http://schemas.microsoft.com/office/drawing/2014/main" id="{69E153E3-B6C7-A543-A5CA-793BD053430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Line 102">
                <a:extLst>
                  <a:ext uri="{FF2B5EF4-FFF2-40B4-BE49-F238E27FC236}">
                    <a16:creationId xmlns:a16="http://schemas.microsoft.com/office/drawing/2014/main" id="{C3D23BA4-16E8-A545-BD89-134060773BE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 name="Line 103">
                <a:extLst>
                  <a:ext uri="{FF2B5EF4-FFF2-40B4-BE49-F238E27FC236}">
                    <a16:creationId xmlns:a16="http://schemas.microsoft.com/office/drawing/2014/main" id="{876A34BF-D621-324D-B39A-E512B7D09E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3" name="Line 104">
                <a:extLst>
                  <a:ext uri="{FF2B5EF4-FFF2-40B4-BE49-F238E27FC236}">
                    <a16:creationId xmlns:a16="http://schemas.microsoft.com/office/drawing/2014/main" id="{F14294EB-00E1-C747-BE19-D413DF4629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54" name="Freeform 12">
              <a:extLst>
                <a:ext uri="{FF2B5EF4-FFF2-40B4-BE49-F238E27FC236}">
                  <a16:creationId xmlns:a16="http://schemas.microsoft.com/office/drawing/2014/main" id="{E9D77738-7211-C943-94BD-DB609677E967}"/>
                </a:ext>
              </a:extLst>
            </p:cNvPr>
            <p:cNvSpPr>
              <a:spLocks/>
            </p:cNvSpPr>
            <p:nvPr/>
          </p:nvSpPr>
          <p:spPr bwMode="auto">
            <a:xfrm flipH="1">
              <a:off x="838613" y="400465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1731924" y="4033938"/>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a:cxnSpLocks/>
            </p:cNvCxnSpPr>
            <p:nvPr/>
          </p:nvCxnSpPr>
          <p:spPr>
            <a:xfrm flipV="1">
              <a:off x="918346" y="4719738"/>
              <a:ext cx="2300825"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a:cxnSpLocks/>
            </p:cNvCxnSpPr>
            <p:nvPr/>
          </p:nvCxnSpPr>
          <p:spPr>
            <a:xfrm flipV="1">
              <a:off x="927971" y="3417247"/>
              <a:ext cx="0" cy="6335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6" name="TextBox 65">
              <a:extLst>
                <a:ext uri="{FF2B5EF4-FFF2-40B4-BE49-F238E27FC236}">
                  <a16:creationId xmlns:a16="http://schemas.microsoft.com/office/drawing/2014/main" id="{85BDE4DF-F81D-794B-9972-37ED67386AC5}"/>
                </a:ext>
              </a:extLst>
            </p:cNvPr>
            <p:cNvSpPr txBox="1"/>
            <p:nvPr/>
          </p:nvSpPr>
          <p:spPr>
            <a:xfrm>
              <a:off x="390571" y="4185568"/>
              <a:ext cx="566663" cy="338554"/>
            </a:xfrm>
            <a:prstGeom prst="rect">
              <a:avLst/>
            </a:prstGeom>
            <a:noFill/>
          </p:spPr>
          <p:txBody>
            <a:bodyPr wrap="square" rtlCol="0">
              <a:spAutoFit/>
            </a:bodyPr>
            <a:lstStyle/>
            <a:p>
              <a:r>
                <a:rPr lang="en-US" sz="1600" dirty="0"/>
                <a:t>R</a:t>
              </a:r>
              <a:r>
                <a:rPr lang="en-US" sz="1600" baseline="-25000" dirty="0"/>
                <a:t>2</a:t>
              </a:r>
              <a:endParaRPr lang="en-US" sz="1200" baseline="-25000" dirty="0"/>
            </a:p>
          </p:txBody>
        </p:sp>
        <p:sp>
          <p:nvSpPr>
            <p:cNvPr id="67" name="TextBox 66">
              <a:extLst>
                <a:ext uri="{FF2B5EF4-FFF2-40B4-BE49-F238E27FC236}">
                  <a16:creationId xmlns:a16="http://schemas.microsoft.com/office/drawing/2014/main" id="{564B8F3F-3DDE-A94E-82A4-91657C5C723F}"/>
                </a:ext>
              </a:extLst>
            </p:cNvPr>
            <p:cNvSpPr txBox="1"/>
            <p:nvPr/>
          </p:nvSpPr>
          <p:spPr>
            <a:xfrm>
              <a:off x="1953417" y="4261380"/>
              <a:ext cx="732911"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70" name="TextBox 69">
              <a:extLst>
                <a:ext uri="{FF2B5EF4-FFF2-40B4-BE49-F238E27FC236}">
                  <a16:creationId xmlns:a16="http://schemas.microsoft.com/office/drawing/2014/main" id="{43E6BFBC-735C-E04B-A9CF-10951A7C9E2D}"/>
                </a:ext>
              </a:extLst>
            </p:cNvPr>
            <p:cNvSpPr txBox="1"/>
            <p:nvPr/>
          </p:nvSpPr>
          <p:spPr>
            <a:xfrm>
              <a:off x="1398073" y="1930729"/>
              <a:ext cx="444161" cy="338554"/>
            </a:xfrm>
            <a:prstGeom prst="rect">
              <a:avLst/>
            </a:prstGeom>
            <a:noFill/>
          </p:spPr>
          <p:txBody>
            <a:bodyPr wrap="none" rtlCol="0">
              <a:spAutoFit/>
            </a:bodyPr>
            <a:lstStyle/>
            <a:p>
              <a:r>
                <a:rPr lang="en-US" sz="1600" b="1" dirty="0"/>
                <a:t>V</a:t>
              </a:r>
              <a:r>
                <a:rPr lang="en-US" sz="1600" b="1" baseline="-25000" dirty="0"/>
                <a:t>CC</a:t>
              </a:r>
              <a:endParaRPr lang="en-US" sz="1200" b="1" baseline="-25000" dirty="0"/>
            </a:p>
          </p:txBody>
        </p:sp>
        <p:sp>
          <p:nvSpPr>
            <p:cNvPr id="71" name="TextBox 70">
              <a:extLst>
                <a:ext uri="{FF2B5EF4-FFF2-40B4-BE49-F238E27FC236}">
                  <a16:creationId xmlns:a16="http://schemas.microsoft.com/office/drawing/2014/main" id="{7D1081CB-1B7B-1D47-A9E4-686B8D63A5F1}"/>
                </a:ext>
              </a:extLst>
            </p:cNvPr>
            <p:cNvSpPr txBox="1"/>
            <p:nvPr/>
          </p:nvSpPr>
          <p:spPr>
            <a:xfrm>
              <a:off x="2530180" y="3336281"/>
              <a:ext cx="503037" cy="338554"/>
            </a:xfrm>
            <a:prstGeom prst="rect">
              <a:avLst/>
            </a:prstGeom>
            <a:noFill/>
          </p:spPr>
          <p:txBody>
            <a:bodyPr wrap="square" rtlCol="0">
              <a:spAutoFit/>
            </a:bodyPr>
            <a:lstStyle/>
            <a:p>
              <a:r>
                <a:rPr lang="en-US" sz="1600" dirty="0" err="1"/>
                <a:t>V</a:t>
              </a:r>
              <a:r>
                <a:rPr lang="en-US" sz="1600" baseline="-25000" dirty="0" err="1"/>
                <a:t>c</a:t>
              </a:r>
              <a:endParaRPr lang="en-US" sz="1200" baseline="-25000" dirty="0"/>
            </a:p>
          </p:txBody>
        </p:sp>
        <p:sp>
          <p:nvSpPr>
            <p:cNvPr id="76" name="Oval 75">
              <a:extLst>
                <a:ext uri="{FF2B5EF4-FFF2-40B4-BE49-F238E27FC236}">
                  <a16:creationId xmlns:a16="http://schemas.microsoft.com/office/drawing/2014/main" id="{A5EF7C88-BC79-7849-A5D4-6EED9352826A}"/>
                </a:ext>
              </a:extLst>
            </p:cNvPr>
            <p:cNvSpPr/>
            <p:nvPr/>
          </p:nvSpPr>
          <p:spPr>
            <a:xfrm>
              <a:off x="1773888" y="467032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7" name="TextBox 76">
              <a:extLst>
                <a:ext uri="{FF2B5EF4-FFF2-40B4-BE49-F238E27FC236}">
                  <a16:creationId xmlns:a16="http://schemas.microsoft.com/office/drawing/2014/main" id="{F0094A89-58FC-9D49-95C9-EF1AFB1144E7}"/>
                </a:ext>
              </a:extLst>
            </p:cNvPr>
            <p:cNvSpPr txBox="1"/>
            <p:nvPr/>
          </p:nvSpPr>
          <p:spPr>
            <a:xfrm>
              <a:off x="1231590" y="3438240"/>
              <a:ext cx="380232" cy="338554"/>
            </a:xfrm>
            <a:prstGeom prst="rect">
              <a:avLst/>
            </a:prstGeom>
            <a:noFill/>
          </p:spPr>
          <p:txBody>
            <a:bodyPr wrap="none" rtlCol="0">
              <a:spAutoFit/>
            </a:bodyPr>
            <a:lstStyle/>
            <a:p>
              <a:r>
                <a:rPr lang="en-US" sz="1600" b="1" dirty="0" err="1"/>
                <a:t>V</a:t>
              </a:r>
              <a:r>
                <a:rPr lang="en-US" sz="1600" b="1" baseline="-25000" dirty="0" err="1"/>
                <a:t>b</a:t>
              </a:r>
              <a:endParaRPr lang="en-US" sz="1200" b="1" baseline="-25000" dirty="0"/>
            </a:p>
          </p:txBody>
        </p:sp>
        <p:sp>
          <p:nvSpPr>
            <p:cNvPr id="79" name="Oval 78">
              <a:extLst>
                <a:ext uri="{FF2B5EF4-FFF2-40B4-BE49-F238E27FC236}">
                  <a16:creationId xmlns:a16="http://schemas.microsoft.com/office/drawing/2014/main" id="{C61CBD0D-16CC-5940-9695-BA68440DC07A}"/>
                </a:ext>
              </a:extLst>
            </p:cNvPr>
            <p:cNvSpPr/>
            <p:nvPr/>
          </p:nvSpPr>
          <p:spPr>
            <a:xfrm>
              <a:off x="3181451" y="4666926"/>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0" name="Oval 79">
              <a:extLst>
                <a:ext uri="{FF2B5EF4-FFF2-40B4-BE49-F238E27FC236}">
                  <a16:creationId xmlns:a16="http://schemas.microsoft.com/office/drawing/2014/main" id="{6ED74642-0FE4-0840-AB8C-7E0BCCC573F5}"/>
                </a:ext>
              </a:extLst>
            </p:cNvPr>
            <p:cNvSpPr/>
            <p:nvPr/>
          </p:nvSpPr>
          <p:spPr>
            <a:xfrm>
              <a:off x="1535530" y="2337613"/>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2" name="Oval 81">
              <a:extLst>
                <a:ext uri="{FF2B5EF4-FFF2-40B4-BE49-F238E27FC236}">
                  <a16:creationId xmlns:a16="http://schemas.microsoft.com/office/drawing/2014/main" id="{AE07092E-3ED2-F049-B2E4-537D35935127}"/>
                </a:ext>
              </a:extLst>
            </p:cNvPr>
            <p:cNvSpPr/>
            <p:nvPr/>
          </p:nvSpPr>
          <p:spPr>
            <a:xfrm>
              <a:off x="1766534" y="401240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3" name="TextBox 82">
              <a:extLst>
                <a:ext uri="{FF2B5EF4-FFF2-40B4-BE49-F238E27FC236}">
                  <a16:creationId xmlns:a16="http://schemas.microsoft.com/office/drawing/2014/main" id="{11463A0C-F699-0645-9833-EAD7C8301E96}"/>
                </a:ext>
              </a:extLst>
            </p:cNvPr>
            <p:cNvSpPr txBox="1"/>
            <p:nvPr/>
          </p:nvSpPr>
          <p:spPr>
            <a:xfrm>
              <a:off x="1913122" y="3859841"/>
              <a:ext cx="503037" cy="338554"/>
            </a:xfrm>
            <a:prstGeom prst="rect">
              <a:avLst/>
            </a:prstGeom>
            <a:noFill/>
          </p:spPr>
          <p:txBody>
            <a:bodyPr wrap="square" rtlCol="0">
              <a:spAutoFit/>
            </a:bodyPr>
            <a:lstStyle/>
            <a:p>
              <a:r>
                <a:rPr lang="en-US" sz="1600" dirty="0" err="1"/>
                <a:t>V</a:t>
              </a:r>
              <a:r>
                <a:rPr lang="en-US" sz="1600" baseline="-25000" dirty="0" err="1"/>
                <a:t>e</a:t>
              </a:r>
              <a:endParaRPr lang="en-US" sz="1200" baseline="-25000" dirty="0"/>
            </a:p>
          </p:txBody>
        </p:sp>
        <p:sp>
          <p:nvSpPr>
            <p:cNvPr id="85" name="Oval 84">
              <a:extLst>
                <a:ext uri="{FF2B5EF4-FFF2-40B4-BE49-F238E27FC236}">
                  <a16:creationId xmlns:a16="http://schemas.microsoft.com/office/drawing/2014/main" id="{F9BA1668-96D3-9B44-B306-C93636C21FF8}"/>
                </a:ext>
              </a:extLst>
            </p:cNvPr>
            <p:cNvSpPr/>
            <p:nvPr/>
          </p:nvSpPr>
          <p:spPr>
            <a:xfrm>
              <a:off x="1391149" y="373327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6" name="Oval 85">
              <a:extLst>
                <a:ext uri="{FF2B5EF4-FFF2-40B4-BE49-F238E27FC236}">
                  <a16:creationId xmlns:a16="http://schemas.microsoft.com/office/drawing/2014/main" id="{C6A83FBC-46DE-964F-9F8C-E98B66703F30}"/>
                </a:ext>
              </a:extLst>
            </p:cNvPr>
            <p:cNvSpPr/>
            <p:nvPr/>
          </p:nvSpPr>
          <p:spPr>
            <a:xfrm>
              <a:off x="2122669" y="3444518"/>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43" name="Straight Connector 42">
              <a:extLst>
                <a:ext uri="{FF2B5EF4-FFF2-40B4-BE49-F238E27FC236}">
                  <a16:creationId xmlns:a16="http://schemas.microsoft.com/office/drawing/2014/main" id="{D84FDD89-7A3A-9047-92A0-5E67CE5E495C}"/>
                </a:ext>
              </a:extLst>
            </p:cNvPr>
            <p:cNvCxnSpPr>
              <a:cxnSpLocks/>
            </p:cNvCxnSpPr>
            <p:nvPr/>
          </p:nvCxnSpPr>
          <p:spPr>
            <a:xfrm>
              <a:off x="933023" y="3787781"/>
              <a:ext cx="488683"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45" name="Oval 44">
              <a:extLst>
                <a:ext uri="{FF2B5EF4-FFF2-40B4-BE49-F238E27FC236}">
                  <a16:creationId xmlns:a16="http://schemas.microsoft.com/office/drawing/2014/main" id="{FAB0F130-2D2F-3A46-B54A-6808B755A9EC}"/>
                </a:ext>
              </a:extLst>
            </p:cNvPr>
            <p:cNvSpPr/>
            <p:nvPr/>
          </p:nvSpPr>
          <p:spPr>
            <a:xfrm>
              <a:off x="879406" y="374129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362557115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Transistor experiment - Thevenin equivalent DC </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629133" y="1565147"/>
                <a:ext cx="8332487" cy="5035683"/>
              </a:xfrm>
            </p:spPr>
            <p:txBody>
              <a:bodyPr>
                <a:noAutofit/>
              </a:bodyPr>
              <a:lstStyle/>
              <a:p>
                <a:r>
                  <a:rPr lang="en-US" sz="2400" dirty="0">
                    <a:cs typeface="Arial" charset="0"/>
                  </a:rPr>
                  <a:t>In Experiment A</a:t>
                </a:r>
              </a:p>
              <a:p>
                <a:pPr lvl="1"/>
                <a:r>
                  <a:rPr lang="en-US" sz="2000" dirty="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b="0" i="1" smtClean="0">
                        <a:latin typeface="Cambria Math" panose="02040503050406030204" pitchFamily="18" charset="0"/>
                        <a:cs typeface="Arial" charset="0"/>
                      </a:rPr>
                      <m:t>=22.8</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2</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7.2</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cs typeface="Arial" charset="0"/>
                      </a:rPr>
                      <m:t>,</m:t>
                    </m:r>
                  </m:oMath>
                </a14:m>
                <a:r>
                  <a:rPr lang="en-US" sz="2000" dirty="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𝑡h𝑏</m:t>
                        </m:r>
                      </m:sub>
                    </m:sSub>
                    <m:r>
                      <a:rPr lang="en-US" sz="2000" b="0" i="1" smtClean="0">
                        <a:latin typeface="Cambria Math" panose="02040503050406030204" pitchFamily="18" charset="0"/>
                        <a:cs typeface="Arial" charset="0"/>
                      </a:rPr>
                      <m:t>=2.16</m:t>
                    </m:r>
                    <m:r>
                      <a:rPr lang="en-US" sz="2000" b="0" i="1" smtClean="0">
                        <a:latin typeface="Cambria Math" panose="02040503050406030204" pitchFamily="18" charset="0"/>
                        <a:cs typeface="Arial" charset="0"/>
                      </a:rPr>
                      <m:t>𝑉</m:t>
                    </m:r>
                  </m:oMath>
                </a14:m>
                <a:r>
                  <a:rPr lang="en-US" sz="2000" dirty="0">
                    <a:latin typeface="Arial" charset="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i="1">
                            <a:latin typeface="Cambria Math" panose="02040503050406030204" pitchFamily="18" charset="0"/>
                            <a:cs typeface="Arial" charset="0"/>
                          </a:rPr>
                          <m:t>𝑡h</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5.5</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r>
                  <a:rPr lang="en-US" sz="2000" dirty="0">
                    <a:latin typeface="Arial" charset="0"/>
                    <a:ea typeface="Arial" charset="0"/>
                    <a:cs typeface="Arial" charset="0"/>
                  </a:rPr>
                  <a:t>.</a:t>
                </a:r>
              </a:p>
              <a:p>
                <a:pPr lvl="1"/>
                <a:r>
                  <a:rPr lang="en-US" sz="2000" dirty="0">
                    <a:latin typeface="Arial" charset="0"/>
                    <a:ea typeface="Arial" charset="0"/>
                    <a:cs typeface="Arial" charset="0"/>
                  </a:rPr>
                  <a:t>If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𝑒</m:t>
                        </m:r>
                      </m:sub>
                    </m:sSub>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33</m:t>
                    </m:r>
                    <m:r>
                      <m:rPr>
                        <m:sty m:val="p"/>
                      </m:rPr>
                      <a:rPr lang="el-GR" sz="2000" b="0" i="1" smtClean="0">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𝑏</m:t>
                        </m:r>
                      </m:sub>
                    </m:sSub>
                    <m:r>
                      <a:rPr lang="en-US" sz="2000" b="0" i="1" smtClean="0">
                        <a:latin typeface="Cambria Math" panose="02040503050406030204" pitchFamily="18" charset="0"/>
                        <a:ea typeface="Cambria Math" panose="02040503050406030204" pitchFamily="18" charset="0"/>
                        <a:cs typeface="Arial" charset="0"/>
                      </a:rPr>
                      <m:t>≈5</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r>
                  <a:rPr lang="en-US" sz="2000" dirty="0">
                    <a:latin typeface="Arial" charset="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2.16−1.54</m:t>
                        </m:r>
                      </m:num>
                      <m:den>
                        <m:r>
                          <a:rPr lang="en-US" sz="2000" b="0" i="1" smtClean="0">
                            <a:latin typeface="Cambria Math" panose="02040503050406030204" pitchFamily="18" charset="0"/>
                            <a:cs typeface="Arial" charset="0"/>
                          </a:rPr>
                          <m:t>11500</m:t>
                        </m:r>
                      </m:den>
                    </m:f>
                    <m:r>
                      <a:rPr lang="en-US" sz="2000" b="0" i="0" smtClean="0">
                        <a:latin typeface="Cambria Math" panose="02040503050406030204" pitchFamily="18" charset="0"/>
                        <a:cs typeface="Arial" charset="0"/>
                      </a:rPr>
                      <m:t>=53</m:t>
                    </m:r>
                    <m:r>
                      <m:rPr>
                        <m:sty m:val="p"/>
                      </m:rPr>
                      <a:rPr lang="el-GR" sz="2000" b="0" i="1" smtClean="0">
                        <a:latin typeface="Cambria Math" panose="02040503050406030204" pitchFamily="18" charset="0"/>
                        <a:ea typeface="Cambria Math" panose="02040503050406030204" pitchFamily="18" charset="0"/>
                        <a:cs typeface="Arial" charset="0"/>
                      </a:rPr>
                      <m:t>μ</m:t>
                    </m:r>
                    <m:r>
                      <a:rPr lang="en-US" sz="2000" b="0" i="1" smtClean="0">
                        <a:latin typeface="Cambria Math" panose="02040503050406030204" pitchFamily="18" charset="0"/>
                        <a:ea typeface="Cambria Math" panose="02040503050406030204" pitchFamily="18" charset="0"/>
                        <a:cs typeface="Arial" charset="0"/>
                      </a:rPr>
                      <m:t>𝐴</m:t>
                    </m:r>
                  </m:oMath>
                </a14:m>
                <a:r>
                  <a:rPr lang="en-US" sz="2000" dirty="0">
                    <a:latin typeface="Arial" charset="0"/>
                    <a:ea typeface="Arial" charset="0"/>
                    <a:cs typeface="Arial" charset="0"/>
                  </a:rPr>
                  <a:t>, which is close.  </a:t>
                </a:r>
              </a:p>
              <a:p>
                <a:pPr lvl="1"/>
                <a:endParaRPr lang="en-US" sz="2000" dirty="0">
                  <a:latin typeface="Arial" charset="0"/>
                  <a:ea typeface="Arial" charset="0"/>
                  <a:cs typeface="Arial" charset="0"/>
                </a:endParaRPr>
              </a:p>
              <a:p>
                <a:r>
                  <a:rPr lang="en-US" sz="2400" dirty="0">
                    <a:cs typeface="Arial" charset="0"/>
                  </a:rPr>
                  <a:t>In Experiment B</a:t>
                </a:r>
              </a:p>
              <a:p>
                <a:pPr lvl="1"/>
                <a:r>
                  <a:rPr lang="en-US" sz="1800" dirty="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1</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22</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r>
                      <a:rPr lang="en-US" sz="1800" i="1">
                        <a:latin typeface="Cambria Math" panose="02040503050406030204" pitchFamily="18" charset="0"/>
                        <a:cs typeface="Arial" charset="0"/>
                      </a:rPr>
                      <m:t>, </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2</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8</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r>
                      <a:rPr lang="en-US" sz="1800" i="1">
                        <a:latin typeface="Cambria Math" panose="02040503050406030204" pitchFamily="18" charset="0"/>
                        <a:cs typeface="Arial" charset="0"/>
                      </a:rPr>
                      <m:t>,</m:t>
                    </m:r>
                  </m:oMath>
                </a14:m>
                <a:r>
                  <a:rPr lang="en-US" sz="1800" dirty="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𝑡h𝑏</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2.4</m:t>
                    </m:r>
                    <m:r>
                      <a:rPr lang="en-US" sz="1800" i="1">
                        <a:latin typeface="Cambria Math" panose="02040503050406030204" pitchFamily="18" charset="0"/>
                        <a:cs typeface="Arial" charset="0"/>
                      </a:rPr>
                      <m:t>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𝑡h</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5.9</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a:t>
                </a:r>
              </a:p>
              <a:p>
                <a:pPr lvl="1"/>
                <a:r>
                  <a:rPr lang="en-US" sz="1800" dirty="0">
                    <a:latin typeface="Arial" charset="0"/>
                    <a:ea typeface="Arial" charset="0"/>
                    <a:cs typeface="Arial" charset="0"/>
                  </a:rPr>
                  <a:t>If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𝑟</m:t>
                        </m:r>
                      </m:e>
                      <m:sub>
                        <m:r>
                          <a:rPr lang="en-US" sz="1800" i="1">
                            <a:latin typeface="Cambria Math" panose="02040503050406030204" pitchFamily="18" charset="0"/>
                            <a:cs typeface="Arial" charset="0"/>
                          </a:rPr>
                          <m:t>𝑒</m:t>
                        </m:r>
                      </m:sub>
                    </m:sSub>
                    <m:r>
                      <a:rPr lang="en-US" sz="1800" i="1">
                        <a:latin typeface="Cambria Math" panose="02040503050406030204" pitchFamily="18" charset="0"/>
                        <a:ea typeface="Cambria Math" panose="02040503050406030204" pitchFamily="18" charset="0"/>
                        <a:cs typeface="Arial" charset="0"/>
                      </a:rPr>
                      <m:t>≈33</m:t>
                    </m:r>
                    <m:r>
                      <m:rPr>
                        <m:sty m:val="p"/>
                      </m:rPr>
                      <a:rPr lang="el-GR" sz="1800" i="1">
                        <a:latin typeface="Cambria Math" panose="02040503050406030204" pitchFamily="18" charset="0"/>
                        <a:ea typeface="Cambria Math" panose="02040503050406030204" pitchFamily="18" charset="0"/>
                        <a:cs typeface="Arial" charset="0"/>
                      </a:rPr>
                      <m:t>Ω</m:t>
                    </m:r>
                    <m:r>
                      <a:rPr lang="en-US" sz="1800" i="1">
                        <a:latin typeface="Cambria Math" panose="02040503050406030204" pitchFamily="18" charset="0"/>
                        <a:ea typeface="Cambria Math" panose="02040503050406030204" pitchFamily="18" charset="0"/>
                        <a:cs typeface="Arial" charset="0"/>
                      </a:rPr>
                      <m:t>, </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𝑟</m:t>
                        </m:r>
                      </m:e>
                      <m:sub>
                        <m:r>
                          <a:rPr lang="en-US" sz="1800" i="1">
                            <a:latin typeface="Cambria Math" panose="02040503050406030204" pitchFamily="18" charset="0"/>
                            <a:cs typeface="Arial" charset="0"/>
                          </a:rPr>
                          <m:t>𝑏</m:t>
                        </m:r>
                      </m:sub>
                    </m:sSub>
                    <m:r>
                      <a:rPr lang="en-US" sz="1800" i="1">
                        <a:latin typeface="Cambria Math" panose="02040503050406030204" pitchFamily="18" charset="0"/>
                        <a:ea typeface="Cambria Math" panose="02040503050406030204" pitchFamily="18" charset="0"/>
                        <a:cs typeface="Arial" charset="0"/>
                      </a:rPr>
                      <m:t>≈5</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𝑏</m:t>
                        </m:r>
                      </m:sub>
                    </m:sSub>
                    <m:r>
                      <a:rPr lang="en-US" sz="1800" i="1">
                        <a:latin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2.4</m:t>
                        </m:r>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1.7</m:t>
                        </m:r>
                      </m:num>
                      <m:den>
                        <m:r>
                          <a:rPr lang="en-US" sz="1800" i="1">
                            <a:latin typeface="Cambria Math" panose="02040503050406030204" pitchFamily="18" charset="0"/>
                            <a:cs typeface="Arial" charset="0"/>
                          </a:rPr>
                          <m:t>1</m:t>
                        </m:r>
                        <m:r>
                          <a:rPr lang="en-US" sz="1800" b="0" i="1" smtClean="0">
                            <a:latin typeface="Cambria Math" panose="02040503050406030204" pitchFamily="18" charset="0"/>
                            <a:cs typeface="Arial" charset="0"/>
                          </a:rPr>
                          <m:t>09</m:t>
                        </m:r>
                        <m:r>
                          <a:rPr lang="en-US" sz="1800" i="1">
                            <a:latin typeface="Cambria Math" panose="02040503050406030204" pitchFamily="18" charset="0"/>
                            <a:cs typeface="Arial" charset="0"/>
                          </a:rPr>
                          <m:t>00</m:t>
                        </m:r>
                      </m:den>
                    </m:f>
                    <m:r>
                      <a:rPr lang="en-US" sz="1800">
                        <a:latin typeface="Cambria Math" panose="02040503050406030204" pitchFamily="18" charset="0"/>
                        <a:cs typeface="Arial" charset="0"/>
                      </a:rPr>
                      <m:t>=</m:t>
                    </m:r>
                    <m:r>
                      <a:rPr lang="en-US" sz="1800" b="0" i="1" smtClean="0">
                        <a:latin typeface="Cambria Math" panose="02040503050406030204" pitchFamily="18" charset="0"/>
                        <a:cs typeface="Arial" charset="0"/>
                      </a:rPr>
                      <m:t>64</m:t>
                    </m:r>
                    <m:r>
                      <m:rPr>
                        <m:sty m:val="p"/>
                      </m:rPr>
                      <a:rPr lang="el-GR" sz="1800" i="1">
                        <a:latin typeface="Cambria Math" panose="02040503050406030204" pitchFamily="18" charset="0"/>
                        <a:ea typeface="Cambria Math" panose="02040503050406030204" pitchFamily="18" charset="0"/>
                        <a:cs typeface="Arial" charset="0"/>
                      </a:rPr>
                      <m:t>μ</m:t>
                    </m:r>
                    <m:r>
                      <a:rPr lang="en-US" sz="1800" i="1">
                        <a:latin typeface="Cambria Math" panose="02040503050406030204" pitchFamily="18" charset="0"/>
                        <a:ea typeface="Cambria Math" panose="02040503050406030204" pitchFamily="18" charset="0"/>
                        <a:cs typeface="Arial" charset="0"/>
                      </a:rPr>
                      <m:t>𝐴</m:t>
                    </m:r>
                  </m:oMath>
                </a14:m>
                <a:r>
                  <a:rPr lang="en-US" sz="1800" dirty="0">
                    <a:latin typeface="Arial" charset="0"/>
                    <a:ea typeface="Arial" charset="0"/>
                    <a:cs typeface="Arial" charset="0"/>
                  </a:rPr>
                  <a:t>, which is also close, but a little high.  </a:t>
                </a:r>
              </a:p>
              <a:p>
                <a:endParaRPr lang="en-US" sz="24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629133" y="1565147"/>
                <a:ext cx="8332487" cy="5035683"/>
              </a:xfrm>
              <a:blipFill>
                <a:blip r:embed="rId3"/>
                <a:stretch>
                  <a:fillRect l="-913" t="-151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47</a:t>
            </a:fld>
            <a:endParaRPr lang="en-US"/>
          </a:p>
        </p:txBody>
      </p:sp>
      <p:grpSp>
        <p:nvGrpSpPr>
          <p:cNvPr id="13" name="Group 12">
            <a:extLst>
              <a:ext uri="{FF2B5EF4-FFF2-40B4-BE49-F238E27FC236}">
                <a16:creationId xmlns:a16="http://schemas.microsoft.com/office/drawing/2014/main" id="{5405A6B4-41AE-7D43-B87C-D1DC2E9BED0F}"/>
              </a:ext>
            </a:extLst>
          </p:cNvPr>
          <p:cNvGrpSpPr/>
          <p:nvPr/>
        </p:nvGrpSpPr>
        <p:grpSpPr>
          <a:xfrm>
            <a:off x="173138" y="2047126"/>
            <a:ext cx="3224355" cy="2613527"/>
            <a:chOff x="88875" y="2710362"/>
            <a:chExt cx="3224355" cy="2613527"/>
          </a:xfrm>
        </p:grpSpPr>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424919" y="3488870"/>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1735182" y="2717245"/>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1814935" y="2728027"/>
              <a:ext cx="1280160"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1921408" y="2924924"/>
              <a:ext cx="547088" cy="338554"/>
            </a:xfrm>
            <a:prstGeom prst="rect">
              <a:avLst/>
            </a:prstGeom>
            <a:noFill/>
          </p:spPr>
          <p:txBody>
            <a:bodyPr wrap="square" rtlCol="0">
              <a:spAutoFit/>
            </a:bodyPr>
            <a:lstStyle/>
            <a:p>
              <a:r>
                <a:rPr lang="en-US" sz="1600" dirty="0"/>
                <a:t>R</a:t>
              </a:r>
              <a:r>
                <a:rPr lang="en-US" sz="1600" baseline="-25000" dirty="0"/>
                <a:t>C</a:t>
              </a:r>
            </a:p>
          </p:txBody>
        </p:sp>
        <p:sp>
          <p:nvSpPr>
            <p:cNvPr id="54" name="Freeform 12">
              <a:extLst>
                <a:ext uri="{FF2B5EF4-FFF2-40B4-BE49-F238E27FC236}">
                  <a16:creationId xmlns:a16="http://schemas.microsoft.com/office/drawing/2014/main" id="{E9D77738-7211-C943-94BD-DB609677E967}"/>
                </a:ext>
              </a:extLst>
            </p:cNvPr>
            <p:cNvSpPr>
              <a:spLocks/>
            </p:cNvSpPr>
            <p:nvPr/>
          </p:nvSpPr>
          <p:spPr bwMode="auto">
            <a:xfrm rot="5400000" flipH="1">
              <a:off x="1010139" y="341851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1731924" y="4033938"/>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a:cxnSpLocks/>
            </p:cNvCxnSpPr>
            <p:nvPr/>
          </p:nvCxnSpPr>
          <p:spPr>
            <a:xfrm flipV="1">
              <a:off x="736200" y="4719738"/>
              <a:ext cx="237744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a:cxnSpLocks/>
            </p:cNvCxnSpPr>
            <p:nvPr/>
          </p:nvCxnSpPr>
          <p:spPr>
            <a:xfrm flipV="1">
              <a:off x="750481" y="3774748"/>
              <a:ext cx="0" cy="17132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85BDE4DF-F81D-794B-9972-37ED67386AC5}"/>
                    </a:ext>
                  </a:extLst>
                </p:cNvPr>
                <p:cNvSpPr txBox="1"/>
                <p:nvPr/>
              </p:nvSpPr>
              <p:spPr>
                <a:xfrm>
                  <a:off x="146114" y="4730265"/>
                  <a:ext cx="2103763" cy="59362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𝑡h𝑏</m:t>
                            </m:r>
                          </m:sub>
                        </m:sSub>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1</m:t>
                                </m:r>
                              </m:sub>
                            </m:sSub>
                          </m:num>
                          <m:den>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1</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2</m:t>
                                </m:r>
                              </m:sub>
                            </m:sSub>
                          </m:den>
                        </m:f>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𝑐𝑐</m:t>
                            </m:r>
                          </m:sub>
                        </m:sSub>
                      </m:oMath>
                    </m:oMathPara>
                  </a14:m>
                  <a:endParaRPr lang="en-US" sz="1200" dirty="0"/>
                </a:p>
              </p:txBody>
            </p:sp>
          </mc:Choice>
          <mc:Fallback xmlns="">
            <p:sp>
              <p:nvSpPr>
                <p:cNvPr id="66" name="TextBox 65">
                  <a:extLst>
                    <a:ext uri="{FF2B5EF4-FFF2-40B4-BE49-F238E27FC236}">
                      <a16:creationId xmlns:a16="http://schemas.microsoft.com/office/drawing/2014/main" id="{85BDE4DF-F81D-794B-9972-37ED67386AC5}"/>
                    </a:ext>
                  </a:extLst>
                </p:cNvPr>
                <p:cNvSpPr txBox="1">
                  <a:spLocks noRot="1" noChangeAspect="1" noMove="1" noResize="1" noEditPoints="1" noAdjustHandles="1" noChangeArrowheads="1" noChangeShapeType="1" noTextEdit="1"/>
                </p:cNvSpPr>
                <p:nvPr/>
              </p:nvSpPr>
              <p:spPr>
                <a:xfrm>
                  <a:off x="146114" y="4730265"/>
                  <a:ext cx="2103763" cy="593624"/>
                </a:xfrm>
                <a:prstGeom prst="rect">
                  <a:avLst/>
                </a:prstGeom>
                <a:blipFill>
                  <a:blip r:embed="rId4"/>
                  <a:stretch>
                    <a:fillRect/>
                  </a:stretch>
                </a:blipFill>
              </p:spPr>
              <p:txBody>
                <a:bodyPr/>
                <a:lstStyle/>
                <a:p>
                  <a:r>
                    <a:rPr lang="en-US">
                      <a:noFill/>
                    </a:rPr>
                    <a:t> </a:t>
                  </a:r>
                </a:p>
              </p:txBody>
            </p:sp>
          </mc:Fallback>
        </mc:AlternateContent>
        <p:sp>
          <p:nvSpPr>
            <p:cNvPr id="67" name="TextBox 66">
              <a:extLst>
                <a:ext uri="{FF2B5EF4-FFF2-40B4-BE49-F238E27FC236}">
                  <a16:creationId xmlns:a16="http://schemas.microsoft.com/office/drawing/2014/main" id="{564B8F3F-3DDE-A94E-82A4-91657C5C723F}"/>
                </a:ext>
              </a:extLst>
            </p:cNvPr>
            <p:cNvSpPr txBox="1"/>
            <p:nvPr/>
          </p:nvSpPr>
          <p:spPr>
            <a:xfrm>
              <a:off x="1408247" y="4286835"/>
              <a:ext cx="394962"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71" name="TextBox 70">
              <a:extLst>
                <a:ext uri="{FF2B5EF4-FFF2-40B4-BE49-F238E27FC236}">
                  <a16:creationId xmlns:a16="http://schemas.microsoft.com/office/drawing/2014/main" id="{7D1081CB-1B7B-1D47-A9E4-686B8D63A5F1}"/>
                </a:ext>
              </a:extLst>
            </p:cNvPr>
            <p:cNvSpPr txBox="1"/>
            <p:nvPr/>
          </p:nvSpPr>
          <p:spPr>
            <a:xfrm>
              <a:off x="1904539" y="3336281"/>
              <a:ext cx="503037" cy="338554"/>
            </a:xfrm>
            <a:prstGeom prst="rect">
              <a:avLst/>
            </a:prstGeom>
            <a:noFill/>
          </p:spPr>
          <p:txBody>
            <a:bodyPr wrap="square" rtlCol="0">
              <a:spAutoFit/>
            </a:bodyPr>
            <a:lstStyle/>
            <a:p>
              <a:r>
                <a:rPr lang="en-US" sz="1600" dirty="0" err="1"/>
                <a:t>V</a:t>
              </a:r>
              <a:r>
                <a:rPr lang="en-US" sz="1600" baseline="-25000" dirty="0" err="1"/>
                <a:t>c</a:t>
              </a:r>
              <a:endParaRPr lang="en-US" sz="1200" baseline="-25000" dirty="0"/>
            </a:p>
          </p:txBody>
        </p:sp>
        <p:sp>
          <p:nvSpPr>
            <p:cNvPr id="76" name="Oval 75">
              <a:extLst>
                <a:ext uri="{FF2B5EF4-FFF2-40B4-BE49-F238E27FC236}">
                  <a16:creationId xmlns:a16="http://schemas.microsoft.com/office/drawing/2014/main" id="{A5EF7C88-BC79-7849-A5D4-6EED9352826A}"/>
                </a:ext>
              </a:extLst>
            </p:cNvPr>
            <p:cNvSpPr/>
            <p:nvPr/>
          </p:nvSpPr>
          <p:spPr>
            <a:xfrm>
              <a:off x="1773888" y="467032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7" name="TextBox 76">
              <a:extLst>
                <a:ext uri="{FF2B5EF4-FFF2-40B4-BE49-F238E27FC236}">
                  <a16:creationId xmlns:a16="http://schemas.microsoft.com/office/drawing/2014/main" id="{F0094A89-58FC-9D49-95C9-EF1AFB1144E7}"/>
                </a:ext>
              </a:extLst>
            </p:cNvPr>
            <p:cNvSpPr txBox="1"/>
            <p:nvPr/>
          </p:nvSpPr>
          <p:spPr>
            <a:xfrm>
              <a:off x="1283346" y="3809174"/>
              <a:ext cx="380232" cy="338554"/>
            </a:xfrm>
            <a:prstGeom prst="rect">
              <a:avLst/>
            </a:prstGeom>
            <a:noFill/>
          </p:spPr>
          <p:txBody>
            <a:bodyPr wrap="none" rtlCol="0">
              <a:spAutoFit/>
            </a:bodyPr>
            <a:lstStyle/>
            <a:p>
              <a:r>
                <a:rPr lang="en-US" sz="1600" dirty="0" err="1"/>
                <a:t>V</a:t>
              </a:r>
              <a:r>
                <a:rPr lang="en-US" sz="1600" baseline="-25000" dirty="0" err="1"/>
                <a:t>b</a:t>
              </a:r>
              <a:endParaRPr lang="en-US" sz="1200" baseline="-25000" dirty="0"/>
            </a:p>
          </p:txBody>
        </p:sp>
        <p:sp>
          <p:nvSpPr>
            <p:cNvPr id="82" name="Oval 81">
              <a:extLst>
                <a:ext uri="{FF2B5EF4-FFF2-40B4-BE49-F238E27FC236}">
                  <a16:creationId xmlns:a16="http://schemas.microsoft.com/office/drawing/2014/main" id="{AE07092E-3ED2-F049-B2E4-537D35935127}"/>
                </a:ext>
              </a:extLst>
            </p:cNvPr>
            <p:cNvSpPr/>
            <p:nvPr/>
          </p:nvSpPr>
          <p:spPr>
            <a:xfrm>
              <a:off x="1766534" y="401240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3" name="TextBox 82">
              <a:extLst>
                <a:ext uri="{FF2B5EF4-FFF2-40B4-BE49-F238E27FC236}">
                  <a16:creationId xmlns:a16="http://schemas.microsoft.com/office/drawing/2014/main" id="{11463A0C-F699-0645-9833-EAD7C8301E96}"/>
                </a:ext>
              </a:extLst>
            </p:cNvPr>
            <p:cNvSpPr txBox="1"/>
            <p:nvPr/>
          </p:nvSpPr>
          <p:spPr>
            <a:xfrm>
              <a:off x="1913122" y="3859841"/>
              <a:ext cx="503037" cy="338554"/>
            </a:xfrm>
            <a:prstGeom prst="rect">
              <a:avLst/>
            </a:prstGeom>
            <a:noFill/>
          </p:spPr>
          <p:txBody>
            <a:bodyPr wrap="square" rtlCol="0">
              <a:spAutoFit/>
            </a:bodyPr>
            <a:lstStyle/>
            <a:p>
              <a:r>
                <a:rPr lang="en-US" sz="1600" dirty="0" err="1"/>
                <a:t>V</a:t>
              </a:r>
              <a:r>
                <a:rPr lang="en-US" sz="1600" baseline="-25000" dirty="0" err="1"/>
                <a:t>e</a:t>
              </a:r>
              <a:endParaRPr lang="en-US" sz="1200" baseline="-25000" dirty="0"/>
            </a:p>
          </p:txBody>
        </p:sp>
        <p:sp>
          <p:nvSpPr>
            <p:cNvPr id="85" name="Oval 84">
              <a:extLst>
                <a:ext uri="{FF2B5EF4-FFF2-40B4-BE49-F238E27FC236}">
                  <a16:creationId xmlns:a16="http://schemas.microsoft.com/office/drawing/2014/main" id="{F9BA1668-96D3-9B44-B306-C93636C21FF8}"/>
                </a:ext>
              </a:extLst>
            </p:cNvPr>
            <p:cNvSpPr/>
            <p:nvPr/>
          </p:nvSpPr>
          <p:spPr>
            <a:xfrm>
              <a:off x="1391149" y="373327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6" name="Oval 85">
              <a:extLst>
                <a:ext uri="{FF2B5EF4-FFF2-40B4-BE49-F238E27FC236}">
                  <a16:creationId xmlns:a16="http://schemas.microsoft.com/office/drawing/2014/main" id="{C6A83FBC-46DE-964F-9F8C-E98B66703F30}"/>
                </a:ext>
              </a:extLst>
            </p:cNvPr>
            <p:cNvSpPr/>
            <p:nvPr/>
          </p:nvSpPr>
          <p:spPr>
            <a:xfrm>
              <a:off x="1768989" y="3444518"/>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3" name="Group 356">
              <a:extLst>
                <a:ext uri="{FF2B5EF4-FFF2-40B4-BE49-F238E27FC236}">
                  <a16:creationId xmlns:a16="http://schemas.microsoft.com/office/drawing/2014/main" id="{44F752C3-CE5C-7041-909D-DAD89CC69D6C}"/>
                </a:ext>
              </a:extLst>
            </p:cNvPr>
            <p:cNvGrpSpPr>
              <a:grpSpLocks/>
            </p:cNvGrpSpPr>
            <p:nvPr/>
          </p:nvGrpSpPr>
          <p:grpSpPr bwMode="auto">
            <a:xfrm>
              <a:off x="489009" y="3906739"/>
              <a:ext cx="470720" cy="838997"/>
              <a:chOff x="2944" y="3306"/>
              <a:chExt cx="198" cy="524"/>
            </a:xfrm>
          </p:grpSpPr>
          <p:grpSp>
            <p:nvGrpSpPr>
              <p:cNvPr id="44" name="Group 298">
                <a:extLst>
                  <a:ext uri="{FF2B5EF4-FFF2-40B4-BE49-F238E27FC236}">
                    <a16:creationId xmlns:a16="http://schemas.microsoft.com/office/drawing/2014/main" id="{DC6AC670-D2D8-3040-9533-269713BDD472}"/>
                  </a:ext>
                </a:extLst>
              </p:cNvPr>
              <p:cNvGrpSpPr>
                <a:grpSpLocks/>
              </p:cNvGrpSpPr>
              <p:nvPr/>
            </p:nvGrpSpPr>
            <p:grpSpPr bwMode="auto">
              <a:xfrm>
                <a:off x="2944" y="3306"/>
                <a:ext cx="198" cy="518"/>
                <a:chOff x="3058" y="3370"/>
                <a:chExt cx="198" cy="518"/>
              </a:xfrm>
            </p:grpSpPr>
            <p:grpSp>
              <p:nvGrpSpPr>
                <p:cNvPr id="58" name="Group 294">
                  <a:extLst>
                    <a:ext uri="{FF2B5EF4-FFF2-40B4-BE49-F238E27FC236}">
                      <a16:creationId xmlns:a16="http://schemas.microsoft.com/office/drawing/2014/main" id="{A17A67D5-EF81-F849-A54B-507F8CA1588B}"/>
                    </a:ext>
                  </a:extLst>
                </p:cNvPr>
                <p:cNvGrpSpPr>
                  <a:grpSpLocks/>
                </p:cNvGrpSpPr>
                <p:nvPr/>
              </p:nvGrpSpPr>
              <p:grpSpPr bwMode="auto">
                <a:xfrm>
                  <a:off x="3083" y="3370"/>
                  <a:ext cx="173" cy="518"/>
                  <a:chOff x="3083" y="3370"/>
                  <a:chExt cx="173" cy="518"/>
                </a:xfrm>
              </p:grpSpPr>
              <p:grpSp>
                <p:nvGrpSpPr>
                  <p:cNvPr id="62" name="Group 292">
                    <a:extLst>
                      <a:ext uri="{FF2B5EF4-FFF2-40B4-BE49-F238E27FC236}">
                        <a16:creationId xmlns:a16="http://schemas.microsoft.com/office/drawing/2014/main" id="{5ABE751C-85BB-3E4E-96F7-2DF31FA121C9}"/>
                      </a:ext>
                    </a:extLst>
                  </p:cNvPr>
                  <p:cNvGrpSpPr>
                    <a:grpSpLocks/>
                  </p:cNvGrpSpPr>
                  <p:nvPr/>
                </p:nvGrpSpPr>
                <p:grpSpPr bwMode="auto">
                  <a:xfrm>
                    <a:off x="3083" y="3542"/>
                    <a:ext cx="173" cy="169"/>
                    <a:chOff x="3092" y="3427"/>
                    <a:chExt cx="173" cy="284"/>
                  </a:xfrm>
                </p:grpSpPr>
                <p:grpSp>
                  <p:nvGrpSpPr>
                    <p:cNvPr id="65" name="Group 286">
                      <a:extLst>
                        <a:ext uri="{FF2B5EF4-FFF2-40B4-BE49-F238E27FC236}">
                          <a16:creationId xmlns:a16="http://schemas.microsoft.com/office/drawing/2014/main" id="{101B61AA-A435-8141-803D-A2387576603F}"/>
                        </a:ext>
                      </a:extLst>
                    </p:cNvPr>
                    <p:cNvGrpSpPr>
                      <a:grpSpLocks/>
                    </p:cNvGrpSpPr>
                    <p:nvPr/>
                  </p:nvGrpSpPr>
                  <p:grpSpPr bwMode="auto">
                    <a:xfrm>
                      <a:off x="3092" y="3427"/>
                      <a:ext cx="173" cy="230"/>
                      <a:chOff x="3168" y="3485"/>
                      <a:chExt cx="173" cy="230"/>
                    </a:xfrm>
                  </p:grpSpPr>
                  <p:sp>
                    <p:nvSpPr>
                      <p:cNvPr id="74" name="Line 283">
                        <a:extLst>
                          <a:ext uri="{FF2B5EF4-FFF2-40B4-BE49-F238E27FC236}">
                            <a16:creationId xmlns:a16="http://schemas.microsoft.com/office/drawing/2014/main" id="{A6B29061-D5B5-EE4C-86D5-C03E2C44D912}"/>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 name="Line 284">
                        <a:extLst>
                          <a:ext uri="{FF2B5EF4-FFF2-40B4-BE49-F238E27FC236}">
                            <a16:creationId xmlns:a16="http://schemas.microsoft.com/office/drawing/2014/main" id="{71E45B9A-2375-EA47-9A3A-28A5CF9E42A8}"/>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8" name="Line 285">
                        <a:extLst>
                          <a:ext uri="{FF2B5EF4-FFF2-40B4-BE49-F238E27FC236}">
                            <a16:creationId xmlns:a16="http://schemas.microsoft.com/office/drawing/2014/main" id="{EE48F405-AAE3-A74B-9A1A-580788505EA7}"/>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68" name="Group 287">
                      <a:extLst>
                        <a:ext uri="{FF2B5EF4-FFF2-40B4-BE49-F238E27FC236}">
                          <a16:creationId xmlns:a16="http://schemas.microsoft.com/office/drawing/2014/main" id="{7EEE0D3C-C88B-3F49-A35C-DA73475F0FEE}"/>
                        </a:ext>
                      </a:extLst>
                    </p:cNvPr>
                    <p:cNvGrpSpPr>
                      <a:grpSpLocks/>
                    </p:cNvGrpSpPr>
                    <p:nvPr/>
                  </p:nvGrpSpPr>
                  <p:grpSpPr bwMode="auto">
                    <a:xfrm>
                      <a:off x="3128" y="3481"/>
                      <a:ext cx="91" cy="230"/>
                      <a:chOff x="3168" y="3485"/>
                      <a:chExt cx="173" cy="230"/>
                    </a:xfrm>
                  </p:grpSpPr>
                  <p:sp>
                    <p:nvSpPr>
                      <p:cNvPr id="69" name="Line 288">
                        <a:extLst>
                          <a:ext uri="{FF2B5EF4-FFF2-40B4-BE49-F238E27FC236}">
                            <a16:creationId xmlns:a16="http://schemas.microsoft.com/office/drawing/2014/main" id="{DF16ADAE-6363-8B42-A69B-837696EA7013}"/>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2" name="Line 289">
                        <a:extLst>
                          <a:ext uri="{FF2B5EF4-FFF2-40B4-BE49-F238E27FC236}">
                            <a16:creationId xmlns:a16="http://schemas.microsoft.com/office/drawing/2014/main" id="{87D35398-78C1-FE40-82DE-F4EA72EC9282}"/>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3" name="Line 290">
                        <a:extLst>
                          <a:ext uri="{FF2B5EF4-FFF2-40B4-BE49-F238E27FC236}">
                            <a16:creationId xmlns:a16="http://schemas.microsoft.com/office/drawing/2014/main" id="{4CB66649-8A82-D84E-AA46-E75446E7E988}"/>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63" name="Line 291">
                    <a:extLst>
                      <a:ext uri="{FF2B5EF4-FFF2-40B4-BE49-F238E27FC236}">
                        <a16:creationId xmlns:a16="http://schemas.microsoft.com/office/drawing/2014/main" id="{AF928CA0-31E2-BC48-A6E5-D67FD8D52EA2}"/>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4" name="Line 293">
                    <a:extLst>
                      <a:ext uri="{FF2B5EF4-FFF2-40B4-BE49-F238E27FC236}">
                        <a16:creationId xmlns:a16="http://schemas.microsoft.com/office/drawing/2014/main" id="{08BFB971-480B-8048-A7D3-72A679328CAA}"/>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59" name="Text Box 296">
                  <a:extLst>
                    <a:ext uri="{FF2B5EF4-FFF2-40B4-BE49-F238E27FC236}">
                      <a16:creationId xmlns:a16="http://schemas.microsoft.com/office/drawing/2014/main" id="{F9E1DCFD-6ECC-9C4E-BA57-085610B0CB21}"/>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60" name="Text Box 297">
                  <a:extLst>
                    <a:ext uri="{FF2B5EF4-FFF2-40B4-BE49-F238E27FC236}">
                      <a16:creationId xmlns:a16="http://schemas.microsoft.com/office/drawing/2014/main" id="{2B729CF3-BCC9-D747-B192-4C31EDD14B93}"/>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45" name="Freeform 355">
                <a:extLst>
                  <a:ext uri="{FF2B5EF4-FFF2-40B4-BE49-F238E27FC236}">
                    <a16:creationId xmlns:a16="http://schemas.microsoft.com/office/drawing/2014/main" id="{3AF48D06-44A1-2449-A03D-C01C37DC0AA4}"/>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1" name="Group 356">
              <a:extLst>
                <a:ext uri="{FF2B5EF4-FFF2-40B4-BE49-F238E27FC236}">
                  <a16:creationId xmlns:a16="http://schemas.microsoft.com/office/drawing/2014/main" id="{B4AE6E05-9CAE-9D49-B207-6E62BD69740C}"/>
                </a:ext>
              </a:extLst>
            </p:cNvPr>
            <p:cNvGrpSpPr>
              <a:grpSpLocks/>
            </p:cNvGrpSpPr>
            <p:nvPr/>
          </p:nvGrpSpPr>
          <p:grpSpPr bwMode="auto">
            <a:xfrm>
              <a:off x="2842510" y="3886650"/>
              <a:ext cx="470720" cy="838997"/>
              <a:chOff x="2944" y="3306"/>
              <a:chExt cx="198" cy="524"/>
            </a:xfrm>
          </p:grpSpPr>
          <p:grpSp>
            <p:nvGrpSpPr>
              <p:cNvPr id="84" name="Group 298">
                <a:extLst>
                  <a:ext uri="{FF2B5EF4-FFF2-40B4-BE49-F238E27FC236}">
                    <a16:creationId xmlns:a16="http://schemas.microsoft.com/office/drawing/2014/main" id="{D36FC647-8BB8-174A-A760-42DB4C094CE2}"/>
                  </a:ext>
                </a:extLst>
              </p:cNvPr>
              <p:cNvGrpSpPr>
                <a:grpSpLocks/>
              </p:cNvGrpSpPr>
              <p:nvPr/>
            </p:nvGrpSpPr>
            <p:grpSpPr bwMode="auto">
              <a:xfrm>
                <a:off x="2944" y="3306"/>
                <a:ext cx="198" cy="518"/>
                <a:chOff x="3058" y="3370"/>
                <a:chExt cx="198" cy="518"/>
              </a:xfrm>
            </p:grpSpPr>
            <p:grpSp>
              <p:nvGrpSpPr>
                <p:cNvPr id="89" name="Group 294">
                  <a:extLst>
                    <a:ext uri="{FF2B5EF4-FFF2-40B4-BE49-F238E27FC236}">
                      <a16:creationId xmlns:a16="http://schemas.microsoft.com/office/drawing/2014/main" id="{F8E9A52A-2742-6F44-BEDF-A005BF49E7F8}"/>
                    </a:ext>
                  </a:extLst>
                </p:cNvPr>
                <p:cNvGrpSpPr>
                  <a:grpSpLocks/>
                </p:cNvGrpSpPr>
                <p:nvPr/>
              </p:nvGrpSpPr>
              <p:grpSpPr bwMode="auto">
                <a:xfrm>
                  <a:off x="3083" y="3370"/>
                  <a:ext cx="173" cy="518"/>
                  <a:chOff x="3083" y="3370"/>
                  <a:chExt cx="173" cy="518"/>
                </a:xfrm>
              </p:grpSpPr>
              <p:grpSp>
                <p:nvGrpSpPr>
                  <p:cNvPr id="92" name="Group 292">
                    <a:extLst>
                      <a:ext uri="{FF2B5EF4-FFF2-40B4-BE49-F238E27FC236}">
                        <a16:creationId xmlns:a16="http://schemas.microsoft.com/office/drawing/2014/main" id="{EC525627-1F29-AC4A-8193-CB229B169A5B}"/>
                      </a:ext>
                    </a:extLst>
                  </p:cNvPr>
                  <p:cNvGrpSpPr>
                    <a:grpSpLocks/>
                  </p:cNvGrpSpPr>
                  <p:nvPr/>
                </p:nvGrpSpPr>
                <p:grpSpPr bwMode="auto">
                  <a:xfrm>
                    <a:off x="3083" y="3542"/>
                    <a:ext cx="173" cy="169"/>
                    <a:chOff x="3092" y="3427"/>
                    <a:chExt cx="173" cy="284"/>
                  </a:xfrm>
                </p:grpSpPr>
                <p:grpSp>
                  <p:nvGrpSpPr>
                    <p:cNvPr id="95" name="Group 286">
                      <a:extLst>
                        <a:ext uri="{FF2B5EF4-FFF2-40B4-BE49-F238E27FC236}">
                          <a16:creationId xmlns:a16="http://schemas.microsoft.com/office/drawing/2014/main" id="{3E88BA95-9303-8342-8107-9D2058D6DC89}"/>
                        </a:ext>
                      </a:extLst>
                    </p:cNvPr>
                    <p:cNvGrpSpPr>
                      <a:grpSpLocks/>
                    </p:cNvGrpSpPr>
                    <p:nvPr/>
                  </p:nvGrpSpPr>
                  <p:grpSpPr bwMode="auto">
                    <a:xfrm>
                      <a:off x="3092" y="3427"/>
                      <a:ext cx="173" cy="230"/>
                      <a:chOff x="3168" y="3485"/>
                      <a:chExt cx="173" cy="230"/>
                    </a:xfrm>
                  </p:grpSpPr>
                  <p:sp>
                    <p:nvSpPr>
                      <p:cNvPr id="100" name="Line 283">
                        <a:extLst>
                          <a:ext uri="{FF2B5EF4-FFF2-40B4-BE49-F238E27FC236}">
                            <a16:creationId xmlns:a16="http://schemas.microsoft.com/office/drawing/2014/main" id="{D5F5AC13-CAB0-EE4D-8B05-D72998E4ECCA}"/>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1" name="Line 284">
                        <a:extLst>
                          <a:ext uri="{FF2B5EF4-FFF2-40B4-BE49-F238E27FC236}">
                            <a16:creationId xmlns:a16="http://schemas.microsoft.com/office/drawing/2014/main" id="{CB7488D1-2031-2644-8D7D-C39019227287}"/>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2" name="Line 285">
                        <a:extLst>
                          <a:ext uri="{FF2B5EF4-FFF2-40B4-BE49-F238E27FC236}">
                            <a16:creationId xmlns:a16="http://schemas.microsoft.com/office/drawing/2014/main" id="{03314DE6-38F6-DB4E-A1D2-3CA0925FAF70}"/>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96" name="Group 287">
                      <a:extLst>
                        <a:ext uri="{FF2B5EF4-FFF2-40B4-BE49-F238E27FC236}">
                          <a16:creationId xmlns:a16="http://schemas.microsoft.com/office/drawing/2014/main" id="{4BF68F9A-0682-C549-BC6D-1AA5BA57CA79}"/>
                        </a:ext>
                      </a:extLst>
                    </p:cNvPr>
                    <p:cNvGrpSpPr>
                      <a:grpSpLocks/>
                    </p:cNvGrpSpPr>
                    <p:nvPr/>
                  </p:nvGrpSpPr>
                  <p:grpSpPr bwMode="auto">
                    <a:xfrm>
                      <a:off x="3128" y="3481"/>
                      <a:ext cx="91" cy="230"/>
                      <a:chOff x="3168" y="3485"/>
                      <a:chExt cx="173" cy="230"/>
                    </a:xfrm>
                  </p:grpSpPr>
                  <p:sp>
                    <p:nvSpPr>
                      <p:cNvPr id="97" name="Line 288">
                        <a:extLst>
                          <a:ext uri="{FF2B5EF4-FFF2-40B4-BE49-F238E27FC236}">
                            <a16:creationId xmlns:a16="http://schemas.microsoft.com/office/drawing/2014/main" id="{93D17EBB-B907-A64E-987B-D209A404729C}"/>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8" name="Line 289">
                        <a:extLst>
                          <a:ext uri="{FF2B5EF4-FFF2-40B4-BE49-F238E27FC236}">
                            <a16:creationId xmlns:a16="http://schemas.microsoft.com/office/drawing/2014/main" id="{4370AE04-33FA-874E-A02A-DE0E24BC173C}"/>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9" name="Line 290">
                        <a:extLst>
                          <a:ext uri="{FF2B5EF4-FFF2-40B4-BE49-F238E27FC236}">
                            <a16:creationId xmlns:a16="http://schemas.microsoft.com/office/drawing/2014/main" id="{BBB0B004-DDF0-3941-913F-AF4DB08A35E0}"/>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93" name="Line 291">
                    <a:extLst>
                      <a:ext uri="{FF2B5EF4-FFF2-40B4-BE49-F238E27FC236}">
                        <a16:creationId xmlns:a16="http://schemas.microsoft.com/office/drawing/2014/main" id="{B3C70D03-3C71-894E-8B88-9FD0210FD2B8}"/>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4" name="Line 293">
                    <a:extLst>
                      <a:ext uri="{FF2B5EF4-FFF2-40B4-BE49-F238E27FC236}">
                        <a16:creationId xmlns:a16="http://schemas.microsoft.com/office/drawing/2014/main" id="{EC70DF5C-24B7-3D4F-A753-3014BDF3C617}"/>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90" name="Text Box 296">
                  <a:extLst>
                    <a:ext uri="{FF2B5EF4-FFF2-40B4-BE49-F238E27FC236}">
                      <a16:creationId xmlns:a16="http://schemas.microsoft.com/office/drawing/2014/main" id="{F13675E7-63BF-D349-951A-7A170CB46F66}"/>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91" name="Text Box 297">
                  <a:extLst>
                    <a:ext uri="{FF2B5EF4-FFF2-40B4-BE49-F238E27FC236}">
                      <a16:creationId xmlns:a16="http://schemas.microsoft.com/office/drawing/2014/main" id="{F4CC7B5B-720B-B843-A8E1-9EC7D98A3419}"/>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88" name="Freeform 355">
                <a:extLst>
                  <a:ext uri="{FF2B5EF4-FFF2-40B4-BE49-F238E27FC236}">
                    <a16:creationId xmlns:a16="http://schemas.microsoft.com/office/drawing/2014/main" id="{E8FFC320-69FC-7242-BD0D-6D662C33E366}"/>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03" name="Straight Connector 102">
              <a:extLst>
                <a:ext uri="{FF2B5EF4-FFF2-40B4-BE49-F238E27FC236}">
                  <a16:creationId xmlns:a16="http://schemas.microsoft.com/office/drawing/2014/main" id="{2CF3053D-52B9-6B4E-B09C-FB261460BD7A}"/>
                </a:ext>
              </a:extLst>
            </p:cNvPr>
            <p:cNvCxnSpPr>
              <a:cxnSpLocks/>
            </p:cNvCxnSpPr>
            <p:nvPr/>
          </p:nvCxnSpPr>
          <p:spPr>
            <a:xfrm flipV="1">
              <a:off x="3103924" y="2710362"/>
              <a:ext cx="0" cy="120700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4" name="TextBox 103">
              <a:extLst>
                <a:ext uri="{FF2B5EF4-FFF2-40B4-BE49-F238E27FC236}">
                  <a16:creationId xmlns:a16="http://schemas.microsoft.com/office/drawing/2014/main" id="{BE305562-B3B6-6B45-A3A3-8B1B237AB133}"/>
                </a:ext>
              </a:extLst>
            </p:cNvPr>
            <p:cNvSpPr txBox="1"/>
            <p:nvPr/>
          </p:nvSpPr>
          <p:spPr>
            <a:xfrm>
              <a:off x="2537889" y="4137390"/>
              <a:ext cx="503037" cy="338554"/>
            </a:xfrm>
            <a:prstGeom prst="rect">
              <a:avLst/>
            </a:prstGeom>
            <a:noFill/>
          </p:spPr>
          <p:txBody>
            <a:bodyPr wrap="square" rtlCol="0">
              <a:spAutoFit/>
            </a:bodyPr>
            <a:lstStyle/>
            <a:p>
              <a:r>
                <a:rPr lang="en-US" sz="1600" dirty="0" err="1"/>
                <a:t>V</a:t>
              </a:r>
              <a:r>
                <a:rPr lang="en-US" sz="1600" baseline="-25000" dirty="0" err="1"/>
                <a:t>cc</a:t>
              </a:r>
              <a:endParaRPr lang="en-US" sz="1200" baseline="-25000" dirty="0"/>
            </a:p>
          </p:txBody>
        </p:sp>
        <mc:AlternateContent xmlns:mc="http://schemas.openxmlformats.org/markup-compatibility/2006" xmlns:a14="http://schemas.microsoft.com/office/drawing/2010/main">
          <mc:Choice Requires="a14">
            <p:sp>
              <p:nvSpPr>
                <p:cNvPr id="105" name="TextBox 104">
                  <a:extLst>
                    <a:ext uri="{FF2B5EF4-FFF2-40B4-BE49-F238E27FC236}">
                      <a16:creationId xmlns:a16="http://schemas.microsoft.com/office/drawing/2014/main" id="{C0C19726-C5B1-E74C-B5A2-C5AE117F7D85}"/>
                    </a:ext>
                  </a:extLst>
                </p:cNvPr>
                <p:cNvSpPr txBox="1"/>
                <p:nvPr/>
              </p:nvSpPr>
              <p:spPr>
                <a:xfrm>
                  <a:off x="88875" y="2977377"/>
                  <a:ext cx="1780778" cy="616451"/>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𝑡h𝑏</m:t>
                            </m:r>
                          </m:sub>
                        </m:sSub>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1</m:t>
                                </m:r>
                              </m:sub>
                            </m:sSub>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2</m:t>
                                </m:r>
                              </m:sub>
                            </m:sSub>
                          </m:num>
                          <m:den>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1</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2</m:t>
                                </m:r>
                              </m:sub>
                            </m:sSub>
                          </m:den>
                        </m:f>
                      </m:oMath>
                    </m:oMathPara>
                  </a14:m>
                  <a:endParaRPr lang="en-US" sz="1200" dirty="0"/>
                </a:p>
              </p:txBody>
            </p:sp>
          </mc:Choice>
          <mc:Fallback xmlns="">
            <p:sp>
              <p:nvSpPr>
                <p:cNvPr id="105" name="TextBox 104">
                  <a:extLst>
                    <a:ext uri="{FF2B5EF4-FFF2-40B4-BE49-F238E27FC236}">
                      <a16:creationId xmlns:a16="http://schemas.microsoft.com/office/drawing/2014/main" id="{C0C19726-C5B1-E74C-B5A2-C5AE117F7D85}"/>
                    </a:ext>
                  </a:extLst>
                </p:cNvPr>
                <p:cNvSpPr txBox="1">
                  <a:spLocks noRot="1" noChangeAspect="1" noMove="1" noResize="1" noEditPoints="1" noAdjustHandles="1" noChangeArrowheads="1" noChangeShapeType="1" noTextEdit="1"/>
                </p:cNvSpPr>
                <p:nvPr/>
              </p:nvSpPr>
              <p:spPr>
                <a:xfrm>
                  <a:off x="88875" y="2977377"/>
                  <a:ext cx="1780778" cy="616451"/>
                </a:xfrm>
                <a:prstGeom prst="rect">
                  <a:avLst/>
                </a:prstGeom>
                <a:blipFill>
                  <a:blip r:embed="rId5"/>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302912723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BJT </a:t>
            </a:r>
            <a:r>
              <a:rPr lang="en-US" dirty="0">
                <a:cs typeface="Arial" panose="020B0604020202020204" pitchFamily="34" charset="0"/>
              </a:rPr>
              <a:t>c</a:t>
            </a:r>
            <a:r>
              <a:rPr lang="en-US" sz="4400" dirty="0">
                <a:cs typeface="Arial" panose="020B0604020202020204" pitchFamily="34" charset="0"/>
              </a:rPr>
              <a:t>ommon </a:t>
            </a:r>
            <a:r>
              <a:rPr lang="en-US" dirty="0">
                <a:cs typeface="Arial" panose="020B0604020202020204" pitchFamily="34" charset="0"/>
              </a:rPr>
              <a:t>e</a:t>
            </a:r>
            <a:r>
              <a:rPr lang="en-US" sz="4400" dirty="0">
                <a:cs typeface="Arial" panose="020B0604020202020204" pitchFamily="34" charset="0"/>
              </a:rPr>
              <a:t>mitter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545355" y="1617992"/>
                <a:ext cx="8361472" cy="3888357"/>
              </a:xfrm>
            </p:spPr>
            <p:txBody>
              <a:bodyPr>
                <a:noAutofit/>
              </a:bodyPr>
              <a:lstStyle/>
              <a:p>
                <a:pPr algn="l"/>
                <a:r>
                  <a:rPr lang="en-US" sz="2000" dirty="0">
                    <a:latin typeface="Arial" charset="0"/>
                    <a:ea typeface="Arial" charset="0"/>
                    <a:cs typeface="Arial" charset="0"/>
                  </a:rPr>
                  <a:t>Here’s how to design a common emitter amplifier.  We use a 2n3904 transistor with 𝛽=150.  This circuit will work!  Build it.</a:t>
                </a:r>
              </a:p>
              <a:p>
                <a:pPr marL="0" indent="0" algn="l">
                  <a:buNone/>
                </a:pPr>
                <a:endParaRPr lang="en-US" sz="2000" dirty="0">
                  <a:latin typeface="Arial" charset="0"/>
                  <a:ea typeface="Arial" charset="0"/>
                  <a:cs typeface="Arial" charset="0"/>
                </a:endParaRPr>
              </a:p>
              <a:p>
                <a:pPr marL="914400" lvl="1" indent="-457200">
                  <a:buFont typeface="+mj-lt"/>
                  <a:buAutoNum type="arabicPeriod"/>
                </a:pPr>
                <a:r>
                  <a:rPr lang="en-US" sz="1800" dirty="0">
                    <a:latin typeface="Arial" charset="0"/>
                    <a:ea typeface="Arial" charset="0"/>
                    <a:cs typeface="Arial" charset="0"/>
                  </a:rPr>
                  <a:t>Pick the supply voltage V</a:t>
                </a:r>
                <a:r>
                  <a:rPr lang="en-US" sz="1800" baseline="-25000" dirty="0">
                    <a:latin typeface="Arial" charset="0"/>
                    <a:ea typeface="Arial" charset="0"/>
                    <a:cs typeface="Arial" charset="0"/>
                  </a:rPr>
                  <a:t>cc</a:t>
                </a:r>
                <a:r>
                  <a:rPr lang="en-US" sz="1800" dirty="0">
                    <a:latin typeface="Arial" charset="0"/>
                    <a:ea typeface="Arial" charset="0"/>
                    <a:cs typeface="Arial" charset="0"/>
                  </a:rPr>
                  <a:t>=12V.</a:t>
                </a:r>
              </a:p>
              <a:p>
                <a:pPr marL="914400" lvl="1" indent="-457200">
                  <a:buFont typeface="+mj-lt"/>
                  <a:buAutoNum type="arabicPeriod"/>
                </a:pPr>
                <a:r>
                  <a:rPr lang="en-US" sz="1800" dirty="0">
                    <a:latin typeface="Arial" charset="0"/>
                    <a:ea typeface="Arial" charset="0"/>
                    <a:cs typeface="Arial" charset="0"/>
                  </a:rPr>
                  <a:t>Choose a gain (amplification factor), A = 5.</a:t>
                </a:r>
              </a:p>
              <a:p>
                <a:pPr marL="914400" lvl="1" indent="-457200">
                  <a:buFont typeface="+mj-lt"/>
                  <a:buAutoNum type="arabicPeriod"/>
                </a:pPr>
                <a:r>
                  <a:rPr lang="en-US" sz="1800" dirty="0">
                    <a:latin typeface="Arial" charset="0"/>
                    <a:ea typeface="Arial" charset="0"/>
                    <a:cs typeface="Arial" charset="0"/>
                  </a:rPr>
                  <a:t>Choose the “Q point” of the conducting transistor (4mA) and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𝑐𝑒</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r>
                      <a:rPr lang="en-US" sz="1800" b="0" i="1" smtClean="0">
                        <a:latin typeface="Cambria Math" panose="02040503050406030204" pitchFamily="18" charset="0"/>
                        <a:cs typeface="Arial" charset="0"/>
                      </a:rPr>
                      <m:t>=5</m:t>
                    </m:r>
                    <m:r>
                      <a:rPr lang="en-US" sz="1800" b="0" i="1" smtClean="0">
                        <a:latin typeface="Cambria Math" panose="02040503050406030204" pitchFamily="18" charset="0"/>
                        <a:cs typeface="Arial" charset="0"/>
                      </a:rPr>
                      <m:t>𝑣</m:t>
                    </m:r>
                    <m:r>
                      <a:rPr lang="en-US" sz="1800" b="0" i="1" smtClean="0">
                        <a:latin typeface="Cambria Math" panose="02040503050406030204" pitchFamily="18" charset="0"/>
                        <a:cs typeface="Arial" charset="0"/>
                      </a:rPr>
                      <m:t>.</m:t>
                    </m:r>
                  </m:oMath>
                </a14:m>
                <a:endParaRPr lang="en-US" sz="1800" dirty="0">
                  <a:latin typeface="Arial" charset="0"/>
                  <a:ea typeface="Arial" charset="0"/>
                  <a:cs typeface="Arial" charset="0"/>
                </a:endParaRPr>
              </a:p>
              <a:p>
                <a:pPr marL="914400" lvl="1" indent="-457200">
                  <a:buFont typeface="+mj-lt"/>
                  <a:buAutoNum type="arabicPeriod"/>
                </a:pPr>
                <a:r>
                  <a:rPr lang="en-US" sz="1800" dirty="0">
                    <a:latin typeface="Arial" charset="0"/>
                    <a:ea typeface="Arial" charset="0"/>
                    <a:cs typeface="Arial" charset="0"/>
                  </a:rPr>
                  <a:t>V</a:t>
                </a:r>
                <a:r>
                  <a:rPr lang="en-US" sz="1800" baseline="-25000" dirty="0">
                    <a:latin typeface="Arial" charset="0"/>
                    <a:ea typeface="Arial" charset="0"/>
                    <a:cs typeface="Arial" charset="0"/>
                  </a:rPr>
                  <a:t>cc </a:t>
                </a:r>
                <a:r>
                  <a:rPr lang="en-US" sz="1800" dirty="0">
                    <a:latin typeface="Arial" charset="0"/>
                    <a:ea typeface="Arial" charset="0"/>
                    <a:cs typeface="Arial" charset="0"/>
                  </a:rPr>
                  <a:t>= (</a:t>
                </a:r>
                <a:r>
                  <a:rPr lang="en-US" sz="1800" dirty="0" err="1">
                    <a:latin typeface="Arial" charset="0"/>
                    <a:ea typeface="Arial" charset="0"/>
                    <a:cs typeface="Arial" charset="0"/>
                  </a:rPr>
                  <a:t>i</a:t>
                </a:r>
                <a:r>
                  <a:rPr lang="en-US" sz="1800" baseline="-25000" dirty="0" err="1">
                    <a:latin typeface="Arial" charset="0"/>
                    <a:ea typeface="Arial" charset="0"/>
                    <a:cs typeface="Arial" charset="0"/>
                  </a:rPr>
                  <a:t>c</a:t>
                </a:r>
                <a:r>
                  <a:rPr lang="en-US" sz="1800" dirty="0" err="1">
                    <a:latin typeface="Arial" charset="0"/>
                    <a:ea typeface="Arial" charset="0"/>
                    <a:cs typeface="Arial" charset="0"/>
                  </a:rPr>
                  <a:t>∙R</a:t>
                </a:r>
                <a:r>
                  <a:rPr lang="en-US" sz="1800" baseline="-25000" dirty="0" err="1">
                    <a:latin typeface="Arial" charset="0"/>
                    <a:ea typeface="Arial" charset="0"/>
                    <a:cs typeface="Arial" charset="0"/>
                  </a:rPr>
                  <a:t>C</a:t>
                </a:r>
                <a:r>
                  <a:rPr lang="en-US" sz="1800" dirty="0">
                    <a:latin typeface="Arial" charset="0"/>
                    <a:ea typeface="Arial" charset="0"/>
                    <a:cs typeface="Arial" charset="0"/>
                  </a:rPr>
                  <a:t>) + </a:t>
                </a:r>
                <a:r>
                  <a:rPr lang="en-US" sz="1800" dirty="0" err="1">
                    <a:latin typeface="Arial" charset="0"/>
                    <a:ea typeface="Arial" charset="0"/>
                    <a:cs typeface="Arial" charset="0"/>
                  </a:rPr>
                  <a:t>V</a:t>
                </a:r>
                <a:r>
                  <a:rPr lang="en-US" sz="1800" baseline="-25000" dirty="0" err="1">
                    <a:latin typeface="Arial" charset="0"/>
                    <a:ea typeface="Arial" charset="0"/>
                    <a:cs typeface="Arial" charset="0"/>
                  </a:rPr>
                  <a:t>ce</a:t>
                </a:r>
                <a:r>
                  <a:rPr lang="en-US" sz="1800" dirty="0">
                    <a:latin typeface="Arial" charset="0"/>
                    <a:ea typeface="Arial" charset="0"/>
                    <a:cs typeface="Arial" charset="0"/>
                  </a:rPr>
                  <a:t> + </a:t>
                </a:r>
                <a:r>
                  <a:rPr lang="en-US" sz="1800" dirty="0" err="1">
                    <a:latin typeface="Arial" charset="0"/>
                    <a:ea typeface="Arial" charset="0"/>
                    <a:cs typeface="Arial" charset="0"/>
                  </a:rPr>
                  <a:t>i</a:t>
                </a:r>
                <a:r>
                  <a:rPr lang="en-US" sz="1800" baseline="-25000" dirty="0" err="1">
                    <a:latin typeface="Arial" charset="0"/>
                    <a:ea typeface="Arial" charset="0"/>
                    <a:cs typeface="Arial" charset="0"/>
                  </a:rPr>
                  <a:t>e</a:t>
                </a:r>
                <a:r>
                  <a:rPr lang="en-US" sz="1800" dirty="0">
                    <a:latin typeface="Arial" charset="0"/>
                    <a:ea typeface="Arial" charset="0"/>
                    <a:cs typeface="Arial" charset="0"/>
                  </a:rPr>
                  <a:t> R</a:t>
                </a:r>
                <a:r>
                  <a:rPr lang="en-US" sz="1800" baseline="-25000" dirty="0">
                    <a:latin typeface="Arial" charset="0"/>
                    <a:ea typeface="Arial" charset="0"/>
                    <a:cs typeface="Arial" charset="0"/>
                  </a:rPr>
                  <a:t>E</a:t>
                </a:r>
                <a:r>
                  <a:rPr lang="en-US" sz="1800" dirty="0">
                    <a:latin typeface="Arial" charset="0"/>
                    <a:ea typeface="Arial" charset="0"/>
                    <a:cs typeface="Arial" charset="0"/>
                  </a:rPr>
                  <a:t> ∼ </a:t>
                </a:r>
                <a:r>
                  <a:rPr lang="en-US" sz="1800" dirty="0" err="1">
                    <a:latin typeface="Arial" charset="0"/>
                    <a:ea typeface="Arial" charset="0"/>
                    <a:cs typeface="Arial" charset="0"/>
                  </a:rPr>
                  <a:t>i</a:t>
                </a:r>
                <a:r>
                  <a:rPr lang="en-US" sz="1800" baseline="-25000" dirty="0" err="1">
                    <a:latin typeface="Arial" charset="0"/>
                    <a:ea typeface="Arial" charset="0"/>
                    <a:cs typeface="Arial" charset="0"/>
                  </a:rPr>
                  <a:t>e</a:t>
                </a:r>
                <a:r>
                  <a:rPr lang="en-US" sz="1800" dirty="0">
                    <a:latin typeface="Arial" charset="0"/>
                    <a:ea typeface="Arial" charset="0"/>
                    <a:cs typeface="Arial" charset="0"/>
                  </a:rPr>
                  <a:t>∙ (R</a:t>
                </a:r>
                <a:r>
                  <a:rPr lang="en-US" sz="1800" baseline="-25000" dirty="0">
                    <a:latin typeface="Arial" charset="0"/>
                    <a:ea typeface="Arial" charset="0"/>
                    <a:cs typeface="Arial" charset="0"/>
                  </a:rPr>
                  <a:t>C</a:t>
                </a:r>
                <a:r>
                  <a:rPr lang="en-US" sz="1800" dirty="0">
                    <a:latin typeface="Arial" charset="0"/>
                    <a:ea typeface="Arial" charset="0"/>
                    <a:cs typeface="Arial" charset="0"/>
                  </a:rPr>
                  <a:t>+R</a:t>
                </a:r>
                <a:r>
                  <a:rPr lang="en-US" sz="1800" baseline="-25000" dirty="0">
                    <a:latin typeface="Arial" charset="0"/>
                    <a:ea typeface="Arial" charset="0"/>
                    <a:cs typeface="Arial" charset="0"/>
                  </a:rPr>
                  <a:t>E</a:t>
                </a:r>
                <a:r>
                  <a:rPr lang="en-US" sz="1800" dirty="0">
                    <a:latin typeface="Arial" charset="0"/>
                    <a:ea typeface="Arial" charset="0"/>
                    <a:cs typeface="Arial" charset="0"/>
                  </a:rPr>
                  <a:t>) +</a:t>
                </a:r>
                <a:r>
                  <a:rPr lang="en-US" sz="1800" dirty="0" err="1">
                    <a:latin typeface="Arial" charset="0"/>
                    <a:ea typeface="Arial" charset="0"/>
                    <a:cs typeface="Arial" charset="0"/>
                  </a:rPr>
                  <a:t>V</a:t>
                </a:r>
                <a:r>
                  <a:rPr lang="en-US" sz="1800" baseline="-25000" dirty="0" err="1">
                    <a:latin typeface="Arial" charset="0"/>
                    <a:ea typeface="Arial" charset="0"/>
                    <a:cs typeface="Arial" charset="0"/>
                  </a:rPr>
                  <a:t>ce</a:t>
                </a:r>
                <a:r>
                  <a:rPr lang="en-US" sz="1800" dirty="0">
                    <a:latin typeface="Arial" charset="0"/>
                    <a:ea typeface="Arial" charset="0"/>
                    <a:cs typeface="Arial" charset="0"/>
                  </a:rPr>
                  <a:t> with </a:t>
                </a:r>
                <a:r>
                  <a:rPr lang="en-US" sz="1800" dirty="0" err="1">
                    <a:latin typeface="Arial" charset="0"/>
                    <a:ea typeface="Arial" charset="0"/>
                    <a:cs typeface="Arial" charset="0"/>
                  </a:rPr>
                  <a:t>i</a:t>
                </a:r>
                <a:r>
                  <a:rPr lang="en-US" sz="1800" baseline="-25000" dirty="0" err="1">
                    <a:latin typeface="Arial" charset="0"/>
                    <a:ea typeface="Arial" charset="0"/>
                    <a:cs typeface="Arial" charset="0"/>
                  </a:rPr>
                  <a:t>c</a:t>
                </a:r>
                <a:r>
                  <a:rPr lang="en-US" sz="1800" dirty="0">
                    <a:latin typeface="Arial" charset="0"/>
                    <a:ea typeface="Arial" charset="0"/>
                    <a:cs typeface="Arial" charset="0"/>
                  </a:rPr>
                  <a:t>=4mA.  We get (R</a:t>
                </a:r>
                <a:r>
                  <a:rPr lang="en-US" sz="1800" baseline="-25000" dirty="0">
                    <a:latin typeface="Arial" charset="0"/>
                    <a:ea typeface="Arial" charset="0"/>
                    <a:cs typeface="Arial" charset="0"/>
                  </a:rPr>
                  <a:t>C</a:t>
                </a:r>
                <a:r>
                  <a:rPr lang="en-US" sz="1800" dirty="0">
                    <a:latin typeface="Arial" charset="0"/>
                    <a:ea typeface="Arial" charset="0"/>
                    <a:cs typeface="Arial" charset="0"/>
                  </a:rPr>
                  <a:t>+R</a:t>
                </a:r>
                <a:r>
                  <a:rPr lang="en-US" sz="1800" baseline="-25000" dirty="0">
                    <a:latin typeface="Arial" charset="0"/>
                    <a:ea typeface="Arial" charset="0"/>
                    <a:cs typeface="Arial" charset="0"/>
                  </a:rPr>
                  <a:t>E</a:t>
                </a:r>
                <a:r>
                  <a:rPr lang="en-US" sz="1800" dirty="0">
                    <a:latin typeface="Arial" charset="0"/>
                    <a:ea typeface="Arial" charset="0"/>
                    <a:cs typeface="Arial" charset="0"/>
                  </a:rPr>
                  <a:t>) = (V</a:t>
                </a:r>
                <a:r>
                  <a:rPr lang="en-US" sz="1800" baseline="-25000" dirty="0">
                    <a:latin typeface="Arial" charset="0"/>
                    <a:ea typeface="Arial" charset="0"/>
                    <a:cs typeface="Arial" charset="0"/>
                  </a:rPr>
                  <a:t>cc </a:t>
                </a:r>
                <a:r>
                  <a:rPr lang="en-US" sz="1800" dirty="0">
                    <a:latin typeface="Arial" charset="0"/>
                    <a:ea typeface="Arial" charset="0"/>
                    <a:cs typeface="Arial" charset="0"/>
                  </a:rPr>
                  <a:t>- </a:t>
                </a:r>
                <a:r>
                  <a:rPr lang="en-US" sz="1800" dirty="0" err="1">
                    <a:latin typeface="Arial" charset="0"/>
                    <a:ea typeface="Arial" charset="0"/>
                    <a:cs typeface="Arial" charset="0"/>
                  </a:rPr>
                  <a:t>V</a:t>
                </a:r>
                <a:r>
                  <a:rPr lang="en-US" sz="1800" baseline="-25000" dirty="0" err="1">
                    <a:latin typeface="Arial" charset="0"/>
                    <a:ea typeface="Arial" charset="0"/>
                    <a:cs typeface="Arial" charset="0"/>
                  </a:rPr>
                  <a:t>ce</a:t>
                </a:r>
                <a:r>
                  <a:rPr lang="en-US" sz="1800" dirty="0">
                    <a:latin typeface="Arial" charset="0"/>
                    <a:ea typeface="Arial" charset="0"/>
                    <a:cs typeface="Arial" charset="0"/>
                  </a:rPr>
                  <a:t>)/(4mA) =1.75 k𝝮.</a:t>
                </a:r>
              </a:p>
              <a:p>
                <a:pPr marL="914400" lvl="1" indent="-457200">
                  <a:buFont typeface="+mj-lt"/>
                  <a:buAutoNum type="arabicPeriod"/>
                </a:pPr>
                <a:r>
                  <a:rPr lang="en-US" sz="1800" dirty="0">
                    <a:latin typeface="Arial" charset="0"/>
                    <a:ea typeface="Arial" charset="0"/>
                    <a:cs typeface="Arial" charset="0"/>
                  </a:rPr>
                  <a:t>Since A = 5 and A=R</a:t>
                </a:r>
                <a:r>
                  <a:rPr lang="en-US" sz="1800" baseline="-25000" dirty="0">
                    <a:latin typeface="Arial" charset="0"/>
                    <a:ea typeface="Arial" charset="0"/>
                    <a:cs typeface="Arial" charset="0"/>
                  </a:rPr>
                  <a:t>C</a:t>
                </a:r>
                <a:r>
                  <a:rPr lang="en-US" sz="1800" dirty="0">
                    <a:latin typeface="Arial" charset="0"/>
                    <a:ea typeface="Arial" charset="0"/>
                    <a:cs typeface="Arial" charset="0"/>
                  </a:rPr>
                  <a:t>/R</a:t>
                </a:r>
                <a:r>
                  <a:rPr lang="en-US" sz="1800" baseline="-25000" dirty="0">
                    <a:latin typeface="Arial" charset="0"/>
                    <a:ea typeface="Arial" charset="0"/>
                    <a:cs typeface="Arial" charset="0"/>
                  </a:rPr>
                  <a:t>E</a:t>
                </a:r>
                <a:r>
                  <a:rPr lang="en-US" sz="1800" dirty="0">
                    <a:latin typeface="Arial" charset="0"/>
                    <a:ea typeface="Arial" charset="0"/>
                    <a:cs typeface="Arial" charset="0"/>
                  </a:rPr>
                  <a:t>, R</a:t>
                </a:r>
                <a:r>
                  <a:rPr lang="en-US" sz="1800" baseline="-25000" dirty="0">
                    <a:latin typeface="Arial" charset="0"/>
                    <a:ea typeface="Arial" charset="0"/>
                    <a:cs typeface="Arial" charset="0"/>
                  </a:rPr>
                  <a:t>C</a:t>
                </a:r>
                <a:r>
                  <a:rPr lang="en-US" sz="1800" dirty="0">
                    <a:latin typeface="Arial" charset="0"/>
                    <a:ea typeface="Arial" charset="0"/>
                    <a:cs typeface="Arial" charset="0"/>
                  </a:rPr>
                  <a:t>= 5 R</a:t>
                </a:r>
                <a:r>
                  <a:rPr lang="en-US" sz="1800" baseline="-25000" dirty="0">
                    <a:latin typeface="Arial" charset="0"/>
                    <a:ea typeface="Arial" charset="0"/>
                    <a:cs typeface="Arial" charset="0"/>
                  </a:rPr>
                  <a:t>E</a:t>
                </a:r>
                <a:r>
                  <a:rPr lang="en-US" sz="1800" dirty="0">
                    <a:latin typeface="Arial" charset="0"/>
                    <a:ea typeface="Arial" charset="0"/>
                    <a:cs typeface="Arial" charset="0"/>
                  </a:rPr>
                  <a:t> so R</a:t>
                </a:r>
                <a:r>
                  <a:rPr lang="en-US" sz="1800" baseline="-25000" dirty="0">
                    <a:latin typeface="Arial" charset="0"/>
                    <a:ea typeface="Arial" charset="0"/>
                    <a:cs typeface="Arial" charset="0"/>
                  </a:rPr>
                  <a:t>E</a:t>
                </a:r>
                <a:r>
                  <a:rPr lang="en-US" sz="1800" dirty="0">
                    <a:latin typeface="Arial" charset="0"/>
                    <a:ea typeface="Arial" charset="0"/>
                    <a:cs typeface="Arial" charset="0"/>
                  </a:rPr>
                  <a:t> ∼ 270 𝝮 (this is a standard resistor value) and R</a:t>
                </a:r>
                <a:r>
                  <a:rPr lang="en-US" sz="1800" baseline="-25000" dirty="0">
                    <a:latin typeface="Arial" charset="0"/>
                    <a:ea typeface="Arial" charset="0"/>
                    <a:cs typeface="Arial" charset="0"/>
                  </a:rPr>
                  <a:t>C</a:t>
                </a:r>
                <a:r>
                  <a:rPr lang="en-US" sz="1800" dirty="0">
                    <a:latin typeface="Arial" charset="0"/>
                    <a:ea typeface="Arial" charset="0"/>
                    <a:cs typeface="Arial" charset="0"/>
                  </a:rPr>
                  <a:t>= 1.5k𝝮.</a:t>
                </a:r>
              </a:p>
              <a:p>
                <a:pPr marL="457200" indent="-457200" algn="l">
                  <a:buFont typeface="+mj-lt"/>
                  <a:buAutoNum type="arabicPeriod"/>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545355" y="1617992"/>
                <a:ext cx="8361472" cy="3888357"/>
              </a:xfrm>
              <a:blipFill>
                <a:blip r:embed="rId3"/>
                <a:stretch>
                  <a:fillRect l="-607" t="-1629"/>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48</a:t>
            </a:fld>
            <a:endParaRPr lang="en-US"/>
          </a:p>
        </p:txBody>
      </p:sp>
      <p:sp>
        <p:nvSpPr>
          <p:cNvPr id="4" name="TextBox 3">
            <a:extLst>
              <a:ext uri="{FF2B5EF4-FFF2-40B4-BE49-F238E27FC236}">
                <a16:creationId xmlns:a16="http://schemas.microsoft.com/office/drawing/2014/main" id="{C122BA88-05E2-6F4D-B8F4-98D1DC124AD5}"/>
              </a:ext>
            </a:extLst>
          </p:cNvPr>
          <p:cNvSpPr txBox="1"/>
          <p:nvPr/>
        </p:nvSpPr>
        <p:spPr>
          <a:xfrm>
            <a:off x="179204" y="5503663"/>
            <a:ext cx="2826415" cy="307777"/>
          </a:xfrm>
          <a:prstGeom prst="rect">
            <a:avLst/>
          </a:prstGeom>
          <a:noFill/>
        </p:spPr>
        <p:txBody>
          <a:bodyPr wrap="none" rtlCol="0">
            <a:spAutoFit/>
          </a:bodyPr>
          <a:lstStyle/>
          <a:p>
            <a:r>
              <a:rPr lang="en-US" sz="1400" dirty="0"/>
              <a:t>Credit: Ward, Hands on Radio.</a:t>
            </a:r>
          </a:p>
        </p:txBody>
      </p:sp>
      <p:grpSp>
        <p:nvGrpSpPr>
          <p:cNvPr id="59" name="Group 58">
            <a:extLst>
              <a:ext uri="{FF2B5EF4-FFF2-40B4-BE49-F238E27FC236}">
                <a16:creationId xmlns:a16="http://schemas.microsoft.com/office/drawing/2014/main" id="{51DE2D9C-C1B0-0E42-8F3E-4644D6FFF90A}"/>
              </a:ext>
            </a:extLst>
          </p:cNvPr>
          <p:cNvGrpSpPr/>
          <p:nvPr/>
        </p:nvGrpSpPr>
        <p:grpSpPr>
          <a:xfrm>
            <a:off x="75080" y="1995210"/>
            <a:ext cx="3617970" cy="3157954"/>
            <a:chOff x="75080" y="2317331"/>
            <a:chExt cx="3617970" cy="3157954"/>
          </a:xfrm>
        </p:grpSpPr>
        <p:sp>
          <p:nvSpPr>
            <p:cNvPr id="26" name="TextBox 25">
              <a:extLst>
                <a:ext uri="{FF2B5EF4-FFF2-40B4-BE49-F238E27FC236}">
                  <a16:creationId xmlns:a16="http://schemas.microsoft.com/office/drawing/2014/main" id="{B2066C03-AE26-5442-9EAB-3F6E244711CD}"/>
                </a:ext>
              </a:extLst>
            </p:cNvPr>
            <p:cNvSpPr txBox="1"/>
            <p:nvPr/>
          </p:nvSpPr>
          <p:spPr>
            <a:xfrm>
              <a:off x="768987" y="5136731"/>
              <a:ext cx="2027991" cy="338554"/>
            </a:xfrm>
            <a:prstGeom prst="rect">
              <a:avLst/>
            </a:prstGeom>
            <a:noFill/>
          </p:spPr>
          <p:txBody>
            <a:bodyPr wrap="none" rtlCol="0">
              <a:spAutoFit/>
            </a:bodyPr>
            <a:lstStyle/>
            <a:p>
              <a:r>
                <a:rPr lang="en-US" sz="1600"/>
                <a:t>Common emitter amp</a:t>
              </a:r>
            </a:p>
          </p:txBody>
        </p:sp>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547980" y="3513195"/>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11" name="Group 207">
              <a:extLst>
                <a:ext uri="{FF2B5EF4-FFF2-40B4-BE49-F238E27FC236}">
                  <a16:creationId xmlns:a16="http://schemas.microsoft.com/office/drawing/2014/main" id="{49A4E153-A30A-1245-B9D4-B7BA68F0C3A1}"/>
                </a:ext>
              </a:extLst>
            </p:cNvPr>
            <p:cNvGrpSpPr>
              <a:grpSpLocks/>
            </p:cNvGrpSpPr>
            <p:nvPr/>
          </p:nvGrpSpPr>
          <p:grpSpPr bwMode="auto">
            <a:xfrm>
              <a:off x="430530" y="3815179"/>
              <a:ext cx="304800" cy="762000"/>
              <a:chOff x="4560" y="2400"/>
              <a:chExt cx="192" cy="480"/>
            </a:xfrm>
          </p:grpSpPr>
          <p:sp>
            <p:nvSpPr>
              <p:cNvPr id="12" name="Oval 111">
                <a:extLst>
                  <a:ext uri="{FF2B5EF4-FFF2-40B4-BE49-F238E27FC236}">
                    <a16:creationId xmlns:a16="http://schemas.microsoft.com/office/drawing/2014/main" id="{483CEE99-6535-6443-9677-667631084AD7}"/>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p:spPr>
            <p:txBody>
              <a:bodyPr wrap="none" anchor="ctr">
                <a:prstTxWarp prst="textNoShape">
                  <a:avLst/>
                </a:prstTxWarp>
              </a:bodyPr>
              <a:lstStyle/>
              <a:p>
                <a:pPr algn="ctr"/>
                <a:endParaRPr lang="en-US" sz="1200"/>
              </a:p>
            </p:txBody>
          </p:sp>
          <p:sp>
            <p:nvSpPr>
              <p:cNvPr id="13" name="Line 112">
                <a:extLst>
                  <a:ext uri="{FF2B5EF4-FFF2-40B4-BE49-F238E27FC236}">
                    <a16:creationId xmlns:a16="http://schemas.microsoft.com/office/drawing/2014/main" id="{AE46FD77-16C3-434C-9FB7-64D68321DF61}"/>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14" name="Line 113">
                <a:extLst>
                  <a:ext uri="{FF2B5EF4-FFF2-40B4-BE49-F238E27FC236}">
                    <a16:creationId xmlns:a16="http://schemas.microsoft.com/office/drawing/2014/main" id="{28F1A285-260A-CF4F-BEC5-0D5F17FBD47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15" name="Group 117">
                <a:extLst>
                  <a:ext uri="{FF2B5EF4-FFF2-40B4-BE49-F238E27FC236}">
                    <a16:creationId xmlns:a16="http://schemas.microsoft.com/office/drawing/2014/main" id="{CE4C09B4-B264-DF4C-AA06-09E090E8B736}"/>
                  </a:ext>
                </a:extLst>
              </p:cNvPr>
              <p:cNvGrpSpPr>
                <a:grpSpLocks noChangeAspect="1"/>
              </p:cNvGrpSpPr>
              <p:nvPr/>
            </p:nvGrpSpPr>
            <p:grpSpPr bwMode="auto">
              <a:xfrm>
                <a:off x="4608" y="2592"/>
                <a:ext cx="96" cy="96"/>
                <a:chOff x="2929" y="3217"/>
                <a:chExt cx="383" cy="191"/>
              </a:xfrm>
            </p:grpSpPr>
            <p:sp>
              <p:nvSpPr>
                <p:cNvPr id="16" name="Arc 118">
                  <a:extLst>
                    <a:ext uri="{FF2B5EF4-FFF2-40B4-BE49-F238E27FC236}">
                      <a16:creationId xmlns:a16="http://schemas.microsoft.com/office/drawing/2014/main" id="{773A30B2-00A2-B749-933B-874CBEC9086B}"/>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sp>
              <p:nvSpPr>
                <p:cNvPr id="17" name="Arc 119">
                  <a:extLst>
                    <a:ext uri="{FF2B5EF4-FFF2-40B4-BE49-F238E27FC236}">
                      <a16:creationId xmlns:a16="http://schemas.microsoft.com/office/drawing/2014/main" id="{F9924559-9BB9-FF4A-92ED-2C8B9300FE0A}"/>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grpSp>
        </p:grpSp>
        <p:cxnSp>
          <p:nvCxnSpPr>
            <p:cNvPr id="18" name="Straight Connector 17">
              <a:extLst>
                <a:ext uri="{FF2B5EF4-FFF2-40B4-BE49-F238E27FC236}">
                  <a16:creationId xmlns:a16="http://schemas.microsoft.com/office/drawing/2014/main" id="{6A33DC54-88BF-7940-A335-A8BF3DA5811F}"/>
                </a:ext>
              </a:extLst>
            </p:cNvPr>
            <p:cNvCxnSpPr/>
            <p:nvPr/>
          </p:nvCxnSpPr>
          <p:spPr>
            <a:xfrm>
              <a:off x="1040130" y="3816442"/>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9" name="Group 222">
              <a:extLst>
                <a:ext uri="{FF2B5EF4-FFF2-40B4-BE49-F238E27FC236}">
                  <a16:creationId xmlns:a16="http://schemas.microsoft.com/office/drawing/2014/main" id="{E90F6414-F432-824E-B6A3-284119E52004}"/>
                </a:ext>
              </a:extLst>
            </p:cNvPr>
            <p:cNvGrpSpPr>
              <a:grpSpLocks/>
            </p:cNvGrpSpPr>
            <p:nvPr/>
          </p:nvGrpSpPr>
          <p:grpSpPr bwMode="auto">
            <a:xfrm>
              <a:off x="430530" y="4439263"/>
              <a:ext cx="304800" cy="381000"/>
              <a:chOff x="4272" y="3072"/>
              <a:chExt cx="192" cy="240"/>
            </a:xfrm>
          </p:grpSpPr>
          <p:sp>
            <p:nvSpPr>
              <p:cNvPr id="20" name="Line 99">
                <a:extLst>
                  <a:ext uri="{FF2B5EF4-FFF2-40B4-BE49-F238E27FC236}">
                    <a16:creationId xmlns:a16="http://schemas.microsoft.com/office/drawing/2014/main" id="{048D879B-9DFA-5246-8D43-176C66F0317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1" name="Line 100">
                <a:extLst>
                  <a:ext uri="{FF2B5EF4-FFF2-40B4-BE49-F238E27FC236}">
                    <a16:creationId xmlns:a16="http://schemas.microsoft.com/office/drawing/2014/main" id="{5C7DBECE-3ED4-9047-B03A-9A27E92F0B6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2" name="Line 101">
                <a:extLst>
                  <a:ext uri="{FF2B5EF4-FFF2-40B4-BE49-F238E27FC236}">
                    <a16:creationId xmlns:a16="http://schemas.microsoft.com/office/drawing/2014/main" id="{A717DD1A-3937-824B-BDBB-836CBFD93E1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3" name="Line 102">
                <a:extLst>
                  <a:ext uri="{FF2B5EF4-FFF2-40B4-BE49-F238E27FC236}">
                    <a16:creationId xmlns:a16="http://schemas.microsoft.com/office/drawing/2014/main" id="{C6CA9AC1-F9FA-0A41-AF48-7F5FB4659C7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4" name="Line 103">
                <a:extLst>
                  <a:ext uri="{FF2B5EF4-FFF2-40B4-BE49-F238E27FC236}">
                    <a16:creationId xmlns:a16="http://schemas.microsoft.com/office/drawing/2014/main" id="{C97E297C-8A58-0147-A766-735CEF82F66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5" name="Line 104">
                <a:extLst>
                  <a:ext uri="{FF2B5EF4-FFF2-40B4-BE49-F238E27FC236}">
                    <a16:creationId xmlns:a16="http://schemas.microsoft.com/office/drawing/2014/main" id="{3B9E57A1-085F-D046-BD77-75128D144C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27" name="Group 210">
              <a:extLst>
                <a:ext uri="{FF2B5EF4-FFF2-40B4-BE49-F238E27FC236}">
                  <a16:creationId xmlns:a16="http://schemas.microsoft.com/office/drawing/2014/main" id="{0417D0CB-896A-8F4B-8F33-D799177BC2DC}"/>
                </a:ext>
              </a:extLst>
            </p:cNvPr>
            <p:cNvGrpSpPr>
              <a:grpSpLocks/>
            </p:cNvGrpSpPr>
            <p:nvPr/>
          </p:nvGrpSpPr>
          <p:grpSpPr bwMode="auto">
            <a:xfrm rot="16200000">
              <a:off x="811530" y="3434634"/>
              <a:ext cx="304800" cy="762000"/>
              <a:chOff x="3216" y="1728"/>
              <a:chExt cx="192" cy="480"/>
            </a:xfrm>
          </p:grpSpPr>
          <p:sp>
            <p:nvSpPr>
              <p:cNvPr id="28" name="Line 8">
                <a:extLst>
                  <a:ext uri="{FF2B5EF4-FFF2-40B4-BE49-F238E27FC236}">
                    <a16:creationId xmlns:a16="http://schemas.microsoft.com/office/drawing/2014/main" id="{DF8B49CF-BDBA-FD40-A110-D9C15990C71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9" name="Line 9">
                <a:extLst>
                  <a:ext uri="{FF2B5EF4-FFF2-40B4-BE49-F238E27FC236}">
                    <a16:creationId xmlns:a16="http://schemas.microsoft.com/office/drawing/2014/main" id="{623AB10A-2450-5F48-A3A1-D97C5161475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0" name="Line 10">
                <a:extLst>
                  <a:ext uri="{FF2B5EF4-FFF2-40B4-BE49-F238E27FC236}">
                    <a16:creationId xmlns:a16="http://schemas.microsoft.com/office/drawing/2014/main" id="{4A38DDB2-D9BF-544D-9516-145998422EA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1" name="Line 11">
                <a:extLst>
                  <a:ext uri="{FF2B5EF4-FFF2-40B4-BE49-F238E27FC236}">
                    <a16:creationId xmlns:a16="http://schemas.microsoft.com/office/drawing/2014/main" id="{E6FDEA63-7620-134C-9749-5FF3F2B80EA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32" name="Freeform 12">
              <a:extLst>
                <a:ext uri="{FF2B5EF4-FFF2-40B4-BE49-F238E27FC236}">
                  <a16:creationId xmlns:a16="http://schemas.microsoft.com/office/drawing/2014/main" id="{BDA9490F-FC83-0048-9992-1B1CDD1BB32F}"/>
                </a:ext>
              </a:extLst>
            </p:cNvPr>
            <p:cNvSpPr>
              <a:spLocks/>
            </p:cNvSpPr>
            <p:nvPr/>
          </p:nvSpPr>
          <p:spPr bwMode="auto">
            <a:xfrm flipH="1">
              <a:off x="1386509" y="308647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2203299" y="2751195"/>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4" name="Straight Connector 33">
              <a:extLst>
                <a:ext uri="{FF2B5EF4-FFF2-40B4-BE49-F238E27FC236}">
                  <a16:creationId xmlns:a16="http://schemas.microsoft.com/office/drawing/2014/main" id="{723161CB-E757-C843-A13D-0B2C91D7EBE4}"/>
                </a:ext>
              </a:extLst>
            </p:cNvPr>
            <p:cNvCxnSpPr/>
            <p:nvPr/>
          </p:nvCxnSpPr>
          <p:spPr>
            <a:xfrm>
              <a:off x="1941506" y="3513195"/>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1470192" y="2752747"/>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A96CA7ED-45D4-2D4C-A7C3-21079EB2A976}"/>
                </a:ext>
              </a:extLst>
            </p:cNvPr>
            <p:cNvCxnSpPr/>
            <p:nvPr/>
          </p:nvCxnSpPr>
          <p:spPr>
            <a:xfrm rot="10800000">
              <a:off x="1485432" y="2757291"/>
              <a:ext cx="1588" cy="3749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B6779009-511B-4844-B8EC-5CF33E8E8D6F}"/>
                </a:ext>
              </a:extLst>
            </p:cNvPr>
            <p:cNvCxnSpPr/>
            <p:nvPr/>
          </p:nvCxnSpPr>
          <p:spPr>
            <a:xfrm rot="5400000" flipH="1" flipV="1">
              <a:off x="1749147" y="2586603"/>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1846059" y="2914745"/>
              <a:ext cx="1483503" cy="276999"/>
            </a:xfrm>
            <a:prstGeom prst="rect">
              <a:avLst/>
            </a:prstGeom>
            <a:noFill/>
          </p:spPr>
          <p:txBody>
            <a:bodyPr wrap="square" rtlCol="0">
              <a:spAutoFit/>
            </a:bodyPr>
            <a:lstStyle/>
            <a:p>
              <a:r>
                <a:rPr lang="en-US" sz="1200"/>
                <a:t>R</a:t>
              </a:r>
              <a:r>
                <a:rPr lang="en-US" sz="1200" baseline="-25000"/>
                <a:t>C</a:t>
              </a:r>
            </a:p>
          </p:txBody>
        </p:sp>
        <p:sp>
          <p:nvSpPr>
            <p:cNvPr id="39" name="TextBox 38">
              <a:extLst>
                <a:ext uri="{FF2B5EF4-FFF2-40B4-BE49-F238E27FC236}">
                  <a16:creationId xmlns:a16="http://schemas.microsoft.com/office/drawing/2014/main" id="{6FE4E330-230C-4F4F-9B2D-5638559A4780}"/>
                </a:ext>
              </a:extLst>
            </p:cNvPr>
            <p:cNvSpPr txBox="1"/>
            <p:nvPr/>
          </p:nvSpPr>
          <p:spPr>
            <a:xfrm>
              <a:off x="1002030" y="3213312"/>
              <a:ext cx="871856" cy="276999"/>
            </a:xfrm>
            <a:prstGeom prst="rect">
              <a:avLst/>
            </a:prstGeom>
            <a:noFill/>
          </p:spPr>
          <p:txBody>
            <a:bodyPr wrap="square" rtlCol="0">
              <a:spAutoFit/>
            </a:bodyPr>
            <a:lstStyle/>
            <a:p>
              <a:r>
                <a:rPr lang="en-US" sz="1200"/>
                <a:t>R</a:t>
              </a:r>
              <a:r>
                <a:rPr lang="en-US" sz="1200" baseline="-25000"/>
                <a:t>1</a:t>
              </a:r>
              <a:endParaRPr lang="en-US" sz="1200"/>
            </a:p>
          </p:txBody>
        </p:sp>
        <p:sp>
          <p:nvSpPr>
            <p:cNvPr id="40" name="TextBox 39">
              <a:extLst>
                <a:ext uri="{FF2B5EF4-FFF2-40B4-BE49-F238E27FC236}">
                  <a16:creationId xmlns:a16="http://schemas.microsoft.com/office/drawing/2014/main" id="{BE59748E-EC65-6F40-98E6-1E6FD772CC7F}"/>
                </a:ext>
              </a:extLst>
            </p:cNvPr>
            <p:cNvSpPr txBox="1"/>
            <p:nvPr/>
          </p:nvSpPr>
          <p:spPr>
            <a:xfrm>
              <a:off x="619888" y="3372463"/>
              <a:ext cx="748308" cy="276999"/>
            </a:xfrm>
            <a:prstGeom prst="rect">
              <a:avLst/>
            </a:prstGeom>
            <a:noFill/>
          </p:spPr>
          <p:txBody>
            <a:bodyPr wrap="square" rtlCol="0">
              <a:spAutoFit/>
            </a:bodyPr>
            <a:lstStyle/>
            <a:p>
              <a:r>
                <a:rPr lang="en-US" sz="1200"/>
                <a:t>C</a:t>
              </a:r>
              <a:r>
                <a:rPr lang="en-US" sz="1200" baseline="-25000"/>
                <a:t>i</a:t>
              </a:r>
              <a:endParaRPr lang="en-US" sz="1200"/>
            </a:p>
          </p:txBody>
        </p:sp>
        <p:grpSp>
          <p:nvGrpSpPr>
            <p:cNvPr id="41" name="Group 210">
              <a:extLst>
                <a:ext uri="{FF2B5EF4-FFF2-40B4-BE49-F238E27FC236}">
                  <a16:creationId xmlns:a16="http://schemas.microsoft.com/office/drawing/2014/main" id="{F8C6E7D7-AC0B-354D-AFD1-E7A18F515CF6}"/>
                </a:ext>
              </a:extLst>
            </p:cNvPr>
            <p:cNvGrpSpPr>
              <a:grpSpLocks/>
            </p:cNvGrpSpPr>
            <p:nvPr/>
          </p:nvGrpSpPr>
          <p:grpSpPr bwMode="auto">
            <a:xfrm rot="16200000">
              <a:off x="2767180" y="3132196"/>
              <a:ext cx="304800" cy="762000"/>
              <a:chOff x="3216" y="1728"/>
              <a:chExt cx="192" cy="480"/>
            </a:xfrm>
          </p:grpSpPr>
          <p:sp>
            <p:nvSpPr>
              <p:cNvPr id="42" name="Line 8">
                <a:extLst>
                  <a:ext uri="{FF2B5EF4-FFF2-40B4-BE49-F238E27FC236}">
                    <a16:creationId xmlns:a16="http://schemas.microsoft.com/office/drawing/2014/main" id="{CE9CAE30-4764-BC47-AE31-B01F96ED0D1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3" name="Line 9">
                <a:extLst>
                  <a:ext uri="{FF2B5EF4-FFF2-40B4-BE49-F238E27FC236}">
                    <a16:creationId xmlns:a16="http://schemas.microsoft.com/office/drawing/2014/main" id="{51F4D18C-F3D6-9947-B0AD-218184BF89B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4" name="Line 10">
                <a:extLst>
                  <a:ext uri="{FF2B5EF4-FFF2-40B4-BE49-F238E27FC236}">
                    <a16:creationId xmlns:a16="http://schemas.microsoft.com/office/drawing/2014/main" id="{F85A3BF1-39BA-5044-8C16-F3DD93E24B1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5" name="Line 11">
                <a:extLst>
                  <a:ext uri="{FF2B5EF4-FFF2-40B4-BE49-F238E27FC236}">
                    <a16:creationId xmlns:a16="http://schemas.microsoft.com/office/drawing/2014/main" id="{9700B409-EFFA-414B-BDDE-1A42D4A018A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46" name="Oval 45">
              <a:extLst>
                <a:ext uri="{FF2B5EF4-FFF2-40B4-BE49-F238E27FC236}">
                  <a16:creationId xmlns:a16="http://schemas.microsoft.com/office/drawing/2014/main" id="{9A019E72-2318-7A4D-8D20-2C79DC2CE91D}"/>
                </a:ext>
              </a:extLst>
            </p:cNvPr>
            <p:cNvSpPr/>
            <p:nvPr/>
          </p:nvSpPr>
          <p:spPr>
            <a:xfrm>
              <a:off x="3261338" y="347044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7" name="Group 222">
              <a:extLst>
                <a:ext uri="{FF2B5EF4-FFF2-40B4-BE49-F238E27FC236}">
                  <a16:creationId xmlns:a16="http://schemas.microsoft.com/office/drawing/2014/main" id="{8F4DC5B4-D130-9149-9FDD-40A611A89B50}"/>
                </a:ext>
              </a:extLst>
            </p:cNvPr>
            <p:cNvGrpSpPr>
              <a:grpSpLocks/>
            </p:cNvGrpSpPr>
            <p:nvPr/>
          </p:nvGrpSpPr>
          <p:grpSpPr bwMode="auto">
            <a:xfrm>
              <a:off x="1801314" y="4748063"/>
              <a:ext cx="304800" cy="381000"/>
              <a:chOff x="4272" y="3072"/>
              <a:chExt cx="192" cy="240"/>
            </a:xfrm>
          </p:grpSpPr>
          <p:sp>
            <p:nvSpPr>
              <p:cNvPr id="48" name="Line 99">
                <a:extLst>
                  <a:ext uri="{FF2B5EF4-FFF2-40B4-BE49-F238E27FC236}">
                    <a16:creationId xmlns:a16="http://schemas.microsoft.com/office/drawing/2014/main" id="{A324A25E-63F5-A64F-A605-F1D898BD43C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9" name="Line 100">
                <a:extLst>
                  <a:ext uri="{FF2B5EF4-FFF2-40B4-BE49-F238E27FC236}">
                    <a16:creationId xmlns:a16="http://schemas.microsoft.com/office/drawing/2014/main" id="{31C37214-1FD3-4E41-8C57-A3F37CE045A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101">
                <a:extLst>
                  <a:ext uri="{FF2B5EF4-FFF2-40B4-BE49-F238E27FC236}">
                    <a16:creationId xmlns:a16="http://schemas.microsoft.com/office/drawing/2014/main" id="{69E153E3-B6C7-A543-A5CA-793BD053430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Line 102">
                <a:extLst>
                  <a:ext uri="{FF2B5EF4-FFF2-40B4-BE49-F238E27FC236}">
                    <a16:creationId xmlns:a16="http://schemas.microsoft.com/office/drawing/2014/main" id="{C3D23BA4-16E8-A545-BD89-134060773BE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 name="Line 103">
                <a:extLst>
                  <a:ext uri="{FF2B5EF4-FFF2-40B4-BE49-F238E27FC236}">
                    <a16:creationId xmlns:a16="http://schemas.microsoft.com/office/drawing/2014/main" id="{876A34BF-D621-324D-B39A-E512B7D09E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3" name="Line 104">
                <a:extLst>
                  <a:ext uri="{FF2B5EF4-FFF2-40B4-BE49-F238E27FC236}">
                    <a16:creationId xmlns:a16="http://schemas.microsoft.com/office/drawing/2014/main" id="{F14294EB-00E1-C747-BE19-D413DF4629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54" name="Freeform 12">
              <a:extLst>
                <a:ext uri="{FF2B5EF4-FFF2-40B4-BE49-F238E27FC236}">
                  <a16:creationId xmlns:a16="http://schemas.microsoft.com/office/drawing/2014/main" id="{E9D77738-7211-C943-94BD-DB609677E967}"/>
                </a:ext>
              </a:extLst>
            </p:cNvPr>
            <p:cNvSpPr>
              <a:spLocks/>
            </p:cNvSpPr>
            <p:nvPr/>
          </p:nvSpPr>
          <p:spPr bwMode="auto">
            <a:xfrm flipH="1">
              <a:off x="1368825" y="381514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1865376" y="405826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p:nvPr/>
          </p:nvCxnSpPr>
          <p:spPr>
            <a:xfrm flipV="1">
              <a:off x="1458087" y="4744063"/>
              <a:ext cx="187452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p:nvPr/>
          </p:nvCxnSpPr>
          <p:spPr>
            <a:xfrm rot="5400000" flipH="1" flipV="1">
              <a:off x="1350735" y="4628969"/>
              <a:ext cx="228600"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4" name="Oval 63">
              <a:extLst>
                <a:ext uri="{FF2B5EF4-FFF2-40B4-BE49-F238E27FC236}">
                  <a16:creationId xmlns:a16="http://schemas.microsoft.com/office/drawing/2014/main" id="{6388831C-54B2-C04F-98B6-BAB3DCBCA80C}"/>
                </a:ext>
              </a:extLst>
            </p:cNvPr>
            <p:cNvSpPr/>
            <p:nvPr/>
          </p:nvSpPr>
          <p:spPr>
            <a:xfrm>
              <a:off x="3286888" y="4695272"/>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5" name="TextBox 64">
              <a:extLst>
                <a:ext uri="{FF2B5EF4-FFF2-40B4-BE49-F238E27FC236}">
                  <a16:creationId xmlns:a16="http://schemas.microsoft.com/office/drawing/2014/main" id="{1297A73E-36B9-7442-921C-26AAC6358D1F}"/>
                </a:ext>
              </a:extLst>
            </p:cNvPr>
            <p:cNvSpPr txBox="1"/>
            <p:nvPr/>
          </p:nvSpPr>
          <p:spPr>
            <a:xfrm>
              <a:off x="2752300" y="3077566"/>
              <a:ext cx="377026" cy="276999"/>
            </a:xfrm>
            <a:prstGeom prst="rect">
              <a:avLst/>
            </a:prstGeom>
            <a:noFill/>
          </p:spPr>
          <p:txBody>
            <a:bodyPr wrap="none" rtlCol="0">
              <a:spAutoFit/>
            </a:bodyPr>
            <a:lstStyle/>
            <a:p>
              <a:r>
                <a:rPr lang="en-US" sz="1200"/>
                <a:t>C</a:t>
              </a:r>
              <a:r>
                <a:rPr lang="en-US" sz="1200" baseline="-25000"/>
                <a:t>o</a:t>
              </a:r>
            </a:p>
          </p:txBody>
        </p:sp>
        <p:sp>
          <p:nvSpPr>
            <p:cNvPr id="66" name="TextBox 65">
              <a:extLst>
                <a:ext uri="{FF2B5EF4-FFF2-40B4-BE49-F238E27FC236}">
                  <a16:creationId xmlns:a16="http://schemas.microsoft.com/office/drawing/2014/main" id="{85BDE4DF-F81D-794B-9972-37ED67386AC5}"/>
                </a:ext>
              </a:extLst>
            </p:cNvPr>
            <p:cNvSpPr txBox="1"/>
            <p:nvPr/>
          </p:nvSpPr>
          <p:spPr>
            <a:xfrm>
              <a:off x="1042085" y="4073503"/>
              <a:ext cx="566663" cy="277000"/>
            </a:xfrm>
            <a:prstGeom prst="rect">
              <a:avLst/>
            </a:prstGeom>
            <a:noFill/>
          </p:spPr>
          <p:txBody>
            <a:bodyPr wrap="square" rtlCol="0">
              <a:spAutoFit/>
            </a:bodyPr>
            <a:lstStyle/>
            <a:p>
              <a:r>
                <a:rPr lang="en-US" sz="1200"/>
                <a:t>R</a:t>
              </a:r>
              <a:r>
                <a:rPr lang="en-US" sz="1200" baseline="-25000"/>
                <a:t>2</a:t>
              </a:r>
            </a:p>
          </p:txBody>
        </p:sp>
        <p:sp>
          <p:nvSpPr>
            <p:cNvPr id="67" name="TextBox 66">
              <a:extLst>
                <a:ext uri="{FF2B5EF4-FFF2-40B4-BE49-F238E27FC236}">
                  <a16:creationId xmlns:a16="http://schemas.microsoft.com/office/drawing/2014/main" id="{564B8F3F-3DDE-A94E-82A4-91657C5C723F}"/>
                </a:ext>
              </a:extLst>
            </p:cNvPr>
            <p:cNvSpPr txBox="1"/>
            <p:nvPr/>
          </p:nvSpPr>
          <p:spPr>
            <a:xfrm>
              <a:off x="2076478" y="4285705"/>
              <a:ext cx="732911" cy="276999"/>
            </a:xfrm>
            <a:prstGeom prst="rect">
              <a:avLst/>
            </a:prstGeom>
            <a:noFill/>
          </p:spPr>
          <p:txBody>
            <a:bodyPr wrap="square" rtlCol="0">
              <a:spAutoFit/>
            </a:bodyPr>
            <a:lstStyle/>
            <a:p>
              <a:r>
                <a:rPr lang="en-US" sz="1200"/>
                <a:t>R</a:t>
              </a:r>
              <a:r>
                <a:rPr lang="en-US" sz="1200" baseline="-25000"/>
                <a:t>E</a:t>
              </a:r>
            </a:p>
          </p:txBody>
        </p:sp>
        <p:sp>
          <p:nvSpPr>
            <p:cNvPr id="68" name="Oval 67">
              <a:extLst>
                <a:ext uri="{FF2B5EF4-FFF2-40B4-BE49-F238E27FC236}">
                  <a16:creationId xmlns:a16="http://schemas.microsoft.com/office/drawing/2014/main" id="{6034C60F-C8F5-1A4A-AAC9-36EF362BE7E9}"/>
                </a:ext>
              </a:extLst>
            </p:cNvPr>
            <p:cNvSpPr/>
            <p:nvPr/>
          </p:nvSpPr>
          <p:spPr>
            <a:xfrm>
              <a:off x="1856994" y="232482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9" name="TextBox 68">
              <a:extLst>
                <a:ext uri="{FF2B5EF4-FFF2-40B4-BE49-F238E27FC236}">
                  <a16:creationId xmlns:a16="http://schemas.microsoft.com/office/drawing/2014/main" id="{AA8D3654-36A7-2A44-AEC1-4E794257348D}"/>
                </a:ext>
              </a:extLst>
            </p:cNvPr>
            <p:cNvSpPr txBox="1"/>
            <p:nvPr/>
          </p:nvSpPr>
          <p:spPr>
            <a:xfrm>
              <a:off x="75080" y="3982063"/>
              <a:ext cx="366920" cy="276999"/>
            </a:xfrm>
            <a:prstGeom prst="rect">
              <a:avLst/>
            </a:prstGeom>
            <a:noFill/>
          </p:spPr>
          <p:txBody>
            <a:bodyPr wrap="square" rtlCol="0">
              <a:spAutoFit/>
            </a:bodyPr>
            <a:lstStyle/>
            <a:p>
              <a:r>
                <a:rPr lang="en-US" sz="1200"/>
                <a:t>v</a:t>
              </a:r>
              <a:r>
                <a:rPr lang="en-US" sz="1200" baseline="-25000"/>
                <a:t>s</a:t>
              </a:r>
            </a:p>
          </p:txBody>
        </p:sp>
        <p:sp>
          <p:nvSpPr>
            <p:cNvPr id="70" name="TextBox 69">
              <a:extLst>
                <a:ext uri="{FF2B5EF4-FFF2-40B4-BE49-F238E27FC236}">
                  <a16:creationId xmlns:a16="http://schemas.microsoft.com/office/drawing/2014/main" id="{43E6BFBC-735C-E04B-A9CF-10951A7C9E2D}"/>
                </a:ext>
              </a:extLst>
            </p:cNvPr>
            <p:cNvSpPr txBox="1"/>
            <p:nvPr/>
          </p:nvSpPr>
          <p:spPr>
            <a:xfrm>
              <a:off x="2084386" y="2317331"/>
              <a:ext cx="379015" cy="276999"/>
            </a:xfrm>
            <a:prstGeom prst="rect">
              <a:avLst/>
            </a:prstGeom>
            <a:noFill/>
          </p:spPr>
          <p:txBody>
            <a:bodyPr wrap="none" rtlCol="0">
              <a:spAutoFit/>
            </a:bodyPr>
            <a:lstStyle/>
            <a:p>
              <a:r>
                <a:rPr lang="en-US" sz="1200" dirty="0"/>
                <a:t>V</a:t>
              </a:r>
              <a:r>
                <a:rPr lang="en-US" sz="1200" baseline="-25000" dirty="0"/>
                <a:t>CC</a:t>
              </a:r>
            </a:p>
          </p:txBody>
        </p:sp>
        <p:sp>
          <p:nvSpPr>
            <p:cNvPr id="71" name="TextBox 70">
              <a:extLst>
                <a:ext uri="{FF2B5EF4-FFF2-40B4-BE49-F238E27FC236}">
                  <a16:creationId xmlns:a16="http://schemas.microsoft.com/office/drawing/2014/main" id="{7D1081CB-1B7B-1D47-A9E4-686B8D63A5F1}"/>
                </a:ext>
              </a:extLst>
            </p:cNvPr>
            <p:cNvSpPr txBox="1"/>
            <p:nvPr/>
          </p:nvSpPr>
          <p:spPr>
            <a:xfrm>
              <a:off x="3326130" y="3970395"/>
              <a:ext cx="366920" cy="276999"/>
            </a:xfrm>
            <a:prstGeom prst="rect">
              <a:avLst/>
            </a:prstGeom>
            <a:noFill/>
          </p:spPr>
          <p:txBody>
            <a:bodyPr wrap="square" rtlCol="0">
              <a:spAutoFit/>
            </a:bodyPr>
            <a:lstStyle/>
            <a:p>
              <a:r>
                <a:rPr lang="en-US" sz="1200"/>
                <a:t>v</a:t>
              </a:r>
              <a:r>
                <a:rPr lang="en-US" sz="1200" baseline="-25000"/>
                <a:t>s</a:t>
              </a:r>
            </a:p>
          </p:txBody>
        </p:sp>
        <p:sp>
          <p:nvSpPr>
            <p:cNvPr id="72" name="Oval 71">
              <a:extLst>
                <a:ext uri="{FF2B5EF4-FFF2-40B4-BE49-F238E27FC236}">
                  <a16:creationId xmlns:a16="http://schemas.microsoft.com/office/drawing/2014/main" id="{DC10A619-B5A6-7040-898E-C24634FCF5E6}"/>
                </a:ext>
              </a:extLst>
            </p:cNvPr>
            <p:cNvSpPr/>
            <p:nvPr/>
          </p:nvSpPr>
          <p:spPr>
            <a:xfrm>
              <a:off x="2246346" y="346498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5" name="Oval 74">
              <a:extLst>
                <a:ext uri="{FF2B5EF4-FFF2-40B4-BE49-F238E27FC236}">
                  <a16:creationId xmlns:a16="http://schemas.microsoft.com/office/drawing/2014/main" id="{2EC0C1EB-C1E3-5740-A868-8C29FC8F90A2}"/>
                </a:ext>
              </a:extLst>
            </p:cNvPr>
            <p:cNvSpPr/>
            <p:nvPr/>
          </p:nvSpPr>
          <p:spPr>
            <a:xfrm>
              <a:off x="1408146" y="376739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6" name="Oval 75">
              <a:extLst>
                <a:ext uri="{FF2B5EF4-FFF2-40B4-BE49-F238E27FC236}">
                  <a16:creationId xmlns:a16="http://schemas.microsoft.com/office/drawing/2014/main" id="{A5EF7C88-BC79-7849-A5D4-6EED9352826A}"/>
                </a:ext>
              </a:extLst>
            </p:cNvPr>
            <p:cNvSpPr/>
            <p:nvPr/>
          </p:nvSpPr>
          <p:spPr>
            <a:xfrm>
              <a:off x="1896949" y="469464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267985623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334209" y="1590524"/>
                <a:ext cx="7454733" cy="4445243"/>
              </a:xfrm>
            </p:spPr>
            <p:txBody>
              <a:bodyPr>
                <a:noAutofit/>
              </a:bodyPr>
              <a:lstStyle/>
              <a:p>
                <a:pPr marL="457200" indent="-457200" algn="l">
                  <a:buFont typeface="+mj-lt"/>
                  <a:buAutoNum type="arabicPeriod" startAt="6"/>
                </a:pPr>
                <a:r>
                  <a:rPr lang="en-US" sz="2000" dirty="0">
                    <a:ea typeface="Arial" charset="0"/>
                    <a:cs typeface="Arial" charset="0"/>
                  </a:rPr>
                  <a:t>i</a:t>
                </a:r>
                <a:r>
                  <a:rPr lang="en-US" sz="2000" baseline="-25000" dirty="0">
                    <a:ea typeface="Arial" charset="0"/>
                    <a:cs typeface="Arial" charset="0"/>
                  </a:rPr>
                  <a:t>b</a:t>
                </a:r>
                <a:r>
                  <a:rPr lang="en-US" sz="2000" dirty="0">
                    <a:ea typeface="Arial" charset="0"/>
                    <a:cs typeface="Arial" charset="0"/>
                  </a:rPr>
                  <a:t> = 4mA/𝛽 = 27 𝝁A.</a:t>
                </a:r>
              </a:p>
              <a:p>
                <a:pPr marL="457200" indent="-457200" algn="l">
                  <a:buFont typeface="+mj-lt"/>
                  <a:buAutoNum type="arabicPeriod" startAt="6"/>
                </a:pPr>
                <a:r>
                  <a:rPr lang="en-US" sz="2000" dirty="0">
                    <a:ea typeface="Arial" charset="0"/>
                    <a:cs typeface="Arial" charset="0"/>
                  </a:rPr>
                  <a:t>Since </a:t>
                </a:r>
                <a:r>
                  <a:rPr lang="en-US" sz="2000" dirty="0" err="1">
                    <a:ea typeface="Arial" charset="0"/>
                    <a:cs typeface="Arial" charset="0"/>
                  </a:rPr>
                  <a:t>V</a:t>
                </a:r>
                <a:r>
                  <a:rPr lang="en-US" sz="2000" baseline="-25000" dirty="0" err="1">
                    <a:ea typeface="Arial" charset="0"/>
                    <a:cs typeface="Arial" charset="0"/>
                  </a:rPr>
                  <a:t>be</a:t>
                </a:r>
                <a:r>
                  <a:rPr lang="en-US" sz="2000" dirty="0">
                    <a:ea typeface="Arial" charset="0"/>
                    <a:cs typeface="Arial" charset="0"/>
                  </a:rPr>
                  <a:t> must be greater than .7V throughout the input signal range, we want the voltage across R</a:t>
                </a:r>
                <a:r>
                  <a:rPr lang="en-US" sz="2000" baseline="-25000" dirty="0">
                    <a:ea typeface="Arial" charset="0"/>
                    <a:cs typeface="Arial" charset="0"/>
                  </a:rPr>
                  <a:t>2 </a:t>
                </a:r>
                <a:r>
                  <a:rPr lang="en-US" sz="2000" dirty="0">
                    <a:ea typeface="Arial" charset="0"/>
                    <a:cs typeface="Arial" charset="0"/>
                  </a:rPr>
                  <a:t>to satisfy </a:t>
                </a:r>
                <a:r>
                  <a:rPr lang="en-US" sz="2000" dirty="0" err="1">
                    <a:ea typeface="Arial" charset="0"/>
                    <a:cs typeface="Arial" charset="0"/>
                  </a:rPr>
                  <a:t>V</a:t>
                </a:r>
                <a:r>
                  <a:rPr lang="en-US" sz="2000" baseline="-25000" dirty="0" err="1">
                    <a:ea typeface="Arial" charset="0"/>
                    <a:cs typeface="Arial" charset="0"/>
                  </a:rPr>
                  <a:t>be</a:t>
                </a:r>
                <a:r>
                  <a:rPr lang="en-US" sz="2000" baseline="-25000" dirty="0">
                    <a:ea typeface="Arial" charset="0"/>
                    <a:cs typeface="Arial" charset="0"/>
                  </a:rPr>
                  <a:t> </a:t>
                </a:r>
                <a:r>
                  <a:rPr lang="en-US" sz="2000" dirty="0">
                    <a:ea typeface="Arial" charset="0"/>
                    <a:cs typeface="Arial" charset="0"/>
                  </a:rPr>
                  <a:t>+ </a:t>
                </a:r>
                <a:r>
                  <a:rPr lang="en-US" sz="2000" dirty="0" err="1">
                    <a:ea typeface="Arial" charset="0"/>
                    <a:cs typeface="Arial" charset="0"/>
                  </a:rPr>
                  <a:t>i</a:t>
                </a:r>
                <a:r>
                  <a:rPr lang="en-US" sz="2000" baseline="-25000" dirty="0" err="1">
                    <a:ea typeface="Arial" charset="0"/>
                    <a:cs typeface="Arial" charset="0"/>
                  </a:rPr>
                  <a:t>c</a:t>
                </a:r>
                <a:r>
                  <a:rPr lang="en-US" sz="2000" dirty="0" err="1">
                    <a:ea typeface="Arial" charset="0"/>
                    <a:cs typeface="Arial" charset="0"/>
                  </a:rPr>
                  <a:t>R</a:t>
                </a:r>
                <a:r>
                  <a:rPr lang="en-US" sz="2000" baseline="-25000" dirty="0" err="1">
                    <a:ea typeface="Arial" charset="0"/>
                    <a:cs typeface="Arial" charset="0"/>
                  </a:rPr>
                  <a:t>E</a:t>
                </a:r>
                <a:r>
                  <a:rPr lang="en-US" sz="2000" dirty="0">
                    <a:ea typeface="Arial" charset="0"/>
                    <a:cs typeface="Arial" charset="0"/>
                  </a:rPr>
                  <a:t> = 1.8V.</a:t>
                </a:r>
              </a:p>
              <a:p>
                <a:pPr marL="457200" indent="-457200">
                  <a:buFont typeface="+mj-lt"/>
                  <a:buAutoNum type="arabicPeriod" startAt="6"/>
                </a:pPr>
                <a:r>
                  <a:rPr lang="en-US" sz="2000" dirty="0">
                    <a:ea typeface="Arial" charset="0"/>
                    <a:cs typeface="Arial" charset="0"/>
                  </a:rPr>
                  <a:t>Rule of thumb is current through R</a:t>
                </a:r>
                <a:r>
                  <a:rPr lang="en-US" sz="2000" baseline="-25000" dirty="0">
                    <a:ea typeface="Arial" charset="0"/>
                    <a:cs typeface="Arial" charset="0"/>
                  </a:rPr>
                  <a:t>1</a:t>
                </a:r>
                <a:r>
                  <a:rPr lang="en-US" sz="2000" dirty="0">
                    <a:ea typeface="Arial" charset="0"/>
                    <a:cs typeface="Arial" charset="0"/>
                  </a:rPr>
                  <a:t> and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2</m:t>
                        </m:r>
                      </m:sub>
                    </m:sSub>
                  </m:oMath>
                </a14:m>
                <a:r>
                  <a:rPr lang="en-US" sz="2000" dirty="0">
                    <a:ea typeface="Arial" charset="0"/>
                    <a:cs typeface="Arial" charset="0"/>
                  </a:rPr>
                  <a:t> is </a:t>
                </a:r>
                <a14:m>
                  <m:oMath xmlns:m="http://schemas.openxmlformats.org/officeDocument/2006/math">
                    <m:r>
                      <a:rPr lang="en-US" sz="2000" b="0" i="1" smtClean="0">
                        <a:latin typeface="Cambria Math" panose="02040503050406030204" pitchFamily="18" charset="0"/>
                        <a:ea typeface="Arial" charset="0"/>
                        <a:cs typeface="Arial" charset="0"/>
                      </a:rPr>
                      <m:t>10</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oMath>
                </a14:m>
                <a:r>
                  <a:rPr lang="en-US" sz="2000" dirty="0">
                    <a:ea typeface="Arial" charset="0"/>
                    <a:cs typeface="Arial" charset="0"/>
                  </a:rPr>
                  <a:t>.  We insert a voltage divider consisting of R</a:t>
                </a:r>
                <a:r>
                  <a:rPr lang="en-US" sz="2000" baseline="-25000" dirty="0">
                    <a:ea typeface="Arial" charset="0"/>
                    <a:cs typeface="Arial" charset="0"/>
                  </a:rPr>
                  <a:t>1</a:t>
                </a:r>
                <a:r>
                  <a:rPr lang="en-US" sz="2000" dirty="0">
                    <a:ea typeface="Arial" charset="0"/>
                    <a:cs typeface="Arial" charset="0"/>
                  </a:rPr>
                  <a:t> and R</a:t>
                </a:r>
                <a:r>
                  <a:rPr lang="en-US" sz="2000" baseline="-25000" dirty="0">
                    <a:ea typeface="Arial" charset="0"/>
                    <a:cs typeface="Arial" charset="0"/>
                  </a:rPr>
                  <a:t>2, </a:t>
                </a:r>
                <a:r>
                  <a:rPr lang="en-US" sz="2000" dirty="0">
                    <a:ea typeface="Arial" charset="0"/>
                    <a:cs typeface="Arial" charset="0"/>
                  </a:rPr>
                  <a:t>so that R</a:t>
                </a:r>
                <a:r>
                  <a:rPr lang="en-US" sz="2000" baseline="-25000" dirty="0">
                    <a:ea typeface="Arial" charset="0"/>
                    <a:cs typeface="Arial" charset="0"/>
                  </a:rPr>
                  <a:t>1</a:t>
                </a:r>
                <a:r>
                  <a:rPr lang="en-US" sz="2000" dirty="0">
                    <a:ea typeface="Arial" charset="0"/>
                    <a:cs typeface="Arial" charset="0"/>
                  </a:rPr>
                  <a:t>= (12-1.8)/270 𝝁A ∼ 39 k𝝮.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2</m:t>
                        </m:r>
                      </m:sub>
                    </m:sSub>
                    <m:r>
                      <a:rPr lang="en-US" sz="2000" b="0" i="1" smtClean="0">
                        <a:latin typeface="Cambria Math" panose="02040503050406030204" pitchFamily="18" charset="0"/>
                        <a:cs typeface="Arial" charset="0"/>
                      </a:rPr>
                      <m:t>=6.7</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endParaRPr lang="en-US" sz="2000" dirty="0">
                  <a:ea typeface="Arial" charset="0"/>
                  <a:cs typeface="Arial" charset="0"/>
                </a:endParaRPr>
              </a:p>
              <a:p>
                <a:pPr marL="457200" indent="-457200" algn="l">
                  <a:buFont typeface="+mj-lt"/>
                  <a:buAutoNum type="arabicPeriod" startAt="6"/>
                </a:pPr>
                <a:r>
                  <a:rPr lang="en-US" sz="2000" dirty="0">
                    <a:ea typeface="Arial" charset="0"/>
                    <a:cs typeface="Arial" charset="0"/>
                  </a:rPr>
                  <a:t>C</a:t>
                </a:r>
                <a:r>
                  <a:rPr lang="en-US" sz="2000" baseline="-25000" dirty="0">
                    <a:ea typeface="Arial" charset="0"/>
                    <a:cs typeface="Arial" charset="0"/>
                  </a:rPr>
                  <a:t>o</a:t>
                </a:r>
                <a:r>
                  <a:rPr lang="en-US" sz="2000" dirty="0">
                    <a:ea typeface="Arial" charset="0"/>
                    <a:cs typeface="Arial" charset="0"/>
                  </a:rPr>
                  <a:t> and C</a:t>
                </a:r>
                <a:r>
                  <a:rPr lang="en-US" sz="2000" baseline="-25000" dirty="0">
                    <a:ea typeface="Arial" charset="0"/>
                    <a:cs typeface="Arial" charset="0"/>
                  </a:rPr>
                  <a:t>i</a:t>
                </a:r>
                <a:r>
                  <a:rPr lang="en-US" sz="2000" dirty="0">
                    <a:ea typeface="Arial" charset="0"/>
                    <a:cs typeface="Arial" charset="0"/>
                  </a:rPr>
                  <a:t> are picked to offer small resistance to the frequency range we’re interested in and C</a:t>
                </a:r>
                <a:r>
                  <a:rPr lang="en-US" sz="2000" baseline="-25000" dirty="0">
                    <a:ea typeface="Arial" charset="0"/>
                    <a:cs typeface="Arial" charset="0"/>
                  </a:rPr>
                  <a:t>o</a:t>
                </a:r>
                <a:r>
                  <a:rPr lang="en-US" sz="2000" dirty="0">
                    <a:ea typeface="Arial" charset="0"/>
                    <a:cs typeface="Arial" charset="0"/>
                  </a:rPr>
                  <a:t> = C</a:t>
                </a:r>
                <a:r>
                  <a:rPr lang="en-US" sz="2000" baseline="-25000" dirty="0">
                    <a:ea typeface="Arial" charset="0"/>
                    <a:cs typeface="Arial" charset="0"/>
                  </a:rPr>
                  <a:t>i</a:t>
                </a:r>
                <a:r>
                  <a:rPr lang="en-US" sz="2000" dirty="0">
                    <a:ea typeface="Arial" charset="0"/>
                    <a:cs typeface="Arial" charset="0"/>
                  </a:rPr>
                  <a:t> = 5 𝝁F. </a:t>
                </a:r>
              </a:p>
              <a:p>
                <a:pPr algn="l"/>
                <a:r>
                  <a:rPr lang="en-US" sz="2000" dirty="0">
                    <a:ea typeface="Arial" charset="0"/>
                    <a:cs typeface="Arial" charset="0"/>
                  </a:rPr>
                  <a:t>I haven’t explained why we want R</a:t>
                </a:r>
                <a:r>
                  <a:rPr lang="en-US" sz="2000" baseline="-25000" dirty="0">
                    <a:ea typeface="Arial" charset="0"/>
                    <a:cs typeface="Arial" charset="0"/>
                  </a:rPr>
                  <a:t>E</a:t>
                </a:r>
                <a:r>
                  <a:rPr lang="en-US" sz="2000" dirty="0">
                    <a:ea typeface="Arial" charset="0"/>
                    <a:cs typeface="Arial" charset="0"/>
                  </a:rPr>
                  <a:t> but it provides thermal stability for the transistor over the range we care about.  The fact that A=R</a:t>
                </a:r>
                <a:r>
                  <a:rPr lang="en-US" sz="2000" baseline="-25000" dirty="0">
                    <a:ea typeface="Arial" charset="0"/>
                    <a:cs typeface="Arial" charset="0"/>
                  </a:rPr>
                  <a:t>C</a:t>
                </a:r>
                <a:r>
                  <a:rPr lang="en-US" sz="2000" dirty="0">
                    <a:ea typeface="Arial" charset="0"/>
                    <a:cs typeface="Arial" charset="0"/>
                  </a:rPr>
                  <a:t>/R</a:t>
                </a:r>
                <a:r>
                  <a:rPr lang="en-US" sz="2000" baseline="-25000" dirty="0">
                    <a:ea typeface="Arial" charset="0"/>
                    <a:cs typeface="Arial" charset="0"/>
                  </a:rPr>
                  <a:t>E </a:t>
                </a:r>
                <a:r>
                  <a:rPr lang="en-US" sz="2000" dirty="0">
                    <a:ea typeface="Arial" charset="0"/>
                    <a:cs typeface="Arial" charset="0"/>
                  </a:rPr>
                  <a:t>can be calculated using Kirchhoff’s laws.</a:t>
                </a:r>
              </a:p>
              <a:p>
                <a:pPr marL="457200" indent="-457200" algn="l">
                  <a:buFont typeface="+mj-lt"/>
                  <a:buAutoNum type="arabicPeriod"/>
                </a:pPr>
                <a:endParaRPr lang="en-US" sz="2000" dirty="0">
                  <a:latin typeface="Arial" charset="0"/>
                  <a:ea typeface="Arial" charset="0"/>
                  <a:cs typeface="Arial" charset="0"/>
                </a:endParaRPr>
              </a:p>
              <a:p>
                <a:pPr marL="457200" indent="-457200" algn="l">
                  <a:buFont typeface="+mj-lt"/>
                  <a:buAutoNum type="arabicPeriod"/>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334209" y="1590524"/>
                <a:ext cx="7454733" cy="4445243"/>
              </a:xfrm>
              <a:blipFill>
                <a:blip r:embed="rId3"/>
                <a:stretch>
                  <a:fillRect l="-850" t="-1709" r="-136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49</a:t>
            </a:fld>
            <a:endParaRPr lang="en-US"/>
          </a:p>
        </p:txBody>
      </p:sp>
      <p:sp>
        <p:nvSpPr>
          <p:cNvPr id="4" name="TextBox 3">
            <a:extLst>
              <a:ext uri="{FF2B5EF4-FFF2-40B4-BE49-F238E27FC236}">
                <a16:creationId xmlns:a16="http://schemas.microsoft.com/office/drawing/2014/main" id="{C122BA88-05E2-6F4D-B8F4-98D1DC124AD5}"/>
              </a:ext>
            </a:extLst>
          </p:cNvPr>
          <p:cNvSpPr txBox="1"/>
          <p:nvPr/>
        </p:nvSpPr>
        <p:spPr>
          <a:xfrm>
            <a:off x="430530" y="5990492"/>
            <a:ext cx="2826415" cy="307777"/>
          </a:xfrm>
          <a:prstGeom prst="rect">
            <a:avLst/>
          </a:prstGeom>
          <a:noFill/>
        </p:spPr>
        <p:txBody>
          <a:bodyPr wrap="none" rtlCol="0">
            <a:spAutoFit/>
          </a:bodyPr>
          <a:lstStyle/>
          <a:p>
            <a:r>
              <a:rPr lang="en-US" sz="1400"/>
              <a:t>Credit: Ward, Hands on Radio.</a:t>
            </a:r>
          </a:p>
        </p:txBody>
      </p:sp>
      <p:grpSp>
        <p:nvGrpSpPr>
          <p:cNvPr id="2" name="Group 1">
            <a:extLst>
              <a:ext uri="{FF2B5EF4-FFF2-40B4-BE49-F238E27FC236}">
                <a16:creationId xmlns:a16="http://schemas.microsoft.com/office/drawing/2014/main" id="{E0E58652-1516-3C40-A9F3-07D784028D5F}"/>
              </a:ext>
            </a:extLst>
          </p:cNvPr>
          <p:cNvGrpSpPr/>
          <p:nvPr/>
        </p:nvGrpSpPr>
        <p:grpSpPr>
          <a:xfrm>
            <a:off x="75080" y="2317331"/>
            <a:ext cx="3617970" cy="3157954"/>
            <a:chOff x="75080" y="2317331"/>
            <a:chExt cx="3617970" cy="3157954"/>
          </a:xfrm>
        </p:grpSpPr>
        <p:sp>
          <p:nvSpPr>
            <p:cNvPr id="26" name="TextBox 25">
              <a:extLst>
                <a:ext uri="{FF2B5EF4-FFF2-40B4-BE49-F238E27FC236}">
                  <a16:creationId xmlns:a16="http://schemas.microsoft.com/office/drawing/2014/main" id="{B2066C03-AE26-5442-9EAB-3F6E244711CD}"/>
                </a:ext>
              </a:extLst>
            </p:cNvPr>
            <p:cNvSpPr txBox="1"/>
            <p:nvPr/>
          </p:nvSpPr>
          <p:spPr>
            <a:xfrm>
              <a:off x="758596" y="5136731"/>
              <a:ext cx="2027991" cy="338554"/>
            </a:xfrm>
            <a:prstGeom prst="rect">
              <a:avLst/>
            </a:prstGeom>
            <a:noFill/>
          </p:spPr>
          <p:txBody>
            <a:bodyPr wrap="none" rtlCol="0">
              <a:spAutoFit/>
            </a:bodyPr>
            <a:lstStyle/>
            <a:p>
              <a:r>
                <a:rPr lang="en-US" sz="1600"/>
                <a:t>Common emitter amp</a:t>
              </a:r>
            </a:p>
          </p:txBody>
        </p:sp>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547980" y="3513195"/>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11" name="Group 207">
              <a:extLst>
                <a:ext uri="{FF2B5EF4-FFF2-40B4-BE49-F238E27FC236}">
                  <a16:creationId xmlns:a16="http://schemas.microsoft.com/office/drawing/2014/main" id="{49A4E153-A30A-1245-B9D4-B7BA68F0C3A1}"/>
                </a:ext>
              </a:extLst>
            </p:cNvPr>
            <p:cNvGrpSpPr>
              <a:grpSpLocks/>
            </p:cNvGrpSpPr>
            <p:nvPr/>
          </p:nvGrpSpPr>
          <p:grpSpPr bwMode="auto">
            <a:xfrm>
              <a:off x="430530" y="3802300"/>
              <a:ext cx="304800" cy="762000"/>
              <a:chOff x="4560" y="2400"/>
              <a:chExt cx="192" cy="480"/>
            </a:xfrm>
          </p:grpSpPr>
          <p:sp>
            <p:nvSpPr>
              <p:cNvPr id="12" name="Oval 111">
                <a:extLst>
                  <a:ext uri="{FF2B5EF4-FFF2-40B4-BE49-F238E27FC236}">
                    <a16:creationId xmlns:a16="http://schemas.microsoft.com/office/drawing/2014/main" id="{483CEE99-6535-6443-9677-667631084AD7}"/>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p:spPr>
            <p:txBody>
              <a:bodyPr wrap="none" anchor="ctr">
                <a:prstTxWarp prst="textNoShape">
                  <a:avLst/>
                </a:prstTxWarp>
              </a:bodyPr>
              <a:lstStyle/>
              <a:p>
                <a:pPr algn="ctr"/>
                <a:endParaRPr lang="en-US" sz="1200"/>
              </a:p>
            </p:txBody>
          </p:sp>
          <p:sp>
            <p:nvSpPr>
              <p:cNvPr id="13" name="Line 112">
                <a:extLst>
                  <a:ext uri="{FF2B5EF4-FFF2-40B4-BE49-F238E27FC236}">
                    <a16:creationId xmlns:a16="http://schemas.microsoft.com/office/drawing/2014/main" id="{AE46FD77-16C3-434C-9FB7-64D68321DF61}"/>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14" name="Line 113">
                <a:extLst>
                  <a:ext uri="{FF2B5EF4-FFF2-40B4-BE49-F238E27FC236}">
                    <a16:creationId xmlns:a16="http://schemas.microsoft.com/office/drawing/2014/main" id="{28F1A285-260A-CF4F-BEC5-0D5F17FBD47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15" name="Group 117">
                <a:extLst>
                  <a:ext uri="{FF2B5EF4-FFF2-40B4-BE49-F238E27FC236}">
                    <a16:creationId xmlns:a16="http://schemas.microsoft.com/office/drawing/2014/main" id="{CE4C09B4-B264-DF4C-AA06-09E090E8B736}"/>
                  </a:ext>
                </a:extLst>
              </p:cNvPr>
              <p:cNvGrpSpPr>
                <a:grpSpLocks noChangeAspect="1"/>
              </p:cNvGrpSpPr>
              <p:nvPr/>
            </p:nvGrpSpPr>
            <p:grpSpPr bwMode="auto">
              <a:xfrm>
                <a:off x="4608" y="2592"/>
                <a:ext cx="96" cy="96"/>
                <a:chOff x="2929" y="3217"/>
                <a:chExt cx="383" cy="191"/>
              </a:xfrm>
            </p:grpSpPr>
            <p:sp>
              <p:nvSpPr>
                <p:cNvPr id="16" name="Arc 118">
                  <a:extLst>
                    <a:ext uri="{FF2B5EF4-FFF2-40B4-BE49-F238E27FC236}">
                      <a16:creationId xmlns:a16="http://schemas.microsoft.com/office/drawing/2014/main" id="{773A30B2-00A2-B749-933B-874CBEC9086B}"/>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sp>
              <p:nvSpPr>
                <p:cNvPr id="17" name="Arc 119">
                  <a:extLst>
                    <a:ext uri="{FF2B5EF4-FFF2-40B4-BE49-F238E27FC236}">
                      <a16:creationId xmlns:a16="http://schemas.microsoft.com/office/drawing/2014/main" id="{F9924559-9BB9-FF4A-92ED-2C8B9300FE0A}"/>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grpSp>
        </p:grpSp>
        <p:cxnSp>
          <p:nvCxnSpPr>
            <p:cNvPr id="18" name="Straight Connector 17">
              <a:extLst>
                <a:ext uri="{FF2B5EF4-FFF2-40B4-BE49-F238E27FC236}">
                  <a16:creationId xmlns:a16="http://schemas.microsoft.com/office/drawing/2014/main" id="{6A33DC54-88BF-7940-A335-A8BF3DA5811F}"/>
                </a:ext>
              </a:extLst>
            </p:cNvPr>
            <p:cNvCxnSpPr/>
            <p:nvPr/>
          </p:nvCxnSpPr>
          <p:spPr>
            <a:xfrm>
              <a:off x="1040130" y="3816442"/>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9" name="Group 222">
              <a:extLst>
                <a:ext uri="{FF2B5EF4-FFF2-40B4-BE49-F238E27FC236}">
                  <a16:creationId xmlns:a16="http://schemas.microsoft.com/office/drawing/2014/main" id="{E90F6414-F432-824E-B6A3-284119E52004}"/>
                </a:ext>
              </a:extLst>
            </p:cNvPr>
            <p:cNvGrpSpPr>
              <a:grpSpLocks/>
            </p:cNvGrpSpPr>
            <p:nvPr/>
          </p:nvGrpSpPr>
          <p:grpSpPr bwMode="auto">
            <a:xfrm>
              <a:off x="430530" y="4439263"/>
              <a:ext cx="304800" cy="381000"/>
              <a:chOff x="4272" y="3072"/>
              <a:chExt cx="192" cy="240"/>
            </a:xfrm>
          </p:grpSpPr>
          <p:sp>
            <p:nvSpPr>
              <p:cNvPr id="20" name="Line 99">
                <a:extLst>
                  <a:ext uri="{FF2B5EF4-FFF2-40B4-BE49-F238E27FC236}">
                    <a16:creationId xmlns:a16="http://schemas.microsoft.com/office/drawing/2014/main" id="{048D879B-9DFA-5246-8D43-176C66F0317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1" name="Line 100">
                <a:extLst>
                  <a:ext uri="{FF2B5EF4-FFF2-40B4-BE49-F238E27FC236}">
                    <a16:creationId xmlns:a16="http://schemas.microsoft.com/office/drawing/2014/main" id="{5C7DBECE-3ED4-9047-B03A-9A27E92F0B6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2" name="Line 101">
                <a:extLst>
                  <a:ext uri="{FF2B5EF4-FFF2-40B4-BE49-F238E27FC236}">
                    <a16:creationId xmlns:a16="http://schemas.microsoft.com/office/drawing/2014/main" id="{A717DD1A-3937-824B-BDBB-836CBFD93E1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3" name="Line 102">
                <a:extLst>
                  <a:ext uri="{FF2B5EF4-FFF2-40B4-BE49-F238E27FC236}">
                    <a16:creationId xmlns:a16="http://schemas.microsoft.com/office/drawing/2014/main" id="{C6CA9AC1-F9FA-0A41-AF48-7F5FB4659C7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4" name="Line 103">
                <a:extLst>
                  <a:ext uri="{FF2B5EF4-FFF2-40B4-BE49-F238E27FC236}">
                    <a16:creationId xmlns:a16="http://schemas.microsoft.com/office/drawing/2014/main" id="{C97E297C-8A58-0147-A766-735CEF82F66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5" name="Line 104">
                <a:extLst>
                  <a:ext uri="{FF2B5EF4-FFF2-40B4-BE49-F238E27FC236}">
                    <a16:creationId xmlns:a16="http://schemas.microsoft.com/office/drawing/2014/main" id="{3B9E57A1-085F-D046-BD77-75128D144C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27" name="Group 210">
              <a:extLst>
                <a:ext uri="{FF2B5EF4-FFF2-40B4-BE49-F238E27FC236}">
                  <a16:creationId xmlns:a16="http://schemas.microsoft.com/office/drawing/2014/main" id="{0417D0CB-896A-8F4B-8F33-D799177BC2DC}"/>
                </a:ext>
              </a:extLst>
            </p:cNvPr>
            <p:cNvGrpSpPr>
              <a:grpSpLocks/>
            </p:cNvGrpSpPr>
            <p:nvPr/>
          </p:nvGrpSpPr>
          <p:grpSpPr bwMode="auto">
            <a:xfrm rot="16200000">
              <a:off x="811530" y="3432146"/>
              <a:ext cx="304800" cy="762000"/>
              <a:chOff x="3216" y="1728"/>
              <a:chExt cx="192" cy="480"/>
            </a:xfrm>
          </p:grpSpPr>
          <p:sp>
            <p:nvSpPr>
              <p:cNvPr id="28" name="Line 8">
                <a:extLst>
                  <a:ext uri="{FF2B5EF4-FFF2-40B4-BE49-F238E27FC236}">
                    <a16:creationId xmlns:a16="http://schemas.microsoft.com/office/drawing/2014/main" id="{DF8B49CF-BDBA-FD40-A110-D9C15990C71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9" name="Line 9">
                <a:extLst>
                  <a:ext uri="{FF2B5EF4-FFF2-40B4-BE49-F238E27FC236}">
                    <a16:creationId xmlns:a16="http://schemas.microsoft.com/office/drawing/2014/main" id="{623AB10A-2450-5F48-A3A1-D97C5161475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0" name="Line 10">
                <a:extLst>
                  <a:ext uri="{FF2B5EF4-FFF2-40B4-BE49-F238E27FC236}">
                    <a16:creationId xmlns:a16="http://schemas.microsoft.com/office/drawing/2014/main" id="{4A38DDB2-D9BF-544D-9516-145998422EA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dirty="0"/>
              </a:p>
            </p:txBody>
          </p:sp>
          <p:sp>
            <p:nvSpPr>
              <p:cNvPr id="31" name="Line 11">
                <a:extLst>
                  <a:ext uri="{FF2B5EF4-FFF2-40B4-BE49-F238E27FC236}">
                    <a16:creationId xmlns:a16="http://schemas.microsoft.com/office/drawing/2014/main" id="{E6FDEA63-7620-134C-9749-5FF3F2B80EA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32" name="Freeform 12">
              <a:extLst>
                <a:ext uri="{FF2B5EF4-FFF2-40B4-BE49-F238E27FC236}">
                  <a16:creationId xmlns:a16="http://schemas.microsoft.com/office/drawing/2014/main" id="{BDA9490F-FC83-0048-9992-1B1CDD1BB32F}"/>
                </a:ext>
              </a:extLst>
            </p:cNvPr>
            <p:cNvSpPr>
              <a:spLocks/>
            </p:cNvSpPr>
            <p:nvPr/>
          </p:nvSpPr>
          <p:spPr bwMode="auto">
            <a:xfrm flipH="1">
              <a:off x="1386509" y="308647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2203299" y="2751195"/>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4" name="Straight Connector 33">
              <a:extLst>
                <a:ext uri="{FF2B5EF4-FFF2-40B4-BE49-F238E27FC236}">
                  <a16:creationId xmlns:a16="http://schemas.microsoft.com/office/drawing/2014/main" id="{723161CB-E757-C843-A13D-0B2C91D7EBE4}"/>
                </a:ext>
              </a:extLst>
            </p:cNvPr>
            <p:cNvCxnSpPr/>
            <p:nvPr/>
          </p:nvCxnSpPr>
          <p:spPr>
            <a:xfrm>
              <a:off x="1941506" y="3513195"/>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1470192" y="2752747"/>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A96CA7ED-45D4-2D4C-A7C3-21079EB2A976}"/>
                </a:ext>
              </a:extLst>
            </p:cNvPr>
            <p:cNvCxnSpPr/>
            <p:nvPr/>
          </p:nvCxnSpPr>
          <p:spPr>
            <a:xfrm rot="10800000">
              <a:off x="1475041" y="2757291"/>
              <a:ext cx="1588" cy="3749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B6779009-511B-4844-B8EC-5CF33E8E8D6F}"/>
                </a:ext>
              </a:extLst>
            </p:cNvPr>
            <p:cNvCxnSpPr/>
            <p:nvPr/>
          </p:nvCxnSpPr>
          <p:spPr>
            <a:xfrm rot="5400000" flipH="1" flipV="1">
              <a:off x="1749147" y="2586603"/>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1846059" y="2914745"/>
              <a:ext cx="1483503" cy="276999"/>
            </a:xfrm>
            <a:prstGeom prst="rect">
              <a:avLst/>
            </a:prstGeom>
            <a:noFill/>
          </p:spPr>
          <p:txBody>
            <a:bodyPr wrap="square" rtlCol="0">
              <a:spAutoFit/>
            </a:bodyPr>
            <a:lstStyle/>
            <a:p>
              <a:r>
                <a:rPr lang="en-US" sz="1200"/>
                <a:t>R</a:t>
              </a:r>
              <a:r>
                <a:rPr lang="en-US" sz="1200" baseline="-25000"/>
                <a:t>C</a:t>
              </a:r>
            </a:p>
          </p:txBody>
        </p:sp>
        <p:sp>
          <p:nvSpPr>
            <p:cNvPr id="39" name="TextBox 38">
              <a:extLst>
                <a:ext uri="{FF2B5EF4-FFF2-40B4-BE49-F238E27FC236}">
                  <a16:creationId xmlns:a16="http://schemas.microsoft.com/office/drawing/2014/main" id="{6FE4E330-230C-4F4F-9B2D-5638559A4780}"/>
                </a:ext>
              </a:extLst>
            </p:cNvPr>
            <p:cNvSpPr txBox="1"/>
            <p:nvPr/>
          </p:nvSpPr>
          <p:spPr>
            <a:xfrm>
              <a:off x="1002030" y="3213312"/>
              <a:ext cx="871856" cy="276999"/>
            </a:xfrm>
            <a:prstGeom prst="rect">
              <a:avLst/>
            </a:prstGeom>
            <a:noFill/>
          </p:spPr>
          <p:txBody>
            <a:bodyPr wrap="square" rtlCol="0">
              <a:spAutoFit/>
            </a:bodyPr>
            <a:lstStyle/>
            <a:p>
              <a:r>
                <a:rPr lang="en-US" sz="1200"/>
                <a:t>R</a:t>
              </a:r>
              <a:r>
                <a:rPr lang="en-US" sz="1200" baseline="-25000"/>
                <a:t>1</a:t>
              </a:r>
              <a:endParaRPr lang="en-US" sz="1200"/>
            </a:p>
          </p:txBody>
        </p:sp>
        <p:sp>
          <p:nvSpPr>
            <p:cNvPr id="40" name="TextBox 39">
              <a:extLst>
                <a:ext uri="{FF2B5EF4-FFF2-40B4-BE49-F238E27FC236}">
                  <a16:creationId xmlns:a16="http://schemas.microsoft.com/office/drawing/2014/main" id="{BE59748E-EC65-6F40-98E6-1E6FD772CC7F}"/>
                </a:ext>
              </a:extLst>
            </p:cNvPr>
            <p:cNvSpPr txBox="1"/>
            <p:nvPr/>
          </p:nvSpPr>
          <p:spPr>
            <a:xfrm>
              <a:off x="619888" y="3372463"/>
              <a:ext cx="748308" cy="276999"/>
            </a:xfrm>
            <a:prstGeom prst="rect">
              <a:avLst/>
            </a:prstGeom>
            <a:noFill/>
          </p:spPr>
          <p:txBody>
            <a:bodyPr wrap="square" rtlCol="0">
              <a:spAutoFit/>
            </a:bodyPr>
            <a:lstStyle/>
            <a:p>
              <a:r>
                <a:rPr lang="en-US" sz="1200"/>
                <a:t>C</a:t>
              </a:r>
              <a:r>
                <a:rPr lang="en-US" sz="1200" baseline="-25000"/>
                <a:t>i</a:t>
              </a:r>
              <a:endParaRPr lang="en-US" sz="1200"/>
            </a:p>
          </p:txBody>
        </p:sp>
        <p:grpSp>
          <p:nvGrpSpPr>
            <p:cNvPr id="41" name="Group 210">
              <a:extLst>
                <a:ext uri="{FF2B5EF4-FFF2-40B4-BE49-F238E27FC236}">
                  <a16:creationId xmlns:a16="http://schemas.microsoft.com/office/drawing/2014/main" id="{F8C6E7D7-AC0B-354D-AFD1-E7A18F515CF6}"/>
                </a:ext>
              </a:extLst>
            </p:cNvPr>
            <p:cNvGrpSpPr>
              <a:grpSpLocks/>
            </p:cNvGrpSpPr>
            <p:nvPr/>
          </p:nvGrpSpPr>
          <p:grpSpPr bwMode="auto">
            <a:xfrm rot="16200000">
              <a:off x="2767180" y="3132196"/>
              <a:ext cx="304800" cy="762000"/>
              <a:chOff x="3216" y="1728"/>
              <a:chExt cx="192" cy="480"/>
            </a:xfrm>
          </p:grpSpPr>
          <p:sp>
            <p:nvSpPr>
              <p:cNvPr id="42" name="Line 8">
                <a:extLst>
                  <a:ext uri="{FF2B5EF4-FFF2-40B4-BE49-F238E27FC236}">
                    <a16:creationId xmlns:a16="http://schemas.microsoft.com/office/drawing/2014/main" id="{CE9CAE30-4764-BC47-AE31-B01F96ED0D1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3" name="Line 9">
                <a:extLst>
                  <a:ext uri="{FF2B5EF4-FFF2-40B4-BE49-F238E27FC236}">
                    <a16:creationId xmlns:a16="http://schemas.microsoft.com/office/drawing/2014/main" id="{51F4D18C-F3D6-9947-B0AD-218184BF89B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4" name="Line 10">
                <a:extLst>
                  <a:ext uri="{FF2B5EF4-FFF2-40B4-BE49-F238E27FC236}">
                    <a16:creationId xmlns:a16="http://schemas.microsoft.com/office/drawing/2014/main" id="{F85A3BF1-39BA-5044-8C16-F3DD93E24B1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5" name="Line 11">
                <a:extLst>
                  <a:ext uri="{FF2B5EF4-FFF2-40B4-BE49-F238E27FC236}">
                    <a16:creationId xmlns:a16="http://schemas.microsoft.com/office/drawing/2014/main" id="{9700B409-EFFA-414B-BDDE-1A42D4A018A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46" name="Oval 45">
              <a:extLst>
                <a:ext uri="{FF2B5EF4-FFF2-40B4-BE49-F238E27FC236}">
                  <a16:creationId xmlns:a16="http://schemas.microsoft.com/office/drawing/2014/main" id="{9A019E72-2318-7A4D-8D20-2C79DC2CE91D}"/>
                </a:ext>
              </a:extLst>
            </p:cNvPr>
            <p:cNvSpPr/>
            <p:nvPr/>
          </p:nvSpPr>
          <p:spPr>
            <a:xfrm>
              <a:off x="3261338" y="347044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7" name="Group 222">
              <a:extLst>
                <a:ext uri="{FF2B5EF4-FFF2-40B4-BE49-F238E27FC236}">
                  <a16:creationId xmlns:a16="http://schemas.microsoft.com/office/drawing/2014/main" id="{8F4DC5B4-D130-9149-9FDD-40A611A89B50}"/>
                </a:ext>
              </a:extLst>
            </p:cNvPr>
            <p:cNvGrpSpPr>
              <a:grpSpLocks/>
            </p:cNvGrpSpPr>
            <p:nvPr/>
          </p:nvGrpSpPr>
          <p:grpSpPr bwMode="auto">
            <a:xfrm>
              <a:off x="1801314" y="4748063"/>
              <a:ext cx="304800" cy="381000"/>
              <a:chOff x="4272" y="3072"/>
              <a:chExt cx="192" cy="240"/>
            </a:xfrm>
          </p:grpSpPr>
          <p:sp>
            <p:nvSpPr>
              <p:cNvPr id="48" name="Line 99">
                <a:extLst>
                  <a:ext uri="{FF2B5EF4-FFF2-40B4-BE49-F238E27FC236}">
                    <a16:creationId xmlns:a16="http://schemas.microsoft.com/office/drawing/2014/main" id="{A324A25E-63F5-A64F-A605-F1D898BD43C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9" name="Line 100">
                <a:extLst>
                  <a:ext uri="{FF2B5EF4-FFF2-40B4-BE49-F238E27FC236}">
                    <a16:creationId xmlns:a16="http://schemas.microsoft.com/office/drawing/2014/main" id="{31C37214-1FD3-4E41-8C57-A3F37CE045A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101">
                <a:extLst>
                  <a:ext uri="{FF2B5EF4-FFF2-40B4-BE49-F238E27FC236}">
                    <a16:creationId xmlns:a16="http://schemas.microsoft.com/office/drawing/2014/main" id="{69E153E3-B6C7-A543-A5CA-793BD053430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Line 102">
                <a:extLst>
                  <a:ext uri="{FF2B5EF4-FFF2-40B4-BE49-F238E27FC236}">
                    <a16:creationId xmlns:a16="http://schemas.microsoft.com/office/drawing/2014/main" id="{C3D23BA4-16E8-A545-BD89-134060773BE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 name="Line 103">
                <a:extLst>
                  <a:ext uri="{FF2B5EF4-FFF2-40B4-BE49-F238E27FC236}">
                    <a16:creationId xmlns:a16="http://schemas.microsoft.com/office/drawing/2014/main" id="{876A34BF-D621-324D-B39A-E512B7D09E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3" name="Line 104">
                <a:extLst>
                  <a:ext uri="{FF2B5EF4-FFF2-40B4-BE49-F238E27FC236}">
                    <a16:creationId xmlns:a16="http://schemas.microsoft.com/office/drawing/2014/main" id="{F14294EB-00E1-C747-BE19-D413DF4629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54" name="Freeform 12">
              <a:extLst>
                <a:ext uri="{FF2B5EF4-FFF2-40B4-BE49-F238E27FC236}">
                  <a16:creationId xmlns:a16="http://schemas.microsoft.com/office/drawing/2014/main" id="{E9D77738-7211-C943-94BD-DB609677E967}"/>
                </a:ext>
              </a:extLst>
            </p:cNvPr>
            <p:cNvSpPr>
              <a:spLocks/>
            </p:cNvSpPr>
            <p:nvPr/>
          </p:nvSpPr>
          <p:spPr bwMode="auto">
            <a:xfrm flipH="1">
              <a:off x="1368825" y="381514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1854985" y="405826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p:nvPr/>
          </p:nvCxnSpPr>
          <p:spPr>
            <a:xfrm flipV="1">
              <a:off x="1458087" y="4744063"/>
              <a:ext cx="187452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p:nvPr/>
          </p:nvCxnSpPr>
          <p:spPr>
            <a:xfrm rot="5400000" flipH="1" flipV="1">
              <a:off x="1350735" y="4628969"/>
              <a:ext cx="228600"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4" name="Oval 63">
              <a:extLst>
                <a:ext uri="{FF2B5EF4-FFF2-40B4-BE49-F238E27FC236}">
                  <a16:creationId xmlns:a16="http://schemas.microsoft.com/office/drawing/2014/main" id="{6388831C-54B2-C04F-98B6-BAB3DCBCA80C}"/>
                </a:ext>
              </a:extLst>
            </p:cNvPr>
            <p:cNvSpPr/>
            <p:nvPr/>
          </p:nvSpPr>
          <p:spPr>
            <a:xfrm>
              <a:off x="3286888" y="4695272"/>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5" name="TextBox 64">
              <a:extLst>
                <a:ext uri="{FF2B5EF4-FFF2-40B4-BE49-F238E27FC236}">
                  <a16:creationId xmlns:a16="http://schemas.microsoft.com/office/drawing/2014/main" id="{1297A73E-36B9-7442-921C-26AAC6358D1F}"/>
                </a:ext>
              </a:extLst>
            </p:cNvPr>
            <p:cNvSpPr txBox="1"/>
            <p:nvPr/>
          </p:nvSpPr>
          <p:spPr>
            <a:xfrm>
              <a:off x="2752300" y="3077566"/>
              <a:ext cx="377026" cy="276999"/>
            </a:xfrm>
            <a:prstGeom prst="rect">
              <a:avLst/>
            </a:prstGeom>
            <a:noFill/>
          </p:spPr>
          <p:txBody>
            <a:bodyPr wrap="none" rtlCol="0">
              <a:spAutoFit/>
            </a:bodyPr>
            <a:lstStyle/>
            <a:p>
              <a:r>
                <a:rPr lang="en-US" sz="1200"/>
                <a:t>C</a:t>
              </a:r>
              <a:r>
                <a:rPr lang="en-US" sz="1200" baseline="-25000"/>
                <a:t>o</a:t>
              </a:r>
            </a:p>
          </p:txBody>
        </p:sp>
        <p:sp>
          <p:nvSpPr>
            <p:cNvPr id="66" name="TextBox 65">
              <a:extLst>
                <a:ext uri="{FF2B5EF4-FFF2-40B4-BE49-F238E27FC236}">
                  <a16:creationId xmlns:a16="http://schemas.microsoft.com/office/drawing/2014/main" id="{85BDE4DF-F81D-794B-9972-37ED67386AC5}"/>
                </a:ext>
              </a:extLst>
            </p:cNvPr>
            <p:cNvSpPr txBox="1"/>
            <p:nvPr/>
          </p:nvSpPr>
          <p:spPr>
            <a:xfrm>
              <a:off x="1042085" y="4073503"/>
              <a:ext cx="566663" cy="277000"/>
            </a:xfrm>
            <a:prstGeom prst="rect">
              <a:avLst/>
            </a:prstGeom>
            <a:noFill/>
          </p:spPr>
          <p:txBody>
            <a:bodyPr wrap="square" rtlCol="0">
              <a:spAutoFit/>
            </a:bodyPr>
            <a:lstStyle/>
            <a:p>
              <a:r>
                <a:rPr lang="en-US" sz="1200"/>
                <a:t>R</a:t>
              </a:r>
              <a:r>
                <a:rPr lang="en-US" sz="1200" baseline="-25000"/>
                <a:t>2</a:t>
              </a:r>
            </a:p>
          </p:txBody>
        </p:sp>
        <p:sp>
          <p:nvSpPr>
            <p:cNvPr id="67" name="TextBox 66">
              <a:extLst>
                <a:ext uri="{FF2B5EF4-FFF2-40B4-BE49-F238E27FC236}">
                  <a16:creationId xmlns:a16="http://schemas.microsoft.com/office/drawing/2014/main" id="{564B8F3F-3DDE-A94E-82A4-91657C5C723F}"/>
                </a:ext>
              </a:extLst>
            </p:cNvPr>
            <p:cNvSpPr txBox="1"/>
            <p:nvPr/>
          </p:nvSpPr>
          <p:spPr>
            <a:xfrm>
              <a:off x="2076478" y="4285705"/>
              <a:ext cx="732911" cy="276999"/>
            </a:xfrm>
            <a:prstGeom prst="rect">
              <a:avLst/>
            </a:prstGeom>
            <a:noFill/>
          </p:spPr>
          <p:txBody>
            <a:bodyPr wrap="square" rtlCol="0">
              <a:spAutoFit/>
            </a:bodyPr>
            <a:lstStyle/>
            <a:p>
              <a:r>
                <a:rPr lang="en-US" sz="1200"/>
                <a:t>R</a:t>
              </a:r>
              <a:r>
                <a:rPr lang="en-US" sz="1200" baseline="-25000"/>
                <a:t>E</a:t>
              </a:r>
            </a:p>
          </p:txBody>
        </p:sp>
        <p:sp>
          <p:nvSpPr>
            <p:cNvPr id="68" name="Oval 67">
              <a:extLst>
                <a:ext uri="{FF2B5EF4-FFF2-40B4-BE49-F238E27FC236}">
                  <a16:creationId xmlns:a16="http://schemas.microsoft.com/office/drawing/2014/main" id="{6034C60F-C8F5-1A4A-AAC9-36EF362BE7E9}"/>
                </a:ext>
              </a:extLst>
            </p:cNvPr>
            <p:cNvSpPr/>
            <p:nvPr/>
          </p:nvSpPr>
          <p:spPr>
            <a:xfrm>
              <a:off x="1856994" y="232482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9" name="TextBox 68">
              <a:extLst>
                <a:ext uri="{FF2B5EF4-FFF2-40B4-BE49-F238E27FC236}">
                  <a16:creationId xmlns:a16="http://schemas.microsoft.com/office/drawing/2014/main" id="{AA8D3654-36A7-2A44-AEC1-4E794257348D}"/>
                </a:ext>
              </a:extLst>
            </p:cNvPr>
            <p:cNvSpPr txBox="1"/>
            <p:nvPr/>
          </p:nvSpPr>
          <p:spPr>
            <a:xfrm>
              <a:off x="75080" y="3982063"/>
              <a:ext cx="366920" cy="276999"/>
            </a:xfrm>
            <a:prstGeom prst="rect">
              <a:avLst/>
            </a:prstGeom>
            <a:noFill/>
          </p:spPr>
          <p:txBody>
            <a:bodyPr wrap="square" rtlCol="0">
              <a:spAutoFit/>
            </a:bodyPr>
            <a:lstStyle/>
            <a:p>
              <a:r>
                <a:rPr lang="en-US" sz="1200"/>
                <a:t>v</a:t>
              </a:r>
              <a:r>
                <a:rPr lang="en-US" sz="1200" baseline="-25000"/>
                <a:t>s</a:t>
              </a:r>
            </a:p>
          </p:txBody>
        </p:sp>
        <p:sp>
          <p:nvSpPr>
            <p:cNvPr id="70" name="TextBox 69">
              <a:extLst>
                <a:ext uri="{FF2B5EF4-FFF2-40B4-BE49-F238E27FC236}">
                  <a16:creationId xmlns:a16="http://schemas.microsoft.com/office/drawing/2014/main" id="{43E6BFBC-735C-E04B-A9CF-10951A7C9E2D}"/>
                </a:ext>
              </a:extLst>
            </p:cNvPr>
            <p:cNvSpPr txBox="1"/>
            <p:nvPr/>
          </p:nvSpPr>
          <p:spPr>
            <a:xfrm>
              <a:off x="2084386" y="2317331"/>
              <a:ext cx="379015" cy="276999"/>
            </a:xfrm>
            <a:prstGeom prst="rect">
              <a:avLst/>
            </a:prstGeom>
            <a:noFill/>
          </p:spPr>
          <p:txBody>
            <a:bodyPr wrap="none" rtlCol="0">
              <a:spAutoFit/>
            </a:bodyPr>
            <a:lstStyle/>
            <a:p>
              <a:r>
                <a:rPr lang="en-US" sz="1200" dirty="0"/>
                <a:t>V</a:t>
              </a:r>
              <a:r>
                <a:rPr lang="en-US" sz="1200" baseline="-25000" dirty="0"/>
                <a:t>CC</a:t>
              </a:r>
            </a:p>
          </p:txBody>
        </p:sp>
        <p:sp>
          <p:nvSpPr>
            <p:cNvPr id="71" name="TextBox 70">
              <a:extLst>
                <a:ext uri="{FF2B5EF4-FFF2-40B4-BE49-F238E27FC236}">
                  <a16:creationId xmlns:a16="http://schemas.microsoft.com/office/drawing/2014/main" id="{7D1081CB-1B7B-1D47-A9E4-686B8D63A5F1}"/>
                </a:ext>
              </a:extLst>
            </p:cNvPr>
            <p:cNvSpPr txBox="1"/>
            <p:nvPr/>
          </p:nvSpPr>
          <p:spPr>
            <a:xfrm>
              <a:off x="3326130" y="3970395"/>
              <a:ext cx="366920" cy="276999"/>
            </a:xfrm>
            <a:prstGeom prst="rect">
              <a:avLst/>
            </a:prstGeom>
            <a:noFill/>
          </p:spPr>
          <p:txBody>
            <a:bodyPr wrap="square" rtlCol="0">
              <a:spAutoFit/>
            </a:bodyPr>
            <a:lstStyle/>
            <a:p>
              <a:r>
                <a:rPr lang="en-US" sz="1200"/>
                <a:t>v</a:t>
              </a:r>
              <a:r>
                <a:rPr lang="en-US" sz="1200" baseline="-25000"/>
                <a:t>s</a:t>
              </a:r>
            </a:p>
          </p:txBody>
        </p:sp>
        <p:sp>
          <p:nvSpPr>
            <p:cNvPr id="72" name="Oval 71">
              <a:extLst>
                <a:ext uri="{FF2B5EF4-FFF2-40B4-BE49-F238E27FC236}">
                  <a16:creationId xmlns:a16="http://schemas.microsoft.com/office/drawing/2014/main" id="{DC10A619-B5A6-7040-898E-C24634FCF5E6}"/>
                </a:ext>
              </a:extLst>
            </p:cNvPr>
            <p:cNvSpPr/>
            <p:nvPr/>
          </p:nvSpPr>
          <p:spPr>
            <a:xfrm>
              <a:off x="2246346" y="346498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5" name="Oval 74">
              <a:extLst>
                <a:ext uri="{FF2B5EF4-FFF2-40B4-BE49-F238E27FC236}">
                  <a16:creationId xmlns:a16="http://schemas.microsoft.com/office/drawing/2014/main" id="{2EC0C1EB-C1E3-5740-A868-8C29FC8F90A2}"/>
                </a:ext>
              </a:extLst>
            </p:cNvPr>
            <p:cNvSpPr/>
            <p:nvPr/>
          </p:nvSpPr>
          <p:spPr>
            <a:xfrm>
              <a:off x="1408146" y="376739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6" name="Oval 75">
              <a:extLst>
                <a:ext uri="{FF2B5EF4-FFF2-40B4-BE49-F238E27FC236}">
                  <a16:creationId xmlns:a16="http://schemas.microsoft.com/office/drawing/2014/main" id="{A5EF7C88-BC79-7849-A5D4-6EED9352826A}"/>
                </a:ext>
              </a:extLst>
            </p:cNvPr>
            <p:cNvSpPr/>
            <p:nvPr/>
          </p:nvSpPr>
          <p:spPr>
            <a:xfrm>
              <a:off x="1886558" y="469464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
        <p:nvSpPr>
          <p:cNvPr id="73" name="Title 1">
            <a:extLst>
              <a:ext uri="{FF2B5EF4-FFF2-40B4-BE49-F238E27FC236}">
                <a16:creationId xmlns:a16="http://schemas.microsoft.com/office/drawing/2014/main" id="{BFED01EA-4208-9E46-8501-C6B63705B6D9}"/>
              </a:ext>
            </a:extLst>
          </p:cNvPr>
          <p:cNvSpPr txBox="1">
            <a:spLocks/>
          </p:cNvSpPr>
          <p:nvPr/>
        </p:nvSpPr>
        <p:spPr>
          <a:xfrm>
            <a:off x="75080" y="112704"/>
            <a:ext cx="11478771" cy="8683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cs typeface="Arial" panose="020B0604020202020204" pitchFamily="34" charset="0"/>
              </a:rPr>
              <a:t>BJT common emitter amplifier continued</a:t>
            </a:r>
          </a:p>
        </p:txBody>
      </p:sp>
    </p:spTree>
    <p:extLst>
      <p:ext uri="{BB962C8B-B14F-4D97-AF65-F5344CB8AC3E}">
        <p14:creationId xmlns:p14="http://schemas.microsoft.com/office/powerpoint/2010/main" val="31134134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normAutofit/>
          </a:bodyPr>
          <a:lstStyle/>
          <a:p>
            <a:pPr algn="ctr"/>
            <a:r>
              <a:rPr lang="en-US" dirty="0"/>
              <a:t>Diodes, transformers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51645" y="1481592"/>
                <a:ext cx="6394134" cy="4552011"/>
              </a:xfrm>
            </p:spPr>
            <p:txBody>
              <a:bodyPr>
                <a:normAutofit/>
              </a:bodyPr>
              <a:lstStyle/>
              <a:p>
                <a:pPr marL="342900" indent="-342900">
                  <a:spcBef>
                    <a:spcPts val="400"/>
                  </a:spcBef>
                </a:pPr>
                <a:r>
                  <a:rPr lang="en-US" sz="2000" dirty="0">
                    <a:ea typeface="Arial" charset="0"/>
                    <a:cs typeface="Arial" charset="0"/>
                  </a:rPr>
                  <a:t>Diodes</a:t>
                </a:r>
              </a:p>
              <a:p>
                <a:pPr marL="800100" lvl="1" indent="-342900">
                  <a:spcBef>
                    <a:spcPts val="400"/>
                  </a:spcBef>
                </a:pPr>
                <a:r>
                  <a:rPr lang="en-US" sz="2000" dirty="0">
                    <a:ea typeface="Arial" charset="0"/>
                    <a:cs typeface="Arial" charset="0"/>
                  </a:rPr>
                  <a:t>Devices that allow current to flow only in one direction  </a:t>
                </a:r>
              </a:p>
              <a:p>
                <a:pPr marL="800100" lvl="1" indent="-342900">
                  <a:spcBef>
                    <a:spcPts val="400"/>
                  </a:spcBef>
                </a:pPr>
                <a:r>
                  <a:rPr lang="en-US" sz="2000" dirty="0">
                    <a:ea typeface="Arial" charset="0"/>
                    <a:cs typeface="Arial" charset="0"/>
                  </a:rPr>
                  <a:t>Silicon diodes, for example have, essentially infinite resistance if V</a:t>
                </a:r>
                <a:r>
                  <a:rPr lang="en-US" sz="2000" baseline="-25000" dirty="0">
                    <a:ea typeface="Arial" charset="0"/>
                    <a:cs typeface="Arial" charset="0"/>
                  </a:rPr>
                  <a:t>ac</a:t>
                </a:r>
                <a:r>
                  <a:rPr lang="en-US" sz="2000" dirty="0">
                    <a:ea typeface="Arial" charset="0"/>
                    <a:cs typeface="Arial" charset="0"/>
                  </a:rPr>
                  <a:t>&lt;0, that is if the cathode is at a higher potential than the anode and very low resistance if V</a:t>
                </a:r>
                <a:r>
                  <a:rPr lang="en-US" sz="2000" baseline="-25000" dirty="0">
                    <a:ea typeface="Arial" charset="0"/>
                    <a:cs typeface="Arial" charset="0"/>
                  </a:rPr>
                  <a:t>ac</a:t>
                </a:r>
                <a:r>
                  <a:rPr lang="en-US" sz="2000" dirty="0">
                    <a:ea typeface="Arial" charset="0"/>
                    <a:cs typeface="Arial" charset="0"/>
                  </a:rPr>
                  <a:t>&gt; .7V.</a:t>
                </a:r>
              </a:p>
              <a:p>
                <a:pPr marL="800100" lvl="1" indent="-342900">
                  <a:spcBef>
                    <a:spcPts val="400"/>
                  </a:spcBef>
                </a:pPr>
                <a:r>
                  <a:rPr lang="en-US" sz="2000" dirty="0">
                    <a:ea typeface="Arial" charset="0"/>
                    <a:cs typeface="Arial" charset="0"/>
                  </a:rPr>
                  <a:t>The cathode is usually labelled with a band</a:t>
                </a:r>
                <a:endParaRPr lang="en-US" sz="2000" dirty="0"/>
              </a:p>
              <a:p>
                <a:pPr>
                  <a:spcBef>
                    <a:spcPts val="400"/>
                  </a:spcBef>
                </a:pPr>
                <a:r>
                  <a:rPr lang="en-US" sz="2000" dirty="0"/>
                  <a:t>Transformers</a:t>
                </a:r>
              </a:p>
              <a:p>
                <a:pPr lvl="1">
                  <a:spcBef>
                    <a:spcPts val="400"/>
                  </a:spcBef>
                </a:pPr>
                <a:r>
                  <a:rPr lang="en-US" sz="2000" dirty="0">
                    <a:latin typeface="Arial" charset="0"/>
                    <a:ea typeface="Arial" charset="0"/>
                    <a:cs typeface="Arial" charset="0"/>
                  </a:rPr>
                  <a:t>AC only: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𝑁</m:t>
                        </m:r>
                        <m:r>
                          <a:rPr lang="en-US" sz="2000" i="1" baseline="-25000">
                            <a:latin typeface="Cambria Math" panose="02040503050406030204" pitchFamily="18" charset="0"/>
                            <a:cs typeface="Arial" charset="0"/>
                          </a:rPr>
                          <m:t>2</m:t>
                        </m:r>
                      </m:num>
                      <m:den>
                        <m:r>
                          <a:rPr lang="en-US" sz="2000" i="1">
                            <a:latin typeface="Cambria Math" panose="02040503050406030204" pitchFamily="18" charset="0"/>
                            <a:cs typeface="Arial" charset="0"/>
                          </a:rPr>
                          <m:t>𝑁</m:t>
                        </m:r>
                        <m:r>
                          <a:rPr lang="en-US" sz="2000" i="1" baseline="-25000">
                            <a:latin typeface="Cambria Math" panose="02040503050406030204" pitchFamily="18" charset="0"/>
                            <a:cs typeface="Arial" charset="0"/>
                          </a:rPr>
                          <m:t>1</m:t>
                        </m:r>
                      </m:den>
                    </m:f>
                  </m:oMath>
                </a14:m>
                <a:r>
                  <a:rPr lang="en-US" sz="2000" dirty="0">
                    <a:latin typeface="Arial" charset="0"/>
                    <a:ea typeface="Arial" charset="0"/>
                    <a:cs typeface="Arial" charset="0"/>
                  </a:rPr>
                  <a:t> =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𝑉</m:t>
                        </m:r>
                        <m:r>
                          <a:rPr lang="en-US" sz="2000" i="1" baseline="-25000">
                            <a:latin typeface="Cambria Math" panose="02040503050406030204" pitchFamily="18" charset="0"/>
                            <a:cs typeface="Arial" charset="0"/>
                          </a:rPr>
                          <m:t>2</m:t>
                        </m:r>
                      </m:num>
                      <m:den>
                        <m:r>
                          <a:rPr lang="en-US" sz="2000" i="1">
                            <a:latin typeface="Cambria Math" panose="02040503050406030204" pitchFamily="18" charset="0"/>
                            <a:cs typeface="Arial" charset="0"/>
                          </a:rPr>
                          <m:t>𝑉</m:t>
                        </m:r>
                        <m:r>
                          <a:rPr lang="en-US" sz="2000" i="1" baseline="-25000">
                            <a:latin typeface="Cambria Math" panose="02040503050406030204" pitchFamily="18" charset="0"/>
                            <a:cs typeface="Arial" charset="0"/>
                          </a:rPr>
                          <m:t>1</m:t>
                        </m:r>
                      </m:den>
                    </m:f>
                  </m:oMath>
                </a14:m>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51645" y="1481592"/>
                <a:ext cx="6394134" cy="4552011"/>
              </a:xfrm>
              <a:blipFill>
                <a:blip r:embed="rId2"/>
                <a:stretch>
                  <a:fillRect l="-792" t="-1667"/>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5</a:t>
            </a:fld>
            <a:endParaRPr lang="en-US"/>
          </a:p>
        </p:txBody>
      </p:sp>
      <p:grpSp>
        <p:nvGrpSpPr>
          <p:cNvPr id="17" name="Group 218">
            <a:extLst>
              <a:ext uri="{FF2B5EF4-FFF2-40B4-BE49-F238E27FC236}">
                <a16:creationId xmlns:a16="http://schemas.microsoft.com/office/drawing/2014/main" id="{12E4260C-AFCF-A448-A882-249F30AFFC44}"/>
              </a:ext>
            </a:extLst>
          </p:cNvPr>
          <p:cNvGrpSpPr>
            <a:grpSpLocks/>
          </p:cNvGrpSpPr>
          <p:nvPr/>
        </p:nvGrpSpPr>
        <p:grpSpPr bwMode="auto">
          <a:xfrm>
            <a:off x="7870623" y="1936892"/>
            <a:ext cx="169863" cy="762000"/>
            <a:chOff x="5280" y="1200"/>
            <a:chExt cx="107" cy="480"/>
          </a:xfrm>
        </p:grpSpPr>
        <p:sp>
          <p:nvSpPr>
            <p:cNvPr id="18" name="Line 106">
              <a:extLst>
                <a:ext uri="{FF2B5EF4-FFF2-40B4-BE49-F238E27FC236}">
                  <a16:creationId xmlns:a16="http://schemas.microsoft.com/office/drawing/2014/main" id="{6F99A77C-8909-6E43-BA05-26DA228DA962}"/>
                </a:ext>
              </a:extLst>
            </p:cNvPr>
            <p:cNvSpPr>
              <a:spLocks noChangeAspect="1" noChangeShapeType="1"/>
            </p:cNvSpPr>
            <p:nvPr/>
          </p:nvSpPr>
          <p:spPr bwMode="auto">
            <a:xfrm>
              <a:off x="5339"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9" name="Line 107">
              <a:extLst>
                <a:ext uri="{FF2B5EF4-FFF2-40B4-BE49-F238E27FC236}">
                  <a16:creationId xmlns:a16="http://schemas.microsoft.com/office/drawing/2014/main" id="{AF8A9222-21F4-354D-85D2-78AA081C8EBA}"/>
                </a:ext>
              </a:extLst>
            </p:cNvPr>
            <p:cNvSpPr>
              <a:spLocks noChangeAspect="1" noChangeShapeType="1"/>
            </p:cNvSpPr>
            <p:nvPr/>
          </p:nvSpPr>
          <p:spPr bwMode="auto">
            <a:xfrm>
              <a:off x="5291"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0" name="Freeform 108">
              <a:extLst>
                <a:ext uri="{FF2B5EF4-FFF2-40B4-BE49-F238E27FC236}">
                  <a16:creationId xmlns:a16="http://schemas.microsoft.com/office/drawing/2014/main" id="{9FD1129D-439C-034B-B06A-F86DFFFF68B4}"/>
                </a:ext>
              </a:extLst>
            </p:cNvPr>
            <p:cNvSpPr>
              <a:spLocks noChangeAspect="1"/>
            </p:cNvSpPr>
            <p:nvPr/>
          </p:nvSpPr>
          <p:spPr bwMode="auto">
            <a:xfrm>
              <a:off x="5280" y="1392"/>
              <a:ext cx="96" cy="96"/>
            </a:xfrm>
            <a:custGeom>
              <a:avLst/>
              <a:gdLst>
                <a:gd name="T0" fmla="*/ 5 w 288"/>
                <a:gd name="T1" fmla="*/ 0 h 240"/>
                <a:gd name="T2" fmla="*/ 0 w 288"/>
                <a:gd name="T3" fmla="*/ 15 h 240"/>
                <a:gd name="T4" fmla="*/ 11 w 288"/>
                <a:gd name="T5" fmla="*/ 15 h 240"/>
                <a:gd name="T6" fmla="*/ 5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6350">
              <a:solidFill>
                <a:schemeClr val="tx1"/>
              </a:solidFill>
              <a:round/>
              <a:headEnd/>
              <a:tailEnd/>
            </a:ln>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1" name="Line 109">
              <a:extLst>
                <a:ext uri="{FF2B5EF4-FFF2-40B4-BE49-F238E27FC236}">
                  <a16:creationId xmlns:a16="http://schemas.microsoft.com/office/drawing/2014/main" id="{59AD921A-15A5-7A4E-8F6A-2B8318ED354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pic>
        <p:nvPicPr>
          <p:cNvPr id="24" name="Picture 2" descr="page96image2528923696">
            <a:extLst>
              <a:ext uri="{FF2B5EF4-FFF2-40B4-BE49-F238E27FC236}">
                <a16:creationId xmlns:a16="http://schemas.microsoft.com/office/drawing/2014/main" id="{D9E4543F-287B-304B-8ABC-C21CD1B70F54}"/>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8581073" y="1923460"/>
            <a:ext cx="165100" cy="102870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a:extLst>
              <a:ext uri="{FF2B5EF4-FFF2-40B4-BE49-F238E27FC236}">
                <a16:creationId xmlns:a16="http://schemas.microsoft.com/office/drawing/2014/main" id="{C3748D0F-4368-F146-9B63-D2EDAA760455}"/>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9099390" y="432421"/>
            <a:ext cx="2457605" cy="2457605"/>
          </a:xfrm>
          <a:prstGeom prst="rect">
            <a:avLst/>
          </a:prstGeom>
        </p:spPr>
      </p:pic>
      <p:grpSp>
        <p:nvGrpSpPr>
          <p:cNvPr id="13" name="Group 340">
            <a:extLst>
              <a:ext uri="{FF2B5EF4-FFF2-40B4-BE49-F238E27FC236}">
                <a16:creationId xmlns:a16="http://schemas.microsoft.com/office/drawing/2014/main" id="{D24F12C2-5689-FA49-996A-476EFEB49901}"/>
              </a:ext>
            </a:extLst>
          </p:cNvPr>
          <p:cNvGrpSpPr>
            <a:grpSpLocks/>
          </p:cNvGrpSpPr>
          <p:nvPr/>
        </p:nvGrpSpPr>
        <p:grpSpPr bwMode="auto">
          <a:xfrm>
            <a:off x="7649334" y="4665769"/>
            <a:ext cx="428942" cy="870802"/>
            <a:chOff x="3811" y="1642"/>
            <a:chExt cx="288" cy="524"/>
          </a:xfrm>
        </p:grpSpPr>
        <p:grpSp>
          <p:nvGrpSpPr>
            <p:cNvPr id="14" name="Group 77">
              <a:extLst>
                <a:ext uri="{FF2B5EF4-FFF2-40B4-BE49-F238E27FC236}">
                  <a16:creationId xmlns:a16="http://schemas.microsoft.com/office/drawing/2014/main" id="{276713F2-CE59-E541-A33E-E4D3B0092DE7}"/>
                </a:ext>
              </a:extLst>
            </p:cNvPr>
            <p:cNvGrpSpPr>
              <a:grpSpLocks/>
            </p:cNvGrpSpPr>
            <p:nvPr/>
          </p:nvGrpSpPr>
          <p:grpSpPr bwMode="auto">
            <a:xfrm>
              <a:off x="3811" y="1648"/>
              <a:ext cx="288" cy="518"/>
              <a:chOff x="1142" y="2160"/>
              <a:chExt cx="759" cy="1209"/>
            </a:xfrm>
          </p:grpSpPr>
          <p:grpSp>
            <p:nvGrpSpPr>
              <p:cNvPr id="16" name="Group 78">
                <a:extLst>
                  <a:ext uri="{FF2B5EF4-FFF2-40B4-BE49-F238E27FC236}">
                    <a16:creationId xmlns:a16="http://schemas.microsoft.com/office/drawing/2014/main" id="{B2DFD973-4567-6D4F-ADF8-01E3064D3536}"/>
                  </a:ext>
                </a:extLst>
              </p:cNvPr>
              <p:cNvGrpSpPr>
                <a:grpSpLocks/>
              </p:cNvGrpSpPr>
              <p:nvPr/>
            </p:nvGrpSpPr>
            <p:grpSpPr bwMode="auto">
              <a:xfrm>
                <a:off x="1603" y="2160"/>
                <a:ext cx="298" cy="1209"/>
                <a:chOff x="451" y="2160"/>
                <a:chExt cx="298" cy="1209"/>
              </a:xfrm>
            </p:grpSpPr>
            <p:grpSp>
              <p:nvGrpSpPr>
                <p:cNvPr id="48" name="Group 79">
                  <a:extLst>
                    <a:ext uri="{FF2B5EF4-FFF2-40B4-BE49-F238E27FC236}">
                      <a16:creationId xmlns:a16="http://schemas.microsoft.com/office/drawing/2014/main" id="{1474F4D5-499E-D740-9F90-16750AA2ED03}"/>
                    </a:ext>
                  </a:extLst>
                </p:cNvPr>
                <p:cNvGrpSpPr>
                  <a:grpSpLocks/>
                </p:cNvGrpSpPr>
                <p:nvPr/>
              </p:nvGrpSpPr>
              <p:grpSpPr bwMode="auto">
                <a:xfrm>
                  <a:off x="451" y="2621"/>
                  <a:ext cx="230" cy="115"/>
                  <a:chOff x="576" y="2218"/>
                  <a:chExt cx="230" cy="230"/>
                </a:xfrm>
              </p:grpSpPr>
              <p:sp>
                <p:nvSpPr>
                  <p:cNvPr id="67" name="Freeform 80">
                    <a:extLst>
                      <a:ext uri="{FF2B5EF4-FFF2-40B4-BE49-F238E27FC236}">
                        <a16:creationId xmlns:a16="http://schemas.microsoft.com/office/drawing/2014/main" id="{FC3F8FE3-DDAB-A74E-8BB9-0E99BC93BE8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8" name="Freeform 81">
                    <a:extLst>
                      <a:ext uri="{FF2B5EF4-FFF2-40B4-BE49-F238E27FC236}">
                        <a16:creationId xmlns:a16="http://schemas.microsoft.com/office/drawing/2014/main" id="{15CDD2FB-0C99-AB46-9FFB-35E27C09B7B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49" name="Group 82">
                  <a:extLst>
                    <a:ext uri="{FF2B5EF4-FFF2-40B4-BE49-F238E27FC236}">
                      <a16:creationId xmlns:a16="http://schemas.microsoft.com/office/drawing/2014/main" id="{0D6B7AF7-3878-F64C-8591-FEE637D6A718}"/>
                    </a:ext>
                  </a:extLst>
                </p:cNvPr>
                <p:cNvGrpSpPr>
                  <a:grpSpLocks/>
                </p:cNvGrpSpPr>
                <p:nvPr/>
              </p:nvGrpSpPr>
              <p:grpSpPr bwMode="auto">
                <a:xfrm>
                  <a:off x="451" y="2448"/>
                  <a:ext cx="230" cy="115"/>
                  <a:chOff x="576" y="2218"/>
                  <a:chExt cx="230" cy="230"/>
                </a:xfrm>
              </p:grpSpPr>
              <p:sp>
                <p:nvSpPr>
                  <p:cNvPr id="65" name="Freeform 83">
                    <a:extLst>
                      <a:ext uri="{FF2B5EF4-FFF2-40B4-BE49-F238E27FC236}">
                        <a16:creationId xmlns:a16="http://schemas.microsoft.com/office/drawing/2014/main" id="{776CA8C1-0B26-7646-A9CE-317E641E4A5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6" name="Freeform 84">
                    <a:extLst>
                      <a:ext uri="{FF2B5EF4-FFF2-40B4-BE49-F238E27FC236}">
                        <a16:creationId xmlns:a16="http://schemas.microsoft.com/office/drawing/2014/main" id="{CCFBC925-8BC1-6F4A-A809-A9BC1A5A761B}"/>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50" name="Freeform 85">
                  <a:extLst>
                    <a:ext uri="{FF2B5EF4-FFF2-40B4-BE49-F238E27FC236}">
                      <a16:creationId xmlns:a16="http://schemas.microsoft.com/office/drawing/2014/main" id="{2EFD6B61-5DA8-714A-B3F8-857809EC8F5A}"/>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1" name="Freeform 86">
                  <a:extLst>
                    <a:ext uri="{FF2B5EF4-FFF2-40B4-BE49-F238E27FC236}">
                      <a16:creationId xmlns:a16="http://schemas.microsoft.com/office/drawing/2014/main" id="{09A362EE-8D16-9F4A-B69E-3B30BC96DC95}"/>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52" name="Group 87">
                  <a:extLst>
                    <a:ext uri="{FF2B5EF4-FFF2-40B4-BE49-F238E27FC236}">
                      <a16:creationId xmlns:a16="http://schemas.microsoft.com/office/drawing/2014/main" id="{6C5D2CB2-5ACB-6A4D-9B49-8AB7B56B5567}"/>
                    </a:ext>
                  </a:extLst>
                </p:cNvPr>
                <p:cNvGrpSpPr>
                  <a:grpSpLocks/>
                </p:cNvGrpSpPr>
                <p:nvPr/>
              </p:nvGrpSpPr>
              <p:grpSpPr bwMode="auto">
                <a:xfrm>
                  <a:off x="451" y="2794"/>
                  <a:ext cx="230" cy="115"/>
                  <a:chOff x="576" y="2218"/>
                  <a:chExt cx="230" cy="230"/>
                </a:xfrm>
              </p:grpSpPr>
              <p:sp>
                <p:nvSpPr>
                  <p:cNvPr id="63" name="Freeform 88">
                    <a:extLst>
                      <a:ext uri="{FF2B5EF4-FFF2-40B4-BE49-F238E27FC236}">
                        <a16:creationId xmlns:a16="http://schemas.microsoft.com/office/drawing/2014/main" id="{023E7AE3-8BD1-0B4A-AF0D-865894613C5B}"/>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4" name="Freeform 89">
                    <a:extLst>
                      <a:ext uri="{FF2B5EF4-FFF2-40B4-BE49-F238E27FC236}">
                        <a16:creationId xmlns:a16="http://schemas.microsoft.com/office/drawing/2014/main" id="{6BFAFA56-00D1-5346-A454-F6DEEEC750C8}"/>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53" name="Group 90">
                  <a:extLst>
                    <a:ext uri="{FF2B5EF4-FFF2-40B4-BE49-F238E27FC236}">
                      <a16:creationId xmlns:a16="http://schemas.microsoft.com/office/drawing/2014/main" id="{739AD818-C1EB-2B41-BBCF-D7CB8BADBFB0}"/>
                    </a:ext>
                  </a:extLst>
                </p:cNvPr>
                <p:cNvGrpSpPr>
                  <a:grpSpLocks/>
                </p:cNvGrpSpPr>
                <p:nvPr/>
              </p:nvGrpSpPr>
              <p:grpSpPr bwMode="auto">
                <a:xfrm>
                  <a:off x="451" y="2967"/>
                  <a:ext cx="230" cy="115"/>
                  <a:chOff x="576" y="2218"/>
                  <a:chExt cx="230" cy="230"/>
                </a:xfrm>
              </p:grpSpPr>
              <p:sp>
                <p:nvSpPr>
                  <p:cNvPr id="61" name="Freeform 91">
                    <a:extLst>
                      <a:ext uri="{FF2B5EF4-FFF2-40B4-BE49-F238E27FC236}">
                        <a16:creationId xmlns:a16="http://schemas.microsoft.com/office/drawing/2014/main" id="{8EA10EB3-C68E-2F43-876D-FDEC4F0D941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2" name="Freeform 92">
                    <a:extLst>
                      <a:ext uri="{FF2B5EF4-FFF2-40B4-BE49-F238E27FC236}">
                        <a16:creationId xmlns:a16="http://schemas.microsoft.com/office/drawing/2014/main" id="{91274343-AEA5-EC47-A5F7-F064DB6460A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54" name="Freeform 93">
                  <a:extLst>
                    <a:ext uri="{FF2B5EF4-FFF2-40B4-BE49-F238E27FC236}">
                      <a16:creationId xmlns:a16="http://schemas.microsoft.com/office/drawing/2014/main" id="{CDA53E80-4FF9-244F-9D5A-4686FA28A1FA}"/>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55" name="Group 94">
                  <a:extLst>
                    <a:ext uri="{FF2B5EF4-FFF2-40B4-BE49-F238E27FC236}">
                      <a16:creationId xmlns:a16="http://schemas.microsoft.com/office/drawing/2014/main" id="{847457BB-59C6-3F46-A1C9-1FDD11F3A1E6}"/>
                    </a:ext>
                  </a:extLst>
                </p:cNvPr>
                <p:cNvGrpSpPr>
                  <a:grpSpLocks/>
                </p:cNvGrpSpPr>
                <p:nvPr/>
              </p:nvGrpSpPr>
              <p:grpSpPr bwMode="auto">
                <a:xfrm>
                  <a:off x="576" y="2160"/>
                  <a:ext cx="135" cy="345"/>
                  <a:chOff x="576" y="2160"/>
                  <a:chExt cx="135" cy="345"/>
                </a:xfrm>
              </p:grpSpPr>
              <p:sp>
                <p:nvSpPr>
                  <p:cNvPr id="59" name="Freeform 95">
                    <a:extLst>
                      <a:ext uri="{FF2B5EF4-FFF2-40B4-BE49-F238E27FC236}">
                        <a16:creationId xmlns:a16="http://schemas.microsoft.com/office/drawing/2014/main" id="{E6E196D7-34D4-CC41-82AB-65C3931EBC65}"/>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0" name="Line 96">
                    <a:extLst>
                      <a:ext uri="{FF2B5EF4-FFF2-40B4-BE49-F238E27FC236}">
                        <a16:creationId xmlns:a16="http://schemas.microsoft.com/office/drawing/2014/main" id="{2D04CB8A-379C-844F-825E-69F3B0F260AC}"/>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56" name="Group 97">
                  <a:extLst>
                    <a:ext uri="{FF2B5EF4-FFF2-40B4-BE49-F238E27FC236}">
                      <a16:creationId xmlns:a16="http://schemas.microsoft.com/office/drawing/2014/main" id="{D293B75A-9570-2D4C-8AEE-5772C066D972}"/>
                    </a:ext>
                  </a:extLst>
                </p:cNvPr>
                <p:cNvGrpSpPr>
                  <a:grpSpLocks/>
                </p:cNvGrpSpPr>
                <p:nvPr/>
              </p:nvGrpSpPr>
              <p:grpSpPr bwMode="auto">
                <a:xfrm flipV="1">
                  <a:off x="576" y="3024"/>
                  <a:ext cx="135" cy="345"/>
                  <a:chOff x="576" y="2160"/>
                  <a:chExt cx="135" cy="345"/>
                </a:xfrm>
              </p:grpSpPr>
              <p:sp>
                <p:nvSpPr>
                  <p:cNvPr id="57" name="Freeform 98">
                    <a:extLst>
                      <a:ext uri="{FF2B5EF4-FFF2-40B4-BE49-F238E27FC236}">
                        <a16:creationId xmlns:a16="http://schemas.microsoft.com/office/drawing/2014/main" id="{B67EE60B-3CEF-1649-8E0A-9A2B309A5FF3}"/>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8" name="Line 99">
                    <a:extLst>
                      <a:ext uri="{FF2B5EF4-FFF2-40B4-BE49-F238E27FC236}">
                        <a16:creationId xmlns:a16="http://schemas.microsoft.com/office/drawing/2014/main" id="{7669B8AB-321A-C54F-A2D6-2AA875B3EAD0}"/>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grpSp>
            <p:nvGrpSpPr>
              <p:cNvPr id="22" name="Group 100">
                <a:extLst>
                  <a:ext uri="{FF2B5EF4-FFF2-40B4-BE49-F238E27FC236}">
                    <a16:creationId xmlns:a16="http://schemas.microsoft.com/office/drawing/2014/main" id="{9912D017-EF9E-2247-BEB0-3F9D1274EDEA}"/>
                  </a:ext>
                </a:extLst>
              </p:cNvPr>
              <p:cNvGrpSpPr>
                <a:grpSpLocks/>
              </p:cNvGrpSpPr>
              <p:nvPr/>
            </p:nvGrpSpPr>
            <p:grpSpPr bwMode="auto">
              <a:xfrm>
                <a:off x="1142" y="2160"/>
                <a:ext cx="298" cy="1209"/>
                <a:chOff x="451" y="2160"/>
                <a:chExt cx="298" cy="1209"/>
              </a:xfrm>
            </p:grpSpPr>
            <p:grpSp>
              <p:nvGrpSpPr>
                <p:cNvPr id="27" name="Group 101">
                  <a:extLst>
                    <a:ext uri="{FF2B5EF4-FFF2-40B4-BE49-F238E27FC236}">
                      <a16:creationId xmlns:a16="http://schemas.microsoft.com/office/drawing/2014/main" id="{8F579CDB-E41C-0F4C-B803-CE7F29BC8475}"/>
                    </a:ext>
                  </a:extLst>
                </p:cNvPr>
                <p:cNvGrpSpPr>
                  <a:grpSpLocks/>
                </p:cNvGrpSpPr>
                <p:nvPr/>
              </p:nvGrpSpPr>
              <p:grpSpPr bwMode="auto">
                <a:xfrm>
                  <a:off x="451" y="2621"/>
                  <a:ext cx="230" cy="115"/>
                  <a:chOff x="576" y="2218"/>
                  <a:chExt cx="230" cy="230"/>
                </a:xfrm>
              </p:grpSpPr>
              <p:sp>
                <p:nvSpPr>
                  <p:cNvPr id="46" name="Freeform 102">
                    <a:extLst>
                      <a:ext uri="{FF2B5EF4-FFF2-40B4-BE49-F238E27FC236}">
                        <a16:creationId xmlns:a16="http://schemas.microsoft.com/office/drawing/2014/main" id="{E801E522-44D0-7F48-A079-7A5AB48DEE6E}"/>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7" name="Freeform 103">
                    <a:extLst>
                      <a:ext uri="{FF2B5EF4-FFF2-40B4-BE49-F238E27FC236}">
                        <a16:creationId xmlns:a16="http://schemas.microsoft.com/office/drawing/2014/main" id="{91D85F0B-7772-4F44-BE21-A44361B7605A}"/>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8" name="Group 104">
                  <a:extLst>
                    <a:ext uri="{FF2B5EF4-FFF2-40B4-BE49-F238E27FC236}">
                      <a16:creationId xmlns:a16="http://schemas.microsoft.com/office/drawing/2014/main" id="{F72C7B06-E77C-E949-9C48-C77EC75322C8}"/>
                    </a:ext>
                  </a:extLst>
                </p:cNvPr>
                <p:cNvGrpSpPr>
                  <a:grpSpLocks/>
                </p:cNvGrpSpPr>
                <p:nvPr/>
              </p:nvGrpSpPr>
              <p:grpSpPr bwMode="auto">
                <a:xfrm>
                  <a:off x="451" y="2448"/>
                  <a:ext cx="230" cy="115"/>
                  <a:chOff x="576" y="2218"/>
                  <a:chExt cx="230" cy="230"/>
                </a:xfrm>
              </p:grpSpPr>
              <p:sp>
                <p:nvSpPr>
                  <p:cNvPr id="44" name="Freeform 105">
                    <a:extLst>
                      <a:ext uri="{FF2B5EF4-FFF2-40B4-BE49-F238E27FC236}">
                        <a16:creationId xmlns:a16="http://schemas.microsoft.com/office/drawing/2014/main" id="{82136B63-080F-D74C-9A34-E7E23DCFB89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5" name="Freeform 106">
                    <a:extLst>
                      <a:ext uri="{FF2B5EF4-FFF2-40B4-BE49-F238E27FC236}">
                        <a16:creationId xmlns:a16="http://schemas.microsoft.com/office/drawing/2014/main" id="{0ADA8C92-988A-3745-AA3E-DF0B40DCA45F}"/>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29" name="Freeform 107">
                  <a:extLst>
                    <a:ext uri="{FF2B5EF4-FFF2-40B4-BE49-F238E27FC236}">
                      <a16:creationId xmlns:a16="http://schemas.microsoft.com/office/drawing/2014/main" id="{54B833C1-602F-254E-A0AE-D33BB17F2748}"/>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0" name="Freeform 108">
                  <a:extLst>
                    <a:ext uri="{FF2B5EF4-FFF2-40B4-BE49-F238E27FC236}">
                      <a16:creationId xmlns:a16="http://schemas.microsoft.com/office/drawing/2014/main" id="{ABDA0DBF-995C-A244-83F0-05C7031E4AE9}"/>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31" name="Group 109">
                  <a:extLst>
                    <a:ext uri="{FF2B5EF4-FFF2-40B4-BE49-F238E27FC236}">
                      <a16:creationId xmlns:a16="http://schemas.microsoft.com/office/drawing/2014/main" id="{6F0CCEF2-BC19-D241-ABE1-F02CB4499D6D}"/>
                    </a:ext>
                  </a:extLst>
                </p:cNvPr>
                <p:cNvGrpSpPr>
                  <a:grpSpLocks/>
                </p:cNvGrpSpPr>
                <p:nvPr/>
              </p:nvGrpSpPr>
              <p:grpSpPr bwMode="auto">
                <a:xfrm>
                  <a:off x="451" y="2794"/>
                  <a:ext cx="230" cy="115"/>
                  <a:chOff x="576" y="2218"/>
                  <a:chExt cx="230" cy="230"/>
                </a:xfrm>
              </p:grpSpPr>
              <p:sp>
                <p:nvSpPr>
                  <p:cNvPr id="42" name="Freeform 110">
                    <a:extLst>
                      <a:ext uri="{FF2B5EF4-FFF2-40B4-BE49-F238E27FC236}">
                        <a16:creationId xmlns:a16="http://schemas.microsoft.com/office/drawing/2014/main" id="{6976ED89-5C2A-B741-98F4-393E1D7D041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3" name="Freeform 111">
                    <a:extLst>
                      <a:ext uri="{FF2B5EF4-FFF2-40B4-BE49-F238E27FC236}">
                        <a16:creationId xmlns:a16="http://schemas.microsoft.com/office/drawing/2014/main" id="{408D39F6-F4E1-584E-8E66-809EAFA7E147}"/>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32" name="Group 112">
                  <a:extLst>
                    <a:ext uri="{FF2B5EF4-FFF2-40B4-BE49-F238E27FC236}">
                      <a16:creationId xmlns:a16="http://schemas.microsoft.com/office/drawing/2014/main" id="{BC9AC4D3-0479-D442-B98A-C603FFA368DC}"/>
                    </a:ext>
                  </a:extLst>
                </p:cNvPr>
                <p:cNvGrpSpPr>
                  <a:grpSpLocks/>
                </p:cNvGrpSpPr>
                <p:nvPr/>
              </p:nvGrpSpPr>
              <p:grpSpPr bwMode="auto">
                <a:xfrm>
                  <a:off x="451" y="2967"/>
                  <a:ext cx="230" cy="115"/>
                  <a:chOff x="576" y="2218"/>
                  <a:chExt cx="230" cy="230"/>
                </a:xfrm>
              </p:grpSpPr>
              <p:sp>
                <p:nvSpPr>
                  <p:cNvPr id="40" name="Freeform 113">
                    <a:extLst>
                      <a:ext uri="{FF2B5EF4-FFF2-40B4-BE49-F238E27FC236}">
                        <a16:creationId xmlns:a16="http://schemas.microsoft.com/office/drawing/2014/main" id="{77ED6AEB-8FC3-C24D-847D-D47C99BE84EA}"/>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1" name="Freeform 114">
                    <a:extLst>
                      <a:ext uri="{FF2B5EF4-FFF2-40B4-BE49-F238E27FC236}">
                        <a16:creationId xmlns:a16="http://schemas.microsoft.com/office/drawing/2014/main" id="{9EF33689-6F9F-0444-A1C8-BD80C318DBF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33" name="Freeform 115">
                  <a:extLst>
                    <a:ext uri="{FF2B5EF4-FFF2-40B4-BE49-F238E27FC236}">
                      <a16:creationId xmlns:a16="http://schemas.microsoft.com/office/drawing/2014/main" id="{213084AF-10B5-E54F-A7CE-D5819FA92514}"/>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34" name="Group 116">
                  <a:extLst>
                    <a:ext uri="{FF2B5EF4-FFF2-40B4-BE49-F238E27FC236}">
                      <a16:creationId xmlns:a16="http://schemas.microsoft.com/office/drawing/2014/main" id="{BDCD70B4-6EC1-B942-9829-55A67CEFDDFA}"/>
                    </a:ext>
                  </a:extLst>
                </p:cNvPr>
                <p:cNvGrpSpPr>
                  <a:grpSpLocks/>
                </p:cNvGrpSpPr>
                <p:nvPr/>
              </p:nvGrpSpPr>
              <p:grpSpPr bwMode="auto">
                <a:xfrm>
                  <a:off x="576" y="2160"/>
                  <a:ext cx="135" cy="345"/>
                  <a:chOff x="576" y="2160"/>
                  <a:chExt cx="135" cy="345"/>
                </a:xfrm>
              </p:grpSpPr>
              <p:sp>
                <p:nvSpPr>
                  <p:cNvPr id="38" name="Freeform 117">
                    <a:extLst>
                      <a:ext uri="{FF2B5EF4-FFF2-40B4-BE49-F238E27FC236}">
                        <a16:creationId xmlns:a16="http://schemas.microsoft.com/office/drawing/2014/main" id="{5A544FDE-2180-AF43-8857-116602C0C895}"/>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9" name="Line 118">
                    <a:extLst>
                      <a:ext uri="{FF2B5EF4-FFF2-40B4-BE49-F238E27FC236}">
                        <a16:creationId xmlns:a16="http://schemas.microsoft.com/office/drawing/2014/main" id="{F340C061-09BC-8F4D-9627-E193D99B1036}"/>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5" name="Group 119">
                  <a:extLst>
                    <a:ext uri="{FF2B5EF4-FFF2-40B4-BE49-F238E27FC236}">
                      <a16:creationId xmlns:a16="http://schemas.microsoft.com/office/drawing/2014/main" id="{43D10984-F259-CA44-88C2-853A19C93079}"/>
                    </a:ext>
                  </a:extLst>
                </p:cNvPr>
                <p:cNvGrpSpPr>
                  <a:grpSpLocks/>
                </p:cNvGrpSpPr>
                <p:nvPr/>
              </p:nvGrpSpPr>
              <p:grpSpPr bwMode="auto">
                <a:xfrm flipV="1">
                  <a:off x="576" y="3024"/>
                  <a:ext cx="135" cy="345"/>
                  <a:chOff x="576" y="2160"/>
                  <a:chExt cx="135" cy="345"/>
                </a:xfrm>
              </p:grpSpPr>
              <p:sp>
                <p:nvSpPr>
                  <p:cNvPr id="36" name="Freeform 120">
                    <a:extLst>
                      <a:ext uri="{FF2B5EF4-FFF2-40B4-BE49-F238E27FC236}">
                        <a16:creationId xmlns:a16="http://schemas.microsoft.com/office/drawing/2014/main" id="{97F79D4C-B267-AD44-A6EE-7076CA0AB76B}"/>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7" name="Line 121">
                    <a:extLst>
                      <a:ext uri="{FF2B5EF4-FFF2-40B4-BE49-F238E27FC236}">
                        <a16:creationId xmlns:a16="http://schemas.microsoft.com/office/drawing/2014/main" id="{F529E034-53C4-0546-AD50-E72FDF087C5C}"/>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3" name="Line 122">
                <a:extLst>
                  <a:ext uri="{FF2B5EF4-FFF2-40B4-BE49-F238E27FC236}">
                    <a16:creationId xmlns:a16="http://schemas.microsoft.com/office/drawing/2014/main" id="{201151BE-DBDB-644D-84C7-3A230159B61B}"/>
                  </a:ext>
                </a:extLst>
              </p:cNvPr>
              <p:cNvSpPr>
                <a:spLocks noChangeShapeType="1"/>
              </p:cNvSpPr>
              <p:nvPr/>
            </p:nvSpPr>
            <p:spPr bwMode="auto">
              <a:xfrm flipV="1">
                <a:off x="1498" y="2333"/>
                <a:ext cx="0" cy="86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6" name="Line 123">
                <a:extLst>
                  <a:ext uri="{FF2B5EF4-FFF2-40B4-BE49-F238E27FC236}">
                    <a16:creationId xmlns:a16="http://schemas.microsoft.com/office/drawing/2014/main" id="{97793286-C947-154F-87C4-FBE381E46F4F}"/>
                  </a:ext>
                </a:extLst>
              </p:cNvPr>
              <p:cNvSpPr>
                <a:spLocks noChangeShapeType="1"/>
              </p:cNvSpPr>
              <p:nvPr/>
            </p:nvSpPr>
            <p:spPr bwMode="auto">
              <a:xfrm flipV="1">
                <a:off x="1555" y="2333"/>
                <a:ext cx="0" cy="86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5" name="Freeform 339">
              <a:extLst>
                <a:ext uri="{FF2B5EF4-FFF2-40B4-BE49-F238E27FC236}">
                  <a16:creationId xmlns:a16="http://schemas.microsoft.com/office/drawing/2014/main" id="{5447607B-2E70-4644-A1E0-0B81D98D9D7F}"/>
                </a:ext>
              </a:extLst>
            </p:cNvPr>
            <p:cNvSpPr>
              <a:spLocks/>
            </p:cNvSpPr>
            <p:nvPr/>
          </p:nvSpPr>
          <p:spPr bwMode="auto">
            <a:xfrm>
              <a:off x="3859" y="1642"/>
              <a:ext cx="173" cy="518"/>
            </a:xfrm>
            <a:custGeom>
              <a:avLst/>
              <a:gdLst>
                <a:gd name="T0" fmla="*/ 0 w 173"/>
                <a:gd name="T1" fmla="*/ 0 h 518"/>
                <a:gd name="T2" fmla="*/ 173 w 173"/>
                <a:gd name="T3" fmla="*/ 0 h 518"/>
                <a:gd name="T4" fmla="*/ 173 w 173"/>
                <a:gd name="T5" fmla="*/ 518 h 518"/>
                <a:gd name="T6" fmla="*/ 0 w 173"/>
                <a:gd name="T7" fmla="*/ 518 h 518"/>
                <a:gd name="T8" fmla="*/ 0 w 173"/>
                <a:gd name="T9" fmla="*/ 0 h 518"/>
                <a:gd name="T10" fmla="*/ 0 60000 65536"/>
                <a:gd name="T11" fmla="*/ 0 60000 65536"/>
                <a:gd name="T12" fmla="*/ 0 60000 65536"/>
                <a:gd name="T13" fmla="*/ 0 60000 65536"/>
                <a:gd name="T14" fmla="*/ 0 60000 65536"/>
                <a:gd name="T15" fmla="*/ 0 w 173"/>
                <a:gd name="T16" fmla="*/ 0 h 518"/>
                <a:gd name="T17" fmla="*/ 173 w 173"/>
                <a:gd name="T18" fmla="*/ 518 h 518"/>
              </a:gdLst>
              <a:ahLst/>
              <a:cxnLst>
                <a:cxn ang="T10">
                  <a:pos x="T0" y="T1"/>
                </a:cxn>
                <a:cxn ang="T11">
                  <a:pos x="T2" y="T3"/>
                </a:cxn>
                <a:cxn ang="T12">
                  <a:pos x="T4" y="T5"/>
                </a:cxn>
                <a:cxn ang="T13">
                  <a:pos x="T6" y="T7"/>
                </a:cxn>
                <a:cxn ang="T14">
                  <a:pos x="T8" y="T9"/>
                </a:cxn>
              </a:cxnLst>
              <a:rect l="T15" t="T16" r="T17" b="T18"/>
              <a:pathLst>
                <a:path w="173" h="518">
                  <a:moveTo>
                    <a:pt x="0" y="0"/>
                  </a:moveTo>
                  <a:lnTo>
                    <a:pt x="173" y="0"/>
                  </a:lnTo>
                  <a:lnTo>
                    <a:pt x="173" y="518"/>
                  </a:lnTo>
                  <a:lnTo>
                    <a:pt x="0" y="518"/>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pic>
        <p:nvPicPr>
          <p:cNvPr id="69" name="Picture 68">
            <a:extLst>
              <a:ext uri="{FF2B5EF4-FFF2-40B4-BE49-F238E27FC236}">
                <a16:creationId xmlns:a16="http://schemas.microsoft.com/office/drawing/2014/main" id="{B767BDBC-8E0F-8F47-9B4F-AE326DBA618A}"/>
              </a:ext>
            </a:extLst>
          </p:cNvPr>
          <p:cNvPicPr>
            <a:picLocks noChangeAspect="1"/>
          </p:cNvPicPr>
          <p:nvPr/>
        </p:nvPicPr>
        <p:blipFill>
          <a:blip r:embed="rId5"/>
          <a:stretch>
            <a:fillRect/>
          </a:stretch>
        </p:blipFill>
        <p:spPr>
          <a:xfrm>
            <a:off x="8392299" y="4290645"/>
            <a:ext cx="3697955" cy="2080099"/>
          </a:xfrm>
          <a:prstGeom prst="rect">
            <a:avLst/>
          </a:prstGeom>
        </p:spPr>
      </p:pic>
      <p:sp>
        <p:nvSpPr>
          <p:cNvPr id="70" name="TextBox 69">
            <a:extLst>
              <a:ext uri="{FF2B5EF4-FFF2-40B4-BE49-F238E27FC236}">
                <a16:creationId xmlns:a16="http://schemas.microsoft.com/office/drawing/2014/main" id="{C76DC166-6C1E-2648-9947-820131B85846}"/>
              </a:ext>
            </a:extLst>
          </p:cNvPr>
          <p:cNvSpPr txBox="1"/>
          <p:nvPr/>
        </p:nvSpPr>
        <p:spPr>
          <a:xfrm>
            <a:off x="9099390" y="3290791"/>
            <a:ext cx="2597854" cy="338554"/>
          </a:xfrm>
          <a:prstGeom prst="rect">
            <a:avLst/>
          </a:prstGeom>
          <a:noFill/>
        </p:spPr>
        <p:txBody>
          <a:bodyPr wrap="square" rtlCol="0">
            <a:spAutoFit/>
          </a:bodyPr>
          <a:lstStyle/>
          <a:p>
            <a:r>
              <a:rPr lang="en-US" sz="1600" dirty="0"/>
              <a:t>Credit: Make Electronics</a:t>
            </a:r>
          </a:p>
        </p:txBody>
      </p:sp>
    </p:spTree>
    <p:extLst>
      <p:ext uri="{BB962C8B-B14F-4D97-AF65-F5344CB8AC3E}">
        <p14:creationId xmlns:p14="http://schemas.microsoft.com/office/powerpoint/2010/main" val="353371608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dirty="0">
                <a:cs typeface="Arial" panose="020B0604020202020204" pitchFamily="34" charset="0"/>
              </a:rPr>
              <a:t>Turn the t</a:t>
            </a:r>
            <a:r>
              <a:rPr lang="en-US" sz="4400" dirty="0">
                <a:cs typeface="Arial" panose="020B0604020202020204" pitchFamily="34" charset="0"/>
              </a:rPr>
              <a:t>ransistor experiment into a CE amplifier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924844" y="1365677"/>
                <a:ext cx="7989594" cy="4666739"/>
              </a:xfrm>
            </p:spPr>
            <p:txBody>
              <a:bodyPr>
                <a:noAutofit/>
              </a:bodyPr>
              <a:lstStyle/>
              <a:p>
                <a:r>
                  <a:rPr lang="en-US" sz="2000" dirty="0">
                    <a:latin typeface="Arial" charset="0"/>
                    <a:ea typeface="Arial" charset="0"/>
                    <a:cs typeface="Arial" charset="0"/>
                  </a:rPr>
                  <a:t>Add C</a:t>
                </a:r>
                <a:r>
                  <a:rPr lang="en-US" sz="2000" baseline="-25000" dirty="0">
                    <a:latin typeface="Arial" charset="0"/>
                    <a:ea typeface="Arial" charset="0"/>
                    <a:cs typeface="Arial" charset="0"/>
                  </a:rPr>
                  <a:t>i</a:t>
                </a:r>
                <a:r>
                  <a:rPr lang="en-US" sz="2000" dirty="0">
                    <a:latin typeface="Arial" charset="0"/>
                    <a:ea typeface="Arial" charset="0"/>
                    <a:cs typeface="Arial" charset="0"/>
                  </a:rPr>
                  <a:t> and C</a:t>
                </a:r>
                <a:r>
                  <a:rPr lang="en-US" sz="2000" baseline="-25000" dirty="0">
                    <a:latin typeface="Arial" charset="0"/>
                    <a:ea typeface="Arial" charset="0"/>
                    <a:cs typeface="Arial" charset="0"/>
                  </a:rPr>
                  <a:t>o</a:t>
                </a:r>
                <a:r>
                  <a:rPr lang="en-US" sz="2000" dirty="0">
                    <a:latin typeface="Arial" charset="0"/>
                    <a:ea typeface="Arial" charset="0"/>
                    <a:cs typeface="Arial" charset="0"/>
                  </a:rPr>
                  <a:t>.  Component values are:</a:t>
                </a:r>
              </a:p>
              <a:p>
                <a:pPr lvl="1"/>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𝐶</m:t>
                        </m:r>
                      </m:e>
                      <m:sub>
                        <m:r>
                          <a:rPr lang="en-US" sz="1800" b="0" i="1" smtClean="0">
                            <a:latin typeface="Cambria Math" panose="02040503050406030204" pitchFamily="18" charset="0"/>
                            <a:cs typeface="Arial" charset="0"/>
                          </a:rPr>
                          <m:t>𝑖</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𝐶</m:t>
                        </m:r>
                      </m:e>
                      <m:sub>
                        <m:r>
                          <a:rPr lang="en-US" sz="1800" b="0" i="1" smtClean="0">
                            <a:latin typeface="Cambria Math" panose="02040503050406030204" pitchFamily="18" charset="0"/>
                            <a:cs typeface="Arial" charset="0"/>
                          </a:rPr>
                          <m:t>𝑜</m:t>
                        </m:r>
                      </m:sub>
                    </m:sSub>
                    <m:r>
                      <a:rPr lang="en-US" sz="1800" b="0" i="1" smtClean="0">
                        <a:latin typeface="Cambria Math" panose="02040503050406030204" pitchFamily="18" charset="0"/>
                        <a:cs typeface="Arial" charset="0"/>
                      </a:rPr>
                      <m:t>=1</m:t>
                    </m:r>
                    <m:r>
                      <a:rPr lang="en-US" sz="1800" b="0" i="1" smtClean="0">
                        <a:latin typeface="Cambria Math" panose="02040503050406030204" pitchFamily="18" charset="0"/>
                        <a:ea typeface="Cambria Math" panose="02040503050406030204" pitchFamily="18" charset="0"/>
                        <a:cs typeface="Arial" charset="0"/>
                      </a:rPr>
                      <m:t>𝜇</m:t>
                    </m:r>
                    <m:r>
                      <a:rPr lang="en-US" sz="1800" b="0" i="1" smtClean="0">
                        <a:latin typeface="Cambria Math" panose="02040503050406030204" pitchFamily="18" charset="0"/>
                        <a:ea typeface="Cambria Math" panose="02040503050406030204" pitchFamily="18" charset="0"/>
                        <a:cs typeface="Arial" charset="0"/>
                      </a:rPr>
                      <m:t>𝐹</m:t>
                    </m:r>
                  </m:oMath>
                </a14:m>
                <a:r>
                  <a:rPr lang="en-US" sz="1800" dirty="0">
                    <a:latin typeface="Arial" charset="0"/>
                    <a:ea typeface="Arial" charset="0"/>
                    <a:cs typeface="Arial" charset="0"/>
                  </a:rPr>
                  <a:t> </a:t>
                </a:r>
              </a:p>
              <a:p>
                <a:pPr lvl="1"/>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20</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m:t>
                    </m:r>
                    <m:r>
                      <a:rPr lang="en-US" sz="1800" i="1">
                        <a:latin typeface="Cambria Math" panose="02040503050406030204" pitchFamily="18" charset="0"/>
                        <a:cs typeface="Arial" charset="0"/>
                      </a:rPr>
                      <m:t>0</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p>
              <a:p>
                <a:pPr lvl="1"/>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𝐶</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220</m:t>
                    </m:r>
                    <m:r>
                      <m:rPr>
                        <m:sty m:val="p"/>
                      </m:rPr>
                      <a:rPr lang="el-GR" sz="1800" i="1">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p>
              <a:p>
                <a:pPr lvl="1"/>
                <a14:m>
                  <m:oMath xmlns:m="http://schemas.openxmlformats.org/officeDocument/2006/math">
                    <m:sSub>
                      <m:sSubPr>
                        <m:ctrlPr>
                          <a:rPr lang="en-US" sz="1800" i="1">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𝑐𝑐</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9</m:t>
                    </m:r>
                    <m:r>
                      <a:rPr lang="en-US" sz="1800" b="0" i="1" smtClean="0">
                        <a:latin typeface="Cambria Math" panose="02040503050406030204" pitchFamily="18" charset="0"/>
                        <a:cs typeface="Arial" charset="0"/>
                      </a:rPr>
                      <m:t>𝑉</m:t>
                    </m:r>
                  </m:oMath>
                </a14:m>
                <a:r>
                  <a:rPr lang="en-US" sz="1800" dirty="0">
                    <a:latin typeface="Arial" charset="0"/>
                    <a:ea typeface="Arial" charset="0"/>
                    <a:cs typeface="Arial" charset="0"/>
                  </a:rPr>
                  <a:t> </a:t>
                </a:r>
              </a:p>
              <a:p>
                <a:pPr marL="457200" lvl="1" indent="0">
                  <a:buNone/>
                </a:pPr>
                <a:endParaRPr lang="en-US" sz="2200" dirty="0">
                  <a:latin typeface="Arial" charset="0"/>
                  <a:ea typeface="Arial" charset="0"/>
                  <a:cs typeface="Arial" charset="0"/>
                </a:endParaRPr>
              </a:p>
              <a:p>
                <a:pPr marL="457200" indent="-457200">
                  <a:spcBef>
                    <a:spcPts val="400"/>
                  </a:spcBef>
                  <a:buFont typeface="+mj-lt"/>
                  <a:buAutoNum type="arabicPeriod"/>
                </a:pPr>
                <a:r>
                  <a:rPr lang="en-US" sz="2000" dirty="0">
                    <a:latin typeface="Arial" charset="0"/>
                    <a:ea typeface="Arial" charset="0"/>
                    <a:cs typeface="Arial" charset="0"/>
                  </a:rPr>
                  <a:t>Use a function generator to generate a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𝑝𝑝</m:t>
                        </m:r>
                      </m:sub>
                    </m:sSub>
                    <m:r>
                      <a:rPr lang="en-US" sz="2000" b="0" i="1" smtClean="0">
                        <a:latin typeface="Cambria Math" panose="02040503050406030204" pitchFamily="18" charset="0"/>
                        <a:cs typeface="Arial" charset="0"/>
                      </a:rPr>
                      <m:t>=800</m:t>
                    </m:r>
                    <m:r>
                      <a:rPr lang="en-US" sz="2000" b="0" i="1" smtClean="0">
                        <a:latin typeface="Cambria Math" panose="02040503050406030204" pitchFamily="18" charset="0"/>
                        <a:cs typeface="Arial" charset="0"/>
                      </a:rPr>
                      <m:t>𝑚𝑉</m:t>
                    </m:r>
                  </m:oMath>
                </a14:m>
                <a:r>
                  <a:rPr lang="en-US" sz="2000" dirty="0">
                    <a:latin typeface="Arial" charset="0"/>
                    <a:ea typeface="Arial" charset="0"/>
                    <a:cs typeface="Arial" charset="0"/>
                  </a:rPr>
                  <a:t>, 10kHz.</a:t>
                </a:r>
              </a:p>
              <a:p>
                <a:pPr marL="457200" indent="-457200">
                  <a:spcBef>
                    <a:spcPts val="400"/>
                  </a:spcBef>
                  <a:buFont typeface="+mj-lt"/>
                  <a:buAutoNum type="arabicPeriod"/>
                </a:pPr>
                <a:r>
                  <a:rPr lang="en-US" sz="2000" dirty="0">
                    <a:latin typeface="Arial" charset="0"/>
                    <a:ea typeface="Arial" charset="0"/>
                    <a:cs typeface="Arial" charset="0"/>
                  </a:rPr>
                  <a:t>The input impedance is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𝑖𝑛</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b="0" i="1" smtClean="0">
                        <a:latin typeface="Cambria Math" panose="02040503050406030204" pitchFamily="18" charset="0"/>
                        <a:cs typeface="Arial" charset="0"/>
                      </a:rPr>
                      <m:t>|</m:t>
                    </m:r>
                    <m:d>
                      <m:dPr>
                        <m:begChr m:val="|"/>
                        <m:endChr m:val="|"/>
                        <m:ctrlPr>
                          <a:rPr lang="en-US" sz="2000" b="0" i="1" smtClean="0">
                            <a:latin typeface="Cambria Math" panose="02040503050406030204" pitchFamily="18" charset="0"/>
                            <a:cs typeface="Arial" charset="0"/>
                          </a:rPr>
                        </m:ctrlPr>
                      </m:dPr>
                      <m:e>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2</m:t>
                            </m:r>
                          </m:sub>
                        </m:sSub>
                      </m:e>
                    </m:d>
                    <m:r>
                      <a:rPr lang="en-US" sz="2000" b="0" i="1" smtClean="0">
                        <a:latin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+1)</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𝐸</m:t>
                        </m:r>
                      </m:sub>
                    </m:sSub>
                  </m:oMath>
                </a14:m>
                <a:r>
                  <a:rPr lang="en-US" sz="2000" dirty="0">
                    <a:latin typeface="Arial" charset="0"/>
                    <a:ea typeface="Arial" charset="0"/>
                    <a:cs typeface="Arial" charset="0"/>
                  </a:rPr>
                  <a:t>, and the output impedance is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𝑜𝑢𝑡</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𝐶</m:t>
                        </m:r>
                      </m:sub>
                    </m:sSub>
                  </m:oMath>
                </a14:m>
                <a:r>
                  <a:rPr lang="en-US" sz="2000" dirty="0">
                    <a:latin typeface="Arial" charset="0"/>
                    <a:ea typeface="Arial" charset="0"/>
                    <a:cs typeface="Arial" charset="0"/>
                  </a:rPr>
                  <a:t>.  Add a load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𝐿</m:t>
                        </m:r>
                      </m:sub>
                    </m:sSub>
                  </m:oMath>
                </a14:m>
                <a:r>
                  <a:rPr lang="en-US" sz="2000" dirty="0">
                    <a:latin typeface="Arial" charset="0"/>
                    <a:ea typeface="Arial" charset="0"/>
                    <a:cs typeface="Arial" charset="0"/>
                  </a:rPr>
                  <a:t> whose value is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𝑍</m:t>
                        </m:r>
                      </m:e>
                      <m:sub>
                        <m:r>
                          <a:rPr lang="en-US" sz="2000" i="1">
                            <a:latin typeface="Cambria Math" panose="02040503050406030204" pitchFamily="18" charset="0"/>
                            <a:cs typeface="Arial" charset="0"/>
                          </a:rPr>
                          <m:t>𝑜𝑢𝑡</m:t>
                        </m:r>
                      </m:sub>
                    </m:sSub>
                  </m:oMath>
                </a14:m>
                <a:r>
                  <a:rPr lang="en-US" sz="2000" dirty="0">
                    <a:latin typeface="Arial" charset="0"/>
                    <a:ea typeface="Arial" charset="0"/>
                    <a:cs typeface="Arial" charset="0"/>
                  </a:rPr>
                  <a:t>.</a:t>
                </a:r>
              </a:p>
              <a:p>
                <a:pPr marL="457200" indent="-457200">
                  <a:spcBef>
                    <a:spcPts val="400"/>
                  </a:spcBef>
                  <a:buFont typeface="+mj-lt"/>
                  <a:buAutoNum type="arabicPeriod"/>
                </a:pPr>
                <a:r>
                  <a:rPr lang="en-US" sz="2000" dirty="0">
                    <a:latin typeface="Arial" charset="0"/>
                    <a:ea typeface="Arial" charset="0"/>
                    <a:cs typeface="Arial" charset="0"/>
                  </a:rPr>
                  <a:t>Now connect a scope to the output and measure the gain.  Calculate what it should be an compare them.  How do the input and output waveforms compare?</a:t>
                </a:r>
              </a:p>
              <a:p>
                <a:pPr lvl="1"/>
                <a:endParaRPr lang="en-US" sz="1600" dirty="0">
                  <a:latin typeface="Arial" charset="0"/>
                  <a:ea typeface="Arial" charset="0"/>
                  <a:cs typeface="Arial" charset="0"/>
                </a:endParaRPr>
              </a:p>
              <a:p>
                <a:endParaRPr lang="en-US" sz="24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924844" y="1365677"/>
                <a:ext cx="7989594" cy="4666739"/>
              </a:xfrm>
              <a:blipFill>
                <a:blip r:embed="rId3"/>
                <a:stretch>
                  <a:fillRect l="-795" t="-135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50</a:t>
            </a:fld>
            <a:endParaRPr lang="en-US"/>
          </a:p>
        </p:txBody>
      </p:sp>
      <p:grpSp>
        <p:nvGrpSpPr>
          <p:cNvPr id="4" name="Group 3">
            <a:extLst>
              <a:ext uri="{FF2B5EF4-FFF2-40B4-BE49-F238E27FC236}">
                <a16:creationId xmlns:a16="http://schemas.microsoft.com/office/drawing/2014/main" id="{9F1C4BE9-AC0B-7C43-BB36-4C1003D4BB55}"/>
              </a:ext>
            </a:extLst>
          </p:cNvPr>
          <p:cNvGrpSpPr/>
          <p:nvPr/>
        </p:nvGrpSpPr>
        <p:grpSpPr>
          <a:xfrm>
            <a:off x="196781" y="1841995"/>
            <a:ext cx="3261020" cy="3174009"/>
            <a:chOff x="196781" y="1841995"/>
            <a:chExt cx="3261020" cy="3174009"/>
          </a:xfrm>
        </p:grpSpPr>
        <p:grpSp>
          <p:nvGrpSpPr>
            <p:cNvPr id="79" name="Group 478">
              <a:extLst>
                <a:ext uri="{FF2B5EF4-FFF2-40B4-BE49-F238E27FC236}">
                  <a16:creationId xmlns:a16="http://schemas.microsoft.com/office/drawing/2014/main" id="{D7DCFA9D-0DB5-064A-B791-7FEC2B3E6F9A}"/>
                </a:ext>
              </a:extLst>
            </p:cNvPr>
            <p:cNvGrpSpPr>
              <a:grpSpLocks/>
            </p:cNvGrpSpPr>
            <p:nvPr/>
          </p:nvGrpSpPr>
          <p:grpSpPr bwMode="auto">
            <a:xfrm flipH="1">
              <a:off x="1607623" y="3400136"/>
              <a:ext cx="401622" cy="609600"/>
              <a:chOff x="4656" y="1344"/>
              <a:chExt cx="192" cy="384"/>
            </a:xfrm>
          </p:grpSpPr>
          <p:sp>
            <p:nvSpPr>
              <p:cNvPr id="137" name="Freeform 136">
                <a:extLst>
                  <a:ext uri="{FF2B5EF4-FFF2-40B4-BE49-F238E27FC236}">
                    <a16:creationId xmlns:a16="http://schemas.microsoft.com/office/drawing/2014/main" id="{CA39300A-B41F-0846-ACC8-CE8B295D23AD}"/>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38" name="Line 36">
                <a:extLst>
                  <a:ext uri="{FF2B5EF4-FFF2-40B4-BE49-F238E27FC236}">
                    <a16:creationId xmlns:a16="http://schemas.microsoft.com/office/drawing/2014/main" id="{4FF0E100-29BF-E649-A1FA-C9216654A37A}"/>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9" name="Line 37">
                <a:extLst>
                  <a:ext uri="{FF2B5EF4-FFF2-40B4-BE49-F238E27FC236}">
                    <a16:creationId xmlns:a16="http://schemas.microsoft.com/office/drawing/2014/main" id="{BCD16A2F-BDEE-0B4E-848A-6032B2181F88}"/>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40" name="Freeform 139">
                <a:extLst>
                  <a:ext uri="{FF2B5EF4-FFF2-40B4-BE49-F238E27FC236}">
                    <a16:creationId xmlns:a16="http://schemas.microsoft.com/office/drawing/2014/main" id="{8C68AED0-002E-424F-A323-374B8A1F5CD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80" name="Freeform 12">
              <a:extLst>
                <a:ext uri="{FF2B5EF4-FFF2-40B4-BE49-F238E27FC236}">
                  <a16:creationId xmlns:a16="http://schemas.microsoft.com/office/drawing/2014/main" id="{CD12DF8E-BEFC-8346-BA0F-2A5E4B72C874}"/>
                </a:ext>
              </a:extLst>
            </p:cNvPr>
            <p:cNvSpPr>
              <a:spLocks/>
            </p:cNvSpPr>
            <p:nvPr/>
          </p:nvSpPr>
          <p:spPr bwMode="auto">
            <a:xfrm flipH="1">
              <a:off x="1024250" y="263811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7" name="Freeform 12">
              <a:extLst>
                <a:ext uri="{FF2B5EF4-FFF2-40B4-BE49-F238E27FC236}">
                  <a16:creationId xmlns:a16="http://schemas.microsoft.com/office/drawing/2014/main" id="{863E8495-53A7-C94C-8DFB-B80DF16D0CCA}"/>
                </a:ext>
              </a:extLst>
            </p:cNvPr>
            <p:cNvSpPr>
              <a:spLocks/>
            </p:cNvSpPr>
            <p:nvPr/>
          </p:nvSpPr>
          <p:spPr bwMode="auto">
            <a:xfrm flipH="1">
              <a:off x="2262942" y="2628511"/>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06" name="Straight Connector 105">
              <a:extLst>
                <a:ext uri="{FF2B5EF4-FFF2-40B4-BE49-F238E27FC236}">
                  <a16:creationId xmlns:a16="http://schemas.microsoft.com/office/drawing/2014/main" id="{58040DBE-6B07-BD4F-BA92-F635C61F4A94}"/>
                </a:ext>
              </a:extLst>
            </p:cNvPr>
            <p:cNvCxnSpPr/>
            <p:nvPr/>
          </p:nvCxnSpPr>
          <p:spPr>
            <a:xfrm>
              <a:off x="2001149" y="3400136"/>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7" name="Straight Connector 106">
              <a:extLst>
                <a:ext uri="{FF2B5EF4-FFF2-40B4-BE49-F238E27FC236}">
                  <a16:creationId xmlns:a16="http://schemas.microsoft.com/office/drawing/2014/main" id="{935AE173-1763-3F43-BDCF-35802CA6BCEE}"/>
                </a:ext>
              </a:extLst>
            </p:cNvPr>
            <p:cNvCxnSpPr/>
            <p:nvPr/>
          </p:nvCxnSpPr>
          <p:spPr>
            <a:xfrm flipV="1">
              <a:off x="1101816" y="2627162"/>
              <a:ext cx="1280160"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8" name="Straight Connector 107">
              <a:extLst>
                <a:ext uri="{FF2B5EF4-FFF2-40B4-BE49-F238E27FC236}">
                  <a16:creationId xmlns:a16="http://schemas.microsoft.com/office/drawing/2014/main" id="{3D6E529D-649D-EE4F-9525-F6A69BD61A48}"/>
                </a:ext>
              </a:extLst>
            </p:cNvPr>
            <p:cNvCxnSpPr/>
            <p:nvPr/>
          </p:nvCxnSpPr>
          <p:spPr>
            <a:xfrm rot="5400000" flipH="1" flipV="1">
              <a:off x="1606659" y="2473544"/>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9" name="TextBox 108">
              <a:extLst>
                <a:ext uri="{FF2B5EF4-FFF2-40B4-BE49-F238E27FC236}">
                  <a16:creationId xmlns:a16="http://schemas.microsoft.com/office/drawing/2014/main" id="{E2137C37-A13F-0B4B-80A9-EBCD235D1E1F}"/>
                </a:ext>
              </a:extLst>
            </p:cNvPr>
            <p:cNvSpPr txBox="1"/>
            <p:nvPr/>
          </p:nvSpPr>
          <p:spPr>
            <a:xfrm>
              <a:off x="1905703" y="2801686"/>
              <a:ext cx="547088" cy="338554"/>
            </a:xfrm>
            <a:prstGeom prst="rect">
              <a:avLst/>
            </a:prstGeom>
            <a:noFill/>
          </p:spPr>
          <p:txBody>
            <a:bodyPr wrap="square" rtlCol="0">
              <a:spAutoFit/>
            </a:bodyPr>
            <a:lstStyle/>
            <a:p>
              <a:r>
                <a:rPr lang="en-US" sz="1600" dirty="0"/>
                <a:t>R</a:t>
              </a:r>
              <a:r>
                <a:rPr lang="en-US" sz="1600" baseline="-25000" dirty="0"/>
                <a:t>C</a:t>
              </a:r>
            </a:p>
          </p:txBody>
        </p:sp>
        <p:sp>
          <p:nvSpPr>
            <p:cNvPr id="110" name="TextBox 109">
              <a:extLst>
                <a:ext uri="{FF2B5EF4-FFF2-40B4-BE49-F238E27FC236}">
                  <a16:creationId xmlns:a16="http://schemas.microsoft.com/office/drawing/2014/main" id="{15A1ACA6-9F6B-D949-9BAF-BCA648405D93}"/>
                </a:ext>
              </a:extLst>
            </p:cNvPr>
            <p:cNvSpPr txBox="1"/>
            <p:nvPr/>
          </p:nvSpPr>
          <p:spPr>
            <a:xfrm>
              <a:off x="576672" y="2798714"/>
              <a:ext cx="535228" cy="338554"/>
            </a:xfrm>
            <a:prstGeom prst="rect">
              <a:avLst/>
            </a:prstGeom>
            <a:noFill/>
          </p:spPr>
          <p:txBody>
            <a:bodyPr wrap="square" rtlCol="0">
              <a:spAutoFit/>
            </a:bodyPr>
            <a:lstStyle/>
            <a:p>
              <a:r>
                <a:rPr lang="en-US" sz="1600" dirty="0"/>
                <a:t>R</a:t>
              </a:r>
              <a:r>
                <a:rPr lang="en-US" sz="1600" baseline="-25000" dirty="0"/>
                <a:t>1</a:t>
              </a:r>
              <a:endParaRPr lang="en-US" sz="1200" dirty="0"/>
            </a:p>
          </p:txBody>
        </p:sp>
        <p:sp>
          <p:nvSpPr>
            <p:cNvPr id="111" name="Oval 110">
              <a:extLst>
                <a:ext uri="{FF2B5EF4-FFF2-40B4-BE49-F238E27FC236}">
                  <a16:creationId xmlns:a16="http://schemas.microsoft.com/office/drawing/2014/main" id="{C457B45C-DC3F-5D4C-99DF-0538D66E9507}"/>
                </a:ext>
              </a:extLst>
            </p:cNvPr>
            <p:cNvSpPr/>
            <p:nvPr/>
          </p:nvSpPr>
          <p:spPr>
            <a:xfrm>
              <a:off x="3062564" y="3347763"/>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112" name="Group 222">
              <a:extLst>
                <a:ext uri="{FF2B5EF4-FFF2-40B4-BE49-F238E27FC236}">
                  <a16:creationId xmlns:a16="http://schemas.microsoft.com/office/drawing/2014/main" id="{1B64E1FF-93A1-AC46-8680-8A0616A96C3E}"/>
                </a:ext>
              </a:extLst>
            </p:cNvPr>
            <p:cNvGrpSpPr>
              <a:grpSpLocks/>
            </p:cNvGrpSpPr>
            <p:nvPr/>
          </p:nvGrpSpPr>
          <p:grpSpPr bwMode="auto">
            <a:xfrm>
              <a:off x="1860957" y="4635004"/>
              <a:ext cx="304800" cy="381000"/>
              <a:chOff x="4272" y="3072"/>
              <a:chExt cx="192" cy="240"/>
            </a:xfrm>
          </p:grpSpPr>
          <p:sp>
            <p:nvSpPr>
              <p:cNvPr id="131" name="Line 99">
                <a:extLst>
                  <a:ext uri="{FF2B5EF4-FFF2-40B4-BE49-F238E27FC236}">
                    <a16:creationId xmlns:a16="http://schemas.microsoft.com/office/drawing/2014/main" id="{BB1C4D79-31AB-F94D-98D0-0419373392D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2" name="Line 100">
                <a:extLst>
                  <a:ext uri="{FF2B5EF4-FFF2-40B4-BE49-F238E27FC236}">
                    <a16:creationId xmlns:a16="http://schemas.microsoft.com/office/drawing/2014/main" id="{0F439CDC-FA4B-0543-8E69-4C86233A8A3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3" name="Line 101">
                <a:extLst>
                  <a:ext uri="{FF2B5EF4-FFF2-40B4-BE49-F238E27FC236}">
                    <a16:creationId xmlns:a16="http://schemas.microsoft.com/office/drawing/2014/main" id="{7ED01898-18F9-0847-9B23-DF88B5D1770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4" name="Line 102">
                <a:extLst>
                  <a:ext uri="{FF2B5EF4-FFF2-40B4-BE49-F238E27FC236}">
                    <a16:creationId xmlns:a16="http://schemas.microsoft.com/office/drawing/2014/main" id="{4CE1E722-CD52-7049-B348-C37BA373B59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5" name="Line 103">
                <a:extLst>
                  <a:ext uri="{FF2B5EF4-FFF2-40B4-BE49-F238E27FC236}">
                    <a16:creationId xmlns:a16="http://schemas.microsoft.com/office/drawing/2014/main" id="{8FA26C9B-41F0-2F41-AC8C-E4BDCBFF3C2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6" name="Line 104">
                <a:extLst>
                  <a:ext uri="{FF2B5EF4-FFF2-40B4-BE49-F238E27FC236}">
                    <a16:creationId xmlns:a16="http://schemas.microsoft.com/office/drawing/2014/main" id="{4B1B8451-4288-1C47-B766-D2F4029EA9A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13" name="Freeform 12">
              <a:extLst>
                <a:ext uri="{FF2B5EF4-FFF2-40B4-BE49-F238E27FC236}">
                  <a16:creationId xmlns:a16="http://schemas.microsoft.com/office/drawing/2014/main" id="{B4A012F2-B683-6B45-A898-87573C7E0134}"/>
                </a:ext>
              </a:extLst>
            </p:cNvPr>
            <p:cNvSpPr>
              <a:spLocks/>
            </p:cNvSpPr>
            <p:nvPr/>
          </p:nvSpPr>
          <p:spPr bwMode="auto">
            <a:xfrm flipH="1">
              <a:off x="1021317" y="391591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4" name="Freeform 12">
              <a:extLst>
                <a:ext uri="{FF2B5EF4-FFF2-40B4-BE49-F238E27FC236}">
                  <a16:creationId xmlns:a16="http://schemas.microsoft.com/office/drawing/2014/main" id="{B400A17E-79BB-7B4A-B8AA-4CB640C2BEBD}"/>
                </a:ext>
              </a:extLst>
            </p:cNvPr>
            <p:cNvSpPr>
              <a:spLocks/>
            </p:cNvSpPr>
            <p:nvPr/>
          </p:nvSpPr>
          <p:spPr bwMode="auto">
            <a:xfrm flipH="1">
              <a:off x="1914628" y="3945204"/>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15" name="Straight Connector 114">
              <a:extLst>
                <a:ext uri="{FF2B5EF4-FFF2-40B4-BE49-F238E27FC236}">
                  <a16:creationId xmlns:a16="http://schemas.microsoft.com/office/drawing/2014/main" id="{900B4E72-89F4-E647-B185-70ED2AB2E206}"/>
                </a:ext>
              </a:extLst>
            </p:cNvPr>
            <p:cNvCxnSpPr>
              <a:cxnSpLocks/>
              <a:endCxn id="123" idx="6"/>
            </p:cNvCxnSpPr>
            <p:nvPr/>
          </p:nvCxnSpPr>
          <p:spPr>
            <a:xfrm flipV="1">
              <a:off x="378120" y="4627237"/>
              <a:ext cx="2800376" cy="16319"/>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C677588E-7818-854F-9881-166B96DE860F}"/>
                </a:ext>
              </a:extLst>
            </p:cNvPr>
            <p:cNvCxnSpPr>
              <a:cxnSpLocks/>
            </p:cNvCxnSpPr>
            <p:nvPr/>
          </p:nvCxnSpPr>
          <p:spPr>
            <a:xfrm flipV="1">
              <a:off x="1110675" y="3328513"/>
              <a:ext cx="0" cy="6335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17" name="TextBox 116">
              <a:extLst>
                <a:ext uri="{FF2B5EF4-FFF2-40B4-BE49-F238E27FC236}">
                  <a16:creationId xmlns:a16="http://schemas.microsoft.com/office/drawing/2014/main" id="{7BF96AF1-A6E1-4647-9A3A-5EFA0A48233B}"/>
                </a:ext>
              </a:extLst>
            </p:cNvPr>
            <p:cNvSpPr txBox="1"/>
            <p:nvPr/>
          </p:nvSpPr>
          <p:spPr>
            <a:xfrm>
              <a:off x="573275" y="4096834"/>
              <a:ext cx="566663" cy="338554"/>
            </a:xfrm>
            <a:prstGeom prst="rect">
              <a:avLst/>
            </a:prstGeom>
            <a:noFill/>
          </p:spPr>
          <p:txBody>
            <a:bodyPr wrap="square" rtlCol="0">
              <a:spAutoFit/>
            </a:bodyPr>
            <a:lstStyle/>
            <a:p>
              <a:r>
                <a:rPr lang="en-US" sz="1600" dirty="0"/>
                <a:t>R</a:t>
              </a:r>
              <a:r>
                <a:rPr lang="en-US" sz="1600" baseline="-25000" dirty="0"/>
                <a:t>2</a:t>
              </a:r>
              <a:endParaRPr lang="en-US" sz="1200" baseline="-25000" dirty="0"/>
            </a:p>
          </p:txBody>
        </p:sp>
        <p:sp>
          <p:nvSpPr>
            <p:cNvPr id="118" name="TextBox 117">
              <a:extLst>
                <a:ext uri="{FF2B5EF4-FFF2-40B4-BE49-F238E27FC236}">
                  <a16:creationId xmlns:a16="http://schemas.microsoft.com/office/drawing/2014/main" id="{862801CB-F9BF-E34F-91A9-8C1E868F3E13}"/>
                </a:ext>
              </a:extLst>
            </p:cNvPr>
            <p:cNvSpPr txBox="1"/>
            <p:nvPr/>
          </p:nvSpPr>
          <p:spPr>
            <a:xfrm>
              <a:off x="2136121" y="4172646"/>
              <a:ext cx="732911"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119" name="TextBox 118">
              <a:extLst>
                <a:ext uri="{FF2B5EF4-FFF2-40B4-BE49-F238E27FC236}">
                  <a16:creationId xmlns:a16="http://schemas.microsoft.com/office/drawing/2014/main" id="{577D1441-DC41-D348-A6FB-E8B891A2A03D}"/>
                </a:ext>
              </a:extLst>
            </p:cNvPr>
            <p:cNvSpPr txBox="1"/>
            <p:nvPr/>
          </p:nvSpPr>
          <p:spPr>
            <a:xfrm>
              <a:off x="1580777" y="1841995"/>
              <a:ext cx="444161" cy="338554"/>
            </a:xfrm>
            <a:prstGeom prst="rect">
              <a:avLst/>
            </a:prstGeom>
            <a:noFill/>
          </p:spPr>
          <p:txBody>
            <a:bodyPr wrap="none" rtlCol="0">
              <a:spAutoFit/>
            </a:bodyPr>
            <a:lstStyle/>
            <a:p>
              <a:r>
                <a:rPr lang="en-US" sz="1600" b="1" dirty="0"/>
                <a:t>V</a:t>
              </a:r>
              <a:r>
                <a:rPr lang="en-US" sz="1600" b="1" baseline="-25000" dirty="0"/>
                <a:t>CC</a:t>
              </a:r>
              <a:endParaRPr lang="en-US" sz="1200" b="1" baseline="-25000" dirty="0"/>
            </a:p>
          </p:txBody>
        </p:sp>
        <p:sp>
          <p:nvSpPr>
            <p:cNvPr id="120" name="TextBox 119">
              <a:extLst>
                <a:ext uri="{FF2B5EF4-FFF2-40B4-BE49-F238E27FC236}">
                  <a16:creationId xmlns:a16="http://schemas.microsoft.com/office/drawing/2014/main" id="{7301248B-8739-CE47-AB9F-9BC90E515191}"/>
                </a:ext>
              </a:extLst>
            </p:cNvPr>
            <p:cNvSpPr txBox="1"/>
            <p:nvPr/>
          </p:nvSpPr>
          <p:spPr>
            <a:xfrm>
              <a:off x="2954764" y="2987200"/>
              <a:ext cx="503037" cy="338554"/>
            </a:xfrm>
            <a:prstGeom prst="rect">
              <a:avLst/>
            </a:prstGeom>
            <a:noFill/>
          </p:spPr>
          <p:txBody>
            <a:bodyPr wrap="square" rtlCol="0">
              <a:spAutoFit/>
            </a:bodyPr>
            <a:lstStyle/>
            <a:p>
              <a:r>
                <a:rPr lang="en-US" sz="1600" dirty="0"/>
                <a:t>out</a:t>
              </a:r>
              <a:endParaRPr lang="en-US" sz="1200" baseline="-25000" dirty="0"/>
            </a:p>
          </p:txBody>
        </p:sp>
        <p:sp>
          <p:nvSpPr>
            <p:cNvPr id="121" name="Oval 120">
              <a:extLst>
                <a:ext uri="{FF2B5EF4-FFF2-40B4-BE49-F238E27FC236}">
                  <a16:creationId xmlns:a16="http://schemas.microsoft.com/office/drawing/2014/main" id="{331B5F57-271F-C844-BC16-80FD084CC7EF}"/>
                </a:ext>
              </a:extLst>
            </p:cNvPr>
            <p:cNvSpPr/>
            <p:nvPr/>
          </p:nvSpPr>
          <p:spPr>
            <a:xfrm>
              <a:off x="1956592" y="458158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3" name="Oval 122">
              <a:extLst>
                <a:ext uri="{FF2B5EF4-FFF2-40B4-BE49-F238E27FC236}">
                  <a16:creationId xmlns:a16="http://schemas.microsoft.com/office/drawing/2014/main" id="{4237A231-1C6D-4641-92B3-B87B23AE8709}"/>
                </a:ext>
              </a:extLst>
            </p:cNvPr>
            <p:cNvSpPr/>
            <p:nvPr/>
          </p:nvSpPr>
          <p:spPr>
            <a:xfrm>
              <a:off x="3063054" y="4567801"/>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4" name="Oval 123">
              <a:extLst>
                <a:ext uri="{FF2B5EF4-FFF2-40B4-BE49-F238E27FC236}">
                  <a16:creationId xmlns:a16="http://schemas.microsoft.com/office/drawing/2014/main" id="{79311E00-8D1C-FB47-9DE3-67791B05D78B}"/>
                </a:ext>
              </a:extLst>
            </p:cNvPr>
            <p:cNvSpPr/>
            <p:nvPr/>
          </p:nvSpPr>
          <p:spPr>
            <a:xfrm>
              <a:off x="1718234" y="224887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5" name="Oval 124">
              <a:extLst>
                <a:ext uri="{FF2B5EF4-FFF2-40B4-BE49-F238E27FC236}">
                  <a16:creationId xmlns:a16="http://schemas.microsoft.com/office/drawing/2014/main" id="{F73BB2EA-A396-9046-916C-B2D5CF49E597}"/>
                </a:ext>
              </a:extLst>
            </p:cNvPr>
            <p:cNvSpPr/>
            <p:nvPr/>
          </p:nvSpPr>
          <p:spPr>
            <a:xfrm>
              <a:off x="1949238" y="3923673"/>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7" name="Oval 126">
              <a:extLst>
                <a:ext uri="{FF2B5EF4-FFF2-40B4-BE49-F238E27FC236}">
                  <a16:creationId xmlns:a16="http://schemas.microsoft.com/office/drawing/2014/main" id="{B1C0ACAE-396A-FE42-AB05-8A0EFA12FDDA}"/>
                </a:ext>
              </a:extLst>
            </p:cNvPr>
            <p:cNvSpPr/>
            <p:nvPr/>
          </p:nvSpPr>
          <p:spPr>
            <a:xfrm>
              <a:off x="1573853" y="3644540"/>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8" name="Oval 127">
              <a:extLst>
                <a:ext uri="{FF2B5EF4-FFF2-40B4-BE49-F238E27FC236}">
                  <a16:creationId xmlns:a16="http://schemas.microsoft.com/office/drawing/2014/main" id="{EDC4D241-214A-FE48-B247-A7AB20FA346E}"/>
                </a:ext>
              </a:extLst>
            </p:cNvPr>
            <p:cNvSpPr/>
            <p:nvPr/>
          </p:nvSpPr>
          <p:spPr>
            <a:xfrm>
              <a:off x="2305373" y="335578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129" name="Straight Connector 128">
              <a:extLst>
                <a:ext uri="{FF2B5EF4-FFF2-40B4-BE49-F238E27FC236}">
                  <a16:creationId xmlns:a16="http://schemas.microsoft.com/office/drawing/2014/main" id="{7091CEA8-A22B-2646-89D1-70984B960F22}"/>
                </a:ext>
              </a:extLst>
            </p:cNvPr>
            <p:cNvCxnSpPr>
              <a:cxnSpLocks/>
            </p:cNvCxnSpPr>
            <p:nvPr/>
          </p:nvCxnSpPr>
          <p:spPr>
            <a:xfrm>
              <a:off x="1115727" y="3699047"/>
              <a:ext cx="488683"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30" name="Oval 129">
              <a:extLst>
                <a:ext uri="{FF2B5EF4-FFF2-40B4-BE49-F238E27FC236}">
                  <a16:creationId xmlns:a16="http://schemas.microsoft.com/office/drawing/2014/main" id="{53A69F3F-A1AE-A947-A811-2B98569817C0}"/>
                </a:ext>
              </a:extLst>
            </p:cNvPr>
            <p:cNvSpPr/>
            <p:nvPr/>
          </p:nvSpPr>
          <p:spPr>
            <a:xfrm>
              <a:off x="1051600" y="3652565"/>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41" name="Oval 140">
              <a:extLst>
                <a:ext uri="{FF2B5EF4-FFF2-40B4-BE49-F238E27FC236}">
                  <a16:creationId xmlns:a16="http://schemas.microsoft.com/office/drawing/2014/main" id="{C063EB5C-3943-4D41-A027-FF2E9C7D554C}"/>
                </a:ext>
              </a:extLst>
            </p:cNvPr>
            <p:cNvSpPr/>
            <p:nvPr/>
          </p:nvSpPr>
          <p:spPr>
            <a:xfrm>
              <a:off x="315904" y="364563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142" name="Group 210">
              <a:extLst>
                <a:ext uri="{FF2B5EF4-FFF2-40B4-BE49-F238E27FC236}">
                  <a16:creationId xmlns:a16="http://schemas.microsoft.com/office/drawing/2014/main" id="{9EC9D8E2-C578-4941-A174-2A6206CE9D0B}"/>
                </a:ext>
              </a:extLst>
            </p:cNvPr>
            <p:cNvGrpSpPr>
              <a:grpSpLocks/>
            </p:cNvGrpSpPr>
            <p:nvPr/>
          </p:nvGrpSpPr>
          <p:grpSpPr bwMode="auto">
            <a:xfrm rot="5400000">
              <a:off x="2614702" y="3014783"/>
              <a:ext cx="304800" cy="762000"/>
              <a:chOff x="3216" y="1728"/>
              <a:chExt cx="192" cy="480"/>
            </a:xfrm>
          </p:grpSpPr>
          <p:sp>
            <p:nvSpPr>
              <p:cNvPr id="143" name="Line 8">
                <a:extLst>
                  <a:ext uri="{FF2B5EF4-FFF2-40B4-BE49-F238E27FC236}">
                    <a16:creationId xmlns:a16="http://schemas.microsoft.com/office/drawing/2014/main" id="{6255A8A9-DE09-AC42-AA31-C1B8FB804A8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9">
                <a:extLst>
                  <a:ext uri="{FF2B5EF4-FFF2-40B4-BE49-F238E27FC236}">
                    <a16:creationId xmlns:a16="http://schemas.microsoft.com/office/drawing/2014/main" id="{B7668AB8-52BD-6548-88EF-E8EACD7FA19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0">
                <a:extLst>
                  <a:ext uri="{FF2B5EF4-FFF2-40B4-BE49-F238E27FC236}">
                    <a16:creationId xmlns:a16="http://schemas.microsoft.com/office/drawing/2014/main" id="{CCF78540-B68E-5E4D-B4A4-47CF78AB9E1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1">
                <a:extLst>
                  <a:ext uri="{FF2B5EF4-FFF2-40B4-BE49-F238E27FC236}">
                    <a16:creationId xmlns:a16="http://schemas.microsoft.com/office/drawing/2014/main" id="{A934CFBD-DE30-A444-8E90-AE71D33C5E4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7" name="Group 210">
              <a:extLst>
                <a:ext uri="{FF2B5EF4-FFF2-40B4-BE49-F238E27FC236}">
                  <a16:creationId xmlns:a16="http://schemas.microsoft.com/office/drawing/2014/main" id="{8FA23628-8BD5-9F46-8D88-E0A42EB2FF6C}"/>
                </a:ext>
              </a:extLst>
            </p:cNvPr>
            <p:cNvGrpSpPr>
              <a:grpSpLocks/>
            </p:cNvGrpSpPr>
            <p:nvPr/>
          </p:nvGrpSpPr>
          <p:grpSpPr bwMode="auto">
            <a:xfrm rot="5400000">
              <a:off x="585700" y="3324345"/>
              <a:ext cx="304800" cy="762000"/>
              <a:chOff x="3216" y="1728"/>
              <a:chExt cx="192" cy="480"/>
            </a:xfrm>
          </p:grpSpPr>
          <p:sp>
            <p:nvSpPr>
              <p:cNvPr id="148" name="Line 8">
                <a:extLst>
                  <a:ext uri="{FF2B5EF4-FFF2-40B4-BE49-F238E27FC236}">
                    <a16:creationId xmlns:a16="http://schemas.microsoft.com/office/drawing/2014/main" id="{E6FB431F-1CDB-834A-BE92-F46A34E9EBC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9">
                <a:extLst>
                  <a:ext uri="{FF2B5EF4-FFF2-40B4-BE49-F238E27FC236}">
                    <a16:creationId xmlns:a16="http://schemas.microsoft.com/office/drawing/2014/main" id="{FB2DA2D9-6BB6-884D-8B5A-49FF0E92509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
                <a:extLst>
                  <a:ext uri="{FF2B5EF4-FFF2-40B4-BE49-F238E27FC236}">
                    <a16:creationId xmlns:a16="http://schemas.microsoft.com/office/drawing/2014/main" id="{167C155D-F876-834B-8318-B50E4445038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1">
                <a:extLst>
                  <a:ext uri="{FF2B5EF4-FFF2-40B4-BE49-F238E27FC236}">
                    <a16:creationId xmlns:a16="http://schemas.microsoft.com/office/drawing/2014/main" id="{96752A8D-560A-1B49-B349-DFF9DCE0E0D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52" name="TextBox 151">
              <a:extLst>
                <a:ext uri="{FF2B5EF4-FFF2-40B4-BE49-F238E27FC236}">
                  <a16:creationId xmlns:a16="http://schemas.microsoft.com/office/drawing/2014/main" id="{46158A45-AD9A-8846-A23B-F6F9F63E5A78}"/>
                </a:ext>
              </a:extLst>
            </p:cNvPr>
            <p:cNvSpPr txBox="1"/>
            <p:nvPr/>
          </p:nvSpPr>
          <p:spPr>
            <a:xfrm>
              <a:off x="196781" y="4018459"/>
              <a:ext cx="503037" cy="338554"/>
            </a:xfrm>
            <a:prstGeom prst="rect">
              <a:avLst/>
            </a:prstGeom>
            <a:noFill/>
          </p:spPr>
          <p:txBody>
            <a:bodyPr wrap="square" rtlCol="0">
              <a:spAutoFit/>
            </a:bodyPr>
            <a:lstStyle/>
            <a:p>
              <a:r>
                <a:rPr lang="en-US" sz="1600" dirty="0"/>
                <a:t>in</a:t>
              </a:r>
              <a:endParaRPr lang="en-US" sz="1200" baseline="-25000" dirty="0"/>
            </a:p>
          </p:txBody>
        </p:sp>
        <p:sp>
          <p:nvSpPr>
            <p:cNvPr id="153" name="Oval 152">
              <a:extLst>
                <a:ext uri="{FF2B5EF4-FFF2-40B4-BE49-F238E27FC236}">
                  <a16:creationId xmlns:a16="http://schemas.microsoft.com/office/drawing/2014/main" id="{0EB55AB5-4FC3-274C-B29D-2371CB225E8F}"/>
                </a:ext>
              </a:extLst>
            </p:cNvPr>
            <p:cNvSpPr/>
            <p:nvPr/>
          </p:nvSpPr>
          <p:spPr>
            <a:xfrm>
              <a:off x="316152" y="4585118"/>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4" name="Oval 153">
              <a:extLst>
                <a:ext uri="{FF2B5EF4-FFF2-40B4-BE49-F238E27FC236}">
                  <a16:creationId xmlns:a16="http://schemas.microsoft.com/office/drawing/2014/main" id="{72BC7457-A8EE-B345-910E-5A4EA475869B}"/>
                </a:ext>
              </a:extLst>
            </p:cNvPr>
            <p:cNvSpPr/>
            <p:nvPr/>
          </p:nvSpPr>
          <p:spPr>
            <a:xfrm>
              <a:off x="1060838" y="459204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6" name="TextBox 155">
              <a:extLst>
                <a:ext uri="{FF2B5EF4-FFF2-40B4-BE49-F238E27FC236}">
                  <a16:creationId xmlns:a16="http://schemas.microsoft.com/office/drawing/2014/main" id="{CF7FBBD5-5AA5-9B44-ADBA-E68EA52A3ADD}"/>
                </a:ext>
              </a:extLst>
            </p:cNvPr>
            <p:cNvSpPr txBox="1"/>
            <p:nvPr/>
          </p:nvSpPr>
          <p:spPr>
            <a:xfrm>
              <a:off x="2615328" y="2897686"/>
              <a:ext cx="547088" cy="338554"/>
            </a:xfrm>
            <a:prstGeom prst="rect">
              <a:avLst/>
            </a:prstGeom>
            <a:noFill/>
          </p:spPr>
          <p:txBody>
            <a:bodyPr wrap="square" rtlCol="0">
              <a:spAutoFit/>
            </a:bodyPr>
            <a:lstStyle/>
            <a:p>
              <a:r>
                <a:rPr lang="en-US" sz="1600" dirty="0"/>
                <a:t>C</a:t>
              </a:r>
              <a:r>
                <a:rPr lang="en-US" sz="1600" baseline="-25000" dirty="0"/>
                <a:t>o</a:t>
              </a:r>
            </a:p>
          </p:txBody>
        </p:sp>
        <p:sp>
          <p:nvSpPr>
            <p:cNvPr id="157" name="TextBox 156">
              <a:extLst>
                <a:ext uri="{FF2B5EF4-FFF2-40B4-BE49-F238E27FC236}">
                  <a16:creationId xmlns:a16="http://schemas.microsoft.com/office/drawing/2014/main" id="{98FA82AA-2EF9-E545-9A32-619C67723E97}"/>
                </a:ext>
              </a:extLst>
            </p:cNvPr>
            <p:cNvSpPr txBox="1"/>
            <p:nvPr/>
          </p:nvSpPr>
          <p:spPr>
            <a:xfrm>
              <a:off x="599469" y="3241622"/>
              <a:ext cx="530268" cy="338554"/>
            </a:xfrm>
            <a:prstGeom prst="rect">
              <a:avLst/>
            </a:prstGeom>
            <a:noFill/>
          </p:spPr>
          <p:txBody>
            <a:bodyPr wrap="square" rtlCol="0">
              <a:spAutoFit/>
            </a:bodyPr>
            <a:lstStyle/>
            <a:p>
              <a:r>
                <a:rPr lang="en-US" sz="1600" dirty="0"/>
                <a:t>C</a:t>
              </a:r>
              <a:r>
                <a:rPr lang="en-US" sz="1600" baseline="-25000" dirty="0"/>
                <a:t>i</a:t>
              </a:r>
            </a:p>
          </p:txBody>
        </p:sp>
        <p:sp>
          <p:nvSpPr>
            <p:cNvPr id="158" name="Freeform 12">
              <a:extLst>
                <a:ext uri="{FF2B5EF4-FFF2-40B4-BE49-F238E27FC236}">
                  <a16:creationId xmlns:a16="http://schemas.microsoft.com/office/drawing/2014/main" id="{8B42F6C7-4099-824D-8107-5A3AD60F333D}"/>
                </a:ext>
              </a:extLst>
            </p:cNvPr>
            <p:cNvSpPr>
              <a:spLocks/>
            </p:cNvSpPr>
            <p:nvPr/>
          </p:nvSpPr>
          <p:spPr bwMode="auto">
            <a:xfrm flipH="1">
              <a:off x="3033978" y="339341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59" name="Straight Connector 158">
              <a:extLst>
                <a:ext uri="{FF2B5EF4-FFF2-40B4-BE49-F238E27FC236}">
                  <a16:creationId xmlns:a16="http://schemas.microsoft.com/office/drawing/2014/main" id="{C4E84AF4-A369-DB4F-A2D2-B22C5517E8A6}"/>
                </a:ext>
              </a:extLst>
            </p:cNvPr>
            <p:cNvCxnSpPr>
              <a:cxnSpLocks/>
            </p:cNvCxnSpPr>
            <p:nvPr/>
          </p:nvCxnSpPr>
          <p:spPr>
            <a:xfrm flipV="1">
              <a:off x="3127458" y="4040261"/>
              <a:ext cx="0" cy="6335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60" name="TextBox 159">
              <a:extLst>
                <a:ext uri="{FF2B5EF4-FFF2-40B4-BE49-F238E27FC236}">
                  <a16:creationId xmlns:a16="http://schemas.microsoft.com/office/drawing/2014/main" id="{BF36CBA7-A49F-094D-AC2F-17B78D995A89}"/>
                </a:ext>
              </a:extLst>
            </p:cNvPr>
            <p:cNvSpPr txBox="1"/>
            <p:nvPr/>
          </p:nvSpPr>
          <p:spPr>
            <a:xfrm>
              <a:off x="2623706" y="3726849"/>
              <a:ext cx="732911" cy="338554"/>
            </a:xfrm>
            <a:prstGeom prst="rect">
              <a:avLst/>
            </a:prstGeom>
            <a:noFill/>
          </p:spPr>
          <p:txBody>
            <a:bodyPr wrap="square" rtlCol="0">
              <a:spAutoFit/>
            </a:bodyPr>
            <a:lstStyle/>
            <a:p>
              <a:r>
                <a:rPr lang="en-US" sz="1600" dirty="0"/>
                <a:t>R</a:t>
              </a:r>
              <a:r>
                <a:rPr lang="en-US" sz="1600" baseline="-25000" dirty="0"/>
                <a:t>L</a:t>
              </a:r>
              <a:endParaRPr lang="en-US" sz="1200" baseline="-25000" dirty="0"/>
            </a:p>
          </p:txBody>
        </p:sp>
      </p:grpSp>
    </p:spTree>
    <p:extLst>
      <p:ext uri="{BB962C8B-B14F-4D97-AF65-F5344CB8AC3E}">
        <p14:creationId xmlns:p14="http://schemas.microsoft.com/office/powerpoint/2010/main" val="211227854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BJT </a:t>
            </a:r>
            <a:r>
              <a:rPr lang="en-US" dirty="0">
                <a:cs typeface="Arial" panose="020B0604020202020204" pitchFamily="34" charset="0"/>
              </a:rPr>
              <a:t>c</a:t>
            </a:r>
            <a:r>
              <a:rPr lang="en-US" sz="4400" dirty="0">
                <a:cs typeface="Arial" panose="020B0604020202020204" pitchFamily="34" charset="0"/>
              </a:rPr>
              <a:t>ommon </a:t>
            </a:r>
            <a:r>
              <a:rPr lang="en-US" dirty="0">
                <a:cs typeface="Arial" panose="020B0604020202020204" pitchFamily="34" charset="0"/>
              </a:rPr>
              <a:t>c</a:t>
            </a:r>
            <a:r>
              <a:rPr lang="en-US" sz="4400" dirty="0">
                <a:cs typeface="Arial" panose="020B0604020202020204" pitchFamily="34" charset="0"/>
              </a:rPr>
              <a:t>ollector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700426" y="1554288"/>
                <a:ext cx="7940363" cy="3613063"/>
              </a:xfrm>
            </p:spPr>
            <p:txBody>
              <a:bodyPr>
                <a:noAutofit/>
              </a:bodyPr>
              <a:lstStyle/>
              <a:p>
                <a:pPr marL="457200" indent="-457200" algn="l">
                  <a:spcBef>
                    <a:spcPts val="400"/>
                  </a:spcBef>
                  <a:buFont typeface="+mj-lt"/>
                  <a:buAutoNum type="arabicPeriod"/>
                </a:pPr>
                <a14:m>
                  <m:oMath xmlns:m="http://schemas.openxmlformats.org/officeDocument/2006/math">
                    <m:r>
                      <a:rPr lang="en-US" sz="1800" i="1" smtClean="0">
                        <a:latin typeface="Cambria Math" panose="02040503050406030204" pitchFamily="18" charset="0"/>
                        <a:ea typeface="Cambria Math" panose="02040503050406030204" pitchFamily="18" charset="0"/>
                        <a:cs typeface="Arial" charset="0"/>
                      </a:rPr>
                      <m:t>𝛽</m:t>
                    </m:r>
                    <m:r>
                      <a:rPr lang="en-US" sz="1800" b="0" i="1" smtClean="0">
                        <a:latin typeface="Cambria Math" panose="02040503050406030204" pitchFamily="18" charset="0"/>
                        <a:ea typeface="Cambria Math" panose="02040503050406030204" pitchFamily="18" charset="0"/>
                        <a:cs typeface="Arial" charset="0"/>
                      </a:rPr>
                      <m:t>=150</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=1,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𝑐𝑐</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𝑣</m:t>
                    </m:r>
                  </m:oMath>
                </a14:m>
                <a:endParaRPr lang="en-US" sz="1800" b="0" dirty="0">
                  <a:latin typeface="Arial" charset="0"/>
                  <a:cs typeface="Arial" charset="0"/>
                </a:endParaRPr>
              </a:p>
              <a:p>
                <a:pPr marL="457200" indent="-457200" algn="l">
                  <a:spcBef>
                    <a:spcPts val="400"/>
                  </a:spcBef>
                  <a:buFont typeface="+mj-lt"/>
                  <a:buAutoNum type="arabicPeriod"/>
                </a:pPr>
                <a:r>
                  <a:rPr lang="en-US" sz="1800" dirty="0">
                    <a:latin typeface="Arial" charset="0"/>
                    <a:ea typeface="Arial" charset="0"/>
                    <a:cs typeface="Arial" charset="0"/>
                  </a:rPr>
                  <a:t>Q-pt: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𝑐𝑒</m:t>
                        </m:r>
                      </m:sub>
                    </m:sSub>
                    <m:r>
                      <a:rPr lang="en-US" sz="1800" b="0" i="1" smtClean="0">
                        <a:latin typeface="Cambria Math" panose="02040503050406030204" pitchFamily="18" charset="0"/>
                        <a:cs typeface="Arial" charset="0"/>
                      </a:rPr>
                      <m:t>=5</m:t>
                    </m:r>
                    <m:r>
                      <a:rPr lang="en-US" sz="1800" b="0" i="1" smtClean="0">
                        <a:latin typeface="Cambria Math" panose="02040503050406030204" pitchFamily="18" charset="0"/>
                        <a:cs typeface="Arial" charset="0"/>
                      </a:rPr>
                      <m:t>𝑚𝐴</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𝑐𝑒</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r>
                      <a:rPr lang="en-US" sz="1800" b="0" i="1" smtClean="0">
                        <a:latin typeface="Cambria Math" panose="02040503050406030204" pitchFamily="18" charset="0"/>
                        <a:cs typeface="Arial" charset="0"/>
                      </a:rPr>
                      <m:t>=6</m:t>
                    </m:r>
                    <m:r>
                      <a:rPr lang="en-US" sz="1800" b="0" i="1" smtClean="0">
                        <a:latin typeface="Cambria Math" panose="02040503050406030204" pitchFamily="18" charset="0"/>
                        <a:cs typeface="Arial" charset="0"/>
                      </a:rPr>
                      <m:t>𝑣</m:t>
                    </m:r>
                  </m:oMath>
                </a14:m>
                <a:r>
                  <a:rPr lang="en-US" sz="1800" dirty="0">
                    <a:latin typeface="Arial" charset="0"/>
                    <a:ea typeface="Arial" charset="0"/>
                    <a:cs typeface="Arial" charset="0"/>
                  </a:rPr>
                  <a:t> (rule of thumb),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𝑣</m:t>
                        </m:r>
                      </m:e>
                      <m:sub>
                        <m:r>
                          <a:rPr lang="en-US" sz="1800" b="0" i="1" smtClean="0">
                            <a:latin typeface="Cambria Math" panose="02040503050406030204" pitchFamily="18" charset="0"/>
                            <a:cs typeface="Arial" charset="0"/>
                          </a:rPr>
                          <m:t>𝑏𝑒</m:t>
                        </m:r>
                      </m:sub>
                    </m:sSub>
                    <m:r>
                      <a:rPr lang="en-US" sz="1800" b="0" i="1" smtClean="0">
                        <a:latin typeface="Cambria Math" panose="02040503050406030204" pitchFamily="18" charset="0"/>
                        <a:cs typeface="Arial" charset="0"/>
                      </a:rPr>
                      <m:t>=.7</m:t>
                    </m:r>
                    <m:r>
                      <a:rPr lang="en-US" sz="1800" b="0" i="1" smtClean="0">
                        <a:latin typeface="Cambria Math" panose="02040503050406030204" pitchFamily="18" charset="0"/>
                        <a:cs typeface="Arial" charset="0"/>
                      </a:rPr>
                      <m:t>𝑉</m:t>
                    </m:r>
                  </m:oMath>
                </a14:m>
                <a:r>
                  <a:rPr lang="en-US" sz="1800" dirty="0">
                    <a:latin typeface="Arial" charset="0"/>
                    <a:ea typeface="Arial" charset="0"/>
                    <a:cs typeface="Arial" charset="0"/>
                  </a:rPr>
                  <a:t>.</a:t>
                </a:r>
              </a:p>
              <a:p>
                <a:pPr marL="457200" indent="-457200" algn="l">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r>
                          <a:rPr lang="en-US" sz="1800" i="1" smtClean="0">
                            <a:latin typeface="Cambria Math" panose="02040503050406030204" pitchFamily="18" charset="0"/>
                            <a:ea typeface="Cambria Math" panose="02040503050406030204" pitchFamily="18" charset="0"/>
                            <a:cs typeface="Arial" charset="0"/>
                          </a:rPr>
                          <m:t>→</m:t>
                        </m:r>
                        <m:sSub>
                          <m:sSubPr>
                            <m:ctrlPr>
                              <a:rPr lang="en-US" sz="180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2</m:t>
                            </m:r>
                          </m:sub>
                        </m:sSub>
                      </m:sub>
                    </m:sSub>
                    <m:r>
                      <a:rPr lang="en-US" sz="1800" b="0" i="1" smtClean="0">
                        <a:latin typeface="Cambria Math" panose="02040503050406030204" pitchFamily="18" charset="0"/>
                        <a:cs typeface="Arial" charset="0"/>
                      </a:rPr>
                      <m:t>=10</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𝑏</m:t>
                        </m:r>
                      </m:sub>
                    </m:sSub>
                  </m:oMath>
                </a14:m>
                <a:r>
                  <a:rPr lang="en-US" sz="1800" dirty="0">
                    <a:latin typeface="Arial" charset="0"/>
                    <a:ea typeface="Arial" charset="0"/>
                    <a:cs typeface="Arial" charset="0"/>
                  </a:rPr>
                  <a:t> (ROT),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𝑐𝑒</m:t>
                        </m:r>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𝑣</m:t>
                        </m:r>
                      </m:e>
                      <m:sub>
                        <m:r>
                          <a:rPr lang="en-US" sz="1800" b="0" i="1" smtClean="0">
                            <a:latin typeface="Cambria Math" panose="02040503050406030204" pitchFamily="18" charset="0"/>
                            <a:cs typeface="Arial" charset="0"/>
                          </a:rPr>
                          <m:t>𝑏𝑒</m:t>
                        </m:r>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𝑐𝑒</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r>
                      <a:rPr lang="en-US" sz="1800" b="0" i="0" smtClean="0">
                        <a:latin typeface="Cambria Math" panose="02040503050406030204" pitchFamily="18" charset="0"/>
                        <a:ea typeface="Cambria Math" panose="02040503050406030204" pitchFamily="18" charset="0"/>
                        <a:cs typeface="Arial" charset="0"/>
                      </a:rPr>
                      <m:t>,</m:t>
                    </m:r>
                  </m:oMath>
                </a14:m>
                <a:r>
                  <a:rPr lang="en-US" sz="1800" dirty="0">
                    <a:latin typeface="Arial" charset="0"/>
                    <a:ea typeface="Arial" charset="0"/>
                    <a:cs typeface="Arial" charset="0"/>
                  </a:rPr>
                  <a:t> </a:t>
                </a:r>
                <a14:m>
                  <m:oMath xmlns:m="http://schemas.openxmlformats.org/officeDocument/2006/math">
                    <m:sSub>
                      <m:sSubPr>
                        <m:ctrlPr>
                          <a:rPr lang="en-US" sz="180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𝑖</m:t>
                        </m:r>
                      </m:e>
                      <m:sub>
                        <m:r>
                          <a:rPr lang="en-US" sz="1800" b="0" i="1" dirty="0" smtClean="0">
                            <a:latin typeface="Cambria Math" panose="02040503050406030204" pitchFamily="18" charset="0"/>
                            <a:cs typeface="Arial" charset="0"/>
                          </a:rPr>
                          <m:t>𝑏</m:t>
                        </m:r>
                      </m:sub>
                    </m:sSub>
                    <m:r>
                      <a:rPr lang="en-US" sz="1800" b="0" i="1" dirty="0" smtClean="0">
                        <a:latin typeface="Cambria Math" panose="02040503050406030204" pitchFamily="18" charset="0"/>
                        <a:cs typeface="Arial" charset="0"/>
                      </a:rPr>
                      <m:t>=</m:t>
                    </m:r>
                    <m:f>
                      <m:fPr>
                        <m:ctrlPr>
                          <a:rPr lang="en-US" sz="1800" b="0" i="1" dirty="0" smtClean="0">
                            <a:latin typeface="Cambria Math" panose="02040503050406030204" pitchFamily="18" charset="0"/>
                            <a:cs typeface="Arial" charset="0"/>
                          </a:rPr>
                        </m:ctrlPr>
                      </m:fPr>
                      <m:num>
                        <m:sSub>
                          <m:sSubPr>
                            <m:ctrlPr>
                              <a:rPr lang="en-US" sz="1800" b="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𝑉</m:t>
                            </m:r>
                          </m:e>
                          <m:sub>
                            <m:r>
                              <a:rPr lang="en-US" sz="1800" b="0" i="1" dirty="0" smtClean="0">
                                <a:latin typeface="Cambria Math" panose="02040503050406030204" pitchFamily="18" charset="0"/>
                                <a:cs typeface="Arial" charset="0"/>
                              </a:rPr>
                              <m:t>𝑐𝑒</m:t>
                            </m:r>
                            <m:r>
                              <a:rPr lang="en-US" sz="1800" b="0" i="1" dirty="0" smtClean="0">
                                <a:latin typeface="Cambria Math" panose="02040503050406030204" pitchFamily="18" charset="0"/>
                                <a:cs typeface="Arial" charset="0"/>
                              </a:rPr>
                              <m:t>,</m:t>
                            </m:r>
                            <m:r>
                              <a:rPr lang="en-US" sz="1800" b="0" i="1" dirty="0" smtClean="0">
                                <a:latin typeface="Cambria Math" panose="02040503050406030204" pitchFamily="18" charset="0"/>
                                <a:cs typeface="Arial" charset="0"/>
                              </a:rPr>
                              <m:t>𝑞</m:t>
                            </m:r>
                          </m:sub>
                        </m:sSub>
                      </m:num>
                      <m:den>
                        <m:r>
                          <a:rPr lang="en-US" sz="1800" b="0" i="1" dirty="0" smtClean="0">
                            <a:latin typeface="Cambria Math" panose="02040503050406030204" pitchFamily="18" charset="0"/>
                            <a:ea typeface="Cambria Math" panose="02040503050406030204" pitchFamily="18" charset="0"/>
                            <a:cs typeface="Arial" charset="0"/>
                          </a:rPr>
                          <m:t>𝛽</m:t>
                        </m:r>
                      </m:den>
                    </m:f>
                    <m:r>
                      <a:rPr lang="en-US" sz="1800" b="0" i="1" dirty="0" smtClean="0">
                        <a:latin typeface="Cambria Math" panose="02040503050406030204" pitchFamily="18" charset="0"/>
                        <a:cs typeface="Arial" charset="0"/>
                      </a:rPr>
                      <m:t>=33</m:t>
                    </m:r>
                    <m:r>
                      <a:rPr lang="en-US" sz="1800" b="0" i="1" dirty="0" smtClean="0">
                        <a:latin typeface="Cambria Math" panose="02040503050406030204" pitchFamily="18" charset="0"/>
                        <a:ea typeface="Cambria Math" panose="02040503050406030204" pitchFamily="18" charset="0"/>
                        <a:cs typeface="Arial" charset="0"/>
                      </a:rPr>
                      <m:t>𝜇</m:t>
                    </m:r>
                    <m:r>
                      <a:rPr lang="en-US" sz="1800" b="0" i="1" dirty="0" smtClean="0">
                        <a:latin typeface="Cambria Math" panose="02040503050406030204" pitchFamily="18" charset="0"/>
                        <a:ea typeface="Cambria Math" panose="02040503050406030204" pitchFamily="18" charset="0"/>
                        <a:cs typeface="Arial" charset="0"/>
                      </a:rPr>
                      <m:t>𝐴</m:t>
                    </m:r>
                  </m:oMath>
                </a14:m>
                <a:endParaRPr lang="en-US" sz="1800" b="0" dirty="0">
                  <a:latin typeface="Arial" charset="0"/>
                  <a:ea typeface="Cambria Math" panose="02040503050406030204" pitchFamily="18" charset="0"/>
                  <a:cs typeface="Arial" charset="0"/>
                </a:endParaRPr>
              </a:p>
              <a:p>
                <a:pPr marL="457200" indent="-457200" algn="l">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𝑏𝑒</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𝐶</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r>
                      <a:rPr lang="en-US" sz="1800" b="0" i="1" smtClean="0">
                        <a:latin typeface="Cambria Math" panose="02040503050406030204" pitchFamily="18" charset="0"/>
                        <a:cs typeface="Arial" charset="0"/>
                      </a:rPr>
                      <m:t>=6.7</m:t>
                    </m:r>
                    <m:r>
                      <a:rPr lang="en-US" sz="1800" b="0" i="1" smtClean="0">
                        <a:latin typeface="Cambria Math" panose="02040503050406030204" pitchFamily="18" charset="0"/>
                        <a:cs typeface="Arial" charset="0"/>
                      </a:rPr>
                      <m:t>𝑉</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sub>
                    </m:sSub>
                    <m:r>
                      <a:rPr lang="en-US" sz="1800" b="0" i="1" smtClean="0">
                        <a:latin typeface="Cambria Math" panose="02040503050406030204" pitchFamily="18" charset="0"/>
                        <a:cs typeface="Arial" charset="0"/>
                      </a:rPr>
                      <m:t>=5.3</m:t>
                    </m:r>
                    <m:r>
                      <a:rPr lang="en-US" sz="1800" b="0" i="1" smtClean="0">
                        <a:latin typeface="Cambria Math" panose="02040503050406030204" pitchFamily="18" charset="0"/>
                        <a:cs typeface="Arial" charset="0"/>
                      </a:rPr>
                      <m:t>𝑉</m:t>
                    </m:r>
                  </m:oMath>
                </a14:m>
                <a:endParaRPr lang="en-US" sz="1800" b="0" dirty="0">
                  <a:latin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6.7</m:t>
                        </m:r>
                      </m:num>
                      <m:den>
                        <m:r>
                          <a:rPr lang="en-US" sz="1800" b="0" i="1" smtClean="0">
                            <a:latin typeface="Cambria Math" panose="02040503050406030204" pitchFamily="18" charset="0"/>
                            <a:cs typeface="Arial" charset="0"/>
                          </a:rPr>
                          <m:t>330</m:t>
                        </m:r>
                        <m:r>
                          <a:rPr lang="en-US" sz="1800" b="0" i="1" smtClean="0">
                            <a:latin typeface="Cambria Math" panose="02040503050406030204" pitchFamily="18" charset="0"/>
                            <a:ea typeface="Cambria Math" panose="02040503050406030204" pitchFamily="18" charset="0"/>
                            <a:cs typeface="Arial" charset="0"/>
                          </a:rPr>
                          <m:t>𝜇</m:t>
                        </m:r>
                        <m:r>
                          <a:rPr lang="en-US" sz="1800" b="0" i="1" smtClean="0">
                            <a:latin typeface="Cambria Math" panose="02040503050406030204" pitchFamily="18" charset="0"/>
                            <a:ea typeface="Cambria Math" panose="02040503050406030204" pitchFamily="18" charset="0"/>
                            <a:cs typeface="Arial" charset="0"/>
                          </a:rPr>
                          <m:t>𝐴</m:t>
                        </m:r>
                      </m:den>
                    </m:f>
                    <m:r>
                      <a:rPr lang="en-US" sz="1800" b="0" i="1" smtClean="0">
                        <a:latin typeface="Cambria Math" panose="02040503050406030204" pitchFamily="18" charset="0"/>
                        <a:cs typeface="Arial" charset="0"/>
                      </a:rPr>
                      <m:t>=20</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r>
                      <a:rPr lang="en-US" sz="1800" i="1">
                        <a:latin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5.3</m:t>
                        </m:r>
                      </m:num>
                      <m:den>
                        <m:r>
                          <a:rPr lang="en-US" sz="1800" i="1">
                            <a:latin typeface="Cambria Math" panose="02040503050406030204" pitchFamily="18" charset="0"/>
                            <a:cs typeface="Arial" charset="0"/>
                          </a:rPr>
                          <m:t>330</m:t>
                        </m:r>
                        <m:r>
                          <a:rPr lang="en-US" sz="1800" i="1">
                            <a:latin typeface="Cambria Math" panose="02040503050406030204" pitchFamily="18" charset="0"/>
                            <a:ea typeface="Cambria Math" panose="02040503050406030204" pitchFamily="18" charset="0"/>
                            <a:cs typeface="Arial" charset="0"/>
                          </a:rPr>
                          <m:t>𝜇</m:t>
                        </m:r>
                        <m:r>
                          <a:rPr lang="en-US" sz="1800" i="1">
                            <a:latin typeface="Cambria Math" panose="02040503050406030204" pitchFamily="18" charset="0"/>
                            <a:ea typeface="Cambria Math" panose="02040503050406030204" pitchFamily="18" charset="0"/>
                            <a:cs typeface="Arial" charset="0"/>
                          </a:rPr>
                          <m:t>𝐴</m:t>
                        </m:r>
                      </m:den>
                    </m:f>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16</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endParaRPr lang="en-US" sz="18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𝑍</m:t>
                        </m:r>
                      </m:e>
                      <m:sub>
                        <m:r>
                          <a:rPr lang="en-US" sz="1800" b="0" i="1" smtClean="0">
                            <a:latin typeface="Cambria Math" panose="02040503050406030204" pitchFamily="18" charset="0"/>
                            <a:cs typeface="Arial" charset="0"/>
                          </a:rPr>
                          <m:t>𝑖𝑛</m:t>
                        </m:r>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d>
                      <m:dPr>
                        <m:begChr m:val="|"/>
                        <m:endChr m:val="|"/>
                        <m:ctrlPr>
                          <a:rPr lang="en-US" sz="1800" b="0" i="1" smtClean="0">
                            <a:latin typeface="Cambria Math" panose="02040503050406030204" pitchFamily="18" charset="0"/>
                            <a:cs typeface="Arial" charset="0"/>
                          </a:rPr>
                        </m:ctrlPr>
                      </m:dPr>
                      <m:e>
                        <m:d>
                          <m:dPr>
                            <m:begChr m:val="|"/>
                            <m:endChr m:val="|"/>
                            <m:ctrlPr>
                              <a:rPr lang="en-US" sz="1800" b="0" i="1" smtClean="0">
                                <a:latin typeface="Cambria Math" panose="02040503050406030204" pitchFamily="18" charset="0"/>
                                <a:cs typeface="Arial" charset="0"/>
                              </a:rPr>
                            </m:ctrlPr>
                          </m:d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e>
                        </m:d>
                      </m:e>
                    </m:d>
                    <m:r>
                      <a:rPr lang="en-US" sz="1800" b="0" i="1" smtClean="0">
                        <a:latin typeface="Cambria Math" panose="02040503050406030204" pitchFamily="18" charset="0"/>
                        <a:cs typeface="Arial" charset="0"/>
                      </a:rPr>
                      <m:t>(</m:t>
                    </m:r>
                    <m:r>
                      <a:rPr lang="en-US" sz="1800" b="0" i="1" smtClean="0">
                        <a:latin typeface="Cambria Math" panose="02040503050406030204" pitchFamily="18" charset="0"/>
                        <a:ea typeface="Cambria Math" panose="02040503050406030204" pitchFamily="18" charset="0"/>
                        <a:cs typeface="Arial" charset="0"/>
                      </a:rPr>
                      <m:t>𝛽</m:t>
                    </m:r>
                    <m:r>
                      <a:rPr lang="en-US" sz="1800" b="0" i="1" smtClean="0">
                        <a:latin typeface="Cambria Math" panose="02040503050406030204" pitchFamily="18" charset="0"/>
                        <a:ea typeface="Cambria Math" panose="02040503050406030204" pitchFamily="18" charset="0"/>
                        <a:cs typeface="Arial" charset="0"/>
                      </a:rPr>
                      <m:t>+1)</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𝐸</m:t>
                        </m:r>
                      </m:sub>
                    </m:sSub>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𝑖𝑛</m:t>
                        </m:r>
                      </m:sub>
                    </m:sSub>
                    <m:r>
                      <a:rPr lang="en-US" sz="1800" b="0" i="1" smtClean="0">
                        <a:latin typeface="Cambria Math" panose="02040503050406030204" pitchFamily="18" charset="0"/>
                        <a:cs typeface="Arial" charset="0"/>
                      </a:rPr>
                      <m:t>=50</m:t>
                    </m:r>
                    <m:r>
                      <m:rPr>
                        <m:sty m:val="p"/>
                      </m:rPr>
                      <a:rPr lang="el-GR" sz="1800" b="0" i="1" smtClean="0">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a:t>
                </a:r>
                <a:r>
                  <a:rPr lang="en-US" sz="1800" dirty="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𝑍</m:t>
                        </m:r>
                      </m:e>
                      <m:sub>
                        <m:r>
                          <a:rPr lang="en-US" sz="1800" b="0" i="1" smtClean="0">
                            <a:latin typeface="Cambria Math" panose="02040503050406030204" pitchFamily="18" charset="0"/>
                            <a:cs typeface="Arial" charset="0"/>
                          </a:rPr>
                          <m:t>𝑜𝑢𝑡</m:t>
                        </m:r>
                      </m:sub>
                    </m:sSub>
                    <m:r>
                      <a:rPr lang="en-US" sz="1800" i="1">
                        <a:latin typeface="Cambria Math" panose="02040503050406030204" pitchFamily="18" charset="0"/>
                        <a:cs typeface="Arial" charset="0"/>
                      </a:rPr>
                      <m:t>=5</m:t>
                    </m:r>
                    <m:r>
                      <m:rPr>
                        <m:sty m:val="p"/>
                      </m:rPr>
                      <a:rPr lang="el-GR" sz="1800" i="1">
                        <a:latin typeface="Cambria Math" panose="02040503050406030204" pitchFamily="18" charset="0"/>
                        <a:ea typeface="Cambria Math" panose="02040503050406030204" pitchFamily="18" charset="0"/>
                        <a:cs typeface="Arial" charset="0"/>
                      </a:rPr>
                      <m:t>Ω</m:t>
                    </m:r>
                  </m:oMath>
                </a14:m>
                <a:endParaRPr lang="en-US" sz="18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700426" y="1554288"/>
                <a:ext cx="7940363" cy="3613063"/>
              </a:xfrm>
              <a:blipFill>
                <a:blip r:embed="rId3"/>
                <a:stretch>
                  <a:fillRect l="-479" t="-174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51</a:t>
            </a:fld>
            <a:endParaRPr lang="en-US"/>
          </a:p>
        </p:txBody>
      </p:sp>
      <p:sp>
        <p:nvSpPr>
          <p:cNvPr id="4" name="TextBox 3">
            <a:extLst>
              <a:ext uri="{FF2B5EF4-FFF2-40B4-BE49-F238E27FC236}">
                <a16:creationId xmlns:a16="http://schemas.microsoft.com/office/drawing/2014/main" id="{C122BA88-05E2-6F4D-B8F4-98D1DC124AD5}"/>
              </a:ext>
            </a:extLst>
          </p:cNvPr>
          <p:cNvSpPr txBox="1"/>
          <p:nvPr/>
        </p:nvSpPr>
        <p:spPr>
          <a:xfrm>
            <a:off x="430530" y="5990492"/>
            <a:ext cx="2826415" cy="307777"/>
          </a:xfrm>
          <a:prstGeom prst="rect">
            <a:avLst/>
          </a:prstGeom>
          <a:noFill/>
        </p:spPr>
        <p:txBody>
          <a:bodyPr wrap="none" rtlCol="0">
            <a:spAutoFit/>
          </a:bodyPr>
          <a:lstStyle/>
          <a:p>
            <a:r>
              <a:rPr lang="en-US" sz="1400"/>
              <a:t>Credit: Ward, Hands on Radio.</a:t>
            </a:r>
          </a:p>
        </p:txBody>
      </p:sp>
      <p:grpSp>
        <p:nvGrpSpPr>
          <p:cNvPr id="8" name="Group 7">
            <a:extLst>
              <a:ext uri="{FF2B5EF4-FFF2-40B4-BE49-F238E27FC236}">
                <a16:creationId xmlns:a16="http://schemas.microsoft.com/office/drawing/2014/main" id="{3BF6B0FC-1D00-7447-90E2-190029FA5DEA}"/>
              </a:ext>
            </a:extLst>
          </p:cNvPr>
          <p:cNvGrpSpPr/>
          <p:nvPr/>
        </p:nvGrpSpPr>
        <p:grpSpPr>
          <a:xfrm>
            <a:off x="315421" y="1782430"/>
            <a:ext cx="3691395" cy="3214702"/>
            <a:chOff x="315421" y="1782430"/>
            <a:chExt cx="3691395" cy="3214702"/>
          </a:xfrm>
        </p:grpSpPr>
        <p:sp>
          <p:nvSpPr>
            <p:cNvPr id="95" name="TextBox 94">
              <a:extLst>
                <a:ext uri="{FF2B5EF4-FFF2-40B4-BE49-F238E27FC236}">
                  <a16:creationId xmlns:a16="http://schemas.microsoft.com/office/drawing/2014/main" id="{B3ADBC0A-8B56-E040-834F-E2C6DB0E33DD}"/>
                </a:ext>
              </a:extLst>
            </p:cNvPr>
            <p:cNvSpPr txBox="1"/>
            <p:nvPr/>
          </p:nvSpPr>
          <p:spPr>
            <a:xfrm>
              <a:off x="315421" y="4658578"/>
              <a:ext cx="3691395" cy="338554"/>
            </a:xfrm>
            <a:prstGeom prst="rect">
              <a:avLst/>
            </a:prstGeom>
            <a:noFill/>
          </p:spPr>
          <p:txBody>
            <a:bodyPr wrap="none" rtlCol="0">
              <a:spAutoFit/>
            </a:bodyPr>
            <a:lstStyle/>
            <a:p>
              <a:r>
                <a:rPr lang="en-US" sz="1600" dirty="0"/>
                <a:t>Common collector amp (Emitter Follower)</a:t>
              </a:r>
            </a:p>
          </p:txBody>
        </p:sp>
        <p:sp>
          <p:nvSpPr>
            <p:cNvPr id="130" name="TextBox 129">
              <a:extLst>
                <a:ext uri="{FF2B5EF4-FFF2-40B4-BE49-F238E27FC236}">
                  <a16:creationId xmlns:a16="http://schemas.microsoft.com/office/drawing/2014/main" id="{0B5D9FEF-4076-C047-B6CD-655C21E73FE6}"/>
                </a:ext>
              </a:extLst>
            </p:cNvPr>
            <p:cNvSpPr txBox="1"/>
            <p:nvPr/>
          </p:nvSpPr>
          <p:spPr>
            <a:xfrm>
              <a:off x="2412827" y="3104079"/>
              <a:ext cx="401890" cy="338554"/>
            </a:xfrm>
            <a:prstGeom prst="rect">
              <a:avLst/>
            </a:prstGeom>
            <a:noFill/>
          </p:spPr>
          <p:txBody>
            <a:bodyPr wrap="square" rtlCol="0">
              <a:spAutoFit/>
            </a:bodyPr>
            <a:lstStyle/>
            <a:p>
              <a:r>
                <a:rPr lang="en-US" sz="1600" dirty="0"/>
                <a:t>C</a:t>
              </a:r>
              <a:r>
                <a:rPr lang="en-US" sz="1600" baseline="-25000" dirty="0"/>
                <a:t>o</a:t>
              </a:r>
              <a:endParaRPr lang="en-US" sz="1200" baseline="30000" dirty="0"/>
            </a:p>
          </p:txBody>
        </p:sp>
        <p:grpSp>
          <p:nvGrpSpPr>
            <p:cNvPr id="73" name="Group 478">
              <a:extLst>
                <a:ext uri="{FF2B5EF4-FFF2-40B4-BE49-F238E27FC236}">
                  <a16:creationId xmlns:a16="http://schemas.microsoft.com/office/drawing/2014/main" id="{361E9761-F237-6E4C-8882-D3D3A6AE8693}"/>
                </a:ext>
              </a:extLst>
            </p:cNvPr>
            <p:cNvGrpSpPr>
              <a:grpSpLocks/>
            </p:cNvGrpSpPr>
            <p:nvPr/>
          </p:nvGrpSpPr>
          <p:grpSpPr bwMode="auto">
            <a:xfrm flipH="1">
              <a:off x="1801005" y="3018822"/>
              <a:ext cx="401622" cy="609600"/>
              <a:chOff x="4656" y="1344"/>
              <a:chExt cx="192" cy="384"/>
            </a:xfrm>
          </p:grpSpPr>
          <p:sp>
            <p:nvSpPr>
              <p:cNvPr id="74" name="Freeform 73">
                <a:extLst>
                  <a:ext uri="{FF2B5EF4-FFF2-40B4-BE49-F238E27FC236}">
                    <a16:creationId xmlns:a16="http://schemas.microsoft.com/office/drawing/2014/main" id="{6D5F667A-25FE-EF4C-A68E-63B8E04FA984}"/>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77" name="Line 36">
                <a:extLst>
                  <a:ext uri="{FF2B5EF4-FFF2-40B4-BE49-F238E27FC236}">
                    <a16:creationId xmlns:a16="http://schemas.microsoft.com/office/drawing/2014/main" id="{017545A5-9F89-2749-A706-3AAB0735C952}"/>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8" name="Line 37">
                <a:extLst>
                  <a:ext uri="{FF2B5EF4-FFF2-40B4-BE49-F238E27FC236}">
                    <a16:creationId xmlns:a16="http://schemas.microsoft.com/office/drawing/2014/main" id="{B8D1EE04-8734-5746-A11E-A30A1FC3CCE5}"/>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9" name="Freeform 78">
                <a:extLst>
                  <a:ext uri="{FF2B5EF4-FFF2-40B4-BE49-F238E27FC236}">
                    <a16:creationId xmlns:a16="http://schemas.microsoft.com/office/drawing/2014/main" id="{09080B67-7B6B-054A-A466-E841C6782A8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80" name="Group 207">
              <a:extLst>
                <a:ext uri="{FF2B5EF4-FFF2-40B4-BE49-F238E27FC236}">
                  <a16:creationId xmlns:a16="http://schemas.microsoft.com/office/drawing/2014/main" id="{3CD695D2-1590-4F40-8199-EFC92217BBCD}"/>
                </a:ext>
              </a:extLst>
            </p:cNvPr>
            <p:cNvGrpSpPr>
              <a:grpSpLocks/>
            </p:cNvGrpSpPr>
            <p:nvPr/>
          </p:nvGrpSpPr>
          <p:grpSpPr bwMode="auto">
            <a:xfrm>
              <a:off x="683555" y="3337907"/>
              <a:ext cx="304800" cy="762000"/>
              <a:chOff x="4560" y="2400"/>
              <a:chExt cx="192" cy="480"/>
            </a:xfrm>
          </p:grpSpPr>
          <p:sp>
            <p:nvSpPr>
              <p:cNvPr id="81" name="Oval 111">
                <a:extLst>
                  <a:ext uri="{FF2B5EF4-FFF2-40B4-BE49-F238E27FC236}">
                    <a16:creationId xmlns:a16="http://schemas.microsoft.com/office/drawing/2014/main" id="{409CF989-1476-BB4D-8654-F1D4440DA5D0}"/>
                  </a:ext>
                </a:extLst>
              </p:cNvPr>
              <p:cNvSpPr>
                <a:spLocks noChangeAspect="1" noChangeArrowheads="1"/>
              </p:cNvSpPr>
              <p:nvPr/>
            </p:nvSpPr>
            <p:spPr bwMode="auto">
              <a:xfrm>
                <a:off x="4560" y="2544"/>
                <a:ext cx="192" cy="192"/>
              </a:xfrm>
              <a:prstGeom prst="ellipse">
                <a:avLst/>
              </a:prstGeom>
              <a:noFill/>
              <a:ln w="6350">
                <a:solidFill>
                  <a:schemeClr val="tx1"/>
                </a:solidFill>
                <a:round/>
                <a:headEnd/>
                <a:tailEnd/>
              </a:ln>
            </p:spPr>
            <p:txBody>
              <a:bodyPr wrap="none" anchor="ctr">
                <a:prstTxWarp prst="textNoShape">
                  <a:avLst/>
                </a:prstTxWarp>
              </a:bodyPr>
              <a:lstStyle/>
              <a:p>
                <a:pPr algn="ctr"/>
                <a:endParaRPr lang="en-US" sz="1200"/>
              </a:p>
            </p:txBody>
          </p:sp>
          <p:sp>
            <p:nvSpPr>
              <p:cNvPr id="82" name="Line 112">
                <a:extLst>
                  <a:ext uri="{FF2B5EF4-FFF2-40B4-BE49-F238E27FC236}">
                    <a16:creationId xmlns:a16="http://schemas.microsoft.com/office/drawing/2014/main" id="{C4447D59-AFB8-F74E-AF3B-40AE4FE94067}"/>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83" name="Line 113">
                <a:extLst>
                  <a:ext uri="{FF2B5EF4-FFF2-40B4-BE49-F238E27FC236}">
                    <a16:creationId xmlns:a16="http://schemas.microsoft.com/office/drawing/2014/main" id="{DE6C87DC-48D3-8B45-9F59-4F12781553E0}"/>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84" name="Group 117">
                <a:extLst>
                  <a:ext uri="{FF2B5EF4-FFF2-40B4-BE49-F238E27FC236}">
                    <a16:creationId xmlns:a16="http://schemas.microsoft.com/office/drawing/2014/main" id="{F0E6A506-8BA1-3947-A007-7E83A18D9AED}"/>
                  </a:ext>
                </a:extLst>
              </p:cNvPr>
              <p:cNvGrpSpPr>
                <a:grpSpLocks noChangeAspect="1"/>
              </p:cNvGrpSpPr>
              <p:nvPr/>
            </p:nvGrpSpPr>
            <p:grpSpPr bwMode="auto">
              <a:xfrm>
                <a:off x="4608" y="2592"/>
                <a:ext cx="96" cy="96"/>
                <a:chOff x="2929" y="3217"/>
                <a:chExt cx="383" cy="191"/>
              </a:xfrm>
            </p:grpSpPr>
            <p:sp>
              <p:nvSpPr>
                <p:cNvPr id="85" name="Arc 118">
                  <a:extLst>
                    <a:ext uri="{FF2B5EF4-FFF2-40B4-BE49-F238E27FC236}">
                      <a16:creationId xmlns:a16="http://schemas.microsoft.com/office/drawing/2014/main" id="{DB4680CA-DC42-A640-88FE-82339944E055}"/>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sp>
              <p:nvSpPr>
                <p:cNvPr id="86" name="Arc 119">
                  <a:extLst>
                    <a:ext uri="{FF2B5EF4-FFF2-40B4-BE49-F238E27FC236}">
                      <a16:creationId xmlns:a16="http://schemas.microsoft.com/office/drawing/2014/main" id="{3DBAC816-6678-8C46-818F-4DEFC269A2BA}"/>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grpSp>
        </p:grpSp>
        <p:cxnSp>
          <p:nvCxnSpPr>
            <p:cNvPr id="87" name="Straight Connector 86">
              <a:extLst>
                <a:ext uri="{FF2B5EF4-FFF2-40B4-BE49-F238E27FC236}">
                  <a16:creationId xmlns:a16="http://schemas.microsoft.com/office/drawing/2014/main" id="{A673FD14-2B56-254B-87D5-0DF4AE9C4877}"/>
                </a:ext>
              </a:extLst>
            </p:cNvPr>
            <p:cNvCxnSpPr/>
            <p:nvPr/>
          </p:nvCxnSpPr>
          <p:spPr>
            <a:xfrm>
              <a:off x="1293155" y="3322069"/>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88" name="Group 222">
              <a:extLst>
                <a:ext uri="{FF2B5EF4-FFF2-40B4-BE49-F238E27FC236}">
                  <a16:creationId xmlns:a16="http://schemas.microsoft.com/office/drawing/2014/main" id="{DEC9F654-BE3F-B94F-9A6A-916A9828E463}"/>
                </a:ext>
              </a:extLst>
            </p:cNvPr>
            <p:cNvGrpSpPr>
              <a:grpSpLocks/>
            </p:cNvGrpSpPr>
            <p:nvPr/>
          </p:nvGrpSpPr>
          <p:grpSpPr bwMode="auto">
            <a:xfrm>
              <a:off x="683555" y="3944890"/>
              <a:ext cx="304800" cy="381000"/>
              <a:chOff x="4272" y="3072"/>
              <a:chExt cx="192" cy="240"/>
            </a:xfrm>
          </p:grpSpPr>
          <p:sp>
            <p:nvSpPr>
              <p:cNvPr id="89" name="Line 99">
                <a:extLst>
                  <a:ext uri="{FF2B5EF4-FFF2-40B4-BE49-F238E27FC236}">
                    <a16:creationId xmlns:a16="http://schemas.microsoft.com/office/drawing/2014/main" id="{BB88C3C5-A980-EC4D-A24D-67FE1378803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0" name="Line 100">
                <a:extLst>
                  <a:ext uri="{FF2B5EF4-FFF2-40B4-BE49-F238E27FC236}">
                    <a16:creationId xmlns:a16="http://schemas.microsoft.com/office/drawing/2014/main" id="{FF15EFAE-3F1F-A142-959A-3CB02BC7365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1" name="Line 101">
                <a:extLst>
                  <a:ext uri="{FF2B5EF4-FFF2-40B4-BE49-F238E27FC236}">
                    <a16:creationId xmlns:a16="http://schemas.microsoft.com/office/drawing/2014/main" id="{AEB74D2E-5F94-954C-9A71-11282AA39FF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2" name="Line 102">
                <a:extLst>
                  <a:ext uri="{FF2B5EF4-FFF2-40B4-BE49-F238E27FC236}">
                    <a16:creationId xmlns:a16="http://schemas.microsoft.com/office/drawing/2014/main" id="{847B87C8-EC3C-B641-AF83-ACB9EE9623E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3" name="Line 103">
                <a:extLst>
                  <a:ext uri="{FF2B5EF4-FFF2-40B4-BE49-F238E27FC236}">
                    <a16:creationId xmlns:a16="http://schemas.microsoft.com/office/drawing/2014/main" id="{5AD0238A-B624-2140-A82E-383B2D4B5237}"/>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4" name="Line 104">
                <a:extLst>
                  <a:ext uri="{FF2B5EF4-FFF2-40B4-BE49-F238E27FC236}">
                    <a16:creationId xmlns:a16="http://schemas.microsoft.com/office/drawing/2014/main" id="{1E9EDD6E-F090-D441-92DE-435289510CA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96" name="Group 210">
              <a:extLst>
                <a:ext uri="{FF2B5EF4-FFF2-40B4-BE49-F238E27FC236}">
                  <a16:creationId xmlns:a16="http://schemas.microsoft.com/office/drawing/2014/main" id="{F7969697-9DD2-7746-A905-671CC84925A6}"/>
                </a:ext>
              </a:extLst>
            </p:cNvPr>
            <p:cNvGrpSpPr>
              <a:grpSpLocks/>
            </p:cNvGrpSpPr>
            <p:nvPr/>
          </p:nvGrpSpPr>
          <p:grpSpPr bwMode="auto">
            <a:xfrm rot="16200000">
              <a:off x="1064555" y="2942622"/>
              <a:ext cx="304800" cy="762000"/>
              <a:chOff x="3216" y="1728"/>
              <a:chExt cx="192" cy="480"/>
            </a:xfrm>
          </p:grpSpPr>
          <p:sp>
            <p:nvSpPr>
              <p:cNvPr id="97" name="Line 8">
                <a:extLst>
                  <a:ext uri="{FF2B5EF4-FFF2-40B4-BE49-F238E27FC236}">
                    <a16:creationId xmlns:a16="http://schemas.microsoft.com/office/drawing/2014/main" id="{DB0EBB3D-EE55-4943-AAA5-C7CB1FAF78D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8" name="Line 9">
                <a:extLst>
                  <a:ext uri="{FF2B5EF4-FFF2-40B4-BE49-F238E27FC236}">
                    <a16:creationId xmlns:a16="http://schemas.microsoft.com/office/drawing/2014/main" id="{B793F0B3-F788-8247-AAA2-56F31CFB08B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9" name="Line 10">
                <a:extLst>
                  <a:ext uri="{FF2B5EF4-FFF2-40B4-BE49-F238E27FC236}">
                    <a16:creationId xmlns:a16="http://schemas.microsoft.com/office/drawing/2014/main" id="{C21B0C89-2C17-6146-9140-C718CE6308F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0" name="Line 11">
                <a:extLst>
                  <a:ext uri="{FF2B5EF4-FFF2-40B4-BE49-F238E27FC236}">
                    <a16:creationId xmlns:a16="http://schemas.microsoft.com/office/drawing/2014/main" id="{EB408D5D-3CAC-5548-B2CC-CC94AC6550A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01" name="Freeform 12">
              <a:extLst>
                <a:ext uri="{FF2B5EF4-FFF2-40B4-BE49-F238E27FC236}">
                  <a16:creationId xmlns:a16="http://schemas.microsoft.com/office/drawing/2014/main" id="{BB9BC6D6-608F-DC4E-84F9-5ADD2F86C5A3}"/>
                </a:ext>
              </a:extLst>
            </p:cNvPr>
            <p:cNvSpPr>
              <a:spLocks/>
            </p:cNvSpPr>
            <p:nvPr/>
          </p:nvSpPr>
          <p:spPr bwMode="auto">
            <a:xfrm flipH="1">
              <a:off x="1669225" y="259210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02" name="Straight Connector 101">
              <a:extLst>
                <a:ext uri="{FF2B5EF4-FFF2-40B4-BE49-F238E27FC236}">
                  <a16:creationId xmlns:a16="http://schemas.microsoft.com/office/drawing/2014/main" id="{3B33E947-A2C9-1E4A-BDAB-BCCE20B6216E}"/>
                </a:ext>
              </a:extLst>
            </p:cNvPr>
            <p:cNvCxnSpPr>
              <a:cxnSpLocks/>
            </p:cNvCxnSpPr>
            <p:nvPr/>
          </p:nvCxnSpPr>
          <p:spPr>
            <a:xfrm>
              <a:off x="2182005" y="3018822"/>
              <a:ext cx="413812" cy="27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 name="Straight Connector 102">
              <a:extLst>
                <a:ext uri="{FF2B5EF4-FFF2-40B4-BE49-F238E27FC236}">
                  <a16:creationId xmlns:a16="http://schemas.microsoft.com/office/drawing/2014/main" id="{8AE5820D-5A37-FC46-8357-0BC57B2C7470}"/>
                </a:ext>
              </a:extLst>
            </p:cNvPr>
            <p:cNvCxnSpPr/>
            <p:nvPr/>
          </p:nvCxnSpPr>
          <p:spPr>
            <a:xfrm flipV="1">
              <a:off x="1746869" y="2292651"/>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4" name="Straight Connector 103">
              <a:extLst>
                <a:ext uri="{FF2B5EF4-FFF2-40B4-BE49-F238E27FC236}">
                  <a16:creationId xmlns:a16="http://schemas.microsoft.com/office/drawing/2014/main" id="{AEDD3C11-0F60-8C4C-B046-1A9615B3100C}"/>
                </a:ext>
              </a:extLst>
            </p:cNvPr>
            <p:cNvCxnSpPr/>
            <p:nvPr/>
          </p:nvCxnSpPr>
          <p:spPr>
            <a:xfrm rot="10800000">
              <a:off x="1758917" y="2286253"/>
              <a:ext cx="1588" cy="3749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5" name="Straight Connector 104">
              <a:extLst>
                <a:ext uri="{FF2B5EF4-FFF2-40B4-BE49-F238E27FC236}">
                  <a16:creationId xmlns:a16="http://schemas.microsoft.com/office/drawing/2014/main" id="{E9932DC4-BF22-AA49-948F-391AD52C9E4A}"/>
                </a:ext>
              </a:extLst>
            </p:cNvPr>
            <p:cNvCxnSpPr/>
            <p:nvPr/>
          </p:nvCxnSpPr>
          <p:spPr>
            <a:xfrm rot="5400000" flipH="1" flipV="1">
              <a:off x="2002172" y="2124129"/>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6" name="TextBox 105">
              <a:extLst>
                <a:ext uri="{FF2B5EF4-FFF2-40B4-BE49-F238E27FC236}">
                  <a16:creationId xmlns:a16="http://schemas.microsoft.com/office/drawing/2014/main" id="{944BA33C-7AF7-A04A-B01D-EC46AFB84C5B}"/>
                </a:ext>
              </a:extLst>
            </p:cNvPr>
            <p:cNvSpPr txBox="1"/>
            <p:nvPr/>
          </p:nvSpPr>
          <p:spPr>
            <a:xfrm>
              <a:off x="2265420" y="3776130"/>
              <a:ext cx="400505"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107" name="TextBox 106">
              <a:extLst>
                <a:ext uri="{FF2B5EF4-FFF2-40B4-BE49-F238E27FC236}">
                  <a16:creationId xmlns:a16="http://schemas.microsoft.com/office/drawing/2014/main" id="{84616DF3-81B3-5F44-9074-428DABDBC284}"/>
                </a:ext>
              </a:extLst>
            </p:cNvPr>
            <p:cNvSpPr txBox="1"/>
            <p:nvPr/>
          </p:nvSpPr>
          <p:spPr>
            <a:xfrm>
              <a:off x="1297907" y="2607024"/>
              <a:ext cx="475159" cy="338554"/>
            </a:xfrm>
            <a:prstGeom prst="rect">
              <a:avLst/>
            </a:prstGeom>
            <a:noFill/>
          </p:spPr>
          <p:txBody>
            <a:bodyPr wrap="square" rtlCol="0">
              <a:spAutoFit/>
            </a:bodyPr>
            <a:lstStyle/>
            <a:p>
              <a:r>
                <a:rPr lang="en-US" sz="1600" dirty="0"/>
                <a:t>R</a:t>
              </a:r>
              <a:r>
                <a:rPr lang="en-US" sz="1600" baseline="-25000" dirty="0"/>
                <a:t>1</a:t>
              </a:r>
              <a:endParaRPr lang="en-US" sz="1200" dirty="0"/>
            </a:p>
          </p:txBody>
        </p:sp>
        <p:grpSp>
          <p:nvGrpSpPr>
            <p:cNvPr id="109" name="Group 222">
              <a:extLst>
                <a:ext uri="{FF2B5EF4-FFF2-40B4-BE49-F238E27FC236}">
                  <a16:creationId xmlns:a16="http://schemas.microsoft.com/office/drawing/2014/main" id="{A7C12862-4F98-5D47-B698-36AE34BB9B9D}"/>
                </a:ext>
              </a:extLst>
            </p:cNvPr>
            <p:cNvGrpSpPr>
              <a:grpSpLocks/>
            </p:cNvGrpSpPr>
            <p:nvPr/>
          </p:nvGrpSpPr>
          <p:grpSpPr bwMode="auto">
            <a:xfrm>
              <a:off x="2056945" y="4253690"/>
              <a:ext cx="304800" cy="381000"/>
              <a:chOff x="4272" y="3072"/>
              <a:chExt cx="192" cy="240"/>
            </a:xfrm>
          </p:grpSpPr>
          <p:sp>
            <p:nvSpPr>
              <p:cNvPr id="110" name="Line 99">
                <a:extLst>
                  <a:ext uri="{FF2B5EF4-FFF2-40B4-BE49-F238E27FC236}">
                    <a16:creationId xmlns:a16="http://schemas.microsoft.com/office/drawing/2014/main" id="{4B66E38F-16C2-114D-B4EE-7146C1C1D4F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1" name="Line 100">
                <a:extLst>
                  <a:ext uri="{FF2B5EF4-FFF2-40B4-BE49-F238E27FC236}">
                    <a16:creationId xmlns:a16="http://schemas.microsoft.com/office/drawing/2014/main" id="{709F0E4B-3258-5A45-BAEC-26A91E34564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2" name="Line 101">
                <a:extLst>
                  <a:ext uri="{FF2B5EF4-FFF2-40B4-BE49-F238E27FC236}">
                    <a16:creationId xmlns:a16="http://schemas.microsoft.com/office/drawing/2014/main" id="{CD2F6D0C-5FDE-E642-B077-68EB32F7F74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3" name="Line 102">
                <a:extLst>
                  <a:ext uri="{FF2B5EF4-FFF2-40B4-BE49-F238E27FC236}">
                    <a16:creationId xmlns:a16="http://schemas.microsoft.com/office/drawing/2014/main" id="{93987576-5195-4445-858F-24B6EAFEAEE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4" name="Line 103">
                <a:extLst>
                  <a:ext uri="{FF2B5EF4-FFF2-40B4-BE49-F238E27FC236}">
                    <a16:creationId xmlns:a16="http://schemas.microsoft.com/office/drawing/2014/main" id="{9D6ADE18-1A1D-0A4C-82C1-A20FF7FD3F0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5" name="Line 104">
                <a:extLst>
                  <a:ext uri="{FF2B5EF4-FFF2-40B4-BE49-F238E27FC236}">
                    <a16:creationId xmlns:a16="http://schemas.microsoft.com/office/drawing/2014/main" id="{622B39EB-7A23-574F-8B95-442A4C6B09E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16" name="Freeform 12">
              <a:extLst>
                <a:ext uri="{FF2B5EF4-FFF2-40B4-BE49-F238E27FC236}">
                  <a16:creationId xmlns:a16="http://schemas.microsoft.com/office/drawing/2014/main" id="{799D86E1-5241-0140-BE76-D2F0C11E7E02}"/>
                </a:ext>
              </a:extLst>
            </p:cNvPr>
            <p:cNvSpPr>
              <a:spLocks/>
            </p:cNvSpPr>
            <p:nvPr/>
          </p:nvSpPr>
          <p:spPr bwMode="auto">
            <a:xfrm flipH="1">
              <a:off x="1672491" y="3335290"/>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7" name="Freeform 12">
              <a:extLst>
                <a:ext uri="{FF2B5EF4-FFF2-40B4-BE49-F238E27FC236}">
                  <a16:creationId xmlns:a16="http://schemas.microsoft.com/office/drawing/2014/main" id="{163D3FB0-FA48-054B-A457-D7862279D922}"/>
                </a:ext>
              </a:extLst>
            </p:cNvPr>
            <p:cNvSpPr>
              <a:spLocks/>
            </p:cNvSpPr>
            <p:nvPr/>
          </p:nvSpPr>
          <p:spPr bwMode="auto">
            <a:xfrm flipH="1">
              <a:off x="2112433" y="3563890"/>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18" name="Straight Connector 117">
              <a:extLst>
                <a:ext uri="{FF2B5EF4-FFF2-40B4-BE49-F238E27FC236}">
                  <a16:creationId xmlns:a16="http://schemas.microsoft.com/office/drawing/2014/main" id="{A214F004-FE33-CB42-A160-704EF0ACAD07}"/>
                </a:ext>
              </a:extLst>
            </p:cNvPr>
            <p:cNvCxnSpPr/>
            <p:nvPr/>
          </p:nvCxnSpPr>
          <p:spPr>
            <a:xfrm flipV="1">
              <a:off x="1773742" y="4262216"/>
              <a:ext cx="113348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27F9D386-74CD-3F4B-81B1-7609675A1031}"/>
                </a:ext>
              </a:extLst>
            </p:cNvPr>
            <p:cNvCxnSpPr>
              <a:cxnSpLocks/>
            </p:cNvCxnSpPr>
            <p:nvPr/>
          </p:nvCxnSpPr>
          <p:spPr>
            <a:xfrm flipV="1">
              <a:off x="1765196" y="3967901"/>
              <a:ext cx="0" cy="307777"/>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20" name="Group 210">
              <a:extLst>
                <a:ext uri="{FF2B5EF4-FFF2-40B4-BE49-F238E27FC236}">
                  <a16:creationId xmlns:a16="http://schemas.microsoft.com/office/drawing/2014/main" id="{897F6BB2-1367-CC4F-8625-2E15FDAE88F3}"/>
                </a:ext>
              </a:extLst>
            </p:cNvPr>
            <p:cNvGrpSpPr>
              <a:grpSpLocks/>
            </p:cNvGrpSpPr>
            <p:nvPr/>
          </p:nvGrpSpPr>
          <p:grpSpPr bwMode="auto">
            <a:xfrm rot="16200000">
              <a:off x="2431989" y="3194558"/>
              <a:ext cx="304800" cy="762000"/>
              <a:chOff x="3216" y="1728"/>
              <a:chExt cx="192" cy="480"/>
            </a:xfrm>
          </p:grpSpPr>
          <p:sp>
            <p:nvSpPr>
              <p:cNvPr id="121" name="Line 8">
                <a:extLst>
                  <a:ext uri="{FF2B5EF4-FFF2-40B4-BE49-F238E27FC236}">
                    <a16:creationId xmlns:a16="http://schemas.microsoft.com/office/drawing/2014/main" id="{3EBFB474-61CE-CC47-BAFD-2B183438476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2" name="Line 9">
                <a:extLst>
                  <a:ext uri="{FF2B5EF4-FFF2-40B4-BE49-F238E27FC236}">
                    <a16:creationId xmlns:a16="http://schemas.microsoft.com/office/drawing/2014/main" id="{59E23E19-BBF3-5840-8B70-BF967C70F31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3" name="Line 10">
                <a:extLst>
                  <a:ext uri="{FF2B5EF4-FFF2-40B4-BE49-F238E27FC236}">
                    <a16:creationId xmlns:a16="http://schemas.microsoft.com/office/drawing/2014/main" id="{E8CAFA92-971E-FA4A-88F7-7F2F155BB0F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4" name="Line 11">
                <a:extLst>
                  <a:ext uri="{FF2B5EF4-FFF2-40B4-BE49-F238E27FC236}">
                    <a16:creationId xmlns:a16="http://schemas.microsoft.com/office/drawing/2014/main" id="{4D7826B4-3FD4-044E-B232-F64E144E1B6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25" name="Oval 124">
              <a:extLst>
                <a:ext uri="{FF2B5EF4-FFF2-40B4-BE49-F238E27FC236}">
                  <a16:creationId xmlns:a16="http://schemas.microsoft.com/office/drawing/2014/main" id="{5851EA67-BFAC-E44F-A48C-B8B9EBDF6518}"/>
                </a:ext>
              </a:extLst>
            </p:cNvPr>
            <p:cNvSpPr/>
            <p:nvPr/>
          </p:nvSpPr>
          <p:spPr>
            <a:xfrm>
              <a:off x="2876335" y="421342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6" name="TextBox 125">
              <a:extLst>
                <a:ext uri="{FF2B5EF4-FFF2-40B4-BE49-F238E27FC236}">
                  <a16:creationId xmlns:a16="http://schemas.microsoft.com/office/drawing/2014/main" id="{88C53F88-6E7F-1F4D-8ECC-24265D0E162B}"/>
                </a:ext>
              </a:extLst>
            </p:cNvPr>
            <p:cNvSpPr txBox="1"/>
            <p:nvPr/>
          </p:nvSpPr>
          <p:spPr>
            <a:xfrm>
              <a:off x="1345214" y="3613994"/>
              <a:ext cx="404595" cy="338554"/>
            </a:xfrm>
            <a:prstGeom prst="rect">
              <a:avLst/>
            </a:prstGeom>
            <a:noFill/>
          </p:spPr>
          <p:txBody>
            <a:bodyPr wrap="square" rtlCol="0">
              <a:spAutoFit/>
            </a:bodyPr>
            <a:lstStyle/>
            <a:p>
              <a:r>
                <a:rPr lang="en-US" sz="1600" dirty="0"/>
                <a:t>R</a:t>
              </a:r>
              <a:r>
                <a:rPr lang="en-US" sz="1600" baseline="-25000" dirty="0"/>
                <a:t>2</a:t>
              </a:r>
              <a:endParaRPr lang="en-US" sz="1200" baseline="-25000" dirty="0"/>
            </a:p>
          </p:txBody>
        </p:sp>
        <p:sp>
          <p:nvSpPr>
            <p:cNvPr id="127" name="Oval 126">
              <a:extLst>
                <a:ext uri="{FF2B5EF4-FFF2-40B4-BE49-F238E27FC236}">
                  <a16:creationId xmlns:a16="http://schemas.microsoft.com/office/drawing/2014/main" id="{8FEADDB2-5583-2249-9A47-E128CC8BAD2C}"/>
                </a:ext>
              </a:extLst>
            </p:cNvPr>
            <p:cNvSpPr/>
            <p:nvPr/>
          </p:nvSpPr>
          <p:spPr>
            <a:xfrm>
              <a:off x="2110019" y="186234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8" name="TextBox 127">
              <a:extLst>
                <a:ext uri="{FF2B5EF4-FFF2-40B4-BE49-F238E27FC236}">
                  <a16:creationId xmlns:a16="http://schemas.microsoft.com/office/drawing/2014/main" id="{D6115C7A-FF59-054B-A1FD-B78C33F1ACDD}"/>
                </a:ext>
              </a:extLst>
            </p:cNvPr>
            <p:cNvSpPr txBox="1"/>
            <p:nvPr/>
          </p:nvSpPr>
          <p:spPr>
            <a:xfrm>
              <a:off x="328105" y="3487690"/>
              <a:ext cx="366920" cy="338554"/>
            </a:xfrm>
            <a:prstGeom prst="rect">
              <a:avLst/>
            </a:prstGeom>
            <a:noFill/>
          </p:spPr>
          <p:txBody>
            <a:bodyPr wrap="square" rtlCol="0">
              <a:spAutoFit/>
            </a:bodyPr>
            <a:lstStyle/>
            <a:p>
              <a:r>
                <a:rPr lang="en-US" sz="1600" dirty="0"/>
                <a:t>V</a:t>
              </a:r>
              <a:r>
                <a:rPr lang="en-US" sz="1600" baseline="-25000" dirty="0"/>
                <a:t>s</a:t>
              </a:r>
            </a:p>
          </p:txBody>
        </p:sp>
        <p:sp>
          <p:nvSpPr>
            <p:cNvPr id="129" name="TextBox 128">
              <a:extLst>
                <a:ext uri="{FF2B5EF4-FFF2-40B4-BE49-F238E27FC236}">
                  <a16:creationId xmlns:a16="http://schemas.microsoft.com/office/drawing/2014/main" id="{9FA35B8F-EDE4-3141-8856-4122BD927FB3}"/>
                </a:ext>
              </a:extLst>
            </p:cNvPr>
            <p:cNvSpPr txBox="1"/>
            <p:nvPr/>
          </p:nvSpPr>
          <p:spPr>
            <a:xfrm>
              <a:off x="2253374" y="1782430"/>
              <a:ext cx="444161" cy="338554"/>
            </a:xfrm>
            <a:prstGeom prst="rect">
              <a:avLst/>
            </a:prstGeom>
            <a:noFill/>
          </p:spPr>
          <p:txBody>
            <a:bodyPr wrap="none" rtlCol="0">
              <a:spAutoFit/>
            </a:bodyPr>
            <a:lstStyle/>
            <a:p>
              <a:r>
                <a:rPr lang="en-US" sz="1600" dirty="0"/>
                <a:t>V</a:t>
              </a:r>
              <a:r>
                <a:rPr lang="en-US" sz="1600" baseline="-25000" dirty="0"/>
                <a:t>CC</a:t>
              </a:r>
              <a:endParaRPr lang="en-US" sz="1200" baseline="-25000" dirty="0"/>
            </a:p>
          </p:txBody>
        </p:sp>
        <p:cxnSp>
          <p:nvCxnSpPr>
            <p:cNvPr id="132" name="Straight Connector 131">
              <a:extLst>
                <a:ext uri="{FF2B5EF4-FFF2-40B4-BE49-F238E27FC236}">
                  <a16:creationId xmlns:a16="http://schemas.microsoft.com/office/drawing/2014/main" id="{6B714703-DECD-1E45-8689-B5E973EF03D9}"/>
                </a:ext>
              </a:extLst>
            </p:cNvPr>
            <p:cNvCxnSpPr>
              <a:cxnSpLocks/>
            </p:cNvCxnSpPr>
            <p:nvPr/>
          </p:nvCxnSpPr>
          <p:spPr>
            <a:xfrm flipH="1" flipV="1">
              <a:off x="2570533" y="2279158"/>
              <a:ext cx="16124" cy="75133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6" name="TextBox 65">
              <a:extLst>
                <a:ext uri="{FF2B5EF4-FFF2-40B4-BE49-F238E27FC236}">
                  <a16:creationId xmlns:a16="http://schemas.microsoft.com/office/drawing/2014/main" id="{E0BF207D-1C04-0D48-8489-06DB0923FEDD}"/>
                </a:ext>
              </a:extLst>
            </p:cNvPr>
            <p:cNvSpPr txBox="1"/>
            <p:nvPr/>
          </p:nvSpPr>
          <p:spPr>
            <a:xfrm>
              <a:off x="1052846" y="2811320"/>
              <a:ext cx="420241" cy="338554"/>
            </a:xfrm>
            <a:prstGeom prst="rect">
              <a:avLst/>
            </a:prstGeom>
            <a:noFill/>
          </p:spPr>
          <p:txBody>
            <a:bodyPr wrap="square" rtlCol="0">
              <a:spAutoFit/>
            </a:bodyPr>
            <a:lstStyle/>
            <a:p>
              <a:r>
                <a:rPr lang="en-US" sz="1600" dirty="0" err="1"/>
                <a:t>C</a:t>
              </a:r>
              <a:r>
                <a:rPr lang="en-US" sz="1600" baseline="-25000" dirty="0" err="1"/>
                <a:t>i</a:t>
              </a:r>
              <a:endParaRPr lang="en-US" sz="1200" dirty="0"/>
            </a:p>
          </p:txBody>
        </p:sp>
        <p:sp>
          <p:nvSpPr>
            <p:cNvPr id="67" name="Oval 66">
              <a:extLst>
                <a:ext uri="{FF2B5EF4-FFF2-40B4-BE49-F238E27FC236}">
                  <a16:creationId xmlns:a16="http://schemas.microsoft.com/office/drawing/2014/main" id="{33D1D7C1-1A8F-BA4C-8B57-9399B5B6F080}"/>
                </a:ext>
              </a:extLst>
            </p:cNvPr>
            <p:cNvSpPr/>
            <p:nvPr/>
          </p:nvSpPr>
          <p:spPr>
            <a:xfrm>
              <a:off x="2916001" y="3514056"/>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9" name="Oval 68">
              <a:extLst>
                <a:ext uri="{FF2B5EF4-FFF2-40B4-BE49-F238E27FC236}">
                  <a16:creationId xmlns:a16="http://schemas.microsoft.com/office/drawing/2014/main" id="{0EB7D32F-056A-7B4E-A230-10A4EA1F3D6F}"/>
                </a:ext>
              </a:extLst>
            </p:cNvPr>
            <p:cNvSpPr/>
            <p:nvPr/>
          </p:nvSpPr>
          <p:spPr>
            <a:xfrm>
              <a:off x="1715593" y="326562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0" name="Oval 69">
              <a:extLst>
                <a:ext uri="{FF2B5EF4-FFF2-40B4-BE49-F238E27FC236}">
                  <a16:creationId xmlns:a16="http://schemas.microsoft.com/office/drawing/2014/main" id="{30CDDB2B-308C-5544-A366-A95FC1F36015}"/>
                </a:ext>
              </a:extLst>
            </p:cNvPr>
            <p:cNvSpPr/>
            <p:nvPr/>
          </p:nvSpPr>
          <p:spPr>
            <a:xfrm>
              <a:off x="2154003" y="420507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169281258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BJT </a:t>
            </a:r>
            <a:r>
              <a:rPr lang="en-US" dirty="0">
                <a:cs typeface="Arial" panose="020B0604020202020204" pitchFamily="34" charset="0"/>
              </a:rPr>
              <a:t>c</a:t>
            </a:r>
            <a:r>
              <a:rPr lang="en-US" sz="4400" dirty="0">
                <a:cs typeface="Arial" panose="020B0604020202020204" pitchFamily="34" charset="0"/>
              </a:rPr>
              <a:t>ommon </a:t>
            </a:r>
            <a:r>
              <a:rPr lang="en-US" dirty="0">
                <a:cs typeface="Arial" panose="020B0604020202020204" pitchFamily="34" charset="0"/>
              </a:rPr>
              <a:t>b</a:t>
            </a:r>
            <a:r>
              <a:rPr lang="en-US" sz="4400" dirty="0">
                <a:cs typeface="Arial" panose="020B0604020202020204" pitchFamily="34" charset="0"/>
              </a:rPr>
              <a:t>ase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992198" y="1425426"/>
                <a:ext cx="7940363" cy="4580519"/>
              </a:xfrm>
            </p:spPr>
            <p:txBody>
              <a:bodyPr>
                <a:noAutofit/>
              </a:bodyPr>
              <a:lstStyle/>
              <a:p>
                <a:pPr>
                  <a:spcBef>
                    <a:spcPts val="400"/>
                  </a:spcBef>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𝐴</m:t>
                        </m:r>
                      </m:e>
                      <m:sub>
                        <m:r>
                          <a:rPr lang="en-US" sz="2000" b="0" i="1" smtClean="0">
                            <a:latin typeface="Cambria Math" panose="02040503050406030204" pitchFamily="18" charset="0"/>
                            <a:cs typeface="Arial" charset="0"/>
                          </a:rPr>
                          <m:t>𝐼</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𝐶</m:t>
                            </m:r>
                          </m:sub>
                        </m:sSub>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𝐸</m:t>
                            </m:r>
                          </m:sub>
                        </m:sSub>
                      </m:den>
                    </m:f>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𝛽</m:t>
                        </m:r>
                      </m:num>
                      <m:den>
                        <m:r>
                          <a:rPr lang="en-US" sz="2000" b="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+1</m:t>
                        </m:r>
                      </m:den>
                    </m:f>
                  </m:oMath>
                </a14:m>
                <a:r>
                  <a:rPr lang="en-US" sz="2000" dirty="0">
                    <a:latin typeface="Arial" charset="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𝐴</m:t>
                        </m:r>
                      </m:e>
                      <m:sub>
                        <m:r>
                          <a:rPr lang="en-US" sz="2000" b="0" i="1" smtClean="0">
                            <a:latin typeface="Cambria Math" panose="02040503050406030204" pitchFamily="18" charset="0"/>
                            <a:cs typeface="Arial" charset="0"/>
                          </a:rPr>
                          <m:t>𝑉</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i="1">
                                <a:latin typeface="Cambria Math" panose="02040503050406030204" pitchFamily="18" charset="0"/>
                                <a:cs typeface="Arial" charset="0"/>
                              </a:rPr>
                              <m:t>𝐶</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𝐿</m:t>
                            </m:r>
                          </m:sub>
                        </m:sSub>
                      </m:num>
                      <m:den>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𝑒</m:t>
                            </m:r>
                          </m:sub>
                        </m:sSub>
                      </m:den>
                    </m:f>
                  </m:oMath>
                </a14:m>
                <a:r>
                  <a:rPr lang="en-US" sz="2000" dirty="0">
                    <a:latin typeface="Arial" charset="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𝑜𝑢𝑡</m:t>
                        </m:r>
                      </m:sub>
                    </m:sSub>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𝐶</m:t>
                        </m:r>
                      </m:sub>
                    </m:sSub>
                  </m:oMath>
                </a14:m>
                <a:endParaRPr lang="en-US" sz="20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𝐶𝐶</m:t>
                        </m:r>
                      </m:sub>
                    </m:sSub>
                    <m:r>
                      <a:rPr lang="en-US" sz="2000" b="0" i="1" smtClean="0">
                        <a:latin typeface="Cambria Math" panose="02040503050406030204" pitchFamily="18" charset="0"/>
                        <a:cs typeface="Arial" charset="0"/>
                      </a:rPr>
                      <m:t>=12,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𝑏𝑒</m:t>
                        </m:r>
                      </m:sub>
                    </m:sSub>
                    <m:r>
                      <a:rPr lang="en-US" sz="2000" b="0" i="1" smtClean="0">
                        <a:latin typeface="Cambria Math" panose="02040503050406030204" pitchFamily="18" charset="0"/>
                        <a:cs typeface="Arial" charset="0"/>
                      </a:rPr>
                      <m:t>=.7</m:t>
                    </m:r>
                    <m:r>
                      <a:rPr lang="en-US" sz="2000" b="0" i="1" smtClean="0">
                        <a:latin typeface="Cambria Math" panose="02040503050406030204" pitchFamily="18" charset="0"/>
                        <a:cs typeface="Arial" charset="0"/>
                      </a:rPr>
                      <m:t>𝑉</m:t>
                    </m:r>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𝐸</m:t>
                        </m:r>
                      </m:sub>
                    </m:sSub>
                    <m:r>
                      <a:rPr lang="en-US" sz="2000" b="0" i="1" smtClean="0">
                        <a:latin typeface="Cambria Math" panose="02040503050406030204" pitchFamily="18" charset="0"/>
                        <a:cs typeface="Arial" charset="0"/>
                      </a:rPr>
                      <m:t>=50</m:t>
                    </m:r>
                    <m:r>
                      <m:rPr>
                        <m:sty m:val="p"/>
                      </m:rPr>
                      <a:rPr lang="el-GR" sz="2000" b="0" i="1" smtClean="0">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𝐿</m:t>
                        </m:r>
                      </m:sub>
                    </m:sSub>
                    <m:r>
                      <a:rPr lang="en-US" sz="2000" b="0" i="1" smtClean="0">
                        <a:latin typeface="Cambria Math" panose="02040503050406030204" pitchFamily="18" charset="0"/>
                        <a:ea typeface="Cambria Math" panose="02040503050406030204" pitchFamily="18" charset="0"/>
                        <a:cs typeface="Arial" charset="0"/>
                      </a:rPr>
                      <m:t>=1</m:t>
                    </m:r>
                    <m:r>
                      <a:rPr lang="en-US" sz="2000" b="0" i="1" smtClean="0">
                        <a:latin typeface="Cambria Math" panose="02040503050406030204" pitchFamily="18" charset="0"/>
                        <a:ea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𝑐𝑒</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𝑞</m:t>
                        </m:r>
                      </m:sub>
                    </m:sSub>
                    <m:r>
                      <a:rPr lang="en-US" sz="2000" b="0" i="1" smtClean="0">
                        <a:latin typeface="Cambria Math" panose="02040503050406030204" pitchFamily="18" charset="0"/>
                        <a:ea typeface="Cambria Math" panose="02040503050406030204" pitchFamily="18" charset="0"/>
                        <a:cs typeface="Arial" charset="0"/>
                      </a:rPr>
                      <m:t>=5</m:t>
                    </m:r>
                    <m:r>
                      <a:rPr lang="en-US" sz="2000" b="0" i="1" smtClean="0">
                        <a:latin typeface="Cambria Math" panose="02040503050406030204" pitchFamily="18" charset="0"/>
                        <a:ea typeface="Cambria Math" panose="02040503050406030204" pitchFamily="18" charset="0"/>
                        <a:cs typeface="Arial" charset="0"/>
                      </a:rPr>
                      <m:t>𝑚𝐴</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𝑐𝑒</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𝑞</m:t>
                        </m:r>
                      </m:sub>
                    </m:sSub>
                    <m:r>
                      <a:rPr lang="en-US" sz="2000" b="0" i="1" smtClean="0">
                        <a:latin typeface="Cambria Math" panose="02040503050406030204" pitchFamily="18" charset="0"/>
                        <a:ea typeface="Cambria Math" panose="02040503050406030204" pitchFamily="18" charset="0"/>
                        <a:cs typeface="Arial" charset="0"/>
                      </a:rPr>
                      <m:t>=6</m:t>
                    </m:r>
                    <m:r>
                      <a:rPr lang="en-US" sz="2000" b="0" i="1" smtClean="0">
                        <a:latin typeface="Cambria Math" panose="02040503050406030204" pitchFamily="18" charset="0"/>
                        <a:ea typeface="Cambria Math" panose="02040503050406030204" pitchFamily="18" charset="0"/>
                        <a:cs typeface="Arial" charset="0"/>
                      </a:rPr>
                      <m:t>𝑉</m:t>
                    </m:r>
                  </m:oMath>
                </a14:m>
                <a:endParaRPr lang="en-US" sz="2000" b="0" dirty="0">
                  <a:latin typeface="Arial" charset="0"/>
                  <a:ea typeface="Cambria Math" panose="02040503050406030204" pitchFamily="18"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𝑐𝑒</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𝑞</m:t>
                            </m:r>
                          </m:sub>
                        </m:sSub>
                      </m:num>
                      <m:den>
                        <m:r>
                          <a:rPr lang="en-US" sz="2000" b="0" i="1" smtClean="0">
                            <a:latin typeface="Cambria Math" panose="02040503050406030204" pitchFamily="18" charset="0"/>
                            <a:ea typeface="Cambria Math" panose="02040503050406030204" pitchFamily="18" charset="0"/>
                            <a:cs typeface="Arial" charset="0"/>
                          </a:rPr>
                          <m:t>𝛽</m:t>
                        </m:r>
                      </m:den>
                    </m:f>
                    <m:r>
                      <a:rPr lang="en-US" sz="2000" b="0" i="1" smtClean="0">
                        <a:latin typeface="Cambria Math" panose="02040503050406030204" pitchFamily="18" charset="0"/>
                        <a:cs typeface="Arial" charset="0"/>
                      </a:rPr>
                      <m:t>=33</m:t>
                    </m:r>
                    <m:r>
                      <a:rPr lang="en-US" sz="2000" b="0" i="1" smtClean="0">
                        <a:latin typeface="Cambria Math" panose="02040503050406030204" pitchFamily="18" charset="0"/>
                        <a:ea typeface="Cambria Math" panose="02040503050406030204" pitchFamily="18" charset="0"/>
                        <a:cs typeface="Arial" charset="0"/>
                      </a:rPr>
                      <m:t>𝜇</m:t>
                    </m:r>
                    <m:r>
                      <a:rPr lang="en-US" sz="2000" b="0" i="1" smtClean="0">
                        <a:latin typeface="Cambria Math" panose="02040503050406030204" pitchFamily="18" charset="0"/>
                        <a:ea typeface="Cambria Math" panose="02040503050406030204" pitchFamily="18" charset="0"/>
                        <a:cs typeface="Arial" charset="0"/>
                      </a:rPr>
                      <m:t>𝐴</m:t>
                    </m:r>
                  </m:oMath>
                </a14:m>
                <a:r>
                  <a:rPr lang="en-US" sz="2000" dirty="0">
                    <a:latin typeface="Arial" charset="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2</m:t>
                            </m:r>
                          </m:sub>
                        </m:sSub>
                      </m:sub>
                    </m:sSub>
                    <m:r>
                      <a:rPr lang="en-US" sz="2000" b="0" i="1" smtClean="0">
                        <a:latin typeface="Cambria Math" panose="02040503050406030204" pitchFamily="18" charset="0"/>
                        <a:cs typeface="Arial" charset="0"/>
                      </a:rPr>
                      <m:t>=10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r>
                      <a:rPr lang="en-US" sz="2000" i="1">
                        <a:latin typeface="Cambria Math" panose="02040503050406030204" pitchFamily="18" charset="0"/>
                        <a:cs typeface="Arial" charset="0"/>
                      </a:rPr>
                      <m:t>=33</m:t>
                    </m:r>
                    <m:r>
                      <a:rPr lang="en-US" sz="2000" b="0" i="1" smtClean="0">
                        <a:latin typeface="Cambria Math" panose="02040503050406030204" pitchFamily="18" charset="0"/>
                        <a:cs typeface="Arial" charset="0"/>
                      </a:rPr>
                      <m:t>0</m:t>
                    </m:r>
                    <m:r>
                      <a:rPr lang="en-US" sz="2000" i="1">
                        <a:latin typeface="Cambria Math" panose="02040503050406030204" pitchFamily="18" charset="0"/>
                        <a:ea typeface="Cambria Math" panose="02040503050406030204" pitchFamily="18" charset="0"/>
                        <a:cs typeface="Arial" charset="0"/>
                      </a:rPr>
                      <m:t>𝜇</m:t>
                    </m:r>
                    <m:r>
                      <a:rPr lang="en-US" sz="2000" i="1">
                        <a:latin typeface="Cambria Math" panose="02040503050406030204" pitchFamily="18" charset="0"/>
                        <a:ea typeface="Cambria Math" panose="02040503050406030204" pitchFamily="18" charset="0"/>
                        <a:cs typeface="Arial" charset="0"/>
                      </a:rPr>
                      <m:t>𝐴</m:t>
                    </m:r>
                    <m:r>
                      <a:rPr lang="en-US" sz="2000" b="0" i="1" smtClean="0">
                        <a:latin typeface="Cambria Math" panose="02040503050406030204" pitchFamily="18" charset="0"/>
                        <a:ea typeface="Cambria Math" panose="02040503050406030204" pitchFamily="18" charset="0"/>
                        <a:cs typeface="Arial" charset="0"/>
                      </a:rPr>
                      <m:t> </m:t>
                    </m:r>
                  </m:oMath>
                </a14:m>
                <a:r>
                  <a:rPr lang="en-US" sz="2000" dirty="0">
                    <a:latin typeface="Arial" charset="0"/>
                    <a:ea typeface="Arial" charset="0"/>
                    <a:cs typeface="Arial" charset="0"/>
                  </a:rPr>
                  <a:t>(ROT)</a:t>
                </a: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2</m:t>
                            </m:r>
                          </m:sub>
                        </m:sSub>
                      </m:sub>
                    </m:sSub>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𝑏𝑒</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𝐶</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𝐸</m:t>
                        </m:r>
                      </m:sub>
                    </m:sSub>
                    <m:r>
                      <a:rPr lang="en-US" sz="2000" b="0" i="1" smtClean="0">
                        <a:latin typeface="Cambria Math" panose="02040503050406030204" pitchFamily="18" charset="0"/>
                        <a:cs typeface="Arial" charset="0"/>
                      </a:rPr>
                      <m:t>=6.7</m:t>
                    </m:r>
                    <m:r>
                      <a:rPr lang="en-US" sz="2000" b="0" i="1" smtClean="0">
                        <a:latin typeface="Cambria Math" panose="02040503050406030204" pitchFamily="18" charset="0"/>
                        <a:cs typeface="Arial" charset="0"/>
                      </a:rPr>
                      <m:t>𝑉</m:t>
                    </m:r>
                  </m:oMath>
                </a14:m>
                <a:r>
                  <a:rPr lang="en-US" sz="2000" dirty="0">
                    <a:latin typeface="Arial" charset="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5.3</m:t>
                    </m:r>
                    <m:r>
                      <a:rPr lang="en-US" sz="2000" b="0" i="1" smtClean="0">
                        <a:latin typeface="Cambria Math" panose="02040503050406030204" pitchFamily="18" charset="0"/>
                        <a:cs typeface="Arial" charset="0"/>
                      </a:rPr>
                      <m:t>𝑉</m:t>
                    </m:r>
                  </m:oMath>
                </a14:m>
                <a:endParaRPr lang="en-US" sz="20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5.3</m:t>
                        </m:r>
                      </m:num>
                      <m:den>
                        <m:r>
                          <a:rPr lang="en-US" sz="2000" i="1">
                            <a:latin typeface="Cambria Math" panose="02040503050406030204" pitchFamily="18" charset="0"/>
                            <a:cs typeface="Arial" charset="0"/>
                          </a:rPr>
                          <m:t>330</m:t>
                        </m:r>
                        <m:r>
                          <a:rPr lang="en-US" sz="2000" i="1">
                            <a:latin typeface="Cambria Math" panose="02040503050406030204" pitchFamily="18" charset="0"/>
                            <a:ea typeface="Cambria Math" panose="02040503050406030204" pitchFamily="18" charset="0"/>
                            <a:cs typeface="Arial" charset="0"/>
                          </a:rPr>
                          <m:t>𝜇</m:t>
                        </m:r>
                        <m:r>
                          <a:rPr lang="en-US" sz="2000" i="1">
                            <a:latin typeface="Cambria Math" panose="02040503050406030204" pitchFamily="18" charset="0"/>
                            <a:ea typeface="Cambria Math" panose="02040503050406030204" pitchFamily="18" charset="0"/>
                            <a:cs typeface="Arial" charset="0"/>
                          </a:rPr>
                          <m:t>𝐴</m:t>
                        </m:r>
                      </m:den>
                    </m:f>
                    <m:r>
                      <a:rPr lang="en-US" sz="2000" b="0" i="1" smtClean="0">
                        <a:latin typeface="Cambria Math" panose="02040503050406030204" pitchFamily="18" charset="0"/>
                        <a:cs typeface="Arial" charset="0"/>
                      </a:rPr>
                      <m:t>=16</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r>
                  <a:rPr lang="en-US" sz="2000" dirty="0">
                    <a:latin typeface="Arial" charset="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𝐶</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𝑐𝑐</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𝑄</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𝐸</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𝑐𝑒</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𝑄</m:t>
                            </m:r>
                          </m:sub>
                        </m:sSub>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𝑄</m:t>
                            </m:r>
                          </m:sub>
                        </m:sSub>
                      </m:den>
                    </m:f>
                    <m:r>
                      <a:rPr lang="en-US" sz="2000" b="0" i="1" smtClean="0">
                        <a:latin typeface="Cambria Math" panose="02040503050406030204" pitchFamily="18" charset="0"/>
                        <a:cs typeface="Arial" charset="0"/>
                      </a:rPr>
                      <m:t>=1.35</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endParaRPr lang="en-US" sz="20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𝐴</m:t>
                        </m:r>
                      </m:e>
                      <m:sub>
                        <m:r>
                          <a:rPr lang="en-US" sz="2000" i="1">
                            <a:latin typeface="Cambria Math" panose="02040503050406030204" pitchFamily="18" charset="0"/>
                            <a:cs typeface="Arial" charset="0"/>
                          </a:rPr>
                          <m:t>𝑉</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𝐶</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𝐿</m:t>
                            </m:r>
                          </m:sub>
                        </m:sSub>
                      </m:num>
                      <m:den>
                        <m:f>
                          <m:fPr>
                            <m:type m:val="skw"/>
                            <m:ctrlPr>
                              <a:rPr lang="en-US" sz="200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26</m:t>
                            </m:r>
                          </m:num>
                          <m:den>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𝑒</m:t>
                                </m:r>
                              </m:sub>
                            </m:sSub>
                          </m:den>
                        </m:f>
                      </m:den>
                    </m:f>
                    <m:r>
                      <a:rPr lang="en-US" sz="2000" b="0" i="1" smtClean="0">
                        <a:latin typeface="Cambria Math" panose="02040503050406030204" pitchFamily="18" charset="0"/>
                        <a:cs typeface="Arial" charset="0"/>
                      </a:rPr>
                      <m:t>=115</m:t>
                    </m:r>
                  </m:oMath>
                </a14:m>
                <a:endParaRPr lang="en-US" sz="2000" dirty="0">
                  <a:latin typeface="Arial" charset="0"/>
                  <a:ea typeface="Arial" charset="0"/>
                  <a:cs typeface="Arial" charset="0"/>
                </a:endParaRPr>
              </a:p>
              <a:p>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992198" y="1425426"/>
                <a:ext cx="7940363" cy="4580519"/>
              </a:xfrm>
              <a:blipFill>
                <a:blip r:embed="rId3"/>
                <a:stretch>
                  <a:fillRect l="-639" t="-277"/>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52</a:t>
            </a:fld>
            <a:endParaRPr lang="en-US"/>
          </a:p>
        </p:txBody>
      </p:sp>
      <p:sp>
        <p:nvSpPr>
          <p:cNvPr id="94" name="TextBox 93">
            <a:extLst>
              <a:ext uri="{FF2B5EF4-FFF2-40B4-BE49-F238E27FC236}">
                <a16:creationId xmlns:a16="http://schemas.microsoft.com/office/drawing/2014/main" id="{B18A0DE3-6490-8943-8BF2-9C500D124847}"/>
              </a:ext>
            </a:extLst>
          </p:cNvPr>
          <p:cNvSpPr txBox="1"/>
          <p:nvPr/>
        </p:nvSpPr>
        <p:spPr>
          <a:xfrm>
            <a:off x="732345" y="5844302"/>
            <a:ext cx="2002471" cy="369332"/>
          </a:xfrm>
          <a:prstGeom prst="rect">
            <a:avLst/>
          </a:prstGeom>
          <a:noFill/>
        </p:spPr>
        <p:txBody>
          <a:bodyPr wrap="none" rtlCol="0">
            <a:spAutoFit/>
          </a:bodyPr>
          <a:lstStyle/>
          <a:p>
            <a:r>
              <a:rPr lang="en-US" dirty="0"/>
              <a:t>Common base amp</a:t>
            </a:r>
          </a:p>
        </p:txBody>
      </p:sp>
      <p:grpSp>
        <p:nvGrpSpPr>
          <p:cNvPr id="58" name="Group 57">
            <a:extLst>
              <a:ext uri="{FF2B5EF4-FFF2-40B4-BE49-F238E27FC236}">
                <a16:creationId xmlns:a16="http://schemas.microsoft.com/office/drawing/2014/main" id="{D40F0F23-D074-C94B-A205-22F70A34DABF}"/>
              </a:ext>
            </a:extLst>
          </p:cNvPr>
          <p:cNvGrpSpPr/>
          <p:nvPr/>
        </p:nvGrpSpPr>
        <p:grpSpPr>
          <a:xfrm>
            <a:off x="199492" y="2290071"/>
            <a:ext cx="3607399" cy="2863406"/>
            <a:chOff x="407312" y="2290071"/>
            <a:chExt cx="3607399" cy="2863406"/>
          </a:xfrm>
        </p:grpSpPr>
        <p:grpSp>
          <p:nvGrpSpPr>
            <p:cNvPr id="73" name="Group 478">
              <a:extLst>
                <a:ext uri="{FF2B5EF4-FFF2-40B4-BE49-F238E27FC236}">
                  <a16:creationId xmlns:a16="http://schemas.microsoft.com/office/drawing/2014/main" id="{90287EDC-179F-DB4A-9677-6E2684B856C3}"/>
                </a:ext>
              </a:extLst>
            </p:cNvPr>
            <p:cNvGrpSpPr>
              <a:grpSpLocks/>
            </p:cNvGrpSpPr>
            <p:nvPr/>
          </p:nvGrpSpPr>
          <p:grpSpPr bwMode="auto">
            <a:xfrm rot="16200000" flipH="1" flipV="1">
              <a:off x="2166226" y="3302545"/>
              <a:ext cx="414173" cy="603504"/>
              <a:chOff x="4656" y="1344"/>
              <a:chExt cx="198" cy="384"/>
            </a:xfrm>
          </p:grpSpPr>
          <p:sp>
            <p:nvSpPr>
              <p:cNvPr id="74" name="Freeform 73">
                <a:extLst>
                  <a:ext uri="{FF2B5EF4-FFF2-40B4-BE49-F238E27FC236}">
                    <a16:creationId xmlns:a16="http://schemas.microsoft.com/office/drawing/2014/main" id="{DA096B38-9B25-704D-AC09-ADBDFCD71057}"/>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77" name="Line 37">
                <a:extLst>
                  <a:ext uri="{FF2B5EF4-FFF2-40B4-BE49-F238E27FC236}">
                    <a16:creationId xmlns:a16="http://schemas.microsoft.com/office/drawing/2014/main" id="{86C6E86A-25E9-024C-9A3D-DD6BA954AE11}"/>
                  </a:ext>
                </a:extLst>
              </p:cNvPr>
              <p:cNvSpPr>
                <a:spLocks noChangeAspect="1" noChangeShapeType="1"/>
              </p:cNvSpPr>
              <p:nvPr/>
            </p:nvSpPr>
            <p:spPr bwMode="auto">
              <a:xfrm>
                <a:off x="4761"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8" name="Freeform 77">
                <a:extLst>
                  <a:ext uri="{FF2B5EF4-FFF2-40B4-BE49-F238E27FC236}">
                    <a16:creationId xmlns:a16="http://schemas.microsoft.com/office/drawing/2014/main" id="{8A011EB4-49B1-3B41-ABD2-A12419EE95C6}"/>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79" name="Group 207">
              <a:extLst>
                <a:ext uri="{FF2B5EF4-FFF2-40B4-BE49-F238E27FC236}">
                  <a16:creationId xmlns:a16="http://schemas.microsoft.com/office/drawing/2014/main" id="{F5B6722C-4B88-F44C-A7B2-ADF6E4C8E5FC}"/>
                </a:ext>
              </a:extLst>
            </p:cNvPr>
            <p:cNvGrpSpPr>
              <a:grpSpLocks/>
            </p:cNvGrpSpPr>
            <p:nvPr/>
          </p:nvGrpSpPr>
          <p:grpSpPr bwMode="auto">
            <a:xfrm>
              <a:off x="665016" y="3399829"/>
              <a:ext cx="304800" cy="763588"/>
              <a:chOff x="4560" y="2400"/>
              <a:chExt cx="192" cy="481"/>
            </a:xfrm>
          </p:grpSpPr>
          <p:sp>
            <p:nvSpPr>
              <p:cNvPr id="80" name="Oval 111">
                <a:extLst>
                  <a:ext uri="{FF2B5EF4-FFF2-40B4-BE49-F238E27FC236}">
                    <a16:creationId xmlns:a16="http://schemas.microsoft.com/office/drawing/2014/main" id="{70D4FBDF-7637-C14C-B08C-E377776F7197}"/>
                  </a:ext>
                </a:extLst>
              </p:cNvPr>
              <p:cNvSpPr>
                <a:spLocks noChangeAspect="1" noChangeArrowheads="1"/>
              </p:cNvSpPr>
              <p:nvPr/>
            </p:nvSpPr>
            <p:spPr bwMode="auto">
              <a:xfrm>
                <a:off x="4560" y="2544"/>
                <a:ext cx="192" cy="192"/>
              </a:xfrm>
              <a:prstGeom prst="ellipse">
                <a:avLst/>
              </a:prstGeom>
              <a:noFill/>
              <a:ln w="6350">
                <a:solidFill>
                  <a:schemeClr val="tx1"/>
                </a:solidFill>
                <a:round/>
                <a:headEnd/>
                <a:tailEnd/>
              </a:ln>
            </p:spPr>
            <p:txBody>
              <a:bodyPr wrap="none" anchor="ctr">
                <a:prstTxWarp prst="textNoShape">
                  <a:avLst/>
                </a:prstTxWarp>
              </a:bodyPr>
              <a:lstStyle/>
              <a:p>
                <a:pPr algn="ctr"/>
                <a:endParaRPr lang="en-US" sz="1200"/>
              </a:p>
            </p:txBody>
          </p:sp>
          <p:sp>
            <p:nvSpPr>
              <p:cNvPr id="81" name="Line 112">
                <a:extLst>
                  <a:ext uri="{FF2B5EF4-FFF2-40B4-BE49-F238E27FC236}">
                    <a16:creationId xmlns:a16="http://schemas.microsoft.com/office/drawing/2014/main" id="{EA016A31-E1E8-8546-B531-8C0A654B937A}"/>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82" name="Line 113">
                <a:extLst>
                  <a:ext uri="{FF2B5EF4-FFF2-40B4-BE49-F238E27FC236}">
                    <a16:creationId xmlns:a16="http://schemas.microsoft.com/office/drawing/2014/main" id="{E645F1ED-3CC5-E648-9A07-107AC25CC7DD}"/>
                  </a:ext>
                </a:extLst>
              </p:cNvPr>
              <p:cNvSpPr>
                <a:spLocks noChangeAspect="1" noChangeShapeType="1"/>
              </p:cNvSpPr>
              <p:nvPr/>
            </p:nvSpPr>
            <p:spPr bwMode="auto">
              <a:xfrm flipV="1">
                <a:off x="4646" y="2737"/>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83" name="Group 117">
                <a:extLst>
                  <a:ext uri="{FF2B5EF4-FFF2-40B4-BE49-F238E27FC236}">
                    <a16:creationId xmlns:a16="http://schemas.microsoft.com/office/drawing/2014/main" id="{DA0B4BD9-E14B-794C-9B6B-FE9C42B602A7}"/>
                  </a:ext>
                </a:extLst>
              </p:cNvPr>
              <p:cNvGrpSpPr>
                <a:grpSpLocks noChangeAspect="1"/>
              </p:cNvGrpSpPr>
              <p:nvPr/>
            </p:nvGrpSpPr>
            <p:grpSpPr bwMode="auto">
              <a:xfrm>
                <a:off x="4608" y="2592"/>
                <a:ext cx="96" cy="96"/>
                <a:chOff x="2929" y="3217"/>
                <a:chExt cx="383" cy="191"/>
              </a:xfrm>
            </p:grpSpPr>
            <p:sp>
              <p:nvSpPr>
                <p:cNvPr id="84" name="Arc 118">
                  <a:extLst>
                    <a:ext uri="{FF2B5EF4-FFF2-40B4-BE49-F238E27FC236}">
                      <a16:creationId xmlns:a16="http://schemas.microsoft.com/office/drawing/2014/main" id="{8377EE10-59A0-B941-A8D6-F1AB4D9B604E}"/>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sp>
              <p:nvSpPr>
                <p:cNvPr id="85" name="Arc 119">
                  <a:extLst>
                    <a:ext uri="{FF2B5EF4-FFF2-40B4-BE49-F238E27FC236}">
                      <a16:creationId xmlns:a16="http://schemas.microsoft.com/office/drawing/2014/main" id="{D70F15A9-0B71-B747-8A8A-8566415F9E54}"/>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grpSp>
        </p:grpSp>
        <p:cxnSp>
          <p:nvCxnSpPr>
            <p:cNvPr id="86" name="Straight Connector 85">
              <a:extLst>
                <a:ext uri="{FF2B5EF4-FFF2-40B4-BE49-F238E27FC236}">
                  <a16:creationId xmlns:a16="http://schemas.microsoft.com/office/drawing/2014/main" id="{336AF142-7529-7641-BF93-FC6E2FF14C68}"/>
                </a:ext>
              </a:extLst>
            </p:cNvPr>
            <p:cNvCxnSpPr>
              <a:cxnSpLocks/>
            </p:cNvCxnSpPr>
            <p:nvPr/>
          </p:nvCxnSpPr>
          <p:spPr>
            <a:xfrm>
              <a:off x="1274616" y="3394149"/>
              <a:ext cx="869805"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87" name="Group 222">
              <a:extLst>
                <a:ext uri="{FF2B5EF4-FFF2-40B4-BE49-F238E27FC236}">
                  <a16:creationId xmlns:a16="http://schemas.microsoft.com/office/drawing/2014/main" id="{F61032C9-16EB-4645-8032-D0314FED53E0}"/>
                </a:ext>
              </a:extLst>
            </p:cNvPr>
            <p:cNvGrpSpPr>
              <a:grpSpLocks/>
            </p:cNvGrpSpPr>
            <p:nvPr/>
          </p:nvGrpSpPr>
          <p:grpSpPr bwMode="auto">
            <a:xfrm>
              <a:off x="646294" y="4132485"/>
              <a:ext cx="304800" cy="381000"/>
              <a:chOff x="4272" y="3072"/>
              <a:chExt cx="192" cy="240"/>
            </a:xfrm>
          </p:grpSpPr>
          <p:sp>
            <p:nvSpPr>
              <p:cNvPr id="88" name="Line 99">
                <a:extLst>
                  <a:ext uri="{FF2B5EF4-FFF2-40B4-BE49-F238E27FC236}">
                    <a16:creationId xmlns:a16="http://schemas.microsoft.com/office/drawing/2014/main" id="{6536254D-5C28-E749-AF3E-4B9ECBE2C23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89" name="Line 100">
                <a:extLst>
                  <a:ext uri="{FF2B5EF4-FFF2-40B4-BE49-F238E27FC236}">
                    <a16:creationId xmlns:a16="http://schemas.microsoft.com/office/drawing/2014/main" id="{129C6FA4-EBC3-E243-BB4C-1812ED6AC3A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0" name="Line 101">
                <a:extLst>
                  <a:ext uri="{FF2B5EF4-FFF2-40B4-BE49-F238E27FC236}">
                    <a16:creationId xmlns:a16="http://schemas.microsoft.com/office/drawing/2014/main" id="{F94E41C1-A8C2-B345-855B-308741973F7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1" name="Line 102">
                <a:extLst>
                  <a:ext uri="{FF2B5EF4-FFF2-40B4-BE49-F238E27FC236}">
                    <a16:creationId xmlns:a16="http://schemas.microsoft.com/office/drawing/2014/main" id="{A0B0AC1D-7977-9746-86AE-134496CF14E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2" name="Line 103">
                <a:extLst>
                  <a:ext uri="{FF2B5EF4-FFF2-40B4-BE49-F238E27FC236}">
                    <a16:creationId xmlns:a16="http://schemas.microsoft.com/office/drawing/2014/main" id="{F7E04930-57CA-A842-8718-3232982B256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3" name="Line 104">
                <a:extLst>
                  <a:ext uri="{FF2B5EF4-FFF2-40B4-BE49-F238E27FC236}">
                    <a16:creationId xmlns:a16="http://schemas.microsoft.com/office/drawing/2014/main" id="{83945C51-7907-1D4A-B3D2-C22BCFD45AA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95" name="Group 210">
              <a:extLst>
                <a:ext uri="{FF2B5EF4-FFF2-40B4-BE49-F238E27FC236}">
                  <a16:creationId xmlns:a16="http://schemas.microsoft.com/office/drawing/2014/main" id="{256FE185-5F0D-8E48-9982-D3DCE0D3F7BF}"/>
                </a:ext>
              </a:extLst>
            </p:cNvPr>
            <p:cNvGrpSpPr>
              <a:grpSpLocks/>
            </p:cNvGrpSpPr>
            <p:nvPr/>
          </p:nvGrpSpPr>
          <p:grpSpPr bwMode="auto">
            <a:xfrm rot="16200000">
              <a:off x="1033490" y="3017068"/>
              <a:ext cx="304800" cy="762000"/>
              <a:chOff x="3216" y="1728"/>
              <a:chExt cx="192" cy="480"/>
            </a:xfrm>
          </p:grpSpPr>
          <p:sp>
            <p:nvSpPr>
              <p:cNvPr id="96" name="Line 8">
                <a:extLst>
                  <a:ext uri="{FF2B5EF4-FFF2-40B4-BE49-F238E27FC236}">
                    <a16:creationId xmlns:a16="http://schemas.microsoft.com/office/drawing/2014/main" id="{657F4C51-CA13-5646-82CE-B7E852E6C9E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7" name="Line 9">
                <a:extLst>
                  <a:ext uri="{FF2B5EF4-FFF2-40B4-BE49-F238E27FC236}">
                    <a16:creationId xmlns:a16="http://schemas.microsoft.com/office/drawing/2014/main" id="{FE05D2BD-744C-3F48-A434-7E18BA73D48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8" name="Line 10">
                <a:extLst>
                  <a:ext uri="{FF2B5EF4-FFF2-40B4-BE49-F238E27FC236}">
                    <a16:creationId xmlns:a16="http://schemas.microsoft.com/office/drawing/2014/main" id="{615817D3-D7D9-DC4E-BABD-C91FF929FEA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9" name="Line 11">
                <a:extLst>
                  <a:ext uri="{FF2B5EF4-FFF2-40B4-BE49-F238E27FC236}">
                    <a16:creationId xmlns:a16="http://schemas.microsoft.com/office/drawing/2014/main" id="{9D771B73-0A20-0048-B314-0D1C2E02198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cxnSp>
          <p:nvCxnSpPr>
            <p:cNvPr id="100" name="Straight Connector 99">
              <a:extLst>
                <a:ext uri="{FF2B5EF4-FFF2-40B4-BE49-F238E27FC236}">
                  <a16:creationId xmlns:a16="http://schemas.microsoft.com/office/drawing/2014/main" id="{C2BBCA82-DAEB-894B-B0AC-EA606AE98D1C}"/>
                </a:ext>
              </a:extLst>
            </p:cNvPr>
            <p:cNvCxnSpPr/>
            <p:nvPr/>
          </p:nvCxnSpPr>
          <p:spPr>
            <a:xfrm flipV="1">
              <a:off x="2665971" y="3382526"/>
              <a:ext cx="762000" cy="1322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1" name="TextBox 100">
              <a:extLst>
                <a:ext uri="{FF2B5EF4-FFF2-40B4-BE49-F238E27FC236}">
                  <a16:creationId xmlns:a16="http://schemas.microsoft.com/office/drawing/2014/main" id="{DB09B35B-D027-3347-B06B-55F80DFE1CDD}"/>
                </a:ext>
              </a:extLst>
            </p:cNvPr>
            <p:cNvSpPr txBox="1"/>
            <p:nvPr/>
          </p:nvSpPr>
          <p:spPr>
            <a:xfrm>
              <a:off x="1034185" y="2800200"/>
              <a:ext cx="618436" cy="338554"/>
            </a:xfrm>
            <a:prstGeom prst="rect">
              <a:avLst/>
            </a:prstGeom>
            <a:noFill/>
          </p:spPr>
          <p:txBody>
            <a:bodyPr wrap="square" rtlCol="0">
              <a:spAutoFit/>
            </a:bodyPr>
            <a:lstStyle/>
            <a:p>
              <a:r>
                <a:rPr lang="en-US" sz="1600" dirty="0" err="1"/>
                <a:t>C</a:t>
              </a:r>
              <a:r>
                <a:rPr lang="en-US" sz="1600" baseline="-25000" dirty="0" err="1"/>
                <a:t>i</a:t>
              </a:r>
              <a:endParaRPr lang="en-US" sz="1400" dirty="0"/>
            </a:p>
          </p:txBody>
        </p:sp>
        <p:grpSp>
          <p:nvGrpSpPr>
            <p:cNvPr id="102" name="Group 210">
              <a:extLst>
                <a:ext uri="{FF2B5EF4-FFF2-40B4-BE49-F238E27FC236}">
                  <a16:creationId xmlns:a16="http://schemas.microsoft.com/office/drawing/2014/main" id="{4DA0533B-60F3-7C41-8921-17278ADEC5D4}"/>
                </a:ext>
              </a:extLst>
            </p:cNvPr>
            <p:cNvGrpSpPr>
              <a:grpSpLocks/>
            </p:cNvGrpSpPr>
            <p:nvPr/>
          </p:nvGrpSpPr>
          <p:grpSpPr bwMode="auto">
            <a:xfrm>
              <a:off x="2220061" y="4099659"/>
              <a:ext cx="302516" cy="674132"/>
              <a:chOff x="3216" y="1728"/>
              <a:chExt cx="192" cy="480"/>
            </a:xfrm>
          </p:grpSpPr>
          <p:sp>
            <p:nvSpPr>
              <p:cNvPr id="103" name="Line 8">
                <a:extLst>
                  <a:ext uri="{FF2B5EF4-FFF2-40B4-BE49-F238E27FC236}">
                    <a16:creationId xmlns:a16="http://schemas.microsoft.com/office/drawing/2014/main" id="{A847F04B-697E-2146-BF28-F8C28858C7B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4" name="Line 9">
                <a:extLst>
                  <a:ext uri="{FF2B5EF4-FFF2-40B4-BE49-F238E27FC236}">
                    <a16:creationId xmlns:a16="http://schemas.microsoft.com/office/drawing/2014/main" id="{FD907968-AA0B-4442-9FF0-F783AB764D6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5" name="Line 10">
                <a:extLst>
                  <a:ext uri="{FF2B5EF4-FFF2-40B4-BE49-F238E27FC236}">
                    <a16:creationId xmlns:a16="http://schemas.microsoft.com/office/drawing/2014/main" id="{8DCE582D-A743-D548-A7C0-F819D124ADC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6" name="Line 11">
                <a:extLst>
                  <a:ext uri="{FF2B5EF4-FFF2-40B4-BE49-F238E27FC236}">
                    <a16:creationId xmlns:a16="http://schemas.microsoft.com/office/drawing/2014/main" id="{B2F1DCAF-ECF5-EB44-AC7E-6DA66F88DC8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07" name="Freeform 12">
              <a:extLst>
                <a:ext uri="{FF2B5EF4-FFF2-40B4-BE49-F238E27FC236}">
                  <a16:creationId xmlns:a16="http://schemas.microsoft.com/office/drawing/2014/main" id="{46F03282-D4EC-DC4C-A654-D7BD23F063F9}"/>
                </a:ext>
              </a:extLst>
            </p:cNvPr>
            <p:cNvSpPr>
              <a:spLocks/>
            </p:cNvSpPr>
            <p:nvPr/>
          </p:nvSpPr>
          <p:spPr bwMode="auto">
            <a:xfrm flipH="1">
              <a:off x="1904472" y="417382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08" name="Straight Connector 107">
              <a:extLst>
                <a:ext uri="{FF2B5EF4-FFF2-40B4-BE49-F238E27FC236}">
                  <a16:creationId xmlns:a16="http://schemas.microsoft.com/office/drawing/2014/main" id="{9C902A7B-584A-044D-9059-1799B8637E8A}"/>
                </a:ext>
              </a:extLst>
            </p:cNvPr>
            <p:cNvCxnSpPr>
              <a:cxnSpLocks/>
            </p:cNvCxnSpPr>
            <p:nvPr/>
          </p:nvCxnSpPr>
          <p:spPr>
            <a:xfrm>
              <a:off x="1986084" y="4218429"/>
              <a:ext cx="3886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09" name="Group 210">
              <a:extLst>
                <a:ext uri="{FF2B5EF4-FFF2-40B4-BE49-F238E27FC236}">
                  <a16:creationId xmlns:a16="http://schemas.microsoft.com/office/drawing/2014/main" id="{42A257EA-1EB7-C741-B630-A8E84ECDB2CE}"/>
                </a:ext>
              </a:extLst>
            </p:cNvPr>
            <p:cNvGrpSpPr>
              <a:grpSpLocks/>
            </p:cNvGrpSpPr>
            <p:nvPr/>
          </p:nvGrpSpPr>
          <p:grpSpPr bwMode="auto">
            <a:xfrm rot="16200000">
              <a:off x="3328911" y="3001494"/>
              <a:ext cx="304800" cy="762000"/>
              <a:chOff x="3216" y="1728"/>
              <a:chExt cx="192" cy="480"/>
            </a:xfrm>
          </p:grpSpPr>
          <p:sp>
            <p:nvSpPr>
              <p:cNvPr id="110" name="Line 8">
                <a:extLst>
                  <a:ext uri="{FF2B5EF4-FFF2-40B4-BE49-F238E27FC236}">
                    <a16:creationId xmlns:a16="http://schemas.microsoft.com/office/drawing/2014/main" id="{A0C04916-4A13-C24A-B0D6-D93F0F2BB6A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1" name="Line 9">
                <a:extLst>
                  <a:ext uri="{FF2B5EF4-FFF2-40B4-BE49-F238E27FC236}">
                    <a16:creationId xmlns:a16="http://schemas.microsoft.com/office/drawing/2014/main" id="{76FE8FDB-76AC-7540-AF08-3F1AA509C3B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2" name="Line 10">
                <a:extLst>
                  <a:ext uri="{FF2B5EF4-FFF2-40B4-BE49-F238E27FC236}">
                    <a16:creationId xmlns:a16="http://schemas.microsoft.com/office/drawing/2014/main" id="{5A4D6F87-4F14-C640-B85F-DB701911DF9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3" name="Line 11">
                <a:extLst>
                  <a:ext uri="{FF2B5EF4-FFF2-40B4-BE49-F238E27FC236}">
                    <a16:creationId xmlns:a16="http://schemas.microsoft.com/office/drawing/2014/main" id="{F9929BE1-7671-9548-8306-6BF9589CC3D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14" name="Oval 113">
              <a:extLst>
                <a:ext uri="{FF2B5EF4-FFF2-40B4-BE49-F238E27FC236}">
                  <a16:creationId xmlns:a16="http://schemas.microsoft.com/office/drawing/2014/main" id="{CFD7B609-BA23-E24A-A4B1-B734D95D4E77}"/>
                </a:ext>
              </a:extLst>
            </p:cNvPr>
            <p:cNvSpPr/>
            <p:nvPr/>
          </p:nvSpPr>
          <p:spPr>
            <a:xfrm>
              <a:off x="3805872" y="377821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5" name="TextBox 114">
              <a:extLst>
                <a:ext uri="{FF2B5EF4-FFF2-40B4-BE49-F238E27FC236}">
                  <a16:creationId xmlns:a16="http://schemas.microsoft.com/office/drawing/2014/main" id="{3AFC5F91-DB28-1745-A7DC-3C683D5FBA72}"/>
                </a:ext>
              </a:extLst>
            </p:cNvPr>
            <p:cNvSpPr txBox="1"/>
            <p:nvPr/>
          </p:nvSpPr>
          <p:spPr>
            <a:xfrm>
              <a:off x="2544551" y="4347064"/>
              <a:ext cx="706969" cy="307777"/>
            </a:xfrm>
            <a:prstGeom prst="rect">
              <a:avLst/>
            </a:prstGeom>
            <a:noFill/>
          </p:spPr>
          <p:txBody>
            <a:bodyPr wrap="square" rtlCol="0">
              <a:spAutoFit/>
            </a:bodyPr>
            <a:lstStyle/>
            <a:p>
              <a:r>
                <a:rPr lang="en-US" sz="1400" dirty="0"/>
                <a:t>C</a:t>
              </a:r>
              <a:r>
                <a:rPr lang="en-US" sz="1400" baseline="-25000" dirty="0"/>
                <a:t>B</a:t>
              </a:r>
              <a:endParaRPr lang="en-US" sz="1200" baseline="-25000" dirty="0"/>
            </a:p>
          </p:txBody>
        </p:sp>
        <p:sp>
          <p:nvSpPr>
            <p:cNvPr id="116" name="TextBox 115">
              <a:extLst>
                <a:ext uri="{FF2B5EF4-FFF2-40B4-BE49-F238E27FC236}">
                  <a16:creationId xmlns:a16="http://schemas.microsoft.com/office/drawing/2014/main" id="{FAE049A2-BB3E-514F-A90B-CB3BF4DF3098}"/>
                </a:ext>
              </a:extLst>
            </p:cNvPr>
            <p:cNvSpPr txBox="1"/>
            <p:nvPr/>
          </p:nvSpPr>
          <p:spPr>
            <a:xfrm>
              <a:off x="1624505" y="3574563"/>
              <a:ext cx="366920" cy="307777"/>
            </a:xfrm>
            <a:prstGeom prst="rect">
              <a:avLst/>
            </a:prstGeom>
            <a:noFill/>
          </p:spPr>
          <p:txBody>
            <a:bodyPr wrap="square" rtlCol="0">
              <a:spAutoFit/>
            </a:bodyPr>
            <a:lstStyle/>
            <a:p>
              <a:r>
                <a:rPr lang="en-US" sz="1400" dirty="0"/>
                <a:t>R</a:t>
              </a:r>
              <a:r>
                <a:rPr lang="en-US" sz="1400" baseline="-25000" dirty="0"/>
                <a:t>1</a:t>
              </a:r>
            </a:p>
          </p:txBody>
        </p:sp>
        <p:sp>
          <p:nvSpPr>
            <p:cNvPr id="117" name="TextBox 116">
              <a:extLst>
                <a:ext uri="{FF2B5EF4-FFF2-40B4-BE49-F238E27FC236}">
                  <a16:creationId xmlns:a16="http://schemas.microsoft.com/office/drawing/2014/main" id="{3705B93B-DEC8-4341-8BED-7E87306048CC}"/>
                </a:ext>
              </a:extLst>
            </p:cNvPr>
            <p:cNvSpPr txBox="1"/>
            <p:nvPr/>
          </p:nvSpPr>
          <p:spPr>
            <a:xfrm>
              <a:off x="407312" y="3861673"/>
              <a:ext cx="366920" cy="307777"/>
            </a:xfrm>
            <a:prstGeom prst="rect">
              <a:avLst/>
            </a:prstGeom>
            <a:noFill/>
          </p:spPr>
          <p:txBody>
            <a:bodyPr wrap="square" rtlCol="0">
              <a:spAutoFit/>
            </a:bodyPr>
            <a:lstStyle/>
            <a:p>
              <a:r>
                <a:rPr lang="en-US" sz="1400" dirty="0"/>
                <a:t>v</a:t>
              </a:r>
              <a:r>
                <a:rPr lang="en-US" sz="1400" baseline="-25000" dirty="0"/>
                <a:t>i</a:t>
              </a:r>
            </a:p>
          </p:txBody>
        </p:sp>
        <p:grpSp>
          <p:nvGrpSpPr>
            <p:cNvPr id="118" name="Group 222">
              <a:extLst>
                <a:ext uri="{FF2B5EF4-FFF2-40B4-BE49-F238E27FC236}">
                  <a16:creationId xmlns:a16="http://schemas.microsoft.com/office/drawing/2014/main" id="{A3D1BCB7-9561-2B48-B904-ED0FFD8A7F28}"/>
                </a:ext>
              </a:extLst>
            </p:cNvPr>
            <p:cNvGrpSpPr>
              <a:grpSpLocks/>
            </p:cNvGrpSpPr>
            <p:nvPr/>
          </p:nvGrpSpPr>
          <p:grpSpPr bwMode="auto">
            <a:xfrm>
              <a:off x="3709911" y="3854410"/>
              <a:ext cx="304800" cy="381000"/>
              <a:chOff x="4272" y="3072"/>
              <a:chExt cx="192" cy="240"/>
            </a:xfrm>
          </p:grpSpPr>
          <p:sp>
            <p:nvSpPr>
              <p:cNvPr id="119" name="Line 99">
                <a:extLst>
                  <a:ext uri="{FF2B5EF4-FFF2-40B4-BE49-F238E27FC236}">
                    <a16:creationId xmlns:a16="http://schemas.microsoft.com/office/drawing/2014/main" id="{7264A138-24B6-9E46-8515-B7365669593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0" name="Line 100">
                <a:extLst>
                  <a:ext uri="{FF2B5EF4-FFF2-40B4-BE49-F238E27FC236}">
                    <a16:creationId xmlns:a16="http://schemas.microsoft.com/office/drawing/2014/main" id="{7ACFA9E4-7F7F-8F47-B967-E780E12F86D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1" name="Line 101">
                <a:extLst>
                  <a:ext uri="{FF2B5EF4-FFF2-40B4-BE49-F238E27FC236}">
                    <a16:creationId xmlns:a16="http://schemas.microsoft.com/office/drawing/2014/main" id="{6127E7A5-0492-A342-99DB-F8A70026C17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2" name="Line 102">
                <a:extLst>
                  <a:ext uri="{FF2B5EF4-FFF2-40B4-BE49-F238E27FC236}">
                    <a16:creationId xmlns:a16="http://schemas.microsoft.com/office/drawing/2014/main" id="{37F7A58B-0DE5-624E-A1E9-C975AA46209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3" name="Line 103">
                <a:extLst>
                  <a:ext uri="{FF2B5EF4-FFF2-40B4-BE49-F238E27FC236}">
                    <a16:creationId xmlns:a16="http://schemas.microsoft.com/office/drawing/2014/main" id="{A2AE0BD7-99A8-F642-8C0E-7513EDDFB627}"/>
                  </a:ext>
                </a:extLst>
              </p:cNvPr>
              <p:cNvSpPr>
                <a:spLocks noChangeAspect="1" noChangeShapeType="1"/>
              </p:cNvSpPr>
              <p:nvPr/>
            </p:nvSpPr>
            <p:spPr bwMode="auto">
              <a:xfrm>
                <a:off x="4344" y="3302"/>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4" name="Line 104">
                <a:extLst>
                  <a:ext uri="{FF2B5EF4-FFF2-40B4-BE49-F238E27FC236}">
                    <a16:creationId xmlns:a16="http://schemas.microsoft.com/office/drawing/2014/main" id="{444289D7-629C-8342-BF53-22A24596125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25" name="Oval 124">
              <a:extLst>
                <a:ext uri="{FF2B5EF4-FFF2-40B4-BE49-F238E27FC236}">
                  <a16:creationId xmlns:a16="http://schemas.microsoft.com/office/drawing/2014/main" id="{ACE38AA0-1CE8-B94E-A524-2440860EA9F3}"/>
                </a:ext>
              </a:extLst>
            </p:cNvPr>
            <p:cNvSpPr/>
            <p:nvPr/>
          </p:nvSpPr>
          <p:spPr>
            <a:xfrm>
              <a:off x="3786111" y="332101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126" name="Straight Connector 125">
              <a:extLst>
                <a:ext uri="{FF2B5EF4-FFF2-40B4-BE49-F238E27FC236}">
                  <a16:creationId xmlns:a16="http://schemas.microsoft.com/office/drawing/2014/main" id="{5546D638-9C9E-994E-8FC6-E6FF33F3948B}"/>
                </a:ext>
              </a:extLst>
            </p:cNvPr>
            <p:cNvCxnSpPr/>
            <p:nvPr/>
          </p:nvCxnSpPr>
          <p:spPr>
            <a:xfrm>
              <a:off x="1971205" y="4893282"/>
              <a:ext cx="42062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27" name="TextBox 126">
              <a:extLst>
                <a:ext uri="{FF2B5EF4-FFF2-40B4-BE49-F238E27FC236}">
                  <a16:creationId xmlns:a16="http://schemas.microsoft.com/office/drawing/2014/main" id="{CCE82E7F-1039-1F4E-B2FC-E995F9321FF2}"/>
                </a:ext>
              </a:extLst>
            </p:cNvPr>
            <p:cNvSpPr txBox="1"/>
            <p:nvPr/>
          </p:nvSpPr>
          <p:spPr>
            <a:xfrm>
              <a:off x="1052470" y="3578728"/>
              <a:ext cx="357400" cy="307777"/>
            </a:xfrm>
            <a:prstGeom prst="rect">
              <a:avLst/>
            </a:prstGeom>
            <a:noFill/>
          </p:spPr>
          <p:txBody>
            <a:bodyPr wrap="square" rtlCol="0">
              <a:spAutoFit/>
            </a:bodyPr>
            <a:lstStyle/>
            <a:p>
              <a:r>
                <a:rPr lang="en-US" sz="1400" dirty="0"/>
                <a:t>R</a:t>
              </a:r>
              <a:r>
                <a:rPr lang="en-US" sz="1400" baseline="-25000" dirty="0"/>
                <a:t>E</a:t>
              </a:r>
              <a:endParaRPr lang="en-US" sz="1200" baseline="-25000" dirty="0"/>
            </a:p>
          </p:txBody>
        </p:sp>
        <p:cxnSp>
          <p:nvCxnSpPr>
            <p:cNvPr id="128" name="Straight Connector 127">
              <a:extLst>
                <a:ext uri="{FF2B5EF4-FFF2-40B4-BE49-F238E27FC236}">
                  <a16:creationId xmlns:a16="http://schemas.microsoft.com/office/drawing/2014/main" id="{A78ECD93-8E84-9447-AA6D-1BD751A3D3C3}"/>
                </a:ext>
              </a:extLst>
            </p:cNvPr>
            <p:cNvCxnSpPr/>
            <p:nvPr/>
          </p:nvCxnSpPr>
          <p:spPr>
            <a:xfrm flipV="1">
              <a:off x="2376256" y="3701958"/>
              <a:ext cx="1588" cy="4191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29" name="Freeform 12">
              <a:extLst>
                <a:ext uri="{FF2B5EF4-FFF2-40B4-BE49-F238E27FC236}">
                  <a16:creationId xmlns:a16="http://schemas.microsoft.com/office/drawing/2014/main" id="{DB73EE2A-FE35-E04B-8E11-460468B65AA6}"/>
                </a:ext>
              </a:extLst>
            </p:cNvPr>
            <p:cNvSpPr>
              <a:spLocks/>
            </p:cNvSpPr>
            <p:nvPr/>
          </p:nvSpPr>
          <p:spPr bwMode="auto">
            <a:xfrm flipH="1">
              <a:off x="1895778" y="351393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30" name="Freeform 12">
              <a:extLst>
                <a:ext uri="{FF2B5EF4-FFF2-40B4-BE49-F238E27FC236}">
                  <a16:creationId xmlns:a16="http://schemas.microsoft.com/office/drawing/2014/main" id="{933A9E16-05FE-F345-B49D-FA4A5D7B1059}"/>
                </a:ext>
              </a:extLst>
            </p:cNvPr>
            <p:cNvSpPr>
              <a:spLocks/>
            </p:cNvSpPr>
            <p:nvPr/>
          </p:nvSpPr>
          <p:spPr bwMode="auto">
            <a:xfrm flipH="1">
              <a:off x="2906420" y="2723936"/>
              <a:ext cx="182880" cy="694944"/>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31" name="Straight Connector 130">
              <a:extLst>
                <a:ext uri="{FF2B5EF4-FFF2-40B4-BE49-F238E27FC236}">
                  <a16:creationId xmlns:a16="http://schemas.microsoft.com/office/drawing/2014/main" id="{011E93E1-D0E7-4F47-A9DC-82A154900E2B}"/>
                </a:ext>
              </a:extLst>
            </p:cNvPr>
            <p:cNvCxnSpPr>
              <a:cxnSpLocks/>
            </p:cNvCxnSpPr>
            <p:nvPr/>
          </p:nvCxnSpPr>
          <p:spPr>
            <a:xfrm flipV="1">
              <a:off x="1969312" y="2728067"/>
              <a:ext cx="1020085"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2" name="Straight Connector 131">
              <a:extLst>
                <a:ext uri="{FF2B5EF4-FFF2-40B4-BE49-F238E27FC236}">
                  <a16:creationId xmlns:a16="http://schemas.microsoft.com/office/drawing/2014/main" id="{14C79B71-364E-0C40-B6CA-08CE659279AD}"/>
                </a:ext>
              </a:extLst>
            </p:cNvPr>
            <p:cNvCxnSpPr/>
            <p:nvPr/>
          </p:nvCxnSpPr>
          <p:spPr>
            <a:xfrm rot="5400000" flipH="1" flipV="1">
              <a:off x="2399577" y="2559343"/>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33" name="Oval 132">
              <a:extLst>
                <a:ext uri="{FF2B5EF4-FFF2-40B4-BE49-F238E27FC236}">
                  <a16:creationId xmlns:a16="http://schemas.microsoft.com/office/drawing/2014/main" id="{456B785B-8C14-3149-946A-52E9BA123C1D}"/>
                </a:ext>
              </a:extLst>
            </p:cNvPr>
            <p:cNvSpPr/>
            <p:nvPr/>
          </p:nvSpPr>
          <p:spPr>
            <a:xfrm>
              <a:off x="2507424" y="229756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34" name="TextBox 133">
              <a:extLst>
                <a:ext uri="{FF2B5EF4-FFF2-40B4-BE49-F238E27FC236}">
                  <a16:creationId xmlns:a16="http://schemas.microsoft.com/office/drawing/2014/main" id="{39B3F436-6A60-2148-8C4F-D75856B073BC}"/>
                </a:ext>
              </a:extLst>
            </p:cNvPr>
            <p:cNvSpPr txBox="1"/>
            <p:nvPr/>
          </p:nvSpPr>
          <p:spPr>
            <a:xfrm>
              <a:off x="2734816" y="2290071"/>
              <a:ext cx="445956" cy="338554"/>
            </a:xfrm>
            <a:prstGeom prst="rect">
              <a:avLst/>
            </a:prstGeom>
            <a:noFill/>
          </p:spPr>
          <p:txBody>
            <a:bodyPr wrap="none" rtlCol="0">
              <a:spAutoFit/>
            </a:bodyPr>
            <a:lstStyle/>
            <a:p>
              <a:r>
                <a:rPr lang="en-US" sz="1600" dirty="0"/>
                <a:t>V</a:t>
              </a:r>
              <a:r>
                <a:rPr lang="en-US" sz="1600" baseline="-25000" dirty="0"/>
                <a:t>CC</a:t>
              </a:r>
              <a:endParaRPr lang="en-US" sz="1200" baseline="-25000" dirty="0"/>
            </a:p>
          </p:txBody>
        </p:sp>
        <p:sp>
          <p:nvSpPr>
            <p:cNvPr id="135" name="TextBox 134">
              <a:extLst>
                <a:ext uri="{FF2B5EF4-FFF2-40B4-BE49-F238E27FC236}">
                  <a16:creationId xmlns:a16="http://schemas.microsoft.com/office/drawing/2014/main" id="{EB22016F-8A4F-F24D-8FF3-05D102271C58}"/>
                </a:ext>
              </a:extLst>
            </p:cNvPr>
            <p:cNvSpPr txBox="1"/>
            <p:nvPr/>
          </p:nvSpPr>
          <p:spPr>
            <a:xfrm>
              <a:off x="1552168" y="4443241"/>
              <a:ext cx="461207" cy="307777"/>
            </a:xfrm>
            <a:prstGeom prst="rect">
              <a:avLst/>
            </a:prstGeom>
            <a:noFill/>
          </p:spPr>
          <p:txBody>
            <a:bodyPr wrap="square" rtlCol="0">
              <a:spAutoFit/>
            </a:bodyPr>
            <a:lstStyle/>
            <a:p>
              <a:r>
                <a:rPr lang="en-US" sz="1400" dirty="0"/>
                <a:t>R</a:t>
              </a:r>
              <a:r>
                <a:rPr lang="en-US" sz="1400" baseline="-25000" dirty="0"/>
                <a:t>2</a:t>
              </a:r>
            </a:p>
          </p:txBody>
        </p:sp>
        <p:sp>
          <p:nvSpPr>
            <p:cNvPr id="136" name="TextBox 135">
              <a:extLst>
                <a:ext uri="{FF2B5EF4-FFF2-40B4-BE49-F238E27FC236}">
                  <a16:creationId xmlns:a16="http://schemas.microsoft.com/office/drawing/2014/main" id="{392224FC-8943-2540-85D3-9916576EC6D5}"/>
                </a:ext>
              </a:extLst>
            </p:cNvPr>
            <p:cNvSpPr txBox="1"/>
            <p:nvPr/>
          </p:nvSpPr>
          <p:spPr>
            <a:xfrm>
              <a:off x="2556477" y="2876336"/>
              <a:ext cx="465963" cy="430887"/>
            </a:xfrm>
            <a:prstGeom prst="rect">
              <a:avLst/>
            </a:prstGeom>
            <a:noFill/>
          </p:spPr>
          <p:txBody>
            <a:bodyPr wrap="square" rtlCol="0">
              <a:spAutoFit/>
            </a:bodyPr>
            <a:lstStyle/>
            <a:p>
              <a:r>
                <a:rPr lang="en-US" sz="1400" dirty="0"/>
                <a:t>R</a:t>
              </a:r>
              <a:r>
                <a:rPr lang="en-US" sz="1400" baseline="-25000" dirty="0"/>
                <a:t>C</a:t>
              </a:r>
            </a:p>
            <a:p>
              <a:endParaRPr lang="en-US" sz="1200" baseline="-25000" dirty="0"/>
            </a:p>
          </p:txBody>
        </p:sp>
        <p:grpSp>
          <p:nvGrpSpPr>
            <p:cNvPr id="137" name="Group 222">
              <a:extLst>
                <a:ext uri="{FF2B5EF4-FFF2-40B4-BE49-F238E27FC236}">
                  <a16:creationId xmlns:a16="http://schemas.microsoft.com/office/drawing/2014/main" id="{11115397-3DA0-D247-8D2D-8092FEE27EF7}"/>
                </a:ext>
              </a:extLst>
            </p:cNvPr>
            <p:cNvGrpSpPr>
              <a:grpSpLocks/>
            </p:cNvGrpSpPr>
            <p:nvPr/>
          </p:nvGrpSpPr>
          <p:grpSpPr bwMode="auto">
            <a:xfrm>
              <a:off x="2220106" y="4772477"/>
              <a:ext cx="304800" cy="381000"/>
              <a:chOff x="4272" y="3072"/>
              <a:chExt cx="192" cy="240"/>
            </a:xfrm>
          </p:grpSpPr>
          <p:sp>
            <p:nvSpPr>
              <p:cNvPr id="138" name="Line 99">
                <a:extLst>
                  <a:ext uri="{FF2B5EF4-FFF2-40B4-BE49-F238E27FC236}">
                    <a16:creationId xmlns:a16="http://schemas.microsoft.com/office/drawing/2014/main" id="{E7995C2A-7314-5F48-B458-57F1CB7C106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39" name="Line 100">
                <a:extLst>
                  <a:ext uri="{FF2B5EF4-FFF2-40B4-BE49-F238E27FC236}">
                    <a16:creationId xmlns:a16="http://schemas.microsoft.com/office/drawing/2014/main" id="{4ACF7A5E-2C6A-0F49-9BD1-C3D0C2DA0AC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0" name="Line 101">
                <a:extLst>
                  <a:ext uri="{FF2B5EF4-FFF2-40B4-BE49-F238E27FC236}">
                    <a16:creationId xmlns:a16="http://schemas.microsoft.com/office/drawing/2014/main" id="{DF8AD314-E3A1-434A-AECD-D766A92D472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1" name="Line 102">
                <a:extLst>
                  <a:ext uri="{FF2B5EF4-FFF2-40B4-BE49-F238E27FC236}">
                    <a16:creationId xmlns:a16="http://schemas.microsoft.com/office/drawing/2014/main" id="{2BCFA104-7A27-7B48-8DF3-96F8C16374C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2" name="Line 103">
                <a:extLst>
                  <a:ext uri="{FF2B5EF4-FFF2-40B4-BE49-F238E27FC236}">
                    <a16:creationId xmlns:a16="http://schemas.microsoft.com/office/drawing/2014/main" id="{FE4BA22C-197B-1D4C-BAF5-6DC0C74182F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3" name="Line 104">
                <a:extLst>
                  <a:ext uri="{FF2B5EF4-FFF2-40B4-BE49-F238E27FC236}">
                    <a16:creationId xmlns:a16="http://schemas.microsoft.com/office/drawing/2014/main" id="{AEE904B6-DA63-D449-802D-6FC8E864D69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144" name="Straight Connector 143">
              <a:extLst>
                <a:ext uri="{FF2B5EF4-FFF2-40B4-BE49-F238E27FC236}">
                  <a16:creationId xmlns:a16="http://schemas.microsoft.com/office/drawing/2014/main" id="{4CAC8134-A788-D242-8633-BDD240C0FF01}"/>
                </a:ext>
              </a:extLst>
            </p:cNvPr>
            <p:cNvCxnSpPr>
              <a:cxnSpLocks/>
            </p:cNvCxnSpPr>
            <p:nvPr/>
          </p:nvCxnSpPr>
          <p:spPr>
            <a:xfrm flipH="1" flipV="1">
              <a:off x="1986540" y="2727365"/>
              <a:ext cx="0" cy="8667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45" name="Freeform 12">
              <a:extLst>
                <a:ext uri="{FF2B5EF4-FFF2-40B4-BE49-F238E27FC236}">
                  <a16:creationId xmlns:a16="http://schemas.microsoft.com/office/drawing/2014/main" id="{306E6F0B-A829-464B-B874-07399B02F84F}"/>
                </a:ext>
              </a:extLst>
            </p:cNvPr>
            <p:cNvSpPr>
              <a:spLocks/>
            </p:cNvSpPr>
            <p:nvPr/>
          </p:nvSpPr>
          <p:spPr bwMode="auto">
            <a:xfrm flipH="1">
              <a:off x="1346722" y="3390760"/>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46" name="Group 222">
              <a:extLst>
                <a:ext uri="{FF2B5EF4-FFF2-40B4-BE49-F238E27FC236}">
                  <a16:creationId xmlns:a16="http://schemas.microsoft.com/office/drawing/2014/main" id="{914B5D8A-85CD-5948-82CE-F236E9D1BEAB}"/>
                </a:ext>
              </a:extLst>
            </p:cNvPr>
            <p:cNvGrpSpPr>
              <a:grpSpLocks/>
            </p:cNvGrpSpPr>
            <p:nvPr/>
          </p:nvGrpSpPr>
          <p:grpSpPr bwMode="auto">
            <a:xfrm>
              <a:off x="1284506" y="4059316"/>
              <a:ext cx="304800" cy="381000"/>
              <a:chOff x="4272" y="3072"/>
              <a:chExt cx="192" cy="240"/>
            </a:xfrm>
          </p:grpSpPr>
          <p:sp>
            <p:nvSpPr>
              <p:cNvPr id="147" name="Line 99">
                <a:extLst>
                  <a:ext uri="{FF2B5EF4-FFF2-40B4-BE49-F238E27FC236}">
                    <a16:creationId xmlns:a16="http://schemas.microsoft.com/office/drawing/2014/main" id="{D916FD39-0A7C-B544-ADE1-EB35FEDB765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8" name="Line 100">
                <a:extLst>
                  <a:ext uri="{FF2B5EF4-FFF2-40B4-BE49-F238E27FC236}">
                    <a16:creationId xmlns:a16="http://schemas.microsoft.com/office/drawing/2014/main" id="{015C7CFF-03DA-DB4D-A193-C59ABB492E5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9" name="Line 101">
                <a:extLst>
                  <a:ext uri="{FF2B5EF4-FFF2-40B4-BE49-F238E27FC236}">
                    <a16:creationId xmlns:a16="http://schemas.microsoft.com/office/drawing/2014/main" id="{0BDF74FB-1046-E042-AE06-BDCEF7074AC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0" name="Line 102">
                <a:extLst>
                  <a:ext uri="{FF2B5EF4-FFF2-40B4-BE49-F238E27FC236}">
                    <a16:creationId xmlns:a16="http://schemas.microsoft.com/office/drawing/2014/main" id="{8DDA095E-2456-1642-A034-202FF507C7A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1" name="Line 103">
                <a:extLst>
                  <a:ext uri="{FF2B5EF4-FFF2-40B4-BE49-F238E27FC236}">
                    <a16:creationId xmlns:a16="http://schemas.microsoft.com/office/drawing/2014/main" id="{E5C3E6B7-649C-B24C-8996-31C5335EAD7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2" name="Line 104">
                <a:extLst>
                  <a:ext uri="{FF2B5EF4-FFF2-40B4-BE49-F238E27FC236}">
                    <a16:creationId xmlns:a16="http://schemas.microsoft.com/office/drawing/2014/main" id="{2D6DCEDD-8114-F74B-9C02-BC78268CAD7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53" name="Oval 152">
              <a:extLst>
                <a:ext uri="{FF2B5EF4-FFF2-40B4-BE49-F238E27FC236}">
                  <a16:creationId xmlns:a16="http://schemas.microsoft.com/office/drawing/2014/main" id="{D13ADFC3-0697-6140-BCF2-05ECE049DCDC}"/>
                </a:ext>
              </a:extLst>
            </p:cNvPr>
            <p:cNvSpPr/>
            <p:nvPr/>
          </p:nvSpPr>
          <p:spPr>
            <a:xfrm>
              <a:off x="1926171" y="416181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4" name="Oval 153">
              <a:extLst>
                <a:ext uri="{FF2B5EF4-FFF2-40B4-BE49-F238E27FC236}">
                  <a16:creationId xmlns:a16="http://schemas.microsoft.com/office/drawing/2014/main" id="{98818385-BC8C-9242-96AE-72C3C7BFE4F6}"/>
                </a:ext>
              </a:extLst>
            </p:cNvPr>
            <p:cNvSpPr/>
            <p:nvPr/>
          </p:nvSpPr>
          <p:spPr>
            <a:xfrm>
              <a:off x="2323122" y="4175984"/>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268786851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6255" y="180244"/>
            <a:ext cx="11305309"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t> </a:t>
            </a:r>
            <a:r>
              <a:rPr lang="en-US" sz="4400" dirty="0">
                <a:latin typeface="+mj-lt"/>
              </a:rPr>
              <a:t>JFETs</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53</a:t>
            </a:fld>
            <a:endParaRPr lang="en-US"/>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41C84753-3A72-6E44-8AFB-C2FA9850A71E}"/>
                  </a:ext>
                </a:extLst>
              </p:cNvPr>
              <p:cNvSpPr txBox="1">
                <a:spLocks/>
              </p:cNvSpPr>
              <p:nvPr/>
            </p:nvSpPr>
            <p:spPr>
              <a:xfrm>
                <a:off x="402278" y="1458384"/>
                <a:ext cx="11620004" cy="407002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JFET circuit model: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𝐼</m:t>
                        </m:r>
                      </m:e>
                      <m:sub>
                        <m:r>
                          <a:rPr lang="en-US" sz="2000" b="0" i="1" smtClean="0">
                            <a:latin typeface="Cambria Math" panose="02040503050406030204" pitchFamily="18" charset="0"/>
                            <a:cs typeface="Arial" charset="0"/>
                          </a:rPr>
                          <m:t>𝑑𝑠</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𝑑𝑠</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2</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𝐼</m:t>
                            </m:r>
                          </m:e>
                          <m:sub>
                            <m:r>
                              <a:rPr lang="en-US" sz="2000" b="0" i="1" smtClean="0">
                                <a:latin typeface="Cambria Math" panose="02040503050406030204" pitchFamily="18" charset="0"/>
                                <a:cs typeface="Arial" charset="0"/>
                              </a:rPr>
                              <m:t>𝑑𝑠𝑠</m:t>
                            </m:r>
                          </m:sub>
                        </m:sSub>
                      </m:num>
                      <m:den>
                        <m:sSup>
                          <m:sSupPr>
                            <m:ctrlPr>
                              <a:rPr lang="en-US" sz="2000" b="0" i="1" smtClean="0">
                                <a:latin typeface="Cambria Math" panose="02040503050406030204" pitchFamily="18" charset="0"/>
                                <a:cs typeface="Arial" charset="0"/>
                              </a:rPr>
                            </m:ctrlPr>
                          </m:sSupPr>
                          <m:e>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m:t>
                                </m:r>
                              </m:sub>
                            </m:sSub>
                          </m:e>
                          <m:sup>
                            <m:r>
                              <a:rPr lang="en-US" sz="2000" b="0" i="1" smtClean="0">
                                <a:latin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𝑔𝑠</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𝑑𝑠</m:t>
                            </m:r>
                          </m:sub>
                        </m:sSub>
                      </m:num>
                      <m:den>
                        <m:r>
                          <a:rPr lang="en-US" sz="2000" b="0" i="1" smtClean="0">
                            <a:latin typeface="Cambria Math" panose="02040503050406030204" pitchFamily="18" charset="0"/>
                            <a:cs typeface="Arial" charset="0"/>
                          </a:rPr>
                          <m:t>2</m:t>
                        </m:r>
                      </m:den>
                    </m:f>
                    <m:r>
                      <a:rPr lang="en-US" sz="2000" b="0" i="1" smtClean="0">
                        <a:latin typeface="Cambria Math" panose="02040503050406030204" pitchFamily="18" charset="0"/>
                        <a:cs typeface="Arial" charset="0"/>
                      </a:rPr>
                      <m:t>)</m:t>
                    </m:r>
                  </m:oMath>
                </a14:m>
                <a:endParaRPr lang="en-US" sz="2000" dirty="0">
                  <a:latin typeface="Arial" charset="0"/>
                  <a:ea typeface="Arial" charset="0"/>
                  <a:cs typeface="Arial" charset="0"/>
                </a:endParaRPr>
              </a:p>
              <a:p>
                <a:pPr marL="342900" indent="-342900" algn="l">
                  <a:spcBef>
                    <a:spcPts val="40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𝑔</m:t>
                        </m:r>
                      </m:e>
                      <m:sub>
                        <m:r>
                          <a:rPr lang="en-US" sz="2000" b="0" i="1" smtClean="0">
                            <a:latin typeface="Cambria Math" panose="02040503050406030204" pitchFamily="18" charset="0"/>
                            <a:cs typeface="Arial" charset="0"/>
                          </a:rPr>
                          <m:t>𝑚</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𝑑𝑠</m:t>
                            </m:r>
                          </m:sub>
                        </m:sSub>
                      </m:num>
                      <m:den>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𝑣</m:t>
                            </m:r>
                          </m:e>
                          <m:sub>
                            <m:r>
                              <a:rPr lang="en-US" sz="2000" b="0" i="1" smtClean="0">
                                <a:latin typeface="Cambria Math" panose="02040503050406030204" pitchFamily="18" charset="0"/>
                                <a:ea typeface="Cambria Math" panose="02040503050406030204" pitchFamily="18" charset="0"/>
                                <a:cs typeface="Arial" charset="0"/>
                              </a:rPr>
                              <m:t>𝑔𝑠</m:t>
                            </m:r>
                          </m:sub>
                        </m:sSub>
                      </m:den>
                    </m:f>
                  </m:oMath>
                </a14:m>
                <a:endParaRPr lang="en-US" sz="2000" dirty="0">
                  <a:latin typeface="Arial" charset="0"/>
                  <a:ea typeface="Arial" charset="0"/>
                  <a:cs typeface="Arial" charset="0"/>
                </a:endParaRP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For circuit on right,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𝑔</m:t>
                        </m:r>
                      </m:e>
                      <m:sub>
                        <m:r>
                          <a:rPr lang="en-US" sz="2000" b="0" i="1" smtClean="0">
                            <a:latin typeface="Cambria Math" panose="02040503050406030204" pitchFamily="18" charset="0"/>
                            <a:cs typeface="Arial" charset="0"/>
                          </a:rPr>
                          <m:t>𝑚</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𝑣</m:t>
                        </m:r>
                      </m:e>
                      <m:sub>
                        <m:r>
                          <a:rPr lang="en-US" sz="2000" b="0" i="1" smtClean="0">
                            <a:latin typeface="Cambria Math" panose="02040503050406030204" pitchFamily="18" charset="0"/>
                            <a:ea typeface="Cambria Math" panose="02040503050406030204" pitchFamily="18" charset="0"/>
                            <a:cs typeface="Arial" charset="0"/>
                          </a:rPr>
                          <m:t>𝑔𝑠</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𝑑𝑠</m:t>
                        </m:r>
                      </m:sub>
                    </m:sSub>
                  </m:oMath>
                </a14:m>
                <a:r>
                  <a:rPr lang="en-US" sz="2000" dirty="0">
                    <a:latin typeface="Arial" charset="0"/>
                    <a:ea typeface="Arial" charset="0"/>
                    <a:cs typeface="Arial" charset="0"/>
                  </a:rPr>
                  <a:t> and </a:t>
                </a:r>
                <a14:m>
                  <m:oMath xmlns:m="http://schemas.openxmlformats.org/officeDocument/2006/math">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𝐷</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𝑑𝑠</m:t>
                        </m:r>
                      </m:sub>
                    </m:sSub>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𝑜𝑢𝑡</m:t>
                        </m:r>
                      </m:sub>
                    </m:sSub>
                  </m:oMath>
                </a14:m>
                <a:r>
                  <a:rPr lang="en-US" sz="2000" dirty="0">
                    <a:latin typeface="Arial" charset="0"/>
                    <a:ea typeface="Arial" charset="0"/>
                    <a:cs typeface="Arial" charset="0"/>
                  </a:rPr>
                  <a:t>, so </a:t>
                </a:r>
                <a14:m>
                  <m:oMath xmlns:m="http://schemas.openxmlformats.org/officeDocument/2006/math">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m:t>
                        </m:r>
                        <m:r>
                          <a:rPr lang="en-US" sz="2000" i="1">
                            <a:latin typeface="Cambria Math" panose="02040503050406030204" pitchFamily="18" charset="0"/>
                            <a:cs typeface="Arial" charset="0"/>
                          </a:rPr>
                          <m:t>𝑔</m:t>
                        </m:r>
                      </m:e>
                      <m:sub>
                        <m:r>
                          <a:rPr lang="en-US" sz="2000" i="1">
                            <a:latin typeface="Cambria Math" panose="02040503050406030204" pitchFamily="18" charset="0"/>
                            <a:cs typeface="Arial" charset="0"/>
                          </a:rPr>
                          <m:t>𝑚</m:t>
                        </m:r>
                      </m:sub>
                    </m:sSub>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𝐷</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𝑣</m:t>
                        </m:r>
                      </m:e>
                      <m:sub>
                        <m:r>
                          <a:rPr lang="en-US" sz="2000" i="1">
                            <a:latin typeface="Cambria Math" panose="02040503050406030204" pitchFamily="18" charset="0"/>
                            <a:ea typeface="Cambria Math" panose="02040503050406030204" pitchFamily="18" charset="0"/>
                            <a:cs typeface="Arial" charset="0"/>
                          </a:rPr>
                          <m:t>𝑔𝑠</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𝑜𝑢𝑡</m:t>
                        </m:r>
                      </m:sub>
                    </m:sSub>
                  </m:oMath>
                </a14:m>
                <a:endParaRPr lang="en-US" sz="2000" dirty="0">
                  <a:latin typeface="Arial" charset="0"/>
                  <a:ea typeface="Arial" charset="0"/>
                  <a:cs typeface="Arial" charset="0"/>
                </a:endParaRP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Similar model for MOSFETs </a:t>
                </a:r>
              </a:p>
              <a:p>
                <a:pPr marL="342900" indent="-342900" algn="l">
                  <a:spcBef>
                    <a:spcPts val="400"/>
                  </a:spcBef>
                  <a:buFont typeface="Arial" panose="020B0604020202020204" pitchFamily="34" charset="0"/>
                  <a:buChar char="•"/>
                </a:pPr>
                <a:endParaRPr lang="en-US" sz="2000" dirty="0">
                  <a:latin typeface="Arial" charset="0"/>
                  <a:ea typeface="Arial" charset="0"/>
                  <a:cs typeface="Arial" charset="0"/>
                </a:endParaRPr>
              </a:p>
              <a:p>
                <a:pPr marL="457200" indent="-457200" algn="l">
                  <a:buFont typeface="+mj-lt"/>
                  <a:buAutoNum type="arabicPeriod"/>
                </a:pPr>
                <a:endParaRPr lang="en-US" sz="2000" dirty="0">
                  <a:latin typeface="Arial" charset="0"/>
                  <a:ea typeface="Arial" charset="0"/>
                  <a:cs typeface="Arial" charset="0"/>
                </a:endParaRPr>
              </a:p>
            </p:txBody>
          </p:sp>
        </mc:Choice>
        <mc:Fallback xmlns="">
          <p:sp>
            <p:nvSpPr>
              <p:cNvPr id="5" name="Content Placeholder 2">
                <a:extLst>
                  <a:ext uri="{FF2B5EF4-FFF2-40B4-BE49-F238E27FC236}">
                    <a16:creationId xmlns:a16="http://schemas.microsoft.com/office/drawing/2014/main" id="{41C84753-3A72-6E44-8AFB-C2FA9850A71E}"/>
                  </a:ext>
                </a:extLst>
              </p:cNvPr>
              <p:cNvSpPr txBox="1">
                <a:spLocks noRot="1" noChangeAspect="1" noMove="1" noResize="1" noEditPoints="1" noAdjustHandles="1" noChangeArrowheads="1" noChangeShapeType="1" noTextEdit="1"/>
              </p:cNvSpPr>
              <p:nvPr/>
            </p:nvSpPr>
            <p:spPr>
              <a:xfrm>
                <a:off x="402278" y="1458384"/>
                <a:ext cx="11620004" cy="4070025"/>
              </a:xfrm>
              <a:prstGeom prst="rect">
                <a:avLst/>
              </a:prstGeom>
              <a:blipFill>
                <a:blip r:embed="rId3"/>
                <a:stretch>
                  <a:fillRect l="-437"/>
                </a:stretch>
              </a:blipFill>
            </p:spPr>
            <p:txBody>
              <a:bodyPr/>
              <a:lstStyle/>
              <a:p>
                <a:r>
                  <a:rPr lang="en-US">
                    <a:noFill/>
                  </a:rPr>
                  <a:t> </a:t>
                </a:r>
              </a:p>
            </p:txBody>
          </p:sp>
        </mc:Fallback>
      </mc:AlternateContent>
      <p:grpSp>
        <p:nvGrpSpPr>
          <p:cNvPr id="65" name="Group 64">
            <a:extLst>
              <a:ext uri="{FF2B5EF4-FFF2-40B4-BE49-F238E27FC236}">
                <a16:creationId xmlns:a16="http://schemas.microsoft.com/office/drawing/2014/main" id="{40964528-D0F8-3043-9673-113B0B7A2B95}"/>
              </a:ext>
            </a:extLst>
          </p:cNvPr>
          <p:cNvGrpSpPr/>
          <p:nvPr/>
        </p:nvGrpSpPr>
        <p:grpSpPr>
          <a:xfrm>
            <a:off x="9462005" y="2311696"/>
            <a:ext cx="2115269" cy="2234608"/>
            <a:chOff x="6718805" y="2141236"/>
            <a:chExt cx="2115269" cy="2234608"/>
          </a:xfrm>
        </p:grpSpPr>
        <p:grpSp>
          <p:nvGrpSpPr>
            <p:cNvPr id="7" name="Group 912">
              <a:extLst>
                <a:ext uri="{FF2B5EF4-FFF2-40B4-BE49-F238E27FC236}">
                  <a16:creationId xmlns:a16="http://schemas.microsoft.com/office/drawing/2014/main" id="{2B04B6B5-94E5-5A4D-B28C-0A11BC8A196C}"/>
                </a:ext>
              </a:extLst>
            </p:cNvPr>
            <p:cNvGrpSpPr>
              <a:grpSpLocks/>
            </p:cNvGrpSpPr>
            <p:nvPr/>
          </p:nvGrpSpPr>
          <p:grpSpPr bwMode="auto">
            <a:xfrm>
              <a:off x="7398280" y="3310465"/>
              <a:ext cx="613208" cy="826818"/>
              <a:chOff x="5562600" y="3124201"/>
              <a:chExt cx="304800" cy="455612"/>
            </a:xfrm>
          </p:grpSpPr>
          <p:cxnSp>
            <p:nvCxnSpPr>
              <p:cNvPr id="54" name="Straight Connector 53">
                <a:extLst>
                  <a:ext uri="{FF2B5EF4-FFF2-40B4-BE49-F238E27FC236}">
                    <a16:creationId xmlns:a16="http://schemas.microsoft.com/office/drawing/2014/main" id="{37E3E542-76DE-1240-AAC0-000AC0951D58}"/>
                  </a:ext>
                </a:extLst>
              </p:cNvPr>
              <p:cNvCxnSpPr/>
              <p:nvPr/>
            </p:nvCxnSpPr>
            <p:spPr bwMode="auto">
              <a:xfrm rot="5400000">
                <a:off x="5637213" y="3352800"/>
                <a:ext cx="152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47317B85-E370-0741-8C6B-F8D056B77AF2}"/>
                  </a:ext>
                </a:extLst>
              </p:cNvPr>
              <p:cNvCxnSpPr/>
              <p:nvPr/>
            </p:nvCxnSpPr>
            <p:spPr bwMode="auto">
              <a:xfrm>
                <a:off x="5788025" y="3429000"/>
                <a:ext cx="77788"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3635F28B-068E-B946-AE4B-9DC689F1EB98}"/>
                  </a:ext>
                </a:extLst>
              </p:cNvPr>
              <p:cNvCxnSpPr/>
              <p:nvPr/>
            </p:nvCxnSpPr>
            <p:spPr bwMode="auto">
              <a:xfrm rot="16200000" flipH="1">
                <a:off x="5713412" y="3351213"/>
                <a:ext cx="150813"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58EE74FA-4F53-9440-8088-98AF519DD931}"/>
                  </a:ext>
                </a:extLst>
              </p:cNvPr>
              <p:cNvCxnSpPr/>
              <p:nvPr/>
            </p:nvCxnSpPr>
            <p:spPr bwMode="auto">
              <a:xfrm rot="16200000" flipV="1">
                <a:off x="5791200" y="3198814"/>
                <a:ext cx="150813"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C125D362-C91B-F145-B9C8-7326A11A5403}"/>
                  </a:ext>
                </a:extLst>
              </p:cNvPr>
              <p:cNvCxnSpPr/>
              <p:nvPr/>
            </p:nvCxnSpPr>
            <p:spPr bwMode="auto">
              <a:xfrm rot="16200000" flipV="1">
                <a:off x="5790407" y="3502819"/>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646574A3-E913-794D-87C2-AA31565707AC}"/>
                  </a:ext>
                </a:extLst>
              </p:cNvPr>
              <p:cNvCxnSpPr/>
              <p:nvPr/>
            </p:nvCxnSpPr>
            <p:spPr bwMode="auto">
              <a:xfrm flipV="1">
                <a:off x="5789613" y="3276601"/>
                <a:ext cx="762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708EBDDC-4024-9244-AC91-315A00BE019A}"/>
                  </a:ext>
                </a:extLst>
              </p:cNvPr>
              <p:cNvCxnSpPr/>
              <p:nvPr/>
            </p:nvCxnSpPr>
            <p:spPr bwMode="auto">
              <a:xfrm flipV="1">
                <a:off x="5562600" y="3351214"/>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1" name="Isosceles Triangle 911">
                <a:extLst>
                  <a:ext uri="{FF2B5EF4-FFF2-40B4-BE49-F238E27FC236}">
                    <a16:creationId xmlns:a16="http://schemas.microsoft.com/office/drawing/2014/main" id="{1B4E2B54-6D2B-7D46-9565-7DFCD26217A7}"/>
                  </a:ext>
                </a:extLst>
              </p:cNvPr>
              <p:cNvSpPr/>
              <p:nvPr/>
            </p:nvSpPr>
            <p:spPr>
              <a:xfrm rot="5400000">
                <a:off x="5633244" y="3326606"/>
                <a:ext cx="46038" cy="53975"/>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8" name="Freeform 12">
              <a:extLst>
                <a:ext uri="{FF2B5EF4-FFF2-40B4-BE49-F238E27FC236}">
                  <a16:creationId xmlns:a16="http://schemas.microsoft.com/office/drawing/2014/main" id="{2E74472D-FB31-0645-BD14-F88024C4FCC3}"/>
                </a:ext>
              </a:extLst>
            </p:cNvPr>
            <p:cNvSpPr>
              <a:spLocks noChangeAspect="1"/>
            </p:cNvSpPr>
            <p:nvPr/>
          </p:nvSpPr>
          <p:spPr bwMode="auto">
            <a:xfrm>
              <a:off x="7947097" y="2683988"/>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9" name="Group 220">
              <a:extLst>
                <a:ext uri="{FF2B5EF4-FFF2-40B4-BE49-F238E27FC236}">
                  <a16:creationId xmlns:a16="http://schemas.microsoft.com/office/drawing/2014/main" id="{87E3609A-8A98-3C47-8CE8-C58A59005DE0}"/>
                </a:ext>
              </a:extLst>
            </p:cNvPr>
            <p:cNvGrpSpPr>
              <a:grpSpLocks/>
            </p:cNvGrpSpPr>
            <p:nvPr/>
          </p:nvGrpSpPr>
          <p:grpSpPr bwMode="auto">
            <a:xfrm>
              <a:off x="7953003" y="4096146"/>
              <a:ext cx="140150" cy="279698"/>
              <a:chOff x="3280" y="3072"/>
              <a:chExt cx="96" cy="192"/>
            </a:xfrm>
          </p:grpSpPr>
          <p:sp>
            <p:nvSpPr>
              <p:cNvPr id="52" name="Line 17">
                <a:extLst>
                  <a:ext uri="{FF2B5EF4-FFF2-40B4-BE49-F238E27FC236}">
                    <a16:creationId xmlns:a16="http://schemas.microsoft.com/office/drawing/2014/main" id="{B06B5E2B-C16D-2741-868A-70C63E774409}"/>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Freeform 18">
                <a:extLst>
                  <a:ext uri="{FF2B5EF4-FFF2-40B4-BE49-F238E27FC236}">
                    <a16:creationId xmlns:a16="http://schemas.microsoft.com/office/drawing/2014/main" id="{661B9DB2-AAFC-3147-BF8E-3801CDCDB20E}"/>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0" name="TextBox 9">
              <a:extLst>
                <a:ext uri="{FF2B5EF4-FFF2-40B4-BE49-F238E27FC236}">
                  <a16:creationId xmlns:a16="http://schemas.microsoft.com/office/drawing/2014/main" id="{F9E87183-863E-4D41-9B49-224053DBBCAF}"/>
                </a:ext>
              </a:extLst>
            </p:cNvPr>
            <p:cNvSpPr txBox="1"/>
            <p:nvPr/>
          </p:nvSpPr>
          <p:spPr>
            <a:xfrm>
              <a:off x="7307585" y="3325114"/>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11" name="TextBox 10">
              <a:extLst>
                <a:ext uri="{FF2B5EF4-FFF2-40B4-BE49-F238E27FC236}">
                  <a16:creationId xmlns:a16="http://schemas.microsoft.com/office/drawing/2014/main" id="{53F173DD-BC8B-D840-9938-621A9038E739}"/>
                </a:ext>
              </a:extLst>
            </p:cNvPr>
            <p:cNvSpPr txBox="1"/>
            <p:nvPr/>
          </p:nvSpPr>
          <p:spPr>
            <a:xfrm>
              <a:off x="8065454" y="3949591"/>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12" name="TextBox 11">
              <a:extLst>
                <a:ext uri="{FF2B5EF4-FFF2-40B4-BE49-F238E27FC236}">
                  <a16:creationId xmlns:a16="http://schemas.microsoft.com/office/drawing/2014/main" id="{994040C0-9AE1-0541-A81E-E268F17C0E20}"/>
                </a:ext>
              </a:extLst>
            </p:cNvPr>
            <p:cNvSpPr txBox="1"/>
            <p:nvPr/>
          </p:nvSpPr>
          <p:spPr>
            <a:xfrm>
              <a:off x="8070790" y="3342893"/>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nvGrpSpPr>
            <p:cNvPr id="13" name="Group 13">
              <a:extLst>
                <a:ext uri="{FF2B5EF4-FFF2-40B4-BE49-F238E27FC236}">
                  <a16:creationId xmlns:a16="http://schemas.microsoft.com/office/drawing/2014/main" id="{DF6FE1FA-7B42-0A40-BE41-F03881320A13}"/>
                </a:ext>
              </a:extLst>
            </p:cNvPr>
            <p:cNvGrpSpPr>
              <a:grpSpLocks noChangeAspect="1"/>
            </p:cNvGrpSpPr>
            <p:nvPr/>
          </p:nvGrpSpPr>
          <p:grpSpPr bwMode="auto">
            <a:xfrm>
              <a:off x="7851796" y="2589676"/>
              <a:ext cx="245263" cy="174811"/>
              <a:chOff x="1344" y="2016"/>
              <a:chExt cx="336" cy="240"/>
            </a:xfrm>
          </p:grpSpPr>
          <p:sp>
            <p:nvSpPr>
              <p:cNvPr id="49" name="Oval 14">
                <a:extLst>
                  <a:ext uri="{FF2B5EF4-FFF2-40B4-BE49-F238E27FC236}">
                    <a16:creationId xmlns:a16="http://schemas.microsoft.com/office/drawing/2014/main" id="{0A96ABC5-99EA-8244-9806-2B18A77407E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1" name="Rectangle 15">
                <a:extLst>
                  <a:ext uri="{FF2B5EF4-FFF2-40B4-BE49-F238E27FC236}">
                    <a16:creationId xmlns:a16="http://schemas.microsoft.com/office/drawing/2014/main" id="{EE3CA62D-0965-4748-B11A-770C629135C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16" name="Group 13">
              <a:extLst>
                <a:ext uri="{FF2B5EF4-FFF2-40B4-BE49-F238E27FC236}">
                  <a16:creationId xmlns:a16="http://schemas.microsoft.com/office/drawing/2014/main" id="{4FDF1587-36E8-F446-ACB1-ADAE5D5C1D77}"/>
                </a:ext>
              </a:extLst>
            </p:cNvPr>
            <p:cNvGrpSpPr>
              <a:grpSpLocks noChangeAspect="1"/>
            </p:cNvGrpSpPr>
            <p:nvPr/>
          </p:nvGrpSpPr>
          <p:grpSpPr bwMode="auto">
            <a:xfrm>
              <a:off x="7230588" y="3647994"/>
              <a:ext cx="245264" cy="174811"/>
              <a:chOff x="1344" y="2016"/>
              <a:chExt cx="336" cy="240"/>
            </a:xfrm>
          </p:grpSpPr>
          <p:sp>
            <p:nvSpPr>
              <p:cNvPr id="43" name="Oval 14">
                <a:extLst>
                  <a:ext uri="{FF2B5EF4-FFF2-40B4-BE49-F238E27FC236}">
                    <a16:creationId xmlns:a16="http://schemas.microsoft.com/office/drawing/2014/main" id="{70F00A9A-C467-0D4B-A7C9-BB1CF4C73AEF}"/>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4" name="Rectangle 15">
                <a:extLst>
                  <a:ext uri="{FF2B5EF4-FFF2-40B4-BE49-F238E27FC236}">
                    <a16:creationId xmlns:a16="http://schemas.microsoft.com/office/drawing/2014/main" id="{D9186C87-F777-514F-AE2F-70B2404B8FC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0" name="Group 13">
              <a:extLst>
                <a:ext uri="{FF2B5EF4-FFF2-40B4-BE49-F238E27FC236}">
                  <a16:creationId xmlns:a16="http://schemas.microsoft.com/office/drawing/2014/main" id="{38692C4F-0324-5A46-B638-9DC130E67D4D}"/>
                </a:ext>
              </a:extLst>
            </p:cNvPr>
            <p:cNvGrpSpPr>
              <a:grpSpLocks noChangeAspect="1"/>
            </p:cNvGrpSpPr>
            <p:nvPr/>
          </p:nvGrpSpPr>
          <p:grpSpPr bwMode="auto">
            <a:xfrm>
              <a:off x="7836644" y="3322937"/>
              <a:ext cx="245263" cy="174811"/>
              <a:chOff x="1344" y="2016"/>
              <a:chExt cx="336" cy="240"/>
            </a:xfrm>
          </p:grpSpPr>
          <p:sp>
            <p:nvSpPr>
              <p:cNvPr id="35" name="Oval 14">
                <a:extLst>
                  <a:ext uri="{FF2B5EF4-FFF2-40B4-BE49-F238E27FC236}">
                    <a16:creationId xmlns:a16="http://schemas.microsoft.com/office/drawing/2014/main" id="{641A5F29-EB12-5A47-96DA-F21E6BAD68CD}"/>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6" name="Rectangle 15">
                <a:extLst>
                  <a:ext uri="{FF2B5EF4-FFF2-40B4-BE49-F238E27FC236}">
                    <a16:creationId xmlns:a16="http://schemas.microsoft.com/office/drawing/2014/main" id="{FCED8564-6ABB-0F49-BFDF-D591D46FADE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1" name="Group 13">
              <a:extLst>
                <a:ext uri="{FF2B5EF4-FFF2-40B4-BE49-F238E27FC236}">
                  <a16:creationId xmlns:a16="http://schemas.microsoft.com/office/drawing/2014/main" id="{AE5D2698-2ACA-0B45-8A9B-100EFA8D0E56}"/>
                </a:ext>
              </a:extLst>
            </p:cNvPr>
            <p:cNvGrpSpPr>
              <a:grpSpLocks noChangeAspect="1"/>
            </p:cNvGrpSpPr>
            <p:nvPr/>
          </p:nvGrpSpPr>
          <p:grpSpPr bwMode="auto">
            <a:xfrm>
              <a:off x="6718805" y="3647994"/>
              <a:ext cx="245263" cy="174811"/>
              <a:chOff x="1344" y="2016"/>
              <a:chExt cx="336" cy="240"/>
            </a:xfrm>
          </p:grpSpPr>
          <p:sp>
            <p:nvSpPr>
              <p:cNvPr id="33" name="Oval 14">
                <a:extLst>
                  <a:ext uri="{FF2B5EF4-FFF2-40B4-BE49-F238E27FC236}">
                    <a16:creationId xmlns:a16="http://schemas.microsoft.com/office/drawing/2014/main" id="{01A0BF14-5F25-0F45-B521-9DFCCD20DAEF}"/>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4" name="Rectangle 15">
                <a:extLst>
                  <a:ext uri="{FF2B5EF4-FFF2-40B4-BE49-F238E27FC236}">
                    <a16:creationId xmlns:a16="http://schemas.microsoft.com/office/drawing/2014/main" id="{20BBDB6A-6BD8-BD41-A2A5-33219B91C96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2" name="Group 13">
              <a:extLst>
                <a:ext uri="{FF2B5EF4-FFF2-40B4-BE49-F238E27FC236}">
                  <a16:creationId xmlns:a16="http://schemas.microsoft.com/office/drawing/2014/main" id="{0A84FF28-EDBB-AB48-A822-FC71C6EBBD08}"/>
                </a:ext>
              </a:extLst>
            </p:cNvPr>
            <p:cNvGrpSpPr>
              <a:grpSpLocks noChangeAspect="1"/>
            </p:cNvGrpSpPr>
            <p:nvPr/>
          </p:nvGrpSpPr>
          <p:grpSpPr bwMode="auto">
            <a:xfrm>
              <a:off x="8327482" y="3315918"/>
              <a:ext cx="245263" cy="174811"/>
              <a:chOff x="1344" y="2016"/>
              <a:chExt cx="336" cy="240"/>
            </a:xfrm>
          </p:grpSpPr>
          <p:sp>
            <p:nvSpPr>
              <p:cNvPr id="31" name="Oval 14">
                <a:extLst>
                  <a:ext uri="{FF2B5EF4-FFF2-40B4-BE49-F238E27FC236}">
                    <a16:creationId xmlns:a16="http://schemas.microsoft.com/office/drawing/2014/main" id="{C557B85D-74DA-EE43-9D2B-61C60D8D3225}"/>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2" name="Rectangle 15">
                <a:extLst>
                  <a:ext uri="{FF2B5EF4-FFF2-40B4-BE49-F238E27FC236}">
                    <a16:creationId xmlns:a16="http://schemas.microsoft.com/office/drawing/2014/main" id="{3709A371-9448-5D45-AB21-5946DE245EF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23" name="TextBox 22">
              <a:extLst>
                <a:ext uri="{FF2B5EF4-FFF2-40B4-BE49-F238E27FC236}">
                  <a16:creationId xmlns:a16="http://schemas.microsoft.com/office/drawing/2014/main" id="{867B59A7-6ABF-CA4F-AE47-530D67D1D7D9}"/>
                </a:ext>
              </a:extLst>
            </p:cNvPr>
            <p:cNvSpPr txBox="1"/>
            <p:nvPr/>
          </p:nvSpPr>
          <p:spPr>
            <a:xfrm>
              <a:off x="8311415" y="3470559"/>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out</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4" name="TextBox 23">
              <a:extLst>
                <a:ext uri="{FF2B5EF4-FFF2-40B4-BE49-F238E27FC236}">
                  <a16:creationId xmlns:a16="http://schemas.microsoft.com/office/drawing/2014/main" id="{90B23F27-F92B-AB44-A3D4-58FA39E91902}"/>
                </a:ext>
              </a:extLst>
            </p:cNvPr>
            <p:cNvSpPr txBox="1"/>
            <p:nvPr/>
          </p:nvSpPr>
          <p:spPr>
            <a:xfrm>
              <a:off x="6824879" y="3743914"/>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in</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5" name="TextBox 24">
              <a:extLst>
                <a:ext uri="{FF2B5EF4-FFF2-40B4-BE49-F238E27FC236}">
                  <a16:creationId xmlns:a16="http://schemas.microsoft.com/office/drawing/2014/main" id="{5EFBC275-3EB0-B540-83F8-EFC809690DEA}"/>
                </a:ext>
              </a:extLst>
            </p:cNvPr>
            <p:cNvSpPr txBox="1"/>
            <p:nvPr/>
          </p:nvSpPr>
          <p:spPr>
            <a:xfrm>
              <a:off x="7521302" y="2842138"/>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D</a:t>
              </a:r>
            </a:p>
          </p:txBody>
        </p:sp>
        <p:sp>
          <p:nvSpPr>
            <p:cNvPr id="30" name="TextBox 29">
              <a:extLst>
                <a:ext uri="{FF2B5EF4-FFF2-40B4-BE49-F238E27FC236}">
                  <a16:creationId xmlns:a16="http://schemas.microsoft.com/office/drawing/2014/main" id="{9A704D1A-5D15-C74E-96E2-4022F6503A5C}"/>
                </a:ext>
              </a:extLst>
            </p:cNvPr>
            <p:cNvSpPr txBox="1"/>
            <p:nvPr/>
          </p:nvSpPr>
          <p:spPr>
            <a:xfrm>
              <a:off x="7851796" y="2141236"/>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V</a:t>
              </a:r>
              <a:r>
                <a:rPr kumimoji="0" lang="en-US" sz="1800" b="0" i="0" u="none" strike="noStrike" cap="none" spc="0" normalizeH="0" baseline="-25000" dirty="0">
                  <a:ln>
                    <a:noFill/>
                  </a:ln>
                  <a:solidFill>
                    <a:srgbClr val="000000"/>
                  </a:solidFill>
                  <a:effectLst/>
                  <a:uFillTx/>
                  <a:latin typeface="+mj-lt"/>
                  <a:ea typeface="+mj-ea"/>
                  <a:cs typeface="+mj-cs"/>
                  <a:sym typeface="Helvetica"/>
                </a:rPr>
                <a:t>DD</a:t>
              </a:r>
            </a:p>
          </p:txBody>
        </p:sp>
        <p:cxnSp>
          <p:nvCxnSpPr>
            <p:cNvPr id="64" name="Straight Connector 63">
              <a:extLst>
                <a:ext uri="{FF2B5EF4-FFF2-40B4-BE49-F238E27FC236}">
                  <a16:creationId xmlns:a16="http://schemas.microsoft.com/office/drawing/2014/main" id="{95EBA773-A220-F04A-90B6-0D438B6AFC31}"/>
                </a:ext>
              </a:extLst>
            </p:cNvPr>
            <p:cNvCxnSpPr>
              <a:cxnSpLocks/>
            </p:cNvCxnSpPr>
            <p:nvPr/>
          </p:nvCxnSpPr>
          <p:spPr>
            <a:xfrm flipH="1">
              <a:off x="7984522" y="3383233"/>
              <a:ext cx="4876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5A98EE9D-7C89-BE42-98E2-6BDC41757C3A}"/>
                </a:ext>
              </a:extLst>
            </p:cNvPr>
            <p:cNvCxnSpPr>
              <a:cxnSpLocks/>
            </p:cNvCxnSpPr>
            <p:nvPr/>
          </p:nvCxnSpPr>
          <p:spPr>
            <a:xfrm flipH="1">
              <a:off x="6910600" y="3712285"/>
              <a:ext cx="4876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8387170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JFET common s</a:t>
            </a:r>
            <a:r>
              <a:rPr lang="en-US" dirty="0">
                <a:cs typeface="Arial" panose="020B0604020202020204" pitchFamily="34" charset="0"/>
              </a:rPr>
              <a:t>ource</a:t>
            </a:r>
            <a:r>
              <a:rPr lang="en-US" sz="4400" dirty="0">
                <a:cs typeface="Arial" panose="020B0604020202020204" pitchFamily="34" charset="0"/>
              </a:rPr>
              <a:t>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009026" y="1536659"/>
                <a:ext cx="7940363" cy="3888357"/>
              </a:xfrm>
            </p:spPr>
            <p:txBody>
              <a:bodyPr>
                <a:noAutofit/>
              </a:bodyPr>
              <a:lstStyle/>
              <a:p>
                <a:pPr>
                  <a:spcBef>
                    <a:spcPts val="400"/>
                  </a:spcBef>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num>
                      <m:den>
                        <m:r>
                          <a:rPr lang="en-US" sz="1800" b="0" i="1" smtClean="0">
                            <a:latin typeface="Cambria Math" panose="02040503050406030204" pitchFamily="18" charset="0"/>
                            <a:cs typeface="Arial" charset="0"/>
                          </a:rPr>
                          <m:t>1+</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den>
                    </m:f>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num>
                      <m:den>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𝐿</m:t>
                            </m:r>
                          </m:sub>
                        </m:sSub>
                      </m:den>
                    </m:f>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num>
                      <m:den>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𝑑𝑑</m:t>
                            </m:r>
                          </m:sub>
                        </m:sSub>
                      </m:den>
                    </m:f>
                    <m:r>
                      <a:rPr lang="en-US" sz="1800" b="0" i="1" smtClean="0">
                        <a:latin typeface="Cambria Math" panose="02040503050406030204" pitchFamily="18" charset="0"/>
                        <a:cs typeface="Arial" charset="0"/>
                      </a:rPr>
                      <m:t>(1−</m:t>
                    </m:r>
                    <m:rad>
                      <m:radPr>
                        <m:degHide m:val="on"/>
                        <m:ctrlPr>
                          <a:rPr lang="en-US" sz="1800" b="0" i="1" smtClean="0">
                            <a:latin typeface="Cambria Math" panose="02040503050406030204" pitchFamily="18" charset="0"/>
                            <a:cs typeface="Arial" charset="0"/>
                          </a:rPr>
                        </m:ctrlPr>
                      </m:radPr>
                      <m:deg/>
                      <m:e>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𝑑𝑑</m:t>
                                </m:r>
                              </m:sub>
                            </m:sSub>
                          </m:num>
                          <m:den>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den>
                        </m:f>
                      </m:e>
                    </m:rad>
                    <m:r>
                      <a:rPr lang="en-US" sz="1800" b="0" i="1" smtClean="0">
                        <a:latin typeface="Cambria Math" panose="02040503050406030204" pitchFamily="18" charset="0"/>
                        <a:cs typeface="Arial" charset="0"/>
                      </a:rPr>
                      <m:t>)</m:t>
                    </m:r>
                  </m:oMath>
                </a14:m>
                <a:r>
                  <a:rPr lang="en-US" sz="1800" dirty="0">
                    <a:latin typeface="Arial" charset="0"/>
                    <a:ea typeface="Arial" charset="0"/>
                    <a:cs typeface="Arial" charset="0"/>
                  </a:rPr>
                  <a:t>.  </a:t>
                </a:r>
                <a14:m>
                  <m:oMath xmlns:m="http://schemas.openxmlformats.org/officeDocument/2006/math">
                    <m:sSub>
                      <m:sSubPr>
                        <m:ctrlPr>
                          <a:rPr lang="en-US" sz="180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𝑔</m:t>
                        </m:r>
                      </m:e>
                      <m:sub>
                        <m:r>
                          <a:rPr lang="en-US" sz="1800" b="0" i="1" dirty="0" smtClean="0">
                            <a:latin typeface="Cambria Math" panose="02040503050406030204" pitchFamily="18" charset="0"/>
                            <a:cs typeface="Arial" charset="0"/>
                          </a:rPr>
                          <m:t>𝑚</m:t>
                        </m:r>
                      </m:sub>
                    </m:sSub>
                    <m:r>
                      <a:rPr lang="en-US" sz="1800" b="0" i="1" dirty="0" smtClean="0">
                        <a:latin typeface="Cambria Math" panose="02040503050406030204" pitchFamily="18" charset="0"/>
                        <a:ea typeface="Cambria Math" panose="02040503050406030204" pitchFamily="18" charset="0"/>
                        <a:cs typeface="Arial" charset="0"/>
                      </a:rPr>
                      <m:t>≈</m:t>
                    </m:r>
                    <m:r>
                      <a:rPr lang="en-US" sz="1800" b="0" i="1" dirty="0" smtClean="0">
                        <a:latin typeface="Cambria Math" panose="02040503050406030204" pitchFamily="18" charset="0"/>
                        <a:cs typeface="Arial" charset="0"/>
                      </a:rPr>
                      <m:t>15</m:t>
                    </m:r>
                    <m:r>
                      <a:rPr lang="en-US" sz="1800" b="0" i="1" dirty="0" smtClean="0">
                        <a:latin typeface="Cambria Math" panose="02040503050406030204" pitchFamily="18" charset="0"/>
                        <a:cs typeface="Arial" charset="0"/>
                      </a:rPr>
                      <m:t>𝑚𝐴</m:t>
                    </m:r>
                    <m:r>
                      <a:rPr lang="en-US" sz="1800" b="0" i="1" dirty="0" smtClean="0">
                        <a:latin typeface="Cambria Math" panose="02040503050406030204" pitchFamily="18" charset="0"/>
                        <a:cs typeface="Arial" charset="0"/>
                      </a:rPr>
                      <m:t>/</m:t>
                    </m:r>
                    <m:r>
                      <a:rPr lang="en-US" sz="1800" b="0" i="1" dirty="0" smtClean="0">
                        <a:latin typeface="Cambria Math" panose="02040503050406030204" pitchFamily="18" charset="0"/>
                        <a:cs typeface="Arial" charset="0"/>
                      </a:rPr>
                      <m:t>𝑉</m:t>
                    </m:r>
                  </m:oMath>
                </a14:m>
                <a:endParaRPr lang="en-US" sz="1800" dirty="0">
                  <a:latin typeface="Arial" charset="0"/>
                  <a:ea typeface="Arial" charset="0"/>
                  <a:cs typeface="Arial" charset="0"/>
                </a:endParaRPr>
              </a:p>
              <a:p>
                <a:pPr marL="342900" indent="-342900">
                  <a:buFont typeface="+mj-lt"/>
                  <a:buAutoNum type="arabicPeriod"/>
                </a:pPr>
                <a:endParaRPr lang="en-US" sz="1800" i="1" dirty="0">
                  <a:latin typeface="Cambria Math" panose="02040503050406030204" pitchFamily="18" charset="0"/>
                  <a:cs typeface="Arial" charset="0"/>
                </a:endParaRPr>
              </a:p>
              <a:p>
                <a:pPr marL="342900" indent="-342900">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𝑑𝑑</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𝑉</m:t>
                    </m:r>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r>
                      <a:rPr lang="en-US" sz="1800" b="0" i="1" smtClean="0">
                        <a:latin typeface="Cambria Math" panose="02040503050406030204" pitchFamily="18" charset="0"/>
                        <a:cs typeface="Arial" charset="0"/>
                      </a:rPr>
                      <m:t>=35</m:t>
                    </m:r>
                    <m:r>
                      <a:rPr lang="en-US" sz="1800" b="0" i="1" smtClean="0">
                        <a:latin typeface="Cambria Math" panose="02040503050406030204" pitchFamily="18" charset="0"/>
                        <a:cs typeface="Arial" charset="0"/>
                      </a:rPr>
                      <m:t>𝑚𝐴</m:t>
                    </m:r>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r>
                      <a:rPr lang="en-US" sz="1800" b="0" i="1" smtClean="0">
                        <a:latin typeface="Cambria Math" panose="02040503050406030204" pitchFamily="18" charset="0"/>
                        <a:cs typeface="Arial" charset="0"/>
                      </a:rPr>
                      <m:t>=3.0</m:t>
                    </m:r>
                    <m:r>
                      <a:rPr lang="en-US" sz="1800" b="0" i="1" smtClean="0">
                        <a:latin typeface="Cambria Math" panose="02040503050406030204" pitchFamily="18" charset="0"/>
                        <a:cs typeface="Arial" charset="0"/>
                      </a:rPr>
                      <m:t>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𝐴</m:t>
                        </m:r>
                      </m:e>
                      <m:sub>
                        <m:r>
                          <a:rPr lang="en-US" sz="1800" i="1">
                            <a:latin typeface="Cambria Math" panose="02040503050406030204" pitchFamily="18" charset="0"/>
                            <a:cs typeface="Arial" charset="0"/>
                          </a:rPr>
                          <m:t>𝑉</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10, 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𝑑𝑑</m:t>
                        </m:r>
                      </m:sub>
                    </m:sSub>
                    <m:r>
                      <a:rPr lang="en-US" sz="1800" b="0" i="1" smtClean="0">
                        <a:latin typeface="Cambria Math" panose="02040503050406030204" pitchFamily="18" charset="0"/>
                        <a:cs typeface="Arial" charset="0"/>
                      </a:rPr>
                      <m:t>=10</m:t>
                    </m:r>
                    <m:r>
                      <a:rPr lang="en-US" sz="1800" b="0" i="1" smtClean="0">
                        <a:latin typeface="Cambria Math" panose="02040503050406030204" pitchFamily="18" charset="0"/>
                        <a:cs typeface="Arial" charset="0"/>
                      </a:rPr>
                      <m:t>𝑚𝐴</m:t>
                    </m:r>
                  </m:oMath>
                </a14:m>
                <a:endParaRPr lang="en-US" sz="1800" dirty="0">
                  <a:latin typeface="Arial" charset="0"/>
                  <a:ea typeface="Arial" charset="0"/>
                  <a:cs typeface="Arial" charset="0"/>
                </a:endParaRPr>
              </a:p>
              <a:p>
                <a:pPr marL="342900" indent="-342900">
                  <a:buFont typeface="+mj-lt"/>
                  <a:buAutoNum type="arabicPeriod"/>
                </a:pPr>
                <a:r>
                  <a:rPr lang="en-US" sz="1800" dirty="0">
                    <a:latin typeface="Arial" charset="0"/>
                    <a:ea typeface="Arial" charset="0"/>
                    <a:cs typeface="Arial" charset="0"/>
                  </a:rPr>
                  <a:t>From equation above,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r>
                      <a:rPr lang="en-US" sz="1800" b="0" i="1" smtClean="0">
                        <a:latin typeface="Cambria Math" panose="02040503050406030204" pitchFamily="18" charset="0"/>
                        <a:cs typeface="Arial" charset="0"/>
                      </a:rPr>
                      <m:t>=139</m:t>
                    </m:r>
                    <m:r>
                      <m:rPr>
                        <m:sty m:val="p"/>
                      </m:rPr>
                      <a:rPr lang="el-GR" sz="1800" b="0" i="1" smtClean="0">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=10</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r>
                      <a:rPr lang="en-US" sz="1800" b="0" i="1" smtClean="0">
                        <a:latin typeface="Cambria Math" panose="02040503050406030204" pitchFamily="18" charset="0"/>
                        <a:cs typeface="Arial" charset="0"/>
                      </a:rPr>
                      <m:t>=1390</m:t>
                    </m:r>
                    <m:r>
                      <m:rPr>
                        <m:sty m:val="p"/>
                      </m:rPr>
                      <a:rPr lang="el-GR" sz="1800" b="0" i="1" smtClean="0">
                        <a:latin typeface="Cambria Math" panose="02040503050406030204" pitchFamily="18" charset="0"/>
                        <a:ea typeface="Cambria Math" panose="02040503050406030204" pitchFamily="18" charset="0"/>
                        <a:cs typeface="Arial" charset="0"/>
                      </a:rPr>
                      <m:t>Ω</m:t>
                    </m:r>
                  </m:oMath>
                </a14:m>
                <a:endParaRPr lang="en-US" sz="1800" b="0" dirty="0">
                  <a:latin typeface="Arial" charset="0"/>
                  <a:ea typeface="Cambria Math" panose="02040503050406030204" pitchFamily="18" charset="0"/>
                  <a:cs typeface="Arial" charset="0"/>
                </a:endParaRPr>
              </a:p>
              <a:p>
                <a:pPr marL="342900" indent="-342900">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𝐿</m:t>
                        </m:r>
                      </m:sub>
                    </m:sSub>
                    <m:r>
                      <a:rPr lang="en-US" sz="1800" b="0" i="1" smtClean="0">
                        <a:latin typeface="Cambria Math" panose="02040503050406030204" pitchFamily="18" charset="0"/>
                        <a:cs typeface="Arial" charset="0"/>
                      </a:rPr>
                      <m:t>)</m:t>
                    </m:r>
                  </m:oMath>
                </a14:m>
                <a:endParaRPr lang="en-US" sz="18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009026" y="1536659"/>
                <a:ext cx="7940363" cy="3888357"/>
              </a:xfrm>
              <a:blipFill>
                <a:blip r:embed="rId3"/>
                <a:stretch>
                  <a:fillRect l="-479"/>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54</a:t>
            </a:fld>
            <a:endParaRPr lang="en-US"/>
          </a:p>
        </p:txBody>
      </p:sp>
      <p:grpSp>
        <p:nvGrpSpPr>
          <p:cNvPr id="4" name="Group 3">
            <a:extLst>
              <a:ext uri="{FF2B5EF4-FFF2-40B4-BE49-F238E27FC236}">
                <a16:creationId xmlns:a16="http://schemas.microsoft.com/office/drawing/2014/main" id="{37C7A883-CD09-BE4A-976D-6EB3F2BC3D7E}"/>
              </a:ext>
            </a:extLst>
          </p:cNvPr>
          <p:cNvGrpSpPr/>
          <p:nvPr/>
        </p:nvGrpSpPr>
        <p:grpSpPr>
          <a:xfrm>
            <a:off x="242611" y="1664639"/>
            <a:ext cx="3138295" cy="2945808"/>
            <a:chOff x="576479" y="1589444"/>
            <a:chExt cx="3138295" cy="2945808"/>
          </a:xfrm>
        </p:grpSpPr>
        <p:grpSp>
          <p:nvGrpSpPr>
            <p:cNvPr id="74" name="Group 912">
              <a:extLst>
                <a:ext uri="{FF2B5EF4-FFF2-40B4-BE49-F238E27FC236}">
                  <a16:creationId xmlns:a16="http://schemas.microsoft.com/office/drawing/2014/main" id="{E1AFE83F-C021-104C-9BB6-AD9ADF1B9DFF}"/>
                </a:ext>
              </a:extLst>
            </p:cNvPr>
            <p:cNvGrpSpPr>
              <a:grpSpLocks/>
            </p:cNvGrpSpPr>
            <p:nvPr/>
          </p:nvGrpSpPr>
          <p:grpSpPr bwMode="auto">
            <a:xfrm>
              <a:off x="1698520" y="2758673"/>
              <a:ext cx="613208" cy="826818"/>
              <a:chOff x="5562600" y="3124201"/>
              <a:chExt cx="304800" cy="455612"/>
            </a:xfrm>
          </p:grpSpPr>
          <p:cxnSp>
            <p:nvCxnSpPr>
              <p:cNvPr id="121" name="Straight Connector 120">
                <a:extLst>
                  <a:ext uri="{FF2B5EF4-FFF2-40B4-BE49-F238E27FC236}">
                    <a16:creationId xmlns:a16="http://schemas.microsoft.com/office/drawing/2014/main" id="{37D735B5-FD35-8D41-83FC-BC14C4E4C9CD}"/>
                  </a:ext>
                </a:extLst>
              </p:cNvPr>
              <p:cNvCxnSpPr/>
              <p:nvPr/>
            </p:nvCxnSpPr>
            <p:spPr bwMode="auto">
              <a:xfrm rot="5400000">
                <a:off x="5637213" y="3352800"/>
                <a:ext cx="152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5952079D-F6F4-CF4C-B76E-1D59A47F3C1F}"/>
                  </a:ext>
                </a:extLst>
              </p:cNvPr>
              <p:cNvCxnSpPr/>
              <p:nvPr/>
            </p:nvCxnSpPr>
            <p:spPr bwMode="auto">
              <a:xfrm>
                <a:off x="5788025" y="3429000"/>
                <a:ext cx="77788"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DA0301FF-9314-FD4D-A4E3-5FF4B788A2BF}"/>
                  </a:ext>
                </a:extLst>
              </p:cNvPr>
              <p:cNvCxnSpPr/>
              <p:nvPr/>
            </p:nvCxnSpPr>
            <p:spPr bwMode="auto">
              <a:xfrm rot="16200000" flipH="1">
                <a:off x="5713412" y="3351213"/>
                <a:ext cx="150813"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2B14C7E1-1F3D-5A42-811A-DF4BBA9B4CDB}"/>
                  </a:ext>
                </a:extLst>
              </p:cNvPr>
              <p:cNvCxnSpPr/>
              <p:nvPr/>
            </p:nvCxnSpPr>
            <p:spPr bwMode="auto">
              <a:xfrm rot="16200000" flipV="1">
                <a:off x="5791200" y="3198814"/>
                <a:ext cx="150813"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4CA8DD9A-436C-D84A-A91E-324FA95BE3F1}"/>
                  </a:ext>
                </a:extLst>
              </p:cNvPr>
              <p:cNvCxnSpPr/>
              <p:nvPr/>
            </p:nvCxnSpPr>
            <p:spPr bwMode="auto">
              <a:xfrm rot="16200000" flipV="1">
                <a:off x="5790407" y="3502819"/>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2017ED85-8591-924E-BAB9-7A6E550A90BE}"/>
                  </a:ext>
                </a:extLst>
              </p:cNvPr>
              <p:cNvCxnSpPr/>
              <p:nvPr/>
            </p:nvCxnSpPr>
            <p:spPr bwMode="auto">
              <a:xfrm flipV="1">
                <a:off x="5789613" y="3276601"/>
                <a:ext cx="762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88FE91FA-F18A-AB4B-BE9C-D8826193FA15}"/>
                  </a:ext>
                </a:extLst>
              </p:cNvPr>
              <p:cNvCxnSpPr/>
              <p:nvPr/>
            </p:nvCxnSpPr>
            <p:spPr bwMode="auto">
              <a:xfrm flipV="1">
                <a:off x="5562600" y="3351214"/>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8" name="Isosceles Triangle 911">
                <a:extLst>
                  <a:ext uri="{FF2B5EF4-FFF2-40B4-BE49-F238E27FC236}">
                    <a16:creationId xmlns:a16="http://schemas.microsoft.com/office/drawing/2014/main" id="{FDC0E056-5F17-DE46-9BF5-4CCF1A214F71}"/>
                  </a:ext>
                </a:extLst>
              </p:cNvPr>
              <p:cNvSpPr/>
              <p:nvPr/>
            </p:nvSpPr>
            <p:spPr>
              <a:xfrm rot="5400000">
                <a:off x="5633244" y="3326606"/>
                <a:ext cx="46038" cy="53975"/>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77" name="Freeform 12">
              <a:extLst>
                <a:ext uri="{FF2B5EF4-FFF2-40B4-BE49-F238E27FC236}">
                  <a16:creationId xmlns:a16="http://schemas.microsoft.com/office/drawing/2014/main" id="{3D11656B-1F08-8D4C-9AD1-48109ED4A33C}"/>
                </a:ext>
              </a:extLst>
            </p:cNvPr>
            <p:cNvSpPr>
              <a:spLocks noChangeAspect="1"/>
            </p:cNvSpPr>
            <p:nvPr/>
          </p:nvSpPr>
          <p:spPr bwMode="auto">
            <a:xfrm>
              <a:off x="2247337" y="2132196"/>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8" name="Group 220">
              <a:extLst>
                <a:ext uri="{FF2B5EF4-FFF2-40B4-BE49-F238E27FC236}">
                  <a16:creationId xmlns:a16="http://schemas.microsoft.com/office/drawing/2014/main" id="{F790CB8B-063F-A249-B344-993F427641B8}"/>
                </a:ext>
              </a:extLst>
            </p:cNvPr>
            <p:cNvGrpSpPr>
              <a:grpSpLocks/>
            </p:cNvGrpSpPr>
            <p:nvPr/>
          </p:nvGrpSpPr>
          <p:grpSpPr bwMode="auto">
            <a:xfrm>
              <a:off x="2263403" y="4255554"/>
              <a:ext cx="140150" cy="279698"/>
              <a:chOff x="3280" y="3072"/>
              <a:chExt cx="96" cy="192"/>
            </a:xfrm>
          </p:grpSpPr>
          <p:sp>
            <p:nvSpPr>
              <p:cNvPr id="119" name="Line 17">
                <a:extLst>
                  <a:ext uri="{FF2B5EF4-FFF2-40B4-BE49-F238E27FC236}">
                    <a16:creationId xmlns:a16="http://schemas.microsoft.com/office/drawing/2014/main" id="{A97C0061-A208-0340-8716-D6AFBD2BFEBF}"/>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Freeform 18">
                <a:extLst>
                  <a:ext uri="{FF2B5EF4-FFF2-40B4-BE49-F238E27FC236}">
                    <a16:creationId xmlns:a16="http://schemas.microsoft.com/office/drawing/2014/main" id="{1A2D7504-0E97-6549-A060-48E73A655C1D}"/>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79" name="TextBox 78">
              <a:extLst>
                <a:ext uri="{FF2B5EF4-FFF2-40B4-BE49-F238E27FC236}">
                  <a16:creationId xmlns:a16="http://schemas.microsoft.com/office/drawing/2014/main" id="{4E0C29C5-62C6-2647-9F1C-D862747F388F}"/>
                </a:ext>
              </a:extLst>
            </p:cNvPr>
            <p:cNvSpPr txBox="1"/>
            <p:nvPr/>
          </p:nvSpPr>
          <p:spPr>
            <a:xfrm>
              <a:off x="1607825" y="2773322"/>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80" name="TextBox 79">
              <a:extLst>
                <a:ext uri="{FF2B5EF4-FFF2-40B4-BE49-F238E27FC236}">
                  <a16:creationId xmlns:a16="http://schemas.microsoft.com/office/drawing/2014/main" id="{E205BF53-E3B6-EF40-AE21-5E0F40DEA048}"/>
                </a:ext>
              </a:extLst>
            </p:cNvPr>
            <p:cNvSpPr txBox="1"/>
            <p:nvPr/>
          </p:nvSpPr>
          <p:spPr>
            <a:xfrm>
              <a:off x="2365694" y="3397799"/>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81" name="TextBox 80">
              <a:extLst>
                <a:ext uri="{FF2B5EF4-FFF2-40B4-BE49-F238E27FC236}">
                  <a16:creationId xmlns:a16="http://schemas.microsoft.com/office/drawing/2014/main" id="{C833F6E4-1569-0046-AED3-4A49994431F0}"/>
                </a:ext>
              </a:extLst>
            </p:cNvPr>
            <p:cNvSpPr txBox="1"/>
            <p:nvPr/>
          </p:nvSpPr>
          <p:spPr>
            <a:xfrm>
              <a:off x="2371030" y="2791101"/>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nvGrpSpPr>
            <p:cNvPr id="82" name="Group 13">
              <a:extLst>
                <a:ext uri="{FF2B5EF4-FFF2-40B4-BE49-F238E27FC236}">
                  <a16:creationId xmlns:a16="http://schemas.microsoft.com/office/drawing/2014/main" id="{F0A4AC34-CD64-8A4B-9843-81B3D5BFA789}"/>
                </a:ext>
              </a:extLst>
            </p:cNvPr>
            <p:cNvGrpSpPr>
              <a:grpSpLocks noChangeAspect="1"/>
            </p:cNvGrpSpPr>
            <p:nvPr/>
          </p:nvGrpSpPr>
          <p:grpSpPr bwMode="auto">
            <a:xfrm>
              <a:off x="2152036" y="2037884"/>
              <a:ext cx="245263" cy="174811"/>
              <a:chOff x="1344" y="2016"/>
              <a:chExt cx="336" cy="240"/>
            </a:xfrm>
          </p:grpSpPr>
          <p:sp>
            <p:nvSpPr>
              <p:cNvPr id="117" name="Oval 14">
                <a:extLst>
                  <a:ext uri="{FF2B5EF4-FFF2-40B4-BE49-F238E27FC236}">
                    <a16:creationId xmlns:a16="http://schemas.microsoft.com/office/drawing/2014/main" id="{CC9DDA1E-D2EB-6E46-AE40-29BFA9AE5701}"/>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18" name="Rectangle 15">
                <a:extLst>
                  <a:ext uri="{FF2B5EF4-FFF2-40B4-BE49-F238E27FC236}">
                    <a16:creationId xmlns:a16="http://schemas.microsoft.com/office/drawing/2014/main" id="{4A3189C0-BF4B-354D-BCE5-D7B1599A9CA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83" name="Freeform 12">
              <a:extLst>
                <a:ext uri="{FF2B5EF4-FFF2-40B4-BE49-F238E27FC236}">
                  <a16:creationId xmlns:a16="http://schemas.microsoft.com/office/drawing/2014/main" id="{933F8792-6AEF-FB4E-8AA5-1F8B3E59FCB6}"/>
                </a:ext>
              </a:extLst>
            </p:cNvPr>
            <p:cNvSpPr>
              <a:spLocks noChangeAspect="1"/>
            </p:cNvSpPr>
            <p:nvPr/>
          </p:nvSpPr>
          <p:spPr bwMode="auto">
            <a:xfrm>
              <a:off x="2241344" y="3576041"/>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4" name="Group 210">
              <a:extLst>
                <a:ext uri="{FF2B5EF4-FFF2-40B4-BE49-F238E27FC236}">
                  <a16:creationId xmlns:a16="http://schemas.microsoft.com/office/drawing/2014/main" id="{FD38E326-6AC0-224E-9625-A8AC02256B83}"/>
                </a:ext>
              </a:extLst>
            </p:cNvPr>
            <p:cNvGrpSpPr>
              <a:grpSpLocks/>
            </p:cNvGrpSpPr>
            <p:nvPr/>
          </p:nvGrpSpPr>
          <p:grpSpPr bwMode="auto">
            <a:xfrm rot="5400000">
              <a:off x="1217047" y="2819035"/>
              <a:ext cx="279698" cy="700752"/>
              <a:chOff x="3216" y="1728"/>
              <a:chExt cx="192" cy="480"/>
            </a:xfrm>
          </p:grpSpPr>
          <p:sp>
            <p:nvSpPr>
              <p:cNvPr id="113" name="Line 8">
                <a:extLst>
                  <a:ext uri="{FF2B5EF4-FFF2-40B4-BE49-F238E27FC236}">
                    <a16:creationId xmlns:a16="http://schemas.microsoft.com/office/drawing/2014/main" id="{F7622400-1CE7-984A-8901-F72D0CF8FAE4}"/>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9">
                <a:extLst>
                  <a:ext uri="{FF2B5EF4-FFF2-40B4-BE49-F238E27FC236}">
                    <a16:creationId xmlns:a16="http://schemas.microsoft.com/office/drawing/2014/main" id="{DB3B44E6-6D82-224E-B0D0-1BEEA8C37188}"/>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
                <a:extLst>
                  <a:ext uri="{FF2B5EF4-FFF2-40B4-BE49-F238E27FC236}">
                    <a16:creationId xmlns:a16="http://schemas.microsoft.com/office/drawing/2014/main" id="{4477D5F5-AC89-DB44-A645-C62F70F3AE3A}"/>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1">
                <a:extLst>
                  <a:ext uri="{FF2B5EF4-FFF2-40B4-BE49-F238E27FC236}">
                    <a16:creationId xmlns:a16="http://schemas.microsoft.com/office/drawing/2014/main" id="{E5746581-31A2-444E-9115-A52B01B05539}"/>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5" name="Group 13">
              <a:extLst>
                <a:ext uri="{FF2B5EF4-FFF2-40B4-BE49-F238E27FC236}">
                  <a16:creationId xmlns:a16="http://schemas.microsoft.com/office/drawing/2014/main" id="{771E089D-CC28-9E4C-9052-4A942135F812}"/>
                </a:ext>
              </a:extLst>
            </p:cNvPr>
            <p:cNvGrpSpPr>
              <a:grpSpLocks noChangeAspect="1"/>
            </p:cNvGrpSpPr>
            <p:nvPr/>
          </p:nvGrpSpPr>
          <p:grpSpPr bwMode="auto">
            <a:xfrm>
              <a:off x="1530828" y="3096202"/>
              <a:ext cx="245264" cy="174811"/>
              <a:chOff x="1344" y="2016"/>
              <a:chExt cx="336" cy="240"/>
            </a:xfrm>
          </p:grpSpPr>
          <p:sp>
            <p:nvSpPr>
              <p:cNvPr id="111" name="Oval 14">
                <a:extLst>
                  <a:ext uri="{FF2B5EF4-FFF2-40B4-BE49-F238E27FC236}">
                    <a16:creationId xmlns:a16="http://schemas.microsoft.com/office/drawing/2014/main" id="{9F7E1B34-45CF-C045-BADD-CF549B8CA6F5}"/>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12" name="Rectangle 15">
                <a:extLst>
                  <a:ext uri="{FF2B5EF4-FFF2-40B4-BE49-F238E27FC236}">
                    <a16:creationId xmlns:a16="http://schemas.microsoft.com/office/drawing/2014/main" id="{A6A39714-6CD5-484E-B19B-BD602679EFC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86" name="Group 220">
              <a:extLst>
                <a:ext uri="{FF2B5EF4-FFF2-40B4-BE49-F238E27FC236}">
                  <a16:creationId xmlns:a16="http://schemas.microsoft.com/office/drawing/2014/main" id="{64797D4E-D62D-E848-A30C-94CF47967F3A}"/>
                </a:ext>
              </a:extLst>
            </p:cNvPr>
            <p:cNvGrpSpPr>
              <a:grpSpLocks/>
            </p:cNvGrpSpPr>
            <p:nvPr/>
          </p:nvGrpSpPr>
          <p:grpSpPr bwMode="auto">
            <a:xfrm>
              <a:off x="1639977" y="3907819"/>
              <a:ext cx="140150" cy="279698"/>
              <a:chOff x="3264" y="3072"/>
              <a:chExt cx="96" cy="192"/>
            </a:xfrm>
          </p:grpSpPr>
          <p:sp>
            <p:nvSpPr>
              <p:cNvPr id="109" name="Line 17">
                <a:extLst>
                  <a:ext uri="{FF2B5EF4-FFF2-40B4-BE49-F238E27FC236}">
                    <a16:creationId xmlns:a16="http://schemas.microsoft.com/office/drawing/2014/main" id="{14B32080-2100-214D-9855-98AE7AC9EAC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Freeform 18">
                <a:extLst>
                  <a:ext uri="{FF2B5EF4-FFF2-40B4-BE49-F238E27FC236}">
                    <a16:creationId xmlns:a16="http://schemas.microsoft.com/office/drawing/2014/main" id="{CD4030CB-D9F6-2A4D-A32E-85463D1A89D6}"/>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87" name="Freeform 12">
              <a:extLst>
                <a:ext uri="{FF2B5EF4-FFF2-40B4-BE49-F238E27FC236}">
                  <a16:creationId xmlns:a16="http://schemas.microsoft.com/office/drawing/2014/main" id="{CD36ACD1-3402-0641-91AB-63A3BDA83AEA}"/>
                </a:ext>
              </a:extLst>
            </p:cNvPr>
            <p:cNvSpPr>
              <a:spLocks noChangeAspect="1"/>
            </p:cNvSpPr>
            <p:nvPr/>
          </p:nvSpPr>
          <p:spPr bwMode="auto">
            <a:xfrm>
              <a:off x="1641276" y="3228306"/>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8" name="Group 210">
              <a:extLst>
                <a:ext uri="{FF2B5EF4-FFF2-40B4-BE49-F238E27FC236}">
                  <a16:creationId xmlns:a16="http://schemas.microsoft.com/office/drawing/2014/main" id="{E13E9D85-96ED-014B-872A-06D2C4363983}"/>
                </a:ext>
              </a:extLst>
            </p:cNvPr>
            <p:cNvGrpSpPr>
              <a:grpSpLocks/>
            </p:cNvGrpSpPr>
            <p:nvPr/>
          </p:nvGrpSpPr>
          <p:grpSpPr bwMode="auto">
            <a:xfrm rot="5400000">
              <a:off x="2539007" y="2482638"/>
              <a:ext cx="279698" cy="700752"/>
              <a:chOff x="3216" y="1728"/>
              <a:chExt cx="192" cy="480"/>
            </a:xfrm>
          </p:grpSpPr>
          <p:sp>
            <p:nvSpPr>
              <p:cNvPr id="105" name="Line 8">
                <a:extLst>
                  <a:ext uri="{FF2B5EF4-FFF2-40B4-BE49-F238E27FC236}">
                    <a16:creationId xmlns:a16="http://schemas.microsoft.com/office/drawing/2014/main" id="{95A40F23-B347-B84A-9C09-EC6F2CF748FF}"/>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Line 9">
                <a:extLst>
                  <a:ext uri="{FF2B5EF4-FFF2-40B4-BE49-F238E27FC236}">
                    <a16:creationId xmlns:a16="http://schemas.microsoft.com/office/drawing/2014/main" id="{EBD704EC-F3EF-0E4B-A90A-07DB8EDD5A3A}"/>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
                <a:extLst>
                  <a:ext uri="{FF2B5EF4-FFF2-40B4-BE49-F238E27FC236}">
                    <a16:creationId xmlns:a16="http://schemas.microsoft.com/office/drawing/2014/main" id="{562B1DDF-182B-E34F-ADE7-565DA489A188}"/>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1">
                <a:extLst>
                  <a:ext uri="{FF2B5EF4-FFF2-40B4-BE49-F238E27FC236}">
                    <a16:creationId xmlns:a16="http://schemas.microsoft.com/office/drawing/2014/main" id="{A1F482EB-3F49-9049-9D9E-E4143C5743D0}"/>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9" name="Group 13">
              <a:extLst>
                <a:ext uri="{FF2B5EF4-FFF2-40B4-BE49-F238E27FC236}">
                  <a16:creationId xmlns:a16="http://schemas.microsoft.com/office/drawing/2014/main" id="{49F65B79-1FE1-274D-8FEE-3AFF4A089D6F}"/>
                </a:ext>
              </a:extLst>
            </p:cNvPr>
            <p:cNvGrpSpPr>
              <a:grpSpLocks noChangeAspect="1"/>
            </p:cNvGrpSpPr>
            <p:nvPr/>
          </p:nvGrpSpPr>
          <p:grpSpPr bwMode="auto">
            <a:xfrm>
              <a:off x="2136884" y="2771145"/>
              <a:ext cx="245263" cy="174811"/>
              <a:chOff x="1344" y="2016"/>
              <a:chExt cx="336" cy="240"/>
            </a:xfrm>
          </p:grpSpPr>
          <p:sp>
            <p:nvSpPr>
              <p:cNvPr id="103" name="Oval 14">
                <a:extLst>
                  <a:ext uri="{FF2B5EF4-FFF2-40B4-BE49-F238E27FC236}">
                    <a16:creationId xmlns:a16="http://schemas.microsoft.com/office/drawing/2014/main" id="{70072681-1102-F243-8934-F5CBE67DBC9E}"/>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4" name="Rectangle 15">
                <a:extLst>
                  <a:ext uri="{FF2B5EF4-FFF2-40B4-BE49-F238E27FC236}">
                    <a16:creationId xmlns:a16="http://schemas.microsoft.com/office/drawing/2014/main" id="{3BB437AA-EA79-744D-BD92-AFDCD5785BF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90" name="Group 13">
              <a:extLst>
                <a:ext uri="{FF2B5EF4-FFF2-40B4-BE49-F238E27FC236}">
                  <a16:creationId xmlns:a16="http://schemas.microsoft.com/office/drawing/2014/main" id="{1B908D1C-A9AA-4743-868C-9E7E233A468D}"/>
                </a:ext>
              </a:extLst>
            </p:cNvPr>
            <p:cNvGrpSpPr>
              <a:grpSpLocks noChangeAspect="1"/>
            </p:cNvGrpSpPr>
            <p:nvPr/>
          </p:nvGrpSpPr>
          <p:grpSpPr bwMode="auto">
            <a:xfrm>
              <a:off x="805685" y="3096202"/>
              <a:ext cx="245263" cy="174811"/>
              <a:chOff x="1344" y="2016"/>
              <a:chExt cx="336" cy="240"/>
            </a:xfrm>
          </p:grpSpPr>
          <p:sp>
            <p:nvSpPr>
              <p:cNvPr id="101" name="Oval 14">
                <a:extLst>
                  <a:ext uri="{FF2B5EF4-FFF2-40B4-BE49-F238E27FC236}">
                    <a16:creationId xmlns:a16="http://schemas.microsoft.com/office/drawing/2014/main" id="{CBEC0C77-C8D9-7C49-9D43-64C062FB559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2" name="Rectangle 15">
                <a:extLst>
                  <a:ext uri="{FF2B5EF4-FFF2-40B4-BE49-F238E27FC236}">
                    <a16:creationId xmlns:a16="http://schemas.microsoft.com/office/drawing/2014/main" id="{DDFC41A7-C86D-7143-9146-4F0352E39B3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91" name="Group 13">
              <a:extLst>
                <a:ext uri="{FF2B5EF4-FFF2-40B4-BE49-F238E27FC236}">
                  <a16:creationId xmlns:a16="http://schemas.microsoft.com/office/drawing/2014/main" id="{27EEC487-D2AD-5044-8F3D-01A2792B32EE}"/>
                </a:ext>
              </a:extLst>
            </p:cNvPr>
            <p:cNvGrpSpPr>
              <a:grpSpLocks noChangeAspect="1"/>
            </p:cNvGrpSpPr>
            <p:nvPr/>
          </p:nvGrpSpPr>
          <p:grpSpPr bwMode="auto">
            <a:xfrm>
              <a:off x="2871562" y="2753966"/>
              <a:ext cx="245263" cy="174811"/>
              <a:chOff x="1344" y="2016"/>
              <a:chExt cx="336" cy="240"/>
            </a:xfrm>
          </p:grpSpPr>
          <p:sp>
            <p:nvSpPr>
              <p:cNvPr id="99" name="Oval 14">
                <a:extLst>
                  <a:ext uri="{FF2B5EF4-FFF2-40B4-BE49-F238E27FC236}">
                    <a16:creationId xmlns:a16="http://schemas.microsoft.com/office/drawing/2014/main" id="{A0F3EB61-3F49-8F4D-9F34-34CDF1771A47}"/>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0" name="Rectangle 15">
                <a:extLst>
                  <a:ext uri="{FF2B5EF4-FFF2-40B4-BE49-F238E27FC236}">
                    <a16:creationId xmlns:a16="http://schemas.microsoft.com/office/drawing/2014/main" id="{76457C99-2B18-3841-BF31-B89B3463BAF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92" name="TextBox 91">
              <a:extLst>
                <a:ext uri="{FF2B5EF4-FFF2-40B4-BE49-F238E27FC236}">
                  <a16:creationId xmlns:a16="http://schemas.microsoft.com/office/drawing/2014/main" id="{AEF142A4-9824-BF46-96D8-44FCC3FDB8B2}"/>
                </a:ext>
              </a:extLst>
            </p:cNvPr>
            <p:cNvSpPr txBox="1"/>
            <p:nvPr/>
          </p:nvSpPr>
          <p:spPr>
            <a:xfrm>
              <a:off x="3192115" y="2654434"/>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out</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93" name="TextBox 92">
              <a:extLst>
                <a:ext uri="{FF2B5EF4-FFF2-40B4-BE49-F238E27FC236}">
                  <a16:creationId xmlns:a16="http://schemas.microsoft.com/office/drawing/2014/main" id="{FD65B8DC-CF20-D84D-9788-C4D95AC58A98}"/>
                </a:ext>
              </a:extLst>
            </p:cNvPr>
            <p:cNvSpPr txBox="1"/>
            <p:nvPr/>
          </p:nvSpPr>
          <p:spPr>
            <a:xfrm>
              <a:off x="576479" y="3029562"/>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in</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94" name="TextBox 93">
              <a:extLst>
                <a:ext uri="{FF2B5EF4-FFF2-40B4-BE49-F238E27FC236}">
                  <a16:creationId xmlns:a16="http://schemas.microsoft.com/office/drawing/2014/main" id="{9FF6C41D-94FE-5F4A-BA7D-C3B49A25EFE8}"/>
                </a:ext>
              </a:extLst>
            </p:cNvPr>
            <p:cNvSpPr txBox="1"/>
            <p:nvPr/>
          </p:nvSpPr>
          <p:spPr>
            <a:xfrm>
              <a:off x="1821542" y="2290346"/>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D</a:t>
              </a:r>
            </a:p>
          </p:txBody>
        </p:sp>
        <p:sp>
          <p:nvSpPr>
            <p:cNvPr id="95" name="TextBox 94">
              <a:extLst>
                <a:ext uri="{FF2B5EF4-FFF2-40B4-BE49-F238E27FC236}">
                  <a16:creationId xmlns:a16="http://schemas.microsoft.com/office/drawing/2014/main" id="{2ABC349B-ED6A-FC42-B086-67D0C20DD059}"/>
                </a:ext>
              </a:extLst>
            </p:cNvPr>
            <p:cNvSpPr txBox="1"/>
            <p:nvPr/>
          </p:nvSpPr>
          <p:spPr>
            <a:xfrm>
              <a:off x="2552600" y="3768212"/>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S</a:t>
              </a:r>
            </a:p>
          </p:txBody>
        </p:sp>
        <p:sp>
          <p:nvSpPr>
            <p:cNvPr id="96" name="TextBox 95">
              <a:extLst>
                <a:ext uri="{FF2B5EF4-FFF2-40B4-BE49-F238E27FC236}">
                  <a16:creationId xmlns:a16="http://schemas.microsoft.com/office/drawing/2014/main" id="{66586FFD-04AC-2E42-99F7-2E873D93B4F9}"/>
                </a:ext>
              </a:extLst>
            </p:cNvPr>
            <p:cNvSpPr txBox="1"/>
            <p:nvPr/>
          </p:nvSpPr>
          <p:spPr>
            <a:xfrm>
              <a:off x="2526232" y="2332211"/>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out</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97" name="TextBox 96">
              <a:extLst>
                <a:ext uri="{FF2B5EF4-FFF2-40B4-BE49-F238E27FC236}">
                  <a16:creationId xmlns:a16="http://schemas.microsoft.com/office/drawing/2014/main" id="{D11404CC-F69D-AB4D-8D17-F65F09798584}"/>
                </a:ext>
              </a:extLst>
            </p:cNvPr>
            <p:cNvSpPr txBox="1"/>
            <p:nvPr/>
          </p:nvSpPr>
          <p:spPr>
            <a:xfrm>
              <a:off x="1109421" y="2645640"/>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in</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98" name="TextBox 97">
              <a:extLst>
                <a:ext uri="{FF2B5EF4-FFF2-40B4-BE49-F238E27FC236}">
                  <a16:creationId xmlns:a16="http://schemas.microsoft.com/office/drawing/2014/main" id="{E2DD0C31-3277-284F-B7BC-B9A47F569691}"/>
                </a:ext>
              </a:extLst>
            </p:cNvPr>
            <p:cNvSpPr txBox="1"/>
            <p:nvPr/>
          </p:nvSpPr>
          <p:spPr>
            <a:xfrm>
              <a:off x="1336694" y="3416700"/>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G</a:t>
              </a:r>
            </a:p>
          </p:txBody>
        </p:sp>
        <p:sp>
          <p:nvSpPr>
            <p:cNvPr id="61" name="TextBox 60">
              <a:extLst>
                <a:ext uri="{FF2B5EF4-FFF2-40B4-BE49-F238E27FC236}">
                  <a16:creationId xmlns:a16="http://schemas.microsoft.com/office/drawing/2014/main" id="{41FE98D9-786C-D544-BDD3-996DC4E850E2}"/>
                </a:ext>
              </a:extLst>
            </p:cNvPr>
            <p:cNvSpPr txBox="1"/>
            <p:nvPr/>
          </p:nvSpPr>
          <p:spPr>
            <a:xfrm>
              <a:off x="2152036" y="1589444"/>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V</a:t>
              </a:r>
              <a:r>
                <a:rPr kumimoji="0" lang="en-US" sz="1800" b="0" i="0" u="none" strike="noStrike" cap="none" spc="0" normalizeH="0" baseline="-25000" dirty="0">
                  <a:ln>
                    <a:noFill/>
                  </a:ln>
                  <a:solidFill>
                    <a:srgbClr val="000000"/>
                  </a:solidFill>
                  <a:effectLst/>
                  <a:uFillTx/>
                  <a:latin typeface="+mj-lt"/>
                  <a:ea typeface="+mj-ea"/>
                  <a:cs typeface="+mj-cs"/>
                  <a:sym typeface="Helvetica"/>
                </a:rPr>
                <a:t>DD</a:t>
              </a:r>
            </a:p>
          </p:txBody>
        </p:sp>
      </p:grpSp>
    </p:spTree>
    <p:extLst>
      <p:ext uri="{BB962C8B-B14F-4D97-AF65-F5344CB8AC3E}">
        <p14:creationId xmlns:p14="http://schemas.microsoft.com/office/powerpoint/2010/main" val="398174694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JFET common </a:t>
            </a:r>
            <a:r>
              <a:rPr lang="en-US" dirty="0">
                <a:cs typeface="Arial" panose="020B0604020202020204" pitchFamily="34" charset="0"/>
              </a:rPr>
              <a:t>drain</a:t>
            </a:r>
            <a:r>
              <a:rPr lang="en-US" sz="4400" dirty="0">
                <a:cs typeface="Arial" panose="020B0604020202020204" pitchFamily="34" charset="0"/>
              </a:rPr>
              <a:t> </a:t>
            </a:r>
            <a:r>
              <a:rPr lang="en-US" dirty="0">
                <a:cs typeface="Arial" panose="020B0604020202020204" pitchFamily="34" charset="0"/>
              </a:rPr>
              <a:t>a</a:t>
            </a:r>
            <a:r>
              <a:rPr lang="en-US" sz="4400" dirty="0">
                <a:cs typeface="Arial" panose="020B0604020202020204" pitchFamily="34" charset="0"/>
              </a:rPr>
              <a:t>mplifier</a:t>
            </a:r>
          </a:p>
        </p:txBody>
      </p:sp>
      <p:sp>
        <p:nvSpPr>
          <p:cNvPr id="3" name="Content Placeholder 2"/>
          <p:cNvSpPr>
            <a:spLocks noGrp="1"/>
          </p:cNvSpPr>
          <p:nvPr>
            <p:ph idx="1"/>
          </p:nvPr>
        </p:nvSpPr>
        <p:spPr>
          <a:xfrm>
            <a:off x="3418514" y="1424295"/>
            <a:ext cx="7940363" cy="3888357"/>
          </a:xfrm>
        </p:spPr>
        <p:txBody>
          <a:bodyPr>
            <a:noAutofit/>
          </a:bodyPr>
          <a:lstStyle/>
          <a:p>
            <a:r>
              <a:rPr lang="en-US" sz="1800" dirty="0">
                <a:latin typeface="Arial" charset="0"/>
                <a:ea typeface="Arial" charset="0"/>
                <a:cs typeface="Arial" charset="0"/>
              </a:rPr>
              <a:t>Similar to BJT emitter follower</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55</a:t>
            </a:fld>
            <a:endParaRPr lang="en-US"/>
          </a:p>
        </p:txBody>
      </p:sp>
      <p:grpSp>
        <p:nvGrpSpPr>
          <p:cNvPr id="9" name="Group 912">
            <a:extLst>
              <a:ext uri="{FF2B5EF4-FFF2-40B4-BE49-F238E27FC236}">
                <a16:creationId xmlns:a16="http://schemas.microsoft.com/office/drawing/2014/main" id="{73D49C6C-7007-D54C-85D6-A5BA4362B731}"/>
              </a:ext>
            </a:extLst>
          </p:cNvPr>
          <p:cNvGrpSpPr>
            <a:grpSpLocks/>
          </p:cNvGrpSpPr>
          <p:nvPr/>
        </p:nvGrpSpPr>
        <p:grpSpPr bwMode="auto">
          <a:xfrm>
            <a:off x="1698520" y="2758673"/>
            <a:ext cx="613208" cy="826818"/>
            <a:chOff x="5562600" y="3124201"/>
            <a:chExt cx="304800" cy="455612"/>
          </a:xfrm>
        </p:grpSpPr>
        <p:cxnSp>
          <p:nvCxnSpPr>
            <p:cNvPr id="55" name="Straight Connector 54">
              <a:extLst>
                <a:ext uri="{FF2B5EF4-FFF2-40B4-BE49-F238E27FC236}">
                  <a16:creationId xmlns:a16="http://schemas.microsoft.com/office/drawing/2014/main" id="{5A7B33A7-29F9-234C-B487-FB873D759415}"/>
                </a:ext>
              </a:extLst>
            </p:cNvPr>
            <p:cNvCxnSpPr/>
            <p:nvPr/>
          </p:nvCxnSpPr>
          <p:spPr bwMode="auto">
            <a:xfrm rot="5400000">
              <a:off x="5637213" y="3352800"/>
              <a:ext cx="152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DD5FC122-4C5C-384D-B110-07923CEADE7D}"/>
                </a:ext>
              </a:extLst>
            </p:cNvPr>
            <p:cNvCxnSpPr/>
            <p:nvPr/>
          </p:nvCxnSpPr>
          <p:spPr bwMode="auto">
            <a:xfrm>
              <a:off x="5788025" y="3429000"/>
              <a:ext cx="77788"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1C6A6BF9-7FA4-EA4B-9F3E-A31379A8E6D3}"/>
                </a:ext>
              </a:extLst>
            </p:cNvPr>
            <p:cNvCxnSpPr/>
            <p:nvPr/>
          </p:nvCxnSpPr>
          <p:spPr bwMode="auto">
            <a:xfrm rot="16200000" flipH="1">
              <a:off x="5713412" y="3351213"/>
              <a:ext cx="150813"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371A223A-3CFB-1E4B-ACE2-0A208EA8CA26}"/>
                </a:ext>
              </a:extLst>
            </p:cNvPr>
            <p:cNvCxnSpPr/>
            <p:nvPr/>
          </p:nvCxnSpPr>
          <p:spPr bwMode="auto">
            <a:xfrm rot="16200000" flipV="1">
              <a:off x="5791200" y="3198814"/>
              <a:ext cx="150813"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0A0E3CE1-AC00-9040-9CF6-1BEBCD453EC6}"/>
                </a:ext>
              </a:extLst>
            </p:cNvPr>
            <p:cNvCxnSpPr/>
            <p:nvPr/>
          </p:nvCxnSpPr>
          <p:spPr bwMode="auto">
            <a:xfrm rot="16200000" flipV="1">
              <a:off x="5790407" y="3502819"/>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FD005B9A-A4B3-9846-A856-D4EEEE87AC61}"/>
                </a:ext>
              </a:extLst>
            </p:cNvPr>
            <p:cNvCxnSpPr/>
            <p:nvPr/>
          </p:nvCxnSpPr>
          <p:spPr bwMode="auto">
            <a:xfrm flipV="1">
              <a:off x="5789613" y="3276601"/>
              <a:ext cx="762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67FD247B-07A2-FC4C-A73F-92501B83DE93}"/>
                </a:ext>
              </a:extLst>
            </p:cNvPr>
            <p:cNvCxnSpPr/>
            <p:nvPr/>
          </p:nvCxnSpPr>
          <p:spPr bwMode="auto">
            <a:xfrm flipV="1">
              <a:off x="5562600" y="3351214"/>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2" name="Isosceles Triangle 911">
              <a:extLst>
                <a:ext uri="{FF2B5EF4-FFF2-40B4-BE49-F238E27FC236}">
                  <a16:creationId xmlns:a16="http://schemas.microsoft.com/office/drawing/2014/main" id="{9B1AC692-B486-1443-898B-C02C4F380DCC}"/>
                </a:ext>
              </a:extLst>
            </p:cNvPr>
            <p:cNvSpPr/>
            <p:nvPr/>
          </p:nvSpPr>
          <p:spPr>
            <a:xfrm rot="5400000">
              <a:off x="5633244" y="3326606"/>
              <a:ext cx="46038" cy="53975"/>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grpSp>
        <p:nvGrpSpPr>
          <p:cNvPr id="11" name="Group 220">
            <a:extLst>
              <a:ext uri="{FF2B5EF4-FFF2-40B4-BE49-F238E27FC236}">
                <a16:creationId xmlns:a16="http://schemas.microsoft.com/office/drawing/2014/main" id="{6B4E50A1-B1D7-0349-B445-7F46DB6915F9}"/>
              </a:ext>
            </a:extLst>
          </p:cNvPr>
          <p:cNvGrpSpPr>
            <a:grpSpLocks/>
          </p:cNvGrpSpPr>
          <p:nvPr/>
        </p:nvGrpSpPr>
        <p:grpSpPr bwMode="auto">
          <a:xfrm>
            <a:off x="2253243" y="4245394"/>
            <a:ext cx="140150" cy="279698"/>
            <a:chOff x="3280" y="3072"/>
            <a:chExt cx="96" cy="192"/>
          </a:xfrm>
        </p:grpSpPr>
        <p:sp>
          <p:nvSpPr>
            <p:cNvPr id="53" name="Line 17">
              <a:extLst>
                <a:ext uri="{FF2B5EF4-FFF2-40B4-BE49-F238E27FC236}">
                  <a16:creationId xmlns:a16="http://schemas.microsoft.com/office/drawing/2014/main" id="{929709F4-E2A3-5746-B72E-DB6077F556AE}"/>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Freeform 18">
              <a:extLst>
                <a:ext uri="{FF2B5EF4-FFF2-40B4-BE49-F238E27FC236}">
                  <a16:creationId xmlns:a16="http://schemas.microsoft.com/office/drawing/2014/main" id="{3771DB01-35FF-2B41-8A31-31BCCC07ACB1}"/>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2" name="TextBox 11">
            <a:extLst>
              <a:ext uri="{FF2B5EF4-FFF2-40B4-BE49-F238E27FC236}">
                <a16:creationId xmlns:a16="http://schemas.microsoft.com/office/drawing/2014/main" id="{2DD14D27-BC8E-4D42-AA97-1AF687EB8DB2}"/>
              </a:ext>
            </a:extLst>
          </p:cNvPr>
          <p:cNvSpPr txBox="1"/>
          <p:nvPr/>
        </p:nvSpPr>
        <p:spPr>
          <a:xfrm>
            <a:off x="1607825" y="2773322"/>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13" name="TextBox 12">
            <a:extLst>
              <a:ext uri="{FF2B5EF4-FFF2-40B4-BE49-F238E27FC236}">
                <a16:creationId xmlns:a16="http://schemas.microsoft.com/office/drawing/2014/main" id="{3B0BCB2D-08CF-C94C-A2A6-3EA65D197D45}"/>
              </a:ext>
            </a:extLst>
          </p:cNvPr>
          <p:cNvSpPr txBox="1"/>
          <p:nvPr/>
        </p:nvSpPr>
        <p:spPr>
          <a:xfrm>
            <a:off x="2365694" y="3397799"/>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14" name="TextBox 13">
            <a:extLst>
              <a:ext uri="{FF2B5EF4-FFF2-40B4-BE49-F238E27FC236}">
                <a16:creationId xmlns:a16="http://schemas.microsoft.com/office/drawing/2014/main" id="{F0336E52-5D57-7F4D-98FE-C933D139AE76}"/>
              </a:ext>
            </a:extLst>
          </p:cNvPr>
          <p:cNvSpPr txBox="1"/>
          <p:nvPr/>
        </p:nvSpPr>
        <p:spPr>
          <a:xfrm>
            <a:off x="2371030" y="2791101"/>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nvGrpSpPr>
          <p:cNvPr id="15" name="Group 13">
            <a:extLst>
              <a:ext uri="{FF2B5EF4-FFF2-40B4-BE49-F238E27FC236}">
                <a16:creationId xmlns:a16="http://schemas.microsoft.com/office/drawing/2014/main" id="{6D588DA8-731D-0148-A4CC-05E9F5D7AE8B}"/>
              </a:ext>
            </a:extLst>
          </p:cNvPr>
          <p:cNvGrpSpPr>
            <a:grpSpLocks noChangeAspect="1"/>
          </p:cNvGrpSpPr>
          <p:nvPr/>
        </p:nvGrpSpPr>
        <p:grpSpPr bwMode="auto">
          <a:xfrm>
            <a:off x="2152036" y="2037884"/>
            <a:ext cx="245263" cy="174811"/>
            <a:chOff x="1344" y="2016"/>
            <a:chExt cx="336" cy="240"/>
          </a:xfrm>
        </p:grpSpPr>
        <p:sp>
          <p:nvSpPr>
            <p:cNvPr id="51" name="Oval 14">
              <a:extLst>
                <a:ext uri="{FF2B5EF4-FFF2-40B4-BE49-F238E27FC236}">
                  <a16:creationId xmlns:a16="http://schemas.microsoft.com/office/drawing/2014/main" id="{21A1128B-2B7C-9245-98C1-37045A2D09BA}"/>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2" name="Rectangle 15">
              <a:extLst>
                <a:ext uri="{FF2B5EF4-FFF2-40B4-BE49-F238E27FC236}">
                  <a16:creationId xmlns:a16="http://schemas.microsoft.com/office/drawing/2014/main" id="{7FAA3F69-F8F3-B141-B02A-34D27A5ECE2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16" name="Freeform 12">
            <a:extLst>
              <a:ext uri="{FF2B5EF4-FFF2-40B4-BE49-F238E27FC236}">
                <a16:creationId xmlns:a16="http://schemas.microsoft.com/office/drawing/2014/main" id="{2026A84E-20B2-9D47-A5B4-3CE433C1252F}"/>
              </a:ext>
            </a:extLst>
          </p:cNvPr>
          <p:cNvSpPr>
            <a:spLocks noChangeAspect="1"/>
          </p:cNvSpPr>
          <p:nvPr/>
        </p:nvSpPr>
        <p:spPr bwMode="auto">
          <a:xfrm>
            <a:off x="2241344" y="3576041"/>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7" name="Group 210">
            <a:extLst>
              <a:ext uri="{FF2B5EF4-FFF2-40B4-BE49-F238E27FC236}">
                <a16:creationId xmlns:a16="http://schemas.microsoft.com/office/drawing/2014/main" id="{44063F08-36EB-BF4B-8913-27639BBC7FC8}"/>
              </a:ext>
            </a:extLst>
          </p:cNvPr>
          <p:cNvGrpSpPr>
            <a:grpSpLocks/>
          </p:cNvGrpSpPr>
          <p:nvPr/>
        </p:nvGrpSpPr>
        <p:grpSpPr bwMode="auto">
          <a:xfrm rot="5400000">
            <a:off x="1217047" y="2819035"/>
            <a:ext cx="279698" cy="700752"/>
            <a:chOff x="3216" y="1728"/>
            <a:chExt cx="192" cy="480"/>
          </a:xfrm>
        </p:grpSpPr>
        <p:sp>
          <p:nvSpPr>
            <p:cNvPr id="47" name="Line 8">
              <a:extLst>
                <a:ext uri="{FF2B5EF4-FFF2-40B4-BE49-F238E27FC236}">
                  <a16:creationId xmlns:a16="http://schemas.microsoft.com/office/drawing/2014/main" id="{CD142F89-A5E2-A44E-B024-035138B55883}"/>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9">
              <a:extLst>
                <a:ext uri="{FF2B5EF4-FFF2-40B4-BE49-F238E27FC236}">
                  <a16:creationId xmlns:a16="http://schemas.microsoft.com/office/drawing/2014/main" id="{1E16CC9F-B60B-F042-B629-6F8E734833F4}"/>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
              <a:extLst>
                <a:ext uri="{FF2B5EF4-FFF2-40B4-BE49-F238E27FC236}">
                  <a16:creationId xmlns:a16="http://schemas.microsoft.com/office/drawing/2014/main" id="{3586E703-FAF7-7741-8423-FB058206A169}"/>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 name="Line 11">
              <a:extLst>
                <a:ext uri="{FF2B5EF4-FFF2-40B4-BE49-F238E27FC236}">
                  <a16:creationId xmlns:a16="http://schemas.microsoft.com/office/drawing/2014/main" id="{6E13D377-96CF-B445-9383-877DAA741F82}"/>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8" name="Group 13">
            <a:extLst>
              <a:ext uri="{FF2B5EF4-FFF2-40B4-BE49-F238E27FC236}">
                <a16:creationId xmlns:a16="http://schemas.microsoft.com/office/drawing/2014/main" id="{63324ACF-F126-CA49-976D-50019DEC6292}"/>
              </a:ext>
            </a:extLst>
          </p:cNvPr>
          <p:cNvGrpSpPr>
            <a:grpSpLocks noChangeAspect="1"/>
          </p:cNvGrpSpPr>
          <p:nvPr/>
        </p:nvGrpSpPr>
        <p:grpSpPr bwMode="auto">
          <a:xfrm>
            <a:off x="1530828" y="3096202"/>
            <a:ext cx="245264" cy="174811"/>
            <a:chOff x="1344" y="2016"/>
            <a:chExt cx="336" cy="240"/>
          </a:xfrm>
        </p:grpSpPr>
        <p:sp>
          <p:nvSpPr>
            <p:cNvPr id="45" name="Oval 14">
              <a:extLst>
                <a:ext uri="{FF2B5EF4-FFF2-40B4-BE49-F238E27FC236}">
                  <a16:creationId xmlns:a16="http://schemas.microsoft.com/office/drawing/2014/main" id="{970643C1-EBAF-3849-8B38-9F8C458E725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6" name="Rectangle 15">
              <a:extLst>
                <a:ext uri="{FF2B5EF4-FFF2-40B4-BE49-F238E27FC236}">
                  <a16:creationId xmlns:a16="http://schemas.microsoft.com/office/drawing/2014/main" id="{CB772D3D-75A6-7945-825E-CFC8F81D057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19" name="Group 220">
            <a:extLst>
              <a:ext uri="{FF2B5EF4-FFF2-40B4-BE49-F238E27FC236}">
                <a16:creationId xmlns:a16="http://schemas.microsoft.com/office/drawing/2014/main" id="{5B7B3D44-5923-2E48-9A6C-CA40436C9C72}"/>
              </a:ext>
            </a:extLst>
          </p:cNvPr>
          <p:cNvGrpSpPr>
            <a:grpSpLocks/>
          </p:cNvGrpSpPr>
          <p:nvPr/>
        </p:nvGrpSpPr>
        <p:grpSpPr bwMode="auto">
          <a:xfrm>
            <a:off x="1639977" y="3907819"/>
            <a:ext cx="140150" cy="279698"/>
            <a:chOff x="3264" y="3072"/>
            <a:chExt cx="96" cy="192"/>
          </a:xfrm>
        </p:grpSpPr>
        <p:sp>
          <p:nvSpPr>
            <p:cNvPr id="43" name="Line 17">
              <a:extLst>
                <a:ext uri="{FF2B5EF4-FFF2-40B4-BE49-F238E27FC236}">
                  <a16:creationId xmlns:a16="http://schemas.microsoft.com/office/drawing/2014/main" id="{EC7C7C7F-4452-7249-B44E-E3C545EA9E51}"/>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Freeform 18">
              <a:extLst>
                <a:ext uri="{FF2B5EF4-FFF2-40B4-BE49-F238E27FC236}">
                  <a16:creationId xmlns:a16="http://schemas.microsoft.com/office/drawing/2014/main" id="{996097BA-B19C-C644-A320-411F88D5CB86}"/>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20" name="Freeform 12">
            <a:extLst>
              <a:ext uri="{FF2B5EF4-FFF2-40B4-BE49-F238E27FC236}">
                <a16:creationId xmlns:a16="http://schemas.microsoft.com/office/drawing/2014/main" id="{23343C5E-E1C6-A14E-9B03-6EE95C2183A0}"/>
              </a:ext>
            </a:extLst>
          </p:cNvPr>
          <p:cNvSpPr>
            <a:spLocks noChangeAspect="1"/>
          </p:cNvSpPr>
          <p:nvPr/>
        </p:nvSpPr>
        <p:spPr bwMode="auto">
          <a:xfrm>
            <a:off x="1641276" y="3228306"/>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1" name="Group 210">
            <a:extLst>
              <a:ext uri="{FF2B5EF4-FFF2-40B4-BE49-F238E27FC236}">
                <a16:creationId xmlns:a16="http://schemas.microsoft.com/office/drawing/2014/main" id="{34E79730-4D71-9643-BDA4-7874CF4D8CB4}"/>
              </a:ext>
            </a:extLst>
          </p:cNvPr>
          <p:cNvGrpSpPr>
            <a:grpSpLocks/>
          </p:cNvGrpSpPr>
          <p:nvPr/>
        </p:nvGrpSpPr>
        <p:grpSpPr bwMode="auto">
          <a:xfrm rot="5400000">
            <a:off x="2539007" y="2482638"/>
            <a:ext cx="279698" cy="700752"/>
            <a:chOff x="3216" y="1728"/>
            <a:chExt cx="192" cy="480"/>
          </a:xfrm>
        </p:grpSpPr>
        <p:sp>
          <p:nvSpPr>
            <p:cNvPr id="39" name="Line 8">
              <a:extLst>
                <a:ext uri="{FF2B5EF4-FFF2-40B4-BE49-F238E27FC236}">
                  <a16:creationId xmlns:a16="http://schemas.microsoft.com/office/drawing/2014/main" id="{22444F35-6543-244E-86B0-1DA7B11C7276}"/>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9">
              <a:extLst>
                <a:ext uri="{FF2B5EF4-FFF2-40B4-BE49-F238E27FC236}">
                  <a16:creationId xmlns:a16="http://schemas.microsoft.com/office/drawing/2014/main" id="{BC4FF098-17DA-5348-8B20-216436E7A42E}"/>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10">
              <a:extLst>
                <a:ext uri="{FF2B5EF4-FFF2-40B4-BE49-F238E27FC236}">
                  <a16:creationId xmlns:a16="http://schemas.microsoft.com/office/drawing/2014/main" id="{159FB642-23C6-2049-90E0-ED86044933F4}"/>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1">
              <a:extLst>
                <a:ext uri="{FF2B5EF4-FFF2-40B4-BE49-F238E27FC236}">
                  <a16:creationId xmlns:a16="http://schemas.microsoft.com/office/drawing/2014/main" id="{B040F623-4B0E-AA4D-A70C-F0DEFE8307AC}"/>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2" name="Group 13">
            <a:extLst>
              <a:ext uri="{FF2B5EF4-FFF2-40B4-BE49-F238E27FC236}">
                <a16:creationId xmlns:a16="http://schemas.microsoft.com/office/drawing/2014/main" id="{F0010A36-2357-104B-B355-2631689F61FA}"/>
              </a:ext>
            </a:extLst>
          </p:cNvPr>
          <p:cNvGrpSpPr>
            <a:grpSpLocks noChangeAspect="1"/>
          </p:cNvGrpSpPr>
          <p:nvPr/>
        </p:nvGrpSpPr>
        <p:grpSpPr bwMode="auto">
          <a:xfrm>
            <a:off x="2136884" y="2771145"/>
            <a:ext cx="245263" cy="174811"/>
            <a:chOff x="1344" y="2016"/>
            <a:chExt cx="336" cy="240"/>
          </a:xfrm>
        </p:grpSpPr>
        <p:sp>
          <p:nvSpPr>
            <p:cNvPr id="37" name="Oval 14">
              <a:extLst>
                <a:ext uri="{FF2B5EF4-FFF2-40B4-BE49-F238E27FC236}">
                  <a16:creationId xmlns:a16="http://schemas.microsoft.com/office/drawing/2014/main" id="{5BEA6A16-5628-354A-826D-045E651BD601}"/>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8" name="Rectangle 15">
              <a:extLst>
                <a:ext uri="{FF2B5EF4-FFF2-40B4-BE49-F238E27FC236}">
                  <a16:creationId xmlns:a16="http://schemas.microsoft.com/office/drawing/2014/main" id="{CFB2FD15-A989-B54E-A7EB-A72A69C53DD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3" name="Group 13">
            <a:extLst>
              <a:ext uri="{FF2B5EF4-FFF2-40B4-BE49-F238E27FC236}">
                <a16:creationId xmlns:a16="http://schemas.microsoft.com/office/drawing/2014/main" id="{7637A2F4-343E-934C-9317-686D3509212E}"/>
              </a:ext>
            </a:extLst>
          </p:cNvPr>
          <p:cNvGrpSpPr>
            <a:grpSpLocks noChangeAspect="1"/>
          </p:cNvGrpSpPr>
          <p:nvPr/>
        </p:nvGrpSpPr>
        <p:grpSpPr bwMode="auto">
          <a:xfrm>
            <a:off x="805685" y="3096202"/>
            <a:ext cx="245263" cy="174811"/>
            <a:chOff x="1344" y="2016"/>
            <a:chExt cx="336" cy="240"/>
          </a:xfrm>
        </p:grpSpPr>
        <p:sp>
          <p:nvSpPr>
            <p:cNvPr id="35" name="Oval 14">
              <a:extLst>
                <a:ext uri="{FF2B5EF4-FFF2-40B4-BE49-F238E27FC236}">
                  <a16:creationId xmlns:a16="http://schemas.microsoft.com/office/drawing/2014/main" id="{8068EC70-9FC8-F143-96EC-325CD7EF111B}"/>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6" name="Rectangle 15">
              <a:extLst>
                <a:ext uri="{FF2B5EF4-FFF2-40B4-BE49-F238E27FC236}">
                  <a16:creationId xmlns:a16="http://schemas.microsoft.com/office/drawing/2014/main" id="{711F9907-E60B-EF48-AC24-E1BF37AD875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4" name="Group 13">
            <a:extLst>
              <a:ext uri="{FF2B5EF4-FFF2-40B4-BE49-F238E27FC236}">
                <a16:creationId xmlns:a16="http://schemas.microsoft.com/office/drawing/2014/main" id="{9F944529-9C0B-FD44-B28F-950410DCF0A4}"/>
              </a:ext>
            </a:extLst>
          </p:cNvPr>
          <p:cNvGrpSpPr>
            <a:grpSpLocks noChangeAspect="1"/>
          </p:cNvGrpSpPr>
          <p:nvPr/>
        </p:nvGrpSpPr>
        <p:grpSpPr bwMode="auto">
          <a:xfrm>
            <a:off x="2871562" y="2753966"/>
            <a:ext cx="245263" cy="174811"/>
            <a:chOff x="1344" y="2016"/>
            <a:chExt cx="336" cy="240"/>
          </a:xfrm>
        </p:grpSpPr>
        <p:sp>
          <p:nvSpPr>
            <p:cNvPr id="33" name="Oval 14">
              <a:extLst>
                <a:ext uri="{FF2B5EF4-FFF2-40B4-BE49-F238E27FC236}">
                  <a16:creationId xmlns:a16="http://schemas.microsoft.com/office/drawing/2014/main" id="{E800740D-D87E-A64E-9CF8-64115614BB50}"/>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4" name="Rectangle 15">
              <a:extLst>
                <a:ext uri="{FF2B5EF4-FFF2-40B4-BE49-F238E27FC236}">
                  <a16:creationId xmlns:a16="http://schemas.microsoft.com/office/drawing/2014/main" id="{D55FECDF-4356-5648-AC6D-134C2D3C26B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25" name="TextBox 24">
            <a:extLst>
              <a:ext uri="{FF2B5EF4-FFF2-40B4-BE49-F238E27FC236}">
                <a16:creationId xmlns:a16="http://schemas.microsoft.com/office/drawing/2014/main" id="{27340360-D42A-D04C-B814-FE433BE99A59}"/>
              </a:ext>
            </a:extLst>
          </p:cNvPr>
          <p:cNvSpPr txBox="1"/>
          <p:nvPr/>
        </p:nvSpPr>
        <p:spPr>
          <a:xfrm>
            <a:off x="3192115" y="2654434"/>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out</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7" name="TextBox 26">
            <a:extLst>
              <a:ext uri="{FF2B5EF4-FFF2-40B4-BE49-F238E27FC236}">
                <a16:creationId xmlns:a16="http://schemas.microsoft.com/office/drawing/2014/main" id="{31A5CCF6-B6A3-5347-83E7-A50E1EC24C80}"/>
              </a:ext>
            </a:extLst>
          </p:cNvPr>
          <p:cNvSpPr txBox="1"/>
          <p:nvPr/>
        </p:nvSpPr>
        <p:spPr>
          <a:xfrm>
            <a:off x="576479" y="3029562"/>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in</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9" name="TextBox 28">
            <a:extLst>
              <a:ext uri="{FF2B5EF4-FFF2-40B4-BE49-F238E27FC236}">
                <a16:creationId xmlns:a16="http://schemas.microsoft.com/office/drawing/2014/main" id="{BABCABBB-CF28-834E-9BF6-418FEF9604F8}"/>
              </a:ext>
            </a:extLst>
          </p:cNvPr>
          <p:cNvSpPr txBox="1"/>
          <p:nvPr/>
        </p:nvSpPr>
        <p:spPr>
          <a:xfrm>
            <a:off x="2552600" y="3768212"/>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S</a:t>
            </a:r>
          </a:p>
        </p:txBody>
      </p:sp>
      <p:sp>
        <p:nvSpPr>
          <p:cNvPr id="30" name="TextBox 29">
            <a:extLst>
              <a:ext uri="{FF2B5EF4-FFF2-40B4-BE49-F238E27FC236}">
                <a16:creationId xmlns:a16="http://schemas.microsoft.com/office/drawing/2014/main" id="{948E9730-130A-E241-B4CF-01503A556F83}"/>
              </a:ext>
            </a:extLst>
          </p:cNvPr>
          <p:cNvSpPr txBox="1"/>
          <p:nvPr/>
        </p:nvSpPr>
        <p:spPr>
          <a:xfrm>
            <a:off x="2526232" y="2332211"/>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out</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31" name="TextBox 30">
            <a:extLst>
              <a:ext uri="{FF2B5EF4-FFF2-40B4-BE49-F238E27FC236}">
                <a16:creationId xmlns:a16="http://schemas.microsoft.com/office/drawing/2014/main" id="{B81DF8A8-E24A-014E-AE53-DC62F6C78D83}"/>
              </a:ext>
            </a:extLst>
          </p:cNvPr>
          <p:cNvSpPr txBox="1"/>
          <p:nvPr/>
        </p:nvSpPr>
        <p:spPr>
          <a:xfrm>
            <a:off x="1109421" y="2645640"/>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in</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32" name="TextBox 31">
            <a:extLst>
              <a:ext uri="{FF2B5EF4-FFF2-40B4-BE49-F238E27FC236}">
                <a16:creationId xmlns:a16="http://schemas.microsoft.com/office/drawing/2014/main" id="{A5298552-7A53-484E-BE44-8371E645F273}"/>
              </a:ext>
            </a:extLst>
          </p:cNvPr>
          <p:cNvSpPr txBox="1"/>
          <p:nvPr/>
        </p:nvSpPr>
        <p:spPr>
          <a:xfrm>
            <a:off x="1336694" y="3416700"/>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G</a:t>
            </a:r>
          </a:p>
        </p:txBody>
      </p:sp>
      <p:cxnSp>
        <p:nvCxnSpPr>
          <p:cNvPr id="6" name="Straight Connector 5">
            <a:extLst>
              <a:ext uri="{FF2B5EF4-FFF2-40B4-BE49-F238E27FC236}">
                <a16:creationId xmlns:a16="http://schemas.microsoft.com/office/drawing/2014/main" id="{F5A7BD67-0F3F-6447-95C8-93911B2C7144}"/>
              </a:ext>
            </a:extLst>
          </p:cNvPr>
          <p:cNvCxnSpPr/>
          <p:nvPr/>
        </p:nvCxnSpPr>
        <p:spPr>
          <a:xfrm>
            <a:off x="2309174" y="2072846"/>
            <a:ext cx="0" cy="7112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3" name="Freeform 12">
            <a:extLst>
              <a:ext uri="{FF2B5EF4-FFF2-40B4-BE49-F238E27FC236}">
                <a16:creationId xmlns:a16="http://schemas.microsoft.com/office/drawing/2014/main" id="{6400A416-AF1C-6C4F-AF79-4B8840BCE03D}"/>
              </a:ext>
            </a:extLst>
          </p:cNvPr>
          <p:cNvSpPr>
            <a:spLocks noChangeAspect="1"/>
          </p:cNvSpPr>
          <p:nvPr/>
        </p:nvSpPr>
        <p:spPr bwMode="auto">
          <a:xfrm>
            <a:off x="2800144" y="2834361"/>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4" name="Group 220">
            <a:extLst>
              <a:ext uri="{FF2B5EF4-FFF2-40B4-BE49-F238E27FC236}">
                <a16:creationId xmlns:a16="http://schemas.microsoft.com/office/drawing/2014/main" id="{EDAA5AEC-55E6-5A48-83AE-5AC6F98BCED0}"/>
              </a:ext>
            </a:extLst>
          </p:cNvPr>
          <p:cNvGrpSpPr>
            <a:grpSpLocks/>
          </p:cNvGrpSpPr>
          <p:nvPr/>
        </p:nvGrpSpPr>
        <p:grpSpPr bwMode="auto">
          <a:xfrm>
            <a:off x="2812043" y="3534194"/>
            <a:ext cx="140150" cy="279698"/>
            <a:chOff x="3280" y="3072"/>
            <a:chExt cx="96" cy="192"/>
          </a:xfrm>
        </p:grpSpPr>
        <p:sp>
          <p:nvSpPr>
            <p:cNvPr id="65" name="Line 17">
              <a:extLst>
                <a:ext uri="{FF2B5EF4-FFF2-40B4-BE49-F238E27FC236}">
                  <a16:creationId xmlns:a16="http://schemas.microsoft.com/office/drawing/2014/main" id="{67E41353-7BB6-D74E-BB85-968C25287896}"/>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Freeform 18">
              <a:extLst>
                <a:ext uri="{FF2B5EF4-FFF2-40B4-BE49-F238E27FC236}">
                  <a16:creationId xmlns:a16="http://schemas.microsoft.com/office/drawing/2014/main" id="{9C4257DC-2BAD-CE49-8194-91F165F6406D}"/>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67" name="TextBox 66">
            <a:extLst>
              <a:ext uri="{FF2B5EF4-FFF2-40B4-BE49-F238E27FC236}">
                <a16:creationId xmlns:a16="http://schemas.microsoft.com/office/drawing/2014/main" id="{AC408301-EBDB-274B-9301-C2FD2477D063}"/>
              </a:ext>
            </a:extLst>
          </p:cNvPr>
          <p:cNvSpPr txBox="1"/>
          <p:nvPr/>
        </p:nvSpPr>
        <p:spPr>
          <a:xfrm>
            <a:off x="2152217" y="1466192"/>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latin typeface="+mj-lt"/>
                <a:ea typeface="+mj-ea"/>
                <a:cs typeface="+mj-cs"/>
                <a:sym typeface="Helvetica"/>
              </a:rPr>
              <a:t>V</a:t>
            </a:r>
            <a:r>
              <a:rPr lang="en-US" baseline="-25000" dirty="0">
                <a:solidFill>
                  <a:srgbClr val="000000"/>
                </a:solidFill>
                <a:latin typeface="+mj-lt"/>
                <a:ea typeface="+mj-ea"/>
                <a:cs typeface="+mj-cs"/>
                <a:sym typeface="Helvetica"/>
              </a:rPr>
              <a:t>DD</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Tree>
    <p:extLst>
      <p:ext uri="{BB962C8B-B14F-4D97-AF65-F5344CB8AC3E}">
        <p14:creationId xmlns:p14="http://schemas.microsoft.com/office/powerpoint/2010/main" val="127257746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JFET common </a:t>
            </a:r>
            <a:r>
              <a:rPr lang="en-US" dirty="0">
                <a:cs typeface="Arial" panose="020B0604020202020204" pitchFamily="34" charset="0"/>
              </a:rPr>
              <a:t>gate</a:t>
            </a:r>
            <a:r>
              <a:rPr lang="en-US" sz="4400" dirty="0">
                <a:cs typeface="Arial" panose="020B0604020202020204" pitchFamily="34" charset="0"/>
              </a:rPr>
              <a:t>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640974" y="1424104"/>
                <a:ext cx="8172648" cy="5028651"/>
              </a:xfrm>
            </p:spPr>
            <p:txBody>
              <a:bodyPr>
                <a:noAutofit/>
              </a:bodyPr>
              <a:lstStyle/>
              <a:p>
                <a:pPr>
                  <a:spcBef>
                    <a:spcPts val="400"/>
                  </a:spcBef>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𝐷𝐷</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𝑉</m:t>
                    </m:r>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r>
                      <a:rPr lang="en-US" sz="1800" b="0" i="1" smtClean="0">
                        <a:latin typeface="Cambria Math" panose="02040503050406030204" pitchFamily="18" charset="0"/>
                        <a:cs typeface="Arial" charset="0"/>
                      </a:rPr>
                      <m:t>=60</m:t>
                    </m:r>
                    <m:r>
                      <a:rPr lang="en-US" sz="1800" b="0" i="1" smtClean="0">
                        <a:latin typeface="Cambria Math" panose="02040503050406030204" pitchFamily="18" charset="0"/>
                        <a:cs typeface="Arial" charset="0"/>
                      </a:rPr>
                      <m:t>𝑚𝐴</m:t>
                    </m:r>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r>
                      <a:rPr lang="en-US" sz="1800" b="0" i="1" smtClean="0">
                        <a:latin typeface="Cambria Math" panose="02040503050406030204" pitchFamily="18" charset="0"/>
                        <a:cs typeface="Arial" charset="0"/>
                      </a:rPr>
                      <m:t>=−6,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=10,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𝐿</m:t>
                        </m:r>
                      </m:sub>
                    </m:sSub>
                    <m:r>
                      <a:rPr lang="en-US" sz="1800" b="0" i="1" smtClean="0">
                        <a:latin typeface="Cambria Math" panose="02040503050406030204" pitchFamily="18" charset="0"/>
                        <a:cs typeface="Arial" charset="0"/>
                      </a:rPr>
                      <m:t>=1</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r>
                      <a:rPr lang="en-US" sz="1800" b="0" i="1" smtClean="0">
                        <a:latin typeface="Cambria Math" panose="02040503050406030204" pitchFamily="18" charset="0"/>
                        <a:ea typeface="Cambria Math" panose="02040503050406030204" pitchFamily="18" charset="0"/>
                        <a:cs typeface="Arial" charset="0"/>
                      </a:rPr>
                      <m:t>, </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𝑆</m:t>
                        </m:r>
                      </m:sub>
                    </m:sSub>
                    <m:r>
                      <a:rPr lang="en-US" sz="1800" b="0" i="1" smtClean="0">
                        <a:latin typeface="Cambria Math" panose="02040503050406030204" pitchFamily="18" charset="0"/>
                        <a:ea typeface="Cambria Math" panose="02040503050406030204" pitchFamily="18" charset="0"/>
                        <a:cs typeface="Arial" charset="0"/>
                      </a:rPr>
                      <m:t>=50</m:t>
                    </m:r>
                    <m:r>
                      <m:rPr>
                        <m:sty m:val="p"/>
                      </m:rPr>
                      <a:rPr lang="el-GR" sz="1800" b="0" i="1" smtClean="0">
                        <a:latin typeface="Cambria Math" panose="02040503050406030204" pitchFamily="18" charset="0"/>
                        <a:ea typeface="Cambria Math" panose="02040503050406030204" pitchFamily="18" charset="0"/>
                        <a:cs typeface="Arial" charset="0"/>
                      </a:rPr>
                      <m:t>Ω</m:t>
                    </m:r>
                  </m:oMath>
                </a14:m>
                <a:endParaRPr lang="en-US" sz="1800" b="0" dirty="0">
                  <a:latin typeface="Arial" charset="0"/>
                  <a:ea typeface="Cambria Math" panose="02040503050406030204" pitchFamily="18" charset="0"/>
                  <a:cs typeface="Arial" charset="0"/>
                </a:endParaRPr>
              </a:p>
              <a:p>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num>
                      <m:den>
                        <m:r>
                          <a:rPr lang="en-US" sz="1800" b="0" i="1" smtClean="0">
                            <a:latin typeface="Cambria Math" panose="02040503050406030204" pitchFamily="18" charset="0"/>
                            <a:cs typeface="Arial" charset="0"/>
                          </a:rPr>
                          <m:t>2</m:t>
                        </m:r>
                        <m:sSup>
                          <m:sSupPr>
                            <m:ctrlPr>
                              <a:rPr lang="en-US" sz="1800" b="0" i="1" smtClean="0">
                                <a:latin typeface="Cambria Math" panose="02040503050406030204" pitchFamily="18" charset="0"/>
                                <a:cs typeface="Arial" charset="0"/>
                              </a:rPr>
                            </m:ctrlPr>
                          </m:sSup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e>
                          <m:sup>
                            <m:r>
                              <a:rPr lang="en-US" sz="1800" b="0" i="1" smtClean="0">
                                <a:latin typeface="Cambria Math" panose="02040503050406030204" pitchFamily="18" charset="0"/>
                                <a:cs typeface="Arial" charset="0"/>
                              </a:rPr>
                              <m:t>2</m:t>
                            </m:r>
                          </m:sup>
                        </m:sSup>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den>
                    </m:f>
                    <m:d>
                      <m:dPr>
                        <m:ctrlPr>
                          <a:rPr lang="en-US" sz="1800" b="0" i="1" smtClean="0">
                            <a:latin typeface="Cambria Math" panose="02040503050406030204" pitchFamily="18" charset="0"/>
                            <a:cs typeface="Arial" charset="0"/>
                          </a:rPr>
                        </m:ctrlPr>
                      </m:d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r>
                          <a:rPr lang="en-US" sz="1800" b="0" i="1" smtClean="0">
                            <a:latin typeface="Cambria Math" panose="02040503050406030204" pitchFamily="18" charset="0"/>
                            <a:cs typeface="Arial" charset="0"/>
                          </a:rPr>
                          <m:t>+</m:t>
                        </m:r>
                        <m:rad>
                          <m:radPr>
                            <m:degHide m:val="on"/>
                            <m:ctrlPr>
                              <a:rPr lang="en-US" sz="1800" b="0" i="1" smtClean="0">
                                <a:latin typeface="Cambria Math" panose="02040503050406030204" pitchFamily="18" charset="0"/>
                                <a:cs typeface="Arial" charset="0"/>
                              </a:rPr>
                            </m:ctrlPr>
                          </m:radPr>
                          <m:deg/>
                          <m:e>
                            <m:sSup>
                              <m:sSupPr>
                                <m:ctrlPr>
                                  <a:rPr lang="en-US" sz="1800" b="0" i="1" smtClean="0">
                                    <a:latin typeface="Cambria Math" panose="02040503050406030204" pitchFamily="18" charset="0"/>
                                    <a:cs typeface="Arial" charset="0"/>
                                  </a:rPr>
                                </m:ctrlPr>
                              </m:sSup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e>
                              <m:sup>
                                <m:r>
                                  <a:rPr lang="en-US" sz="1800" b="0" i="1" smtClean="0">
                                    <a:latin typeface="Cambria Math" panose="02040503050406030204" pitchFamily="18" charset="0"/>
                                    <a:cs typeface="Arial" charset="0"/>
                                  </a:rPr>
                                  <m:t>2</m:t>
                                </m:r>
                              </m:sup>
                            </m:sSup>
                            <m:r>
                              <a:rPr lang="en-US" sz="1800" b="0" i="1" smtClean="0">
                                <a:latin typeface="Cambria Math" panose="02040503050406030204" pitchFamily="18" charset="0"/>
                                <a:cs typeface="Arial" charset="0"/>
                              </a:rPr>
                              <m:t>−4</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e>
                        </m:rad>
                      </m:e>
                    </m:d>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num>
                      <m:den>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den>
                    </m:f>
                  </m:oMath>
                </a14:m>
                <a:endParaRPr lang="en-US" sz="1800" dirty="0">
                  <a:latin typeface="Arial" charset="0"/>
                  <a:ea typeface="Arial" charset="0"/>
                  <a:cs typeface="Arial" charset="0"/>
                </a:endParaRPr>
              </a:p>
              <a:p>
                <a:endParaRPr lang="en-US" sz="1800" dirty="0">
                  <a:latin typeface="Arial" charset="0"/>
                  <a:ea typeface="Arial" charset="0"/>
                  <a:cs typeface="Arial" charset="0"/>
                </a:endParaRPr>
              </a:p>
              <a:p>
                <a:pPr marL="342900" indent="-342900">
                  <a:buFont typeface="+mj-lt"/>
                  <a:buAutoNum type="arabicPeriod"/>
                </a:pPr>
                <a:r>
                  <a:rPr lang="en-US" sz="1800" dirty="0">
                    <a:latin typeface="Arial" charset="0"/>
                    <a:ea typeface="Arial" charset="0"/>
                    <a:cs typeface="Arial" charset="0"/>
                  </a:rPr>
                  <a:t>Solve for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:10=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r>
                      <a:rPr lang="en-US" sz="1800" i="1">
                        <a:latin typeface="Cambria Math" panose="02040503050406030204" pitchFamily="18" charset="0"/>
                        <a:ea typeface="Cambria Math" panose="02040503050406030204" pitchFamily="18" charset="0"/>
                        <a:cs typeface="Arial" charset="0"/>
                      </a:rPr>
                      <m:t>×</m:t>
                    </m:r>
                    <m:sSub>
                      <m:sSubPr>
                        <m:ctrlPr>
                          <a:rPr lang="en-US" sz="180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𝐷</m:t>
                        </m:r>
                      </m:sub>
                    </m:sSub>
                    <m:r>
                      <a:rPr lang="en-US" sz="1800" b="0" i="1" smtClean="0">
                        <a:latin typeface="Cambria Math" panose="02040503050406030204" pitchFamily="18" charset="0"/>
                        <a:ea typeface="Cambria Math" panose="02040503050406030204" pitchFamily="18" charset="0"/>
                        <a:cs typeface="Arial" charset="0"/>
                      </a:rPr>
                      <m:t>||</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𝐿</m:t>
                        </m:r>
                      </m:sub>
                    </m:sSub>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=2</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oMath>
                </a14:m>
                <a:endParaRPr lang="en-US" sz="1800" dirty="0">
                  <a:latin typeface="Arial" charset="0"/>
                  <a:ea typeface="Arial" charset="0"/>
                  <a:cs typeface="Arial" charset="0"/>
                </a:endParaRPr>
              </a:p>
              <a:p>
                <a:pPr marL="342900" indent="-342900">
                  <a:buFont typeface="+mj-lt"/>
                  <a:buAutoNum type="arabicPeriod"/>
                </a:pPr>
                <a:r>
                  <a:rPr lang="en-US" sz="1800" dirty="0">
                    <a:latin typeface="Arial" charset="0"/>
                    <a:ea typeface="Arial" charset="0"/>
                    <a:cs typeface="Arial" charset="0"/>
                  </a:rPr>
                  <a:t>Find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𝑑</m:t>
                        </m:r>
                        <m:r>
                          <a:rPr lang="en-US" sz="1800" i="1">
                            <a:latin typeface="Cambria Math" panose="02040503050406030204" pitchFamily="18" charset="0"/>
                            <a:cs typeface="Arial" charset="0"/>
                          </a:rPr>
                          <m:t>,</m:t>
                        </m:r>
                        <m:r>
                          <a:rPr lang="en-US" sz="1800" i="1">
                            <a:latin typeface="Cambria Math" panose="02040503050406030204" pitchFamily="18" charset="0"/>
                            <a:cs typeface="Arial" charset="0"/>
                          </a:rPr>
                          <m:t>𝑞</m:t>
                        </m:r>
                      </m:sub>
                    </m:sSub>
                    <m:r>
                      <a:rPr lang="en-US" sz="1800" i="1">
                        <a:latin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num>
                      <m:den>
                        <m:r>
                          <a:rPr lang="en-US" sz="1800" i="1">
                            <a:latin typeface="Cambria Math" panose="02040503050406030204" pitchFamily="18" charset="0"/>
                            <a:cs typeface="Arial" charset="0"/>
                          </a:rPr>
                          <m:t>2</m:t>
                        </m:r>
                        <m:sSup>
                          <m:sSupPr>
                            <m:ctrlPr>
                              <a:rPr lang="en-US" sz="1800" i="1">
                                <a:latin typeface="Cambria Math" panose="02040503050406030204" pitchFamily="18" charset="0"/>
                                <a:cs typeface="Arial" charset="0"/>
                              </a:rPr>
                            </m:ctrlPr>
                          </m:sSup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𝑆</m:t>
                                </m:r>
                              </m:sub>
                            </m:sSub>
                          </m:e>
                          <m:sup>
                            <m:r>
                              <a:rPr lang="en-US" sz="1800" i="1">
                                <a:latin typeface="Cambria Math" panose="02040503050406030204" pitchFamily="18" charset="0"/>
                                <a:cs typeface="Arial" charset="0"/>
                              </a:rPr>
                              <m:t>2</m:t>
                            </m:r>
                          </m:sup>
                        </m:sSup>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𝑑𝑠𝑠</m:t>
                            </m:r>
                          </m:sub>
                        </m:sSub>
                      </m:den>
                    </m:f>
                    <m:d>
                      <m:dPr>
                        <m:ctrlPr>
                          <a:rPr lang="en-US" sz="1800" i="1">
                            <a:latin typeface="Cambria Math" panose="02040503050406030204" pitchFamily="18" charset="0"/>
                            <a:cs typeface="Arial" charset="0"/>
                          </a:rPr>
                        </m:ctrlPr>
                      </m:d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r>
                          <a:rPr lang="en-US" sz="1800" i="1">
                            <a:latin typeface="Cambria Math" panose="02040503050406030204" pitchFamily="18" charset="0"/>
                            <a:cs typeface="Arial" charset="0"/>
                          </a:rPr>
                          <m:t>+</m:t>
                        </m:r>
                        <m:rad>
                          <m:radPr>
                            <m:degHide m:val="on"/>
                            <m:ctrlPr>
                              <a:rPr lang="en-US" sz="1800" i="1">
                                <a:latin typeface="Cambria Math" panose="02040503050406030204" pitchFamily="18" charset="0"/>
                                <a:cs typeface="Arial" charset="0"/>
                              </a:rPr>
                            </m:ctrlPr>
                          </m:radPr>
                          <m:deg/>
                          <m:e>
                            <m:sSup>
                              <m:sSupPr>
                                <m:ctrlPr>
                                  <a:rPr lang="en-US" sz="1800" i="1">
                                    <a:latin typeface="Cambria Math" panose="02040503050406030204" pitchFamily="18" charset="0"/>
                                    <a:cs typeface="Arial" charset="0"/>
                                  </a:rPr>
                                </m:ctrlPr>
                              </m:sSup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e>
                              <m:sup>
                                <m:r>
                                  <a:rPr lang="en-US" sz="1800" i="1">
                                    <a:latin typeface="Cambria Math" panose="02040503050406030204" pitchFamily="18" charset="0"/>
                                    <a:cs typeface="Arial" charset="0"/>
                                  </a:rPr>
                                  <m:t>2</m:t>
                                </m:r>
                              </m:sup>
                            </m:sSup>
                            <m:r>
                              <a:rPr lang="en-US" sz="1800" i="1">
                                <a:latin typeface="Cambria Math" panose="02040503050406030204" pitchFamily="18" charset="0"/>
                                <a:cs typeface="Arial" charset="0"/>
                              </a:rPr>
                              <m:t>−4</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𝑆</m:t>
                                </m:r>
                              </m:sub>
                            </m:sSub>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𝑑𝑠𝑠</m:t>
                                </m:r>
                              </m:sub>
                            </m:sSub>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e>
                        </m:rad>
                      </m:e>
                    </m:d>
                    <m:r>
                      <a:rPr lang="en-US" sz="1800" i="1">
                        <a:latin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num>
                      <m:den>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𝑆</m:t>
                            </m:r>
                          </m:sub>
                        </m:sSub>
                      </m:den>
                    </m:f>
                    <m:r>
                      <a:rPr lang="en-US" sz="1800" b="0" i="0" smtClean="0">
                        <a:latin typeface="Cambria Math" panose="02040503050406030204" pitchFamily="18" charset="0"/>
                        <a:cs typeface="Arial" charset="0"/>
                      </a:rPr>
                      <m:t>=10</m:t>
                    </m:r>
                    <m:r>
                      <m:rPr>
                        <m:sty m:val="p"/>
                      </m:rPr>
                      <a:rPr lang="en-US" sz="1800" b="0" i="0" smtClean="0">
                        <a:latin typeface="Cambria Math" panose="02040503050406030204" pitchFamily="18" charset="0"/>
                        <a:cs typeface="Arial" charset="0"/>
                      </a:rPr>
                      <m:t>mA</m:t>
                    </m:r>
                  </m:oMath>
                </a14:m>
                <a:endParaRPr lang="en-US" sz="1800" dirty="0">
                  <a:latin typeface="Arial" charset="0"/>
                  <a:ea typeface="Arial" charset="0"/>
                  <a:cs typeface="Arial" charset="0"/>
                </a:endParaRPr>
              </a:p>
              <a:p>
                <a:pPr marL="342900" indent="-342900">
                  <a:buFont typeface="+mj-lt"/>
                  <a:buAutoNum type="arabicPeriod"/>
                </a:pPr>
                <a:endParaRPr lang="en-US" sz="18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640974" y="1424104"/>
                <a:ext cx="8172648" cy="5028651"/>
              </a:xfrm>
              <a:blipFill>
                <a:blip r:embed="rId3"/>
                <a:stretch>
                  <a:fillRect l="-465" t="-75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56</a:t>
            </a:fld>
            <a:endParaRPr lang="en-US"/>
          </a:p>
        </p:txBody>
      </p:sp>
      <p:grpSp>
        <p:nvGrpSpPr>
          <p:cNvPr id="4" name="Group 3">
            <a:extLst>
              <a:ext uri="{FF2B5EF4-FFF2-40B4-BE49-F238E27FC236}">
                <a16:creationId xmlns:a16="http://schemas.microsoft.com/office/drawing/2014/main" id="{3A936953-7E78-0D48-97AC-66C539896BE3}"/>
              </a:ext>
            </a:extLst>
          </p:cNvPr>
          <p:cNvGrpSpPr/>
          <p:nvPr/>
        </p:nvGrpSpPr>
        <p:grpSpPr>
          <a:xfrm>
            <a:off x="316032" y="1973894"/>
            <a:ext cx="2891938" cy="2247819"/>
            <a:chOff x="411845" y="1921940"/>
            <a:chExt cx="2891938" cy="2247819"/>
          </a:xfrm>
        </p:grpSpPr>
        <p:grpSp>
          <p:nvGrpSpPr>
            <p:cNvPr id="8" name="Group 220">
              <a:extLst>
                <a:ext uri="{FF2B5EF4-FFF2-40B4-BE49-F238E27FC236}">
                  <a16:creationId xmlns:a16="http://schemas.microsoft.com/office/drawing/2014/main" id="{20727F70-735F-674A-8279-683B9EA6A2D5}"/>
                </a:ext>
              </a:extLst>
            </p:cNvPr>
            <p:cNvGrpSpPr>
              <a:grpSpLocks/>
            </p:cNvGrpSpPr>
            <p:nvPr/>
          </p:nvGrpSpPr>
          <p:grpSpPr bwMode="auto">
            <a:xfrm>
              <a:off x="1734201" y="3708223"/>
              <a:ext cx="140150" cy="279698"/>
              <a:chOff x="3264" y="3072"/>
              <a:chExt cx="96" cy="192"/>
            </a:xfrm>
          </p:grpSpPr>
          <p:sp>
            <p:nvSpPr>
              <p:cNvPr id="54" name="Line 17">
                <a:extLst>
                  <a:ext uri="{FF2B5EF4-FFF2-40B4-BE49-F238E27FC236}">
                    <a16:creationId xmlns:a16="http://schemas.microsoft.com/office/drawing/2014/main" id="{5E2BCDBF-17CC-6843-BAB0-FD9BD41C3A98}"/>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Freeform 18">
                <a:extLst>
                  <a:ext uri="{FF2B5EF4-FFF2-40B4-BE49-F238E27FC236}">
                    <a16:creationId xmlns:a16="http://schemas.microsoft.com/office/drawing/2014/main" id="{425454E3-F1FA-5549-883E-86A62FFF63C3}"/>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grpSp>
          <p:nvGrpSpPr>
            <p:cNvPr id="64" name="Group 63">
              <a:extLst>
                <a:ext uri="{FF2B5EF4-FFF2-40B4-BE49-F238E27FC236}">
                  <a16:creationId xmlns:a16="http://schemas.microsoft.com/office/drawing/2014/main" id="{A6A04168-10FE-DF45-8990-DA260789507E}"/>
                </a:ext>
              </a:extLst>
            </p:cNvPr>
            <p:cNvGrpSpPr/>
            <p:nvPr/>
          </p:nvGrpSpPr>
          <p:grpSpPr>
            <a:xfrm>
              <a:off x="1390124" y="3094718"/>
              <a:ext cx="962219" cy="668416"/>
              <a:chOff x="4764938" y="2696509"/>
              <a:chExt cx="962219" cy="668416"/>
            </a:xfrm>
          </p:grpSpPr>
          <p:cxnSp>
            <p:nvCxnSpPr>
              <p:cNvPr id="56" name="Straight Connector 55">
                <a:extLst>
                  <a:ext uri="{FF2B5EF4-FFF2-40B4-BE49-F238E27FC236}">
                    <a16:creationId xmlns:a16="http://schemas.microsoft.com/office/drawing/2014/main" id="{D9816968-5DF5-254A-938F-6BA04E63E6FD}"/>
                  </a:ext>
                </a:extLst>
              </p:cNvPr>
              <p:cNvCxnSpPr/>
              <p:nvPr/>
            </p:nvCxnSpPr>
            <p:spPr bwMode="auto">
              <a:xfrm>
                <a:off x="5041503" y="2970074"/>
                <a:ext cx="27656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AD929CA8-10FC-324A-BCAC-523C8B646B14}"/>
                  </a:ext>
                </a:extLst>
              </p:cNvPr>
              <p:cNvCxnSpPr/>
              <p:nvPr/>
            </p:nvCxnSpPr>
            <p:spPr bwMode="auto">
              <a:xfrm rot="16200000">
                <a:off x="5241262" y="2831717"/>
                <a:ext cx="156497" cy="288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49A0D722-71C1-734E-B132-9CB0AE103A60}"/>
                  </a:ext>
                </a:extLst>
              </p:cNvPr>
              <p:cNvCxnSpPr/>
              <p:nvPr/>
            </p:nvCxnSpPr>
            <p:spPr bwMode="auto">
              <a:xfrm rot="10800000" flipH="1">
                <a:off x="5041504" y="2908213"/>
                <a:ext cx="273687" cy="319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22D8E810-ADAD-1949-A50D-534A9B2A7FF2}"/>
                  </a:ext>
                </a:extLst>
              </p:cNvPr>
              <p:cNvCxnSpPr/>
              <p:nvPr/>
            </p:nvCxnSpPr>
            <p:spPr bwMode="auto">
              <a:xfrm rot="10800000" flipV="1">
                <a:off x="4764938" y="2751717"/>
                <a:ext cx="273687" cy="319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E38C843E-BDFF-F840-9174-E90A1D0EECF0}"/>
                  </a:ext>
                </a:extLst>
              </p:cNvPr>
              <p:cNvCxnSpPr/>
              <p:nvPr/>
            </p:nvCxnSpPr>
            <p:spPr bwMode="auto">
              <a:xfrm rot="10800000" flipV="1">
                <a:off x="5315188" y="2751716"/>
                <a:ext cx="276567" cy="319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6E5699EB-660D-3C48-B2EE-D311798B27D6}"/>
                  </a:ext>
                </a:extLst>
              </p:cNvPr>
              <p:cNvCxnSpPr/>
              <p:nvPr/>
            </p:nvCxnSpPr>
            <p:spPr bwMode="auto">
              <a:xfrm rot="16200000" flipV="1">
                <a:off x="4966295" y="2830120"/>
                <a:ext cx="153302" cy="288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E4159B23-CA0F-3A40-84F8-153B89F1DF44}"/>
                  </a:ext>
                </a:extLst>
              </p:cNvPr>
              <p:cNvCxnSpPr/>
              <p:nvPr/>
            </p:nvCxnSpPr>
            <p:spPr bwMode="auto">
              <a:xfrm rot="16200000" flipV="1">
                <a:off x="5025046" y="3210183"/>
                <a:ext cx="306604" cy="28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3" name="Isosceles Triangle 911">
                <a:extLst>
                  <a:ext uri="{FF2B5EF4-FFF2-40B4-BE49-F238E27FC236}">
                    <a16:creationId xmlns:a16="http://schemas.microsoft.com/office/drawing/2014/main" id="{8ADC3305-552F-3F4E-A038-4ED7C2321F65}"/>
                  </a:ext>
                </a:extLst>
              </p:cNvPr>
              <p:cNvSpPr/>
              <p:nvPr/>
            </p:nvSpPr>
            <p:spPr bwMode="auto">
              <a:xfrm>
                <a:off x="5139453" y="3030756"/>
                <a:ext cx="83547" cy="108589"/>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9" name="TextBox 8">
                <a:extLst>
                  <a:ext uri="{FF2B5EF4-FFF2-40B4-BE49-F238E27FC236}">
                    <a16:creationId xmlns:a16="http://schemas.microsoft.com/office/drawing/2014/main" id="{DBAFB259-E7C9-4D43-8054-E39642A2B6CF}"/>
                  </a:ext>
                </a:extLst>
              </p:cNvPr>
              <p:cNvSpPr txBox="1"/>
              <p:nvPr/>
            </p:nvSpPr>
            <p:spPr>
              <a:xfrm>
                <a:off x="4911543" y="3029826"/>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10" name="TextBox 9">
                <a:extLst>
                  <a:ext uri="{FF2B5EF4-FFF2-40B4-BE49-F238E27FC236}">
                    <a16:creationId xmlns:a16="http://schemas.microsoft.com/office/drawing/2014/main" id="{EA4B8C87-F2BD-014B-87A7-2345D28EB0C9}"/>
                  </a:ext>
                </a:extLst>
              </p:cNvPr>
              <p:cNvSpPr txBox="1"/>
              <p:nvPr/>
            </p:nvSpPr>
            <p:spPr>
              <a:xfrm>
                <a:off x="5373587" y="2696509"/>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11" name="TextBox 10">
                <a:extLst>
                  <a:ext uri="{FF2B5EF4-FFF2-40B4-BE49-F238E27FC236}">
                    <a16:creationId xmlns:a16="http://schemas.microsoft.com/office/drawing/2014/main" id="{6A8BD514-687F-7049-AC42-D2204D550579}"/>
                  </a:ext>
                </a:extLst>
              </p:cNvPr>
              <p:cNvSpPr txBox="1"/>
              <p:nvPr/>
            </p:nvSpPr>
            <p:spPr>
              <a:xfrm>
                <a:off x="4771190" y="2702223"/>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grpSp>
          <p:nvGrpSpPr>
            <p:cNvPr id="12" name="Group 13">
              <a:extLst>
                <a:ext uri="{FF2B5EF4-FFF2-40B4-BE49-F238E27FC236}">
                  <a16:creationId xmlns:a16="http://schemas.microsoft.com/office/drawing/2014/main" id="{5E73F1E0-889C-BF47-805B-C5C8209312E3}"/>
                </a:ext>
              </a:extLst>
            </p:cNvPr>
            <p:cNvGrpSpPr>
              <a:grpSpLocks noChangeAspect="1"/>
            </p:cNvGrpSpPr>
            <p:nvPr/>
          </p:nvGrpSpPr>
          <p:grpSpPr bwMode="auto">
            <a:xfrm>
              <a:off x="1958270" y="2345246"/>
              <a:ext cx="245263" cy="174811"/>
              <a:chOff x="1344" y="2016"/>
              <a:chExt cx="336" cy="240"/>
            </a:xfrm>
          </p:grpSpPr>
          <p:sp>
            <p:nvSpPr>
              <p:cNvPr id="52" name="Oval 14">
                <a:extLst>
                  <a:ext uri="{FF2B5EF4-FFF2-40B4-BE49-F238E27FC236}">
                    <a16:creationId xmlns:a16="http://schemas.microsoft.com/office/drawing/2014/main" id="{EC64534F-BF42-4B4A-AE06-923BFF9D32F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3" name="Rectangle 15">
                <a:extLst>
                  <a:ext uri="{FF2B5EF4-FFF2-40B4-BE49-F238E27FC236}">
                    <a16:creationId xmlns:a16="http://schemas.microsoft.com/office/drawing/2014/main" id="{48C33192-EF58-4740-AECF-9E96020E335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13" name="Freeform 12">
              <a:extLst>
                <a:ext uri="{FF2B5EF4-FFF2-40B4-BE49-F238E27FC236}">
                  <a16:creationId xmlns:a16="http://schemas.microsoft.com/office/drawing/2014/main" id="{206403B9-F2AD-C84D-90E0-E3658A8710F7}"/>
                </a:ext>
              </a:extLst>
            </p:cNvPr>
            <p:cNvSpPr>
              <a:spLocks noChangeAspect="1"/>
            </p:cNvSpPr>
            <p:nvPr/>
          </p:nvSpPr>
          <p:spPr bwMode="auto">
            <a:xfrm>
              <a:off x="2060864" y="2461003"/>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4" name="Group 210">
              <a:extLst>
                <a:ext uri="{FF2B5EF4-FFF2-40B4-BE49-F238E27FC236}">
                  <a16:creationId xmlns:a16="http://schemas.microsoft.com/office/drawing/2014/main" id="{7B2FD121-0297-674D-B2F4-1D8406DC330F}"/>
                </a:ext>
              </a:extLst>
            </p:cNvPr>
            <p:cNvGrpSpPr>
              <a:grpSpLocks/>
            </p:cNvGrpSpPr>
            <p:nvPr/>
          </p:nvGrpSpPr>
          <p:grpSpPr bwMode="auto">
            <a:xfrm rot="5400000">
              <a:off x="823207" y="2801277"/>
              <a:ext cx="279698" cy="700752"/>
              <a:chOff x="3216" y="1728"/>
              <a:chExt cx="192" cy="480"/>
            </a:xfrm>
          </p:grpSpPr>
          <p:sp>
            <p:nvSpPr>
              <p:cNvPr id="48" name="Line 8">
                <a:extLst>
                  <a:ext uri="{FF2B5EF4-FFF2-40B4-BE49-F238E27FC236}">
                    <a16:creationId xmlns:a16="http://schemas.microsoft.com/office/drawing/2014/main" id="{512867FB-0097-7745-8567-AE2DAD8F9873}"/>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9">
                <a:extLst>
                  <a:ext uri="{FF2B5EF4-FFF2-40B4-BE49-F238E27FC236}">
                    <a16:creationId xmlns:a16="http://schemas.microsoft.com/office/drawing/2014/main" id="{97281C82-3AED-D548-9E09-5AEED7848C02}"/>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 name="Line 10">
                <a:extLst>
                  <a:ext uri="{FF2B5EF4-FFF2-40B4-BE49-F238E27FC236}">
                    <a16:creationId xmlns:a16="http://schemas.microsoft.com/office/drawing/2014/main" id="{CDF0A61E-1411-7F41-B740-BF23D1B018F5}"/>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1">
                <a:extLst>
                  <a:ext uri="{FF2B5EF4-FFF2-40B4-BE49-F238E27FC236}">
                    <a16:creationId xmlns:a16="http://schemas.microsoft.com/office/drawing/2014/main" id="{2DA13099-90E3-3642-B2EC-379824B7FB27}"/>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5" name="Group 13">
              <a:extLst>
                <a:ext uri="{FF2B5EF4-FFF2-40B4-BE49-F238E27FC236}">
                  <a16:creationId xmlns:a16="http://schemas.microsoft.com/office/drawing/2014/main" id="{D2F3141C-04DD-6E4B-94F4-D207CA023303}"/>
                </a:ext>
              </a:extLst>
            </p:cNvPr>
            <p:cNvGrpSpPr>
              <a:grpSpLocks noChangeAspect="1"/>
            </p:cNvGrpSpPr>
            <p:nvPr/>
          </p:nvGrpSpPr>
          <p:grpSpPr bwMode="auto">
            <a:xfrm>
              <a:off x="1136984" y="3078444"/>
              <a:ext cx="245263" cy="174811"/>
              <a:chOff x="1344" y="2016"/>
              <a:chExt cx="336" cy="240"/>
            </a:xfrm>
          </p:grpSpPr>
          <p:sp>
            <p:nvSpPr>
              <p:cNvPr id="46" name="Oval 14">
                <a:extLst>
                  <a:ext uri="{FF2B5EF4-FFF2-40B4-BE49-F238E27FC236}">
                    <a16:creationId xmlns:a16="http://schemas.microsoft.com/office/drawing/2014/main" id="{7A1E2322-7D5C-F241-8845-0A0340D89861}"/>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7" name="Rectangle 15">
                <a:extLst>
                  <a:ext uri="{FF2B5EF4-FFF2-40B4-BE49-F238E27FC236}">
                    <a16:creationId xmlns:a16="http://schemas.microsoft.com/office/drawing/2014/main" id="{B6AE4205-E97A-A447-B6F8-3DFF381579C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16" name="Group 220">
              <a:extLst>
                <a:ext uri="{FF2B5EF4-FFF2-40B4-BE49-F238E27FC236}">
                  <a16:creationId xmlns:a16="http://schemas.microsoft.com/office/drawing/2014/main" id="{2337D8DB-1700-BB40-8B62-403AC6977A23}"/>
                </a:ext>
              </a:extLst>
            </p:cNvPr>
            <p:cNvGrpSpPr>
              <a:grpSpLocks/>
            </p:cNvGrpSpPr>
            <p:nvPr/>
          </p:nvGrpSpPr>
          <p:grpSpPr bwMode="auto">
            <a:xfrm>
              <a:off x="1246137" y="3890061"/>
              <a:ext cx="140150" cy="279698"/>
              <a:chOff x="3264" y="3072"/>
              <a:chExt cx="96" cy="192"/>
            </a:xfrm>
          </p:grpSpPr>
          <p:sp>
            <p:nvSpPr>
              <p:cNvPr id="44" name="Line 17">
                <a:extLst>
                  <a:ext uri="{FF2B5EF4-FFF2-40B4-BE49-F238E27FC236}">
                    <a16:creationId xmlns:a16="http://schemas.microsoft.com/office/drawing/2014/main" id="{4FC1BF40-E14D-D04F-BEF3-3439C4E078BC}"/>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Freeform 18">
                <a:extLst>
                  <a:ext uri="{FF2B5EF4-FFF2-40B4-BE49-F238E27FC236}">
                    <a16:creationId xmlns:a16="http://schemas.microsoft.com/office/drawing/2014/main" id="{D4CB9F8D-57DD-9B47-B0E6-8DA5F95BD97E}"/>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7" name="Freeform 12">
              <a:extLst>
                <a:ext uri="{FF2B5EF4-FFF2-40B4-BE49-F238E27FC236}">
                  <a16:creationId xmlns:a16="http://schemas.microsoft.com/office/drawing/2014/main" id="{AC22DE0C-F519-F24F-B068-21280D39EDA7}"/>
                </a:ext>
              </a:extLst>
            </p:cNvPr>
            <p:cNvSpPr>
              <a:spLocks noChangeAspect="1"/>
            </p:cNvSpPr>
            <p:nvPr/>
          </p:nvSpPr>
          <p:spPr bwMode="auto">
            <a:xfrm>
              <a:off x="1247436" y="3210548"/>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8" name="Group 210">
              <a:extLst>
                <a:ext uri="{FF2B5EF4-FFF2-40B4-BE49-F238E27FC236}">
                  <a16:creationId xmlns:a16="http://schemas.microsoft.com/office/drawing/2014/main" id="{97786EB1-02C2-3541-ACF1-3EEAE32E9DCF}"/>
                </a:ext>
              </a:extLst>
            </p:cNvPr>
            <p:cNvGrpSpPr>
              <a:grpSpLocks/>
            </p:cNvGrpSpPr>
            <p:nvPr/>
          </p:nvGrpSpPr>
          <p:grpSpPr bwMode="auto">
            <a:xfrm rot="5400000">
              <a:off x="2409198" y="2803479"/>
              <a:ext cx="279698" cy="700752"/>
              <a:chOff x="3216" y="1728"/>
              <a:chExt cx="192" cy="480"/>
            </a:xfrm>
          </p:grpSpPr>
          <p:sp>
            <p:nvSpPr>
              <p:cNvPr id="40" name="Line 8">
                <a:extLst>
                  <a:ext uri="{FF2B5EF4-FFF2-40B4-BE49-F238E27FC236}">
                    <a16:creationId xmlns:a16="http://schemas.microsoft.com/office/drawing/2014/main" id="{8ACC436F-31CF-F341-91D2-B475BA30C34E}"/>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F5F7F0E5-2469-0B49-A4D9-7F46CF714646}"/>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ADFE020C-174F-6D43-A1D7-9A9B83E5AA10}"/>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F7CD8D15-F11B-ED4B-B99C-A662D96CFCEA}"/>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 name="Group 13">
              <a:extLst>
                <a:ext uri="{FF2B5EF4-FFF2-40B4-BE49-F238E27FC236}">
                  <a16:creationId xmlns:a16="http://schemas.microsoft.com/office/drawing/2014/main" id="{70148E40-4A0F-2140-8BCB-70094D95E9AC}"/>
                </a:ext>
              </a:extLst>
            </p:cNvPr>
            <p:cNvGrpSpPr>
              <a:grpSpLocks noChangeAspect="1"/>
            </p:cNvGrpSpPr>
            <p:nvPr/>
          </p:nvGrpSpPr>
          <p:grpSpPr bwMode="auto">
            <a:xfrm>
              <a:off x="411845" y="3078444"/>
              <a:ext cx="245263" cy="174811"/>
              <a:chOff x="1344" y="2016"/>
              <a:chExt cx="336" cy="240"/>
            </a:xfrm>
          </p:grpSpPr>
          <p:sp>
            <p:nvSpPr>
              <p:cNvPr id="38" name="Oval 14">
                <a:extLst>
                  <a:ext uri="{FF2B5EF4-FFF2-40B4-BE49-F238E27FC236}">
                    <a16:creationId xmlns:a16="http://schemas.microsoft.com/office/drawing/2014/main" id="{EF7C82E6-AAF4-8243-9A8B-D8B764101D2C}"/>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9" name="Rectangle 15">
                <a:extLst>
                  <a:ext uri="{FF2B5EF4-FFF2-40B4-BE49-F238E27FC236}">
                    <a16:creationId xmlns:a16="http://schemas.microsoft.com/office/drawing/2014/main" id="{226C8C4E-82D9-2340-9072-9D1A38768EB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0" name="Group 13">
              <a:extLst>
                <a:ext uri="{FF2B5EF4-FFF2-40B4-BE49-F238E27FC236}">
                  <a16:creationId xmlns:a16="http://schemas.microsoft.com/office/drawing/2014/main" id="{C5060582-96D6-A940-9FD4-BF84774BD3A5}"/>
                </a:ext>
              </a:extLst>
            </p:cNvPr>
            <p:cNvGrpSpPr>
              <a:grpSpLocks noChangeAspect="1"/>
            </p:cNvGrpSpPr>
            <p:nvPr/>
          </p:nvGrpSpPr>
          <p:grpSpPr bwMode="auto">
            <a:xfrm>
              <a:off x="2762202" y="3075037"/>
              <a:ext cx="245263" cy="174811"/>
              <a:chOff x="1344" y="2016"/>
              <a:chExt cx="336" cy="240"/>
            </a:xfrm>
          </p:grpSpPr>
          <p:sp>
            <p:nvSpPr>
              <p:cNvPr id="36" name="Oval 14">
                <a:extLst>
                  <a:ext uri="{FF2B5EF4-FFF2-40B4-BE49-F238E27FC236}">
                    <a16:creationId xmlns:a16="http://schemas.microsoft.com/office/drawing/2014/main" id="{89BCA7FE-063E-AA46-AB24-0879B3D8CAC7}"/>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7" name="Rectangle 15">
                <a:extLst>
                  <a:ext uri="{FF2B5EF4-FFF2-40B4-BE49-F238E27FC236}">
                    <a16:creationId xmlns:a16="http://schemas.microsoft.com/office/drawing/2014/main" id="{ACFB522F-0646-A648-982F-E9788356F98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21" name="TextBox 20">
              <a:extLst>
                <a:ext uri="{FF2B5EF4-FFF2-40B4-BE49-F238E27FC236}">
                  <a16:creationId xmlns:a16="http://schemas.microsoft.com/office/drawing/2014/main" id="{E3601109-CED6-3F4C-9179-57771C8745AD}"/>
                </a:ext>
              </a:extLst>
            </p:cNvPr>
            <p:cNvSpPr txBox="1"/>
            <p:nvPr/>
          </p:nvSpPr>
          <p:spPr>
            <a:xfrm>
              <a:off x="2781124" y="2691292"/>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out</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2" name="TextBox 21">
              <a:extLst>
                <a:ext uri="{FF2B5EF4-FFF2-40B4-BE49-F238E27FC236}">
                  <a16:creationId xmlns:a16="http://schemas.microsoft.com/office/drawing/2014/main" id="{B02C8C4F-7450-F447-8FDD-7A50BBF272F6}"/>
                </a:ext>
              </a:extLst>
            </p:cNvPr>
            <p:cNvSpPr txBox="1"/>
            <p:nvPr/>
          </p:nvSpPr>
          <p:spPr>
            <a:xfrm>
              <a:off x="493035" y="3268354"/>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in</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4" name="TextBox 23">
              <a:extLst>
                <a:ext uri="{FF2B5EF4-FFF2-40B4-BE49-F238E27FC236}">
                  <a16:creationId xmlns:a16="http://schemas.microsoft.com/office/drawing/2014/main" id="{8784447C-110F-5B43-98B1-71A0AFCFBEFB}"/>
                </a:ext>
              </a:extLst>
            </p:cNvPr>
            <p:cNvSpPr txBox="1"/>
            <p:nvPr/>
          </p:nvSpPr>
          <p:spPr>
            <a:xfrm>
              <a:off x="2315774" y="2587322"/>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out</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25" name="TextBox 24">
              <a:extLst>
                <a:ext uri="{FF2B5EF4-FFF2-40B4-BE49-F238E27FC236}">
                  <a16:creationId xmlns:a16="http://schemas.microsoft.com/office/drawing/2014/main" id="{C2A66E1D-0952-294A-8621-100FDA6C4CE1}"/>
                </a:ext>
              </a:extLst>
            </p:cNvPr>
            <p:cNvSpPr txBox="1"/>
            <p:nvPr/>
          </p:nvSpPr>
          <p:spPr>
            <a:xfrm>
              <a:off x="715581" y="2627882"/>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in</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26" name="TextBox 25">
              <a:extLst>
                <a:ext uri="{FF2B5EF4-FFF2-40B4-BE49-F238E27FC236}">
                  <a16:creationId xmlns:a16="http://schemas.microsoft.com/office/drawing/2014/main" id="{A2F9A2F5-517F-EC41-9B34-145F8B98BC39}"/>
                </a:ext>
              </a:extLst>
            </p:cNvPr>
            <p:cNvSpPr txBox="1"/>
            <p:nvPr/>
          </p:nvSpPr>
          <p:spPr>
            <a:xfrm>
              <a:off x="895962" y="3504449"/>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G</a:t>
              </a:r>
            </a:p>
          </p:txBody>
        </p:sp>
        <p:grpSp>
          <p:nvGrpSpPr>
            <p:cNvPr id="28" name="Group 220">
              <a:extLst>
                <a:ext uri="{FF2B5EF4-FFF2-40B4-BE49-F238E27FC236}">
                  <a16:creationId xmlns:a16="http://schemas.microsoft.com/office/drawing/2014/main" id="{3FF41AB7-E1AA-5743-A304-DA82209C40F6}"/>
                </a:ext>
              </a:extLst>
            </p:cNvPr>
            <p:cNvGrpSpPr>
              <a:grpSpLocks/>
            </p:cNvGrpSpPr>
            <p:nvPr/>
          </p:nvGrpSpPr>
          <p:grpSpPr bwMode="auto">
            <a:xfrm>
              <a:off x="2869234" y="3881415"/>
              <a:ext cx="140150" cy="279698"/>
              <a:chOff x="3264" y="3072"/>
              <a:chExt cx="96" cy="192"/>
            </a:xfrm>
          </p:grpSpPr>
          <p:sp>
            <p:nvSpPr>
              <p:cNvPr id="34" name="Line 17">
                <a:extLst>
                  <a:ext uri="{FF2B5EF4-FFF2-40B4-BE49-F238E27FC236}">
                    <a16:creationId xmlns:a16="http://schemas.microsoft.com/office/drawing/2014/main" id="{DFA58C16-290D-C74C-82DC-496A3598AA2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Freeform 18">
                <a:extLst>
                  <a:ext uri="{FF2B5EF4-FFF2-40B4-BE49-F238E27FC236}">
                    <a16:creationId xmlns:a16="http://schemas.microsoft.com/office/drawing/2014/main" id="{1FF824F0-6FD1-CE4A-B9D1-22FBA32005BF}"/>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29" name="Freeform 12">
              <a:extLst>
                <a:ext uri="{FF2B5EF4-FFF2-40B4-BE49-F238E27FC236}">
                  <a16:creationId xmlns:a16="http://schemas.microsoft.com/office/drawing/2014/main" id="{D7D459BB-0E8D-5147-9870-55D893345B8B}"/>
                </a:ext>
              </a:extLst>
            </p:cNvPr>
            <p:cNvSpPr>
              <a:spLocks noChangeAspect="1"/>
            </p:cNvSpPr>
            <p:nvPr/>
          </p:nvSpPr>
          <p:spPr bwMode="auto">
            <a:xfrm>
              <a:off x="2870534" y="3201902"/>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 name="TextBox 29">
              <a:extLst>
                <a:ext uri="{FF2B5EF4-FFF2-40B4-BE49-F238E27FC236}">
                  <a16:creationId xmlns:a16="http://schemas.microsoft.com/office/drawing/2014/main" id="{EEEBE8F9-848C-2F48-B731-797E32A08A61}"/>
                </a:ext>
              </a:extLst>
            </p:cNvPr>
            <p:cNvSpPr txBox="1"/>
            <p:nvPr/>
          </p:nvSpPr>
          <p:spPr>
            <a:xfrm>
              <a:off x="2553865" y="3607103"/>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L</a:t>
              </a:r>
            </a:p>
          </p:txBody>
        </p:sp>
        <p:sp>
          <p:nvSpPr>
            <p:cNvPr id="65" name="TextBox 64">
              <a:extLst>
                <a:ext uri="{FF2B5EF4-FFF2-40B4-BE49-F238E27FC236}">
                  <a16:creationId xmlns:a16="http://schemas.microsoft.com/office/drawing/2014/main" id="{1B2F0222-C15E-A543-AB1D-BEA883CAD984}"/>
                </a:ext>
              </a:extLst>
            </p:cNvPr>
            <p:cNvSpPr txBox="1"/>
            <p:nvPr/>
          </p:nvSpPr>
          <p:spPr>
            <a:xfrm>
              <a:off x="1970731" y="1921940"/>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V</a:t>
              </a:r>
              <a:r>
                <a:rPr kumimoji="0" lang="en-US" sz="1800" b="0" i="0" u="none" strike="noStrike" cap="none" spc="0" normalizeH="0" baseline="-25000" dirty="0" err="1">
                  <a:ln>
                    <a:noFill/>
                  </a:ln>
                  <a:solidFill>
                    <a:srgbClr val="000000"/>
                  </a:solidFill>
                  <a:effectLst/>
                  <a:uFillTx/>
                  <a:latin typeface="+mj-lt"/>
                  <a:ea typeface="+mj-ea"/>
                  <a:cs typeface="+mj-cs"/>
                  <a:sym typeface="Helvetica"/>
                </a:rPr>
                <a:t>dd</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grpSp>
    </p:spTree>
    <p:extLst>
      <p:ext uri="{BB962C8B-B14F-4D97-AF65-F5344CB8AC3E}">
        <p14:creationId xmlns:p14="http://schemas.microsoft.com/office/powerpoint/2010/main" val="13745835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254068" y="182622"/>
            <a:ext cx="11647420" cy="769441"/>
          </a:xfrm>
          <a:prstGeom prst="rect">
            <a:avLst/>
          </a:prstGeom>
          <a:noFill/>
        </p:spPr>
        <p:txBody>
          <a:bodyPr wrap="square" rtlCol="0">
            <a:spAutoFit/>
          </a:bodyPr>
          <a:lstStyle/>
          <a:p>
            <a:pPr algn="ctr"/>
            <a:r>
              <a:rPr lang="en-US" sz="4400" dirty="0">
                <a:latin typeface="+mj-lt"/>
              </a:rPr>
              <a:t>CMOS common emitter amplifier</a:t>
            </a:r>
          </a:p>
        </p:txBody>
      </p:sp>
      <mc:AlternateContent xmlns:mc="http://schemas.openxmlformats.org/markup-compatibility/2006" xmlns:a14="http://schemas.microsoft.com/office/drawing/2010/main">
        <mc:Choice Requires="a14">
          <p:sp>
            <p:nvSpPr>
              <p:cNvPr id="119" name="TextBox 118">
                <a:extLst>
                  <a:ext uri="{FF2B5EF4-FFF2-40B4-BE49-F238E27FC236}">
                    <a16:creationId xmlns:a16="http://schemas.microsoft.com/office/drawing/2014/main" id="{914758EC-DDEE-E245-9FCE-50D967FB30DE}"/>
                  </a:ext>
                </a:extLst>
              </p:cNvPr>
              <p:cNvSpPr txBox="1"/>
              <p:nvPr/>
            </p:nvSpPr>
            <p:spPr>
              <a:xfrm>
                <a:off x="3464331" y="1527463"/>
                <a:ext cx="8437155" cy="461028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Pick power</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𝐷𝐷</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𝐷</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𝐷</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𝐷𝑆</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𝐷</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𝑆</m:t>
                        </m:r>
                      </m:sub>
                    </m:sSub>
                  </m:oMath>
                </a14:m>
                <a:endParaRPr lang="en-US" sz="2000" dirty="0">
                  <a:solidFill>
                    <a:srgbClr val="000000"/>
                  </a:solidFill>
                  <a:latin typeface="Calibri"/>
                  <a:ea typeface="Cambria Math" panose="02040503050406030204" pitchFamily="18" charset="0"/>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𝐺𝑆</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𝑖</m:t>
                        </m:r>
                      </m:e>
                      <m:sub>
                        <m:r>
                          <a:rPr lang="en-US" sz="2000" i="1">
                            <a:solidFill>
                              <a:srgbClr val="000000"/>
                            </a:solidFill>
                            <a:latin typeface="Cambria Math" panose="02040503050406030204" pitchFamily="18" charset="0"/>
                          </a:rPr>
                          <m:t>𝑆</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𝑆</m:t>
                        </m:r>
                      </m:sub>
                    </m:sSub>
                  </m:oMath>
                </a14:m>
                <a:endParaRPr lang="en-US" sz="2000" dirty="0">
                  <a:solidFill>
                    <a:srgbClr val="000000"/>
                  </a:solidFill>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𝐷𝐷</m:t>
                        </m:r>
                      </m:sub>
                    </m:sSub>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2</m:t>
                            </m:r>
                          </m:sub>
                        </m:sSub>
                      </m:den>
                    </m:f>
                  </m:oMath>
                </a14:m>
                <a:endParaRPr lang="en-US" sz="2000" dirty="0">
                  <a:solidFill>
                    <a:srgbClr val="000000"/>
                  </a:solidFill>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𝑖</m:t>
                        </m:r>
                      </m:e>
                      <m:sub>
                        <m:r>
                          <a:rPr lang="en-US" sz="2000" i="1">
                            <a:solidFill>
                              <a:srgbClr val="000000"/>
                            </a:solidFill>
                            <a:latin typeface="Cambria Math" panose="02040503050406030204" pitchFamily="18" charset="0"/>
                          </a:rPr>
                          <m:t>𝐷</m:t>
                        </m:r>
                      </m:sub>
                    </m:sSub>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𝑘</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𝑇𝐻</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oMath>
                </a14:m>
                <a:endParaRPr lang="en-US" sz="2000" dirty="0">
                  <a:solidFill>
                    <a:srgbClr val="000000"/>
                  </a:solidFill>
                </a:endParaRPr>
              </a:p>
              <a:p>
                <a:pPr marL="285750" indent="-285750" defTabSz="457200" latinLnBrk="1" hangingPunct="0">
                  <a:buFont typeface="Arial" panose="020B0604020202020204" pitchFamily="34" charset="0"/>
                  <a:buChar char="•"/>
                </a:pPr>
                <a:r>
                  <a:rPr lang="en-US" sz="2000" dirty="0">
                    <a:solidFill>
                      <a:srgbClr val="000000"/>
                    </a:solidFill>
                  </a:rPr>
                  <a:t>Bias around </a:t>
                </a:r>
                <a14:m>
                  <m:oMath xmlns:m="http://schemas.openxmlformats.org/officeDocument/2006/math">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𝐷𝐷</m:t>
                            </m:r>
                          </m:sub>
                        </m:sSub>
                      </m:num>
                      <m:den>
                        <m:r>
                          <a:rPr lang="en-US" sz="2000" i="1">
                            <a:solidFill>
                              <a:srgbClr val="000000"/>
                            </a:solidFill>
                            <a:latin typeface="Cambria Math" panose="02040503050406030204" pitchFamily="18" charset="0"/>
                          </a:rPr>
                          <m:t>3</m:t>
                        </m:r>
                      </m:den>
                    </m:f>
                  </m:oMath>
                </a14:m>
                <a:endParaRPr lang="en-US" sz="2000" dirty="0">
                  <a:solidFill>
                    <a:srgbClr val="000000"/>
                  </a:solidFill>
                </a:endParaRPr>
              </a:p>
              <a:p>
                <a:pPr marL="285750" indent="-285750" defTabSz="457200" latinLnBrk="1" hangingPunct="0">
                  <a:buFont typeface="Arial" panose="020B0604020202020204" pitchFamily="34" charset="0"/>
                  <a:buChar char="•"/>
                </a:pPr>
                <a:r>
                  <a:rPr lang="en-US" sz="2000" dirty="0">
                    <a:solidFill>
                      <a:srgbClr val="000000"/>
                    </a:solidFill>
                  </a:rPr>
                  <a:t>Pick gain, </a:t>
                </a:r>
                <a14:m>
                  <m:oMath xmlns:m="http://schemas.openxmlformats.org/officeDocument/2006/math">
                    <m:r>
                      <a:rPr lang="en-US" sz="2000" i="1">
                        <a:solidFill>
                          <a:srgbClr val="000000"/>
                        </a:solidFill>
                        <a:latin typeface="Cambria Math" panose="02040503050406030204" pitchFamily="18" charset="0"/>
                      </a:rPr>
                      <m:t>𝐴</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𝐷</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𝑆</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𝑔</m:t>
                                </m:r>
                              </m:e>
                              <m:sub>
                                <m:r>
                                  <a:rPr lang="en-US" sz="2000" i="1">
                                    <a:solidFill>
                                      <a:srgbClr val="000000"/>
                                    </a:solidFill>
                                    <a:latin typeface="Cambria Math" panose="02040503050406030204" pitchFamily="18" charset="0"/>
                                  </a:rPr>
                                  <m:t>𝑚</m:t>
                                </m:r>
                              </m:sub>
                            </m:sSub>
                          </m:den>
                        </m:f>
                      </m:den>
                    </m:f>
                  </m:oMath>
                </a14:m>
                <a:endParaRPr lang="en-US" dirty="0">
                  <a:solidFill>
                    <a:srgbClr val="000000"/>
                  </a:solidFill>
                  <a:latin typeface="Calibri"/>
                  <a:ea typeface="Calibri"/>
                  <a:cs typeface="Calibri"/>
                  <a:sym typeface="Calibri"/>
                </a:endParaRPr>
              </a:p>
            </p:txBody>
          </p:sp>
        </mc:Choice>
        <mc:Fallback xmlns="">
          <p:sp>
            <p:nvSpPr>
              <p:cNvPr id="119" name="TextBox 118">
                <a:extLst>
                  <a:ext uri="{FF2B5EF4-FFF2-40B4-BE49-F238E27FC236}">
                    <a16:creationId xmlns:a16="http://schemas.microsoft.com/office/drawing/2014/main" id="{914758EC-DDEE-E245-9FCE-50D967FB30DE}"/>
                  </a:ext>
                </a:extLst>
              </p:cNvPr>
              <p:cNvSpPr txBox="1">
                <a:spLocks noRot="1" noChangeAspect="1" noMove="1" noResize="1" noEditPoints="1" noAdjustHandles="1" noChangeArrowheads="1" noChangeShapeType="1" noTextEdit="1"/>
              </p:cNvSpPr>
              <p:nvPr/>
            </p:nvSpPr>
            <p:spPr>
              <a:xfrm>
                <a:off x="3464331" y="1527463"/>
                <a:ext cx="8437155" cy="4610285"/>
              </a:xfrm>
              <a:prstGeom prst="rect">
                <a:avLst/>
              </a:prstGeom>
              <a:blipFill>
                <a:blip r:embed="rId3"/>
                <a:stretch>
                  <a:fillRect l="-1203" t="-824"/>
                </a:stretch>
              </a:blipFill>
              <a:ln w="12700" cap="flat">
                <a:noFill/>
                <a:miter lim="400000"/>
              </a:ln>
              <a:effectLst/>
            </p:spPr>
            <p:txBody>
              <a:bodyPr/>
              <a:lstStyle/>
              <a:p>
                <a:r>
                  <a:rPr lang="en-US">
                    <a:noFill/>
                  </a:rPr>
                  <a:t> </a:t>
                </a:r>
              </a:p>
            </p:txBody>
          </p:sp>
        </mc:Fallback>
      </mc:AlternateContent>
      <p:grpSp>
        <p:nvGrpSpPr>
          <p:cNvPr id="7" name="Group 6">
            <a:extLst>
              <a:ext uri="{FF2B5EF4-FFF2-40B4-BE49-F238E27FC236}">
                <a16:creationId xmlns:a16="http://schemas.microsoft.com/office/drawing/2014/main" id="{93B7242A-BC92-FE46-A681-D7AB95216FF0}"/>
              </a:ext>
            </a:extLst>
          </p:cNvPr>
          <p:cNvGrpSpPr/>
          <p:nvPr/>
        </p:nvGrpSpPr>
        <p:grpSpPr>
          <a:xfrm>
            <a:off x="649774" y="1765742"/>
            <a:ext cx="2058724" cy="2891749"/>
            <a:chOff x="2151504" y="3578915"/>
            <a:chExt cx="2058724" cy="2891749"/>
          </a:xfrm>
        </p:grpSpPr>
        <p:grpSp>
          <p:nvGrpSpPr>
            <p:cNvPr id="11" name="Group 10">
              <a:extLst>
                <a:ext uri="{FF2B5EF4-FFF2-40B4-BE49-F238E27FC236}">
                  <a16:creationId xmlns:a16="http://schemas.microsoft.com/office/drawing/2014/main" id="{94258EE4-B8DB-E045-8F4B-21159AC7A805}"/>
                </a:ext>
              </a:extLst>
            </p:cNvPr>
            <p:cNvGrpSpPr/>
            <p:nvPr/>
          </p:nvGrpSpPr>
          <p:grpSpPr>
            <a:xfrm>
              <a:off x="2950583" y="4617145"/>
              <a:ext cx="715494" cy="966152"/>
              <a:chOff x="1155064" y="908720"/>
              <a:chExt cx="715494" cy="966152"/>
            </a:xfrm>
          </p:grpSpPr>
          <p:sp>
            <p:nvSpPr>
              <p:cNvPr id="2" name="Oval 1">
                <a:extLst>
                  <a:ext uri="{FF2B5EF4-FFF2-40B4-BE49-F238E27FC236}">
                    <a16:creationId xmlns:a16="http://schemas.microsoft.com/office/drawing/2014/main" id="{1E4C5E72-18D4-ED4B-A2ED-9278F8C12E3D}"/>
                  </a:ext>
                </a:extLst>
              </p:cNvPr>
              <p:cNvSpPr/>
              <p:nvPr/>
            </p:nvSpPr>
            <p:spPr>
              <a:xfrm>
                <a:off x="1321918" y="1184229"/>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4" name="Straight Arrow Connector 3">
                <a:extLst>
                  <a:ext uri="{FF2B5EF4-FFF2-40B4-BE49-F238E27FC236}">
                    <a16:creationId xmlns:a16="http://schemas.microsoft.com/office/drawing/2014/main" id="{5197C6D8-1648-1542-800A-594462B26315}"/>
                  </a:ext>
                </a:extLst>
              </p:cNvPr>
              <p:cNvCxnSpPr>
                <a:cxnSpLocks/>
              </p:cNvCxnSpPr>
              <p:nvPr/>
            </p:nvCxnSpPr>
            <p:spPr>
              <a:xfrm flipH="1">
                <a:off x="1669307" y="1441771"/>
                <a:ext cx="1371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 name="Straight Connector 5">
                <a:extLst>
                  <a:ext uri="{FF2B5EF4-FFF2-40B4-BE49-F238E27FC236}">
                    <a16:creationId xmlns:a16="http://schemas.microsoft.com/office/drawing/2014/main" id="{44B111FB-139D-C34B-A8EA-F0E6C56913FA}"/>
                  </a:ext>
                </a:extLst>
              </p:cNvPr>
              <p:cNvCxnSpPr/>
              <p:nvPr/>
            </p:nvCxnSpPr>
            <p:spPr>
              <a:xfrm>
                <a:off x="1806467" y="1436811"/>
                <a:ext cx="0" cy="43806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09D7C65D-24C9-DE45-B236-0A1AEF2B7162}"/>
                  </a:ext>
                </a:extLst>
              </p:cNvPr>
              <p:cNvCxnSpPr/>
              <p:nvPr/>
            </p:nvCxnSpPr>
            <p:spPr>
              <a:xfrm>
                <a:off x="1516567" y="1274844"/>
                <a:ext cx="0" cy="27432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2" name="Straight Connector 51">
                <a:extLst>
                  <a:ext uri="{FF2B5EF4-FFF2-40B4-BE49-F238E27FC236}">
                    <a16:creationId xmlns:a16="http://schemas.microsoft.com/office/drawing/2014/main" id="{C00B16CB-6508-9E4F-A340-48F4FD3FC023}"/>
                  </a:ext>
                </a:extLst>
              </p:cNvPr>
              <p:cNvCxnSpPr/>
              <p:nvPr/>
            </p:nvCxnSpPr>
            <p:spPr>
              <a:xfrm>
                <a:off x="1647701" y="1289018"/>
                <a:ext cx="0" cy="274320"/>
              </a:xfrm>
              <a:prstGeom prst="line">
                <a:avLst/>
              </a:prstGeom>
              <a:noFill/>
              <a:ln w="25400" cap="flat">
                <a:solidFill>
                  <a:schemeClr val="tx1"/>
                </a:solidFill>
                <a:prstDash val="sysDash"/>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4" name="Straight Connector 53">
                <a:extLst>
                  <a:ext uri="{FF2B5EF4-FFF2-40B4-BE49-F238E27FC236}">
                    <a16:creationId xmlns:a16="http://schemas.microsoft.com/office/drawing/2014/main" id="{A8A162C7-3FEC-7A40-A994-DD92682383FB}"/>
                  </a:ext>
                </a:extLst>
              </p:cNvPr>
              <p:cNvCxnSpPr/>
              <p:nvPr/>
            </p:nvCxnSpPr>
            <p:spPr>
              <a:xfrm>
                <a:off x="1155064" y="1538531"/>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5" name="Straight Arrow Connector 54">
                <a:extLst>
                  <a:ext uri="{FF2B5EF4-FFF2-40B4-BE49-F238E27FC236}">
                    <a16:creationId xmlns:a16="http://schemas.microsoft.com/office/drawing/2014/main" id="{FAF362B1-9E94-D849-9594-3C3890FFD888}"/>
                  </a:ext>
                </a:extLst>
              </p:cNvPr>
              <p:cNvCxnSpPr>
                <a:cxnSpLocks/>
              </p:cNvCxnSpPr>
              <p:nvPr/>
            </p:nvCxnSpPr>
            <p:spPr>
              <a:xfrm flipH="1">
                <a:off x="1662216" y="1338987"/>
                <a:ext cx="137160" cy="0"/>
              </a:xfrm>
              <a:prstGeom prst="straightConnector1">
                <a:avLst/>
              </a:prstGeom>
              <a:noFill/>
              <a:ln w="25400" cap="flat">
                <a:solidFill>
                  <a:schemeClr val="tx1"/>
                </a:solidFill>
                <a:prstDash val="solid"/>
                <a:bevel/>
                <a:headEnd type="none"/>
                <a:tailEnd type="non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6" name="Straight Arrow Connector 55">
                <a:extLst>
                  <a:ext uri="{FF2B5EF4-FFF2-40B4-BE49-F238E27FC236}">
                    <a16:creationId xmlns:a16="http://schemas.microsoft.com/office/drawing/2014/main" id="{234A8F57-A36E-2543-90A0-1507B5B34892}"/>
                  </a:ext>
                </a:extLst>
              </p:cNvPr>
              <p:cNvCxnSpPr>
                <a:cxnSpLocks/>
              </p:cNvCxnSpPr>
              <p:nvPr/>
            </p:nvCxnSpPr>
            <p:spPr>
              <a:xfrm flipH="1">
                <a:off x="1644494" y="1533919"/>
                <a:ext cx="137160" cy="0"/>
              </a:xfrm>
              <a:prstGeom prst="straightConnector1">
                <a:avLst/>
              </a:prstGeom>
              <a:noFill/>
              <a:ln w="25400" cap="flat">
                <a:solidFill>
                  <a:schemeClr val="tx1"/>
                </a:solidFill>
                <a:prstDash val="solid"/>
                <a:bevel/>
                <a:headEnd type="none"/>
                <a:tailEnd type="non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7" name="Straight Connector 56">
                <a:extLst>
                  <a:ext uri="{FF2B5EF4-FFF2-40B4-BE49-F238E27FC236}">
                    <a16:creationId xmlns:a16="http://schemas.microsoft.com/office/drawing/2014/main" id="{08D7F040-3DC5-5148-8AB4-BF25C590050E}"/>
                  </a:ext>
                </a:extLst>
              </p:cNvPr>
              <p:cNvCxnSpPr/>
              <p:nvPr/>
            </p:nvCxnSpPr>
            <p:spPr>
              <a:xfrm>
                <a:off x="1799375" y="908720"/>
                <a:ext cx="0" cy="43806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
          <p:nvSpPr>
            <p:cNvPr id="59" name="Freeform 12">
              <a:extLst>
                <a:ext uri="{FF2B5EF4-FFF2-40B4-BE49-F238E27FC236}">
                  <a16:creationId xmlns:a16="http://schemas.microsoft.com/office/drawing/2014/main" id="{3C6178BD-FC5A-2543-B856-10E5A2A92AB4}"/>
                </a:ext>
              </a:extLst>
            </p:cNvPr>
            <p:cNvSpPr>
              <a:spLocks/>
            </p:cNvSpPr>
            <p:nvPr/>
          </p:nvSpPr>
          <p:spPr bwMode="auto">
            <a:xfrm flipH="1">
              <a:off x="2887350" y="5255032"/>
              <a:ext cx="182880" cy="54864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60" name="Freeform 12">
              <a:extLst>
                <a:ext uri="{FF2B5EF4-FFF2-40B4-BE49-F238E27FC236}">
                  <a16:creationId xmlns:a16="http://schemas.microsoft.com/office/drawing/2014/main" id="{F026CE8D-7CC0-6946-BA83-B803EB0E7C81}"/>
                </a:ext>
              </a:extLst>
            </p:cNvPr>
            <p:cNvSpPr>
              <a:spLocks/>
            </p:cNvSpPr>
            <p:nvPr/>
          </p:nvSpPr>
          <p:spPr bwMode="auto">
            <a:xfrm flipH="1">
              <a:off x="2887350" y="4716552"/>
              <a:ext cx="182880" cy="54864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61" name="Straight Connector 60">
              <a:extLst>
                <a:ext uri="{FF2B5EF4-FFF2-40B4-BE49-F238E27FC236}">
                  <a16:creationId xmlns:a16="http://schemas.microsoft.com/office/drawing/2014/main" id="{A59241FD-9002-B748-987F-4F2F0A89520A}"/>
                </a:ext>
              </a:extLst>
            </p:cNvPr>
            <p:cNvCxnSpPr>
              <a:cxnSpLocks/>
            </p:cNvCxnSpPr>
            <p:nvPr/>
          </p:nvCxnSpPr>
          <p:spPr>
            <a:xfrm>
              <a:off x="2540203" y="5246785"/>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63" name="Group 210">
              <a:extLst>
                <a:ext uri="{FF2B5EF4-FFF2-40B4-BE49-F238E27FC236}">
                  <a16:creationId xmlns:a16="http://schemas.microsoft.com/office/drawing/2014/main" id="{CE7C7E9B-F0B2-B146-A63F-85160E213384}"/>
                </a:ext>
              </a:extLst>
            </p:cNvPr>
            <p:cNvGrpSpPr>
              <a:grpSpLocks/>
            </p:cNvGrpSpPr>
            <p:nvPr/>
          </p:nvGrpSpPr>
          <p:grpSpPr bwMode="auto">
            <a:xfrm>
              <a:off x="3920314" y="5519439"/>
              <a:ext cx="274320" cy="548640"/>
              <a:chOff x="3216" y="1728"/>
              <a:chExt cx="192" cy="480"/>
            </a:xfrm>
          </p:grpSpPr>
          <p:sp>
            <p:nvSpPr>
              <p:cNvPr id="64" name="Line 8">
                <a:extLst>
                  <a:ext uri="{FF2B5EF4-FFF2-40B4-BE49-F238E27FC236}">
                    <a16:creationId xmlns:a16="http://schemas.microsoft.com/office/drawing/2014/main" id="{AB05D286-D416-3F4F-9908-67663F2553A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5" name="Line 9">
                <a:extLst>
                  <a:ext uri="{FF2B5EF4-FFF2-40B4-BE49-F238E27FC236}">
                    <a16:creationId xmlns:a16="http://schemas.microsoft.com/office/drawing/2014/main" id="{20E371DC-631F-4B44-BB2F-6E0FAC04F7F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6" name="Line 10">
                <a:extLst>
                  <a:ext uri="{FF2B5EF4-FFF2-40B4-BE49-F238E27FC236}">
                    <a16:creationId xmlns:a16="http://schemas.microsoft.com/office/drawing/2014/main" id="{75480980-C7C1-C545-8467-FD20AE98CB4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7" name="Line 11">
                <a:extLst>
                  <a:ext uri="{FF2B5EF4-FFF2-40B4-BE49-F238E27FC236}">
                    <a16:creationId xmlns:a16="http://schemas.microsoft.com/office/drawing/2014/main" id="{6CAC20C8-9584-0B40-900A-667F2EB1FAC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68" name="Group 210">
              <a:extLst>
                <a:ext uri="{FF2B5EF4-FFF2-40B4-BE49-F238E27FC236}">
                  <a16:creationId xmlns:a16="http://schemas.microsoft.com/office/drawing/2014/main" id="{C82FBEF4-497F-4448-B7CF-0B9B88771BF3}"/>
                </a:ext>
              </a:extLst>
            </p:cNvPr>
            <p:cNvGrpSpPr>
              <a:grpSpLocks/>
            </p:cNvGrpSpPr>
            <p:nvPr/>
          </p:nvGrpSpPr>
          <p:grpSpPr bwMode="auto">
            <a:xfrm rot="5400000">
              <a:off x="2365934" y="4970908"/>
              <a:ext cx="274320" cy="548640"/>
              <a:chOff x="3216" y="1728"/>
              <a:chExt cx="192" cy="480"/>
            </a:xfrm>
          </p:grpSpPr>
          <p:sp>
            <p:nvSpPr>
              <p:cNvPr id="69" name="Line 8">
                <a:extLst>
                  <a:ext uri="{FF2B5EF4-FFF2-40B4-BE49-F238E27FC236}">
                    <a16:creationId xmlns:a16="http://schemas.microsoft.com/office/drawing/2014/main" id="{9E3DEB7F-079E-6A48-B43D-04C5661C8BEF}"/>
                  </a:ext>
                </a:extLst>
              </p:cNvPr>
              <p:cNvSpPr>
                <a:spLocks noChangeAspect="1" noChangeShapeType="1"/>
              </p:cNvSpPr>
              <p:nvPr/>
            </p:nvSpPr>
            <p:spPr bwMode="auto">
              <a:xfrm>
                <a:off x="3312" y="1728"/>
                <a:ext cx="0" cy="20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0" name="Line 9">
                <a:extLst>
                  <a:ext uri="{FF2B5EF4-FFF2-40B4-BE49-F238E27FC236}">
                    <a16:creationId xmlns:a16="http://schemas.microsoft.com/office/drawing/2014/main" id="{63AA36F2-0518-6947-A5B1-73026AFDEA3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1" name="Line 10">
                <a:extLst>
                  <a:ext uri="{FF2B5EF4-FFF2-40B4-BE49-F238E27FC236}">
                    <a16:creationId xmlns:a16="http://schemas.microsoft.com/office/drawing/2014/main" id="{1C7984D6-BBAB-974D-801C-D719BB95FEA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2" name="Line 11">
                <a:extLst>
                  <a:ext uri="{FF2B5EF4-FFF2-40B4-BE49-F238E27FC236}">
                    <a16:creationId xmlns:a16="http://schemas.microsoft.com/office/drawing/2014/main" id="{A1DE5BBD-8BD1-C74C-869C-30089FD4A8F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73" name="TextBox 72">
              <a:extLst>
                <a:ext uri="{FF2B5EF4-FFF2-40B4-BE49-F238E27FC236}">
                  <a16:creationId xmlns:a16="http://schemas.microsoft.com/office/drawing/2014/main" id="{8A84E96A-D990-A64B-A960-D299923C09E9}"/>
                </a:ext>
              </a:extLst>
            </p:cNvPr>
            <p:cNvSpPr txBox="1"/>
            <p:nvPr/>
          </p:nvSpPr>
          <p:spPr>
            <a:xfrm>
              <a:off x="3302032" y="4497032"/>
              <a:ext cx="327334" cy="369332"/>
            </a:xfrm>
            <a:prstGeom prst="rect">
              <a:avLst/>
            </a:prstGeom>
            <a:noFill/>
          </p:spPr>
          <p:txBody>
            <a:bodyPr wrap="none" rtlCol="0">
              <a:spAutoFit/>
            </a:bodyPr>
            <a:lstStyle/>
            <a:p>
              <a:r>
                <a:rPr lang="en-US" dirty="0"/>
                <a:t>D</a:t>
              </a:r>
              <a:endParaRPr lang="en-US" baseline="-25000" dirty="0"/>
            </a:p>
          </p:txBody>
        </p:sp>
        <p:sp>
          <p:nvSpPr>
            <p:cNvPr id="74" name="Freeform 12">
              <a:extLst>
                <a:ext uri="{FF2B5EF4-FFF2-40B4-BE49-F238E27FC236}">
                  <a16:creationId xmlns:a16="http://schemas.microsoft.com/office/drawing/2014/main" id="{9D200DF7-86CF-454B-898A-94E8C5DE1398}"/>
                </a:ext>
              </a:extLst>
            </p:cNvPr>
            <p:cNvSpPr>
              <a:spLocks/>
            </p:cNvSpPr>
            <p:nvPr/>
          </p:nvSpPr>
          <p:spPr bwMode="auto">
            <a:xfrm flipH="1">
              <a:off x="3506543" y="3957177"/>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76" name="Freeform 12">
              <a:extLst>
                <a:ext uri="{FF2B5EF4-FFF2-40B4-BE49-F238E27FC236}">
                  <a16:creationId xmlns:a16="http://schemas.microsoft.com/office/drawing/2014/main" id="{761CDD6B-F3D5-E048-B2C4-3DC8EA5492FD}"/>
                </a:ext>
              </a:extLst>
            </p:cNvPr>
            <p:cNvSpPr>
              <a:spLocks/>
            </p:cNvSpPr>
            <p:nvPr/>
          </p:nvSpPr>
          <p:spPr bwMode="auto">
            <a:xfrm flipH="1">
              <a:off x="3514498" y="5470024"/>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nvGrpSpPr>
            <p:cNvPr id="77" name="Group 222">
              <a:extLst>
                <a:ext uri="{FF2B5EF4-FFF2-40B4-BE49-F238E27FC236}">
                  <a16:creationId xmlns:a16="http://schemas.microsoft.com/office/drawing/2014/main" id="{DE598383-0C97-ED4A-ACB5-06BBE300E3CB}"/>
                </a:ext>
              </a:extLst>
            </p:cNvPr>
            <p:cNvGrpSpPr>
              <a:grpSpLocks/>
            </p:cNvGrpSpPr>
            <p:nvPr/>
          </p:nvGrpSpPr>
          <p:grpSpPr bwMode="auto">
            <a:xfrm>
              <a:off x="3905428" y="5937264"/>
              <a:ext cx="304800" cy="381000"/>
              <a:chOff x="4272" y="3072"/>
              <a:chExt cx="192" cy="240"/>
            </a:xfrm>
          </p:grpSpPr>
          <p:sp>
            <p:nvSpPr>
              <p:cNvPr id="78" name="Line 99">
                <a:extLst>
                  <a:ext uri="{FF2B5EF4-FFF2-40B4-BE49-F238E27FC236}">
                    <a16:creationId xmlns:a16="http://schemas.microsoft.com/office/drawing/2014/main" id="{FB655679-B3CD-0446-B741-3C9484EFFB2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79" name="Line 100">
                <a:extLst>
                  <a:ext uri="{FF2B5EF4-FFF2-40B4-BE49-F238E27FC236}">
                    <a16:creationId xmlns:a16="http://schemas.microsoft.com/office/drawing/2014/main" id="{C7458B6D-CEA7-0E40-A47D-CA9FF165B9B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80" name="Line 101">
                <a:extLst>
                  <a:ext uri="{FF2B5EF4-FFF2-40B4-BE49-F238E27FC236}">
                    <a16:creationId xmlns:a16="http://schemas.microsoft.com/office/drawing/2014/main" id="{01BDF25F-D7B3-CD4F-983F-3C01DF734C8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1" name="Line 102">
                <a:extLst>
                  <a:ext uri="{FF2B5EF4-FFF2-40B4-BE49-F238E27FC236}">
                    <a16:creationId xmlns:a16="http://schemas.microsoft.com/office/drawing/2014/main" id="{0A01FDE3-DCA4-C041-B811-488F75CDA8D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2" name="Line 103">
                <a:extLst>
                  <a:ext uri="{FF2B5EF4-FFF2-40B4-BE49-F238E27FC236}">
                    <a16:creationId xmlns:a16="http://schemas.microsoft.com/office/drawing/2014/main" id="{40875CC5-36D1-7640-9A4A-BA1F5F1BFFE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3" name="Line 104">
                <a:extLst>
                  <a:ext uri="{FF2B5EF4-FFF2-40B4-BE49-F238E27FC236}">
                    <a16:creationId xmlns:a16="http://schemas.microsoft.com/office/drawing/2014/main" id="{C501C4AC-3234-DB48-A637-BDF1D921142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84" name="Group 222">
              <a:extLst>
                <a:ext uri="{FF2B5EF4-FFF2-40B4-BE49-F238E27FC236}">
                  <a16:creationId xmlns:a16="http://schemas.microsoft.com/office/drawing/2014/main" id="{5A339066-107E-334C-975A-177362CF9785}"/>
                </a:ext>
              </a:extLst>
            </p:cNvPr>
            <p:cNvGrpSpPr>
              <a:grpSpLocks/>
            </p:cNvGrpSpPr>
            <p:nvPr/>
          </p:nvGrpSpPr>
          <p:grpSpPr bwMode="auto">
            <a:xfrm>
              <a:off x="3455146" y="6089664"/>
              <a:ext cx="304800" cy="381000"/>
              <a:chOff x="4272" y="3072"/>
              <a:chExt cx="192" cy="240"/>
            </a:xfrm>
          </p:grpSpPr>
          <p:sp>
            <p:nvSpPr>
              <p:cNvPr id="85" name="Line 99">
                <a:extLst>
                  <a:ext uri="{FF2B5EF4-FFF2-40B4-BE49-F238E27FC236}">
                    <a16:creationId xmlns:a16="http://schemas.microsoft.com/office/drawing/2014/main" id="{7E3E362E-066E-4B4E-80B9-4BD4F7EA905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6" name="Line 100">
                <a:extLst>
                  <a:ext uri="{FF2B5EF4-FFF2-40B4-BE49-F238E27FC236}">
                    <a16:creationId xmlns:a16="http://schemas.microsoft.com/office/drawing/2014/main" id="{65BC2ACE-F79C-454D-90E2-99A539D4574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87" name="Line 101">
                <a:extLst>
                  <a:ext uri="{FF2B5EF4-FFF2-40B4-BE49-F238E27FC236}">
                    <a16:creationId xmlns:a16="http://schemas.microsoft.com/office/drawing/2014/main" id="{4CC49B99-E474-0E41-9B8E-704088898FA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8" name="Line 102">
                <a:extLst>
                  <a:ext uri="{FF2B5EF4-FFF2-40B4-BE49-F238E27FC236}">
                    <a16:creationId xmlns:a16="http://schemas.microsoft.com/office/drawing/2014/main" id="{CF16907C-05B7-D74A-B9F7-E39CF5D2942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9" name="Line 103">
                <a:extLst>
                  <a:ext uri="{FF2B5EF4-FFF2-40B4-BE49-F238E27FC236}">
                    <a16:creationId xmlns:a16="http://schemas.microsoft.com/office/drawing/2014/main" id="{CC8B616D-5995-AB4A-A0F0-A6C0EA1A7A8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0" name="Line 104">
                <a:extLst>
                  <a:ext uri="{FF2B5EF4-FFF2-40B4-BE49-F238E27FC236}">
                    <a16:creationId xmlns:a16="http://schemas.microsoft.com/office/drawing/2014/main" id="{633EE715-5D57-F949-BF54-62735982A10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91" name="Group 222">
              <a:extLst>
                <a:ext uri="{FF2B5EF4-FFF2-40B4-BE49-F238E27FC236}">
                  <a16:creationId xmlns:a16="http://schemas.microsoft.com/office/drawing/2014/main" id="{ED5ADDA1-A382-BA4D-8FDF-015AC44EB86D}"/>
                </a:ext>
              </a:extLst>
            </p:cNvPr>
            <p:cNvGrpSpPr>
              <a:grpSpLocks/>
            </p:cNvGrpSpPr>
            <p:nvPr/>
          </p:nvGrpSpPr>
          <p:grpSpPr bwMode="auto">
            <a:xfrm>
              <a:off x="2826964" y="5773717"/>
              <a:ext cx="304800" cy="381000"/>
              <a:chOff x="4272" y="3072"/>
              <a:chExt cx="192" cy="240"/>
            </a:xfrm>
          </p:grpSpPr>
          <p:sp>
            <p:nvSpPr>
              <p:cNvPr id="92" name="Line 99">
                <a:extLst>
                  <a:ext uri="{FF2B5EF4-FFF2-40B4-BE49-F238E27FC236}">
                    <a16:creationId xmlns:a16="http://schemas.microsoft.com/office/drawing/2014/main" id="{43333F6C-BC4C-6742-88EF-C3BD200EA8D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3" name="Line 100">
                <a:extLst>
                  <a:ext uri="{FF2B5EF4-FFF2-40B4-BE49-F238E27FC236}">
                    <a16:creationId xmlns:a16="http://schemas.microsoft.com/office/drawing/2014/main" id="{5B2F6494-DA9A-CB46-B870-AAD8E621370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94" name="Line 101">
                <a:extLst>
                  <a:ext uri="{FF2B5EF4-FFF2-40B4-BE49-F238E27FC236}">
                    <a16:creationId xmlns:a16="http://schemas.microsoft.com/office/drawing/2014/main" id="{55A333AB-A09B-0F4E-9F18-6D87762D3BC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5" name="Line 102">
                <a:extLst>
                  <a:ext uri="{FF2B5EF4-FFF2-40B4-BE49-F238E27FC236}">
                    <a16:creationId xmlns:a16="http://schemas.microsoft.com/office/drawing/2014/main" id="{FB0DDAF2-C57A-DA4A-BEF8-E20E80B3AE6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6" name="Line 103">
                <a:extLst>
                  <a:ext uri="{FF2B5EF4-FFF2-40B4-BE49-F238E27FC236}">
                    <a16:creationId xmlns:a16="http://schemas.microsoft.com/office/drawing/2014/main" id="{2F663B37-1A9C-0A4E-BB03-D04C11336E8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7" name="Line 104">
                <a:extLst>
                  <a:ext uri="{FF2B5EF4-FFF2-40B4-BE49-F238E27FC236}">
                    <a16:creationId xmlns:a16="http://schemas.microsoft.com/office/drawing/2014/main" id="{B3BF38C4-937C-DD4B-91A0-962653BD423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98" name="Group 210">
              <a:extLst>
                <a:ext uri="{FF2B5EF4-FFF2-40B4-BE49-F238E27FC236}">
                  <a16:creationId xmlns:a16="http://schemas.microsoft.com/office/drawing/2014/main" id="{06294C8D-50BD-814D-95F8-58458D89E671}"/>
                </a:ext>
              </a:extLst>
            </p:cNvPr>
            <p:cNvGrpSpPr>
              <a:grpSpLocks/>
            </p:cNvGrpSpPr>
            <p:nvPr/>
          </p:nvGrpSpPr>
          <p:grpSpPr bwMode="auto">
            <a:xfrm rot="5400000">
              <a:off x="3722666" y="4474910"/>
              <a:ext cx="274320" cy="548640"/>
              <a:chOff x="3216" y="1728"/>
              <a:chExt cx="192" cy="480"/>
            </a:xfrm>
          </p:grpSpPr>
          <p:sp>
            <p:nvSpPr>
              <p:cNvPr id="99" name="Line 8">
                <a:extLst>
                  <a:ext uri="{FF2B5EF4-FFF2-40B4-BE49-F238E27FC236}">
                    <a16:creationId xmlns:a16="http://schemas.microsoft.com/office/drawing/2014/main" id="{CF9E6CD2-E167-7543-8ED5-BDF40010D6B4}"/>
                  </a:ext>
                </a:extLst>
              </p:cNvPr>
              <p:cNvSpPr>
                <a:spLocks noChangeAspect="1" noChangeShapeType="1"/>
              </p:cNvSpPr>
              <p:nvPr/>
            </p:nvSpPr>
            <p:spPr bwMode="auto">
              <a:xfrm>
                <a:off x="3312" y="1728"/>
                <a:ext cx="0" cy="20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0" name="Line 9">
                <a:extLst>
                  <a:ext uri="{FF2B5EF4-FFF2-40B4-BE49-F238E27FC236}">
                    <a16:creationId xmlns:a16="http://schemas.microsoft.com/office/drawing/2014/main" id="{B67A520B-EED3-854D-AEDF-EE502ACD5B8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1" name="Line 10">
                <a:extLst>
                  <a:ext uri="{FF2B5EF4-FFF2-40B4-BE49-F238E27FC236}">
                    <a16:creationId xmlns:a16="http://schemas.microsoft.com/office/drawing/2014/main" id="{E8E66622-8EC7-4C49-8F9C-E04F1E42493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2" name="Line 11">
                <a:extLst>
                  <a:ext uri="{FF2B5EF4-FFF2-40B4-BE49-F238E27FC236}">
                    <a16:creationId xmlns:a16="http://schemas.microsoft.com/office/drawing/2014/main" id="{637E31D8-3060-4D43-8D94-65B67148425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03" name="TextBox 102">
              <a:extLst>
                <a:ext uri="{FF2B5EF4-FFF2-40B4-BE49-F238E27FC236}">
                  <a16:creationId xmlns:a16="http://schemas.microsoft.com/office/drawing/2014/main" id="{D40ABB14-92AB-4249-80D6-3CDFD0C50C72}"/>
                </a:ext>
              </a:extLst>
            </p:cNvPr>
            <p:cNvSpPr txBox="1"/>
            <p:nvPr/>
          </p:nvSpPr>
          <p:spPr>
            <a:xfrm>
              <a:off x="3722708" y="4135985"/>
              <a:ext cx="434883" cy="338554"/>
            </a:xfrm>
            <a:prstGeom prst="rect">
              <a:avLst/>
            </a:prstGeom>
            <a:noFill/>
          </p:spPr>
          <p:txBody>
            <a:bodyPr wrap="square" rtlCol="0">
              <a:spAutoFit/>
            </a:bodyPr>
            <a:lstStyle/>
            <a:p>
              <a:r>
                <a:rPr lang="en-US" sz="1600" dirty="0"/>
                <a:t>R</a:t>
              </a:r>
              <a:r>
                <a:rPr lang="en-US" sz="1600" baseline="-25000" dirty="0"/>
                <a:t>D</a:t>
              </a:r>
            </a:p>
          </p:txBody>
        </p:sp>
        <p:sp>
          <p:nvSpPr>
            <p:cNvPr id="104" name="TextBox 103">
              <a:extLst>
                <a:ext uri="{FF2B5EF4-FFF2-40B4-BE49-F238E27FC236}">
                  <a16:creationId xmlns:a16="http://schemas.microsoft.com/office/drawing/2014/main" id="{EABFA5B2-8560-8C40-8CD9-8CF216ABD836}"/>
                </a:ext>
              </a:extLst>
            </p:cNvPr>
            <p:cNvSpPr txBox="1"/>
            <p:nvPr/>
          </p:nvSpPr>
          <p:spPr>
            <a:xfrm>
              <a:off x="3194887" y="5615380"/>
              <a:ext cx="434883" cy="338554"/>
            </a:xfrm>
            <a:prstGeom prst="rect">
              <a:avLst/>
            </a:prstGeom>
            <a:noFill/>
          </p:spPr>
          <p:txBody>
            <a:bodyPr wrap="square" rtlCol="0">
              <a:spAutoFit/>
            </a:bodyPr>
            <a:lstStyle/>
            <a:p>
              <a:r>
                <a:rPr lang="en-US" sz="1600" dirty="0"/>
                <a:t>R</a:t>
              </a:r>
              <a:r>
                <a:rPr lang="en-US" sz="1600" baseline="-25000" dirty="0"/>
                <a:t>S</a:t>
              </a:r>
            </a:p>
          </p:txBody>
        </p:sp>
        <p:sp>
          <p:nvSpPr>
            <p:cNvPr id="105" name="TextBox 104">
              <a:extLst>
                <a:ext uri="{FF2B5EF4-FFF2-40B4-BE49-F238E27FC236}">
                  <a16:creationId xmlns:a16="http://schemas.microsoft.com/office/drawing/2014/main" id="{2613E364-96A8-194C-9A7C-F0AF33E219FD}"/>
                </a:ext>
              </a:extLst>
            </p:cNvPr>
            <p:cNvSpPr txBox="1"/>
            <p:nvPr/>
          </p:nvSpPr>
          <p:spPr>
            <a:xfrm>
              <a:off x="2577852" y="5422093"/>
              <a:ext cx="434883" cy="338554"/>
            </a:xfrm>
            <a:prstGeom prst="rect">
              <a:avLst/>
            </a:prstGeom>
            <a:noFill/>
          </p:spPr>
          <p:txBody>
            <a:bodyPr wrap="square" rtlCol="0">
              <a:spAutoFit/>
            </a:bodyPr>
            <a:lstStyle/>
            <a:p>
              <a:r>
                <a:rPr lang="en-US" sz="1600" dirty="0"/>
                <a:t>R</a:t>
              </a:r>
              <a:r>
                <a:rPr lang="en-US" sz="1600" baseline="-25000" dirty="0"/>
                <a:t>2</a:t>
              </a:r>
            </a:p>
          </p:txBody>
        </p:sp>
        <p:sp>
          <p:nvSpPr>
            <p:cNvPr id="106" name="TextBox 105">
              <a:extLst>
                <a:ext uri="{FF2B5EF4-FFF2-40B4-BE49-F238E27FC236}">
                  <a16:creationId xmlns:a16="http://schemas.microsoft.com/office/drawing/2014/main" id="{F24DD31A-3DB1-ED42-9A18-C2E2679387FE}"/>
                </a:ext>
              </a:extLst>
            </p:cNvPr>
            <p:cNvSpPr txBox="1"/>
            <p:nvPr/>
          </p:nvSpPr>
          <p:spPr>
            <a:xfrm>
              <a:off x="2585288" y="4749307"/>
              <a:ext cx="434883" cy="338554"/>
            </a:xfrm>
            <a:prstGeom prst="rect">
              <a:avLst/>
            </a:prstGeom>
            <a:noFill/>
          </p:spPr>
          <p:txBody>
            <a:bodyPr wrap="square" rtlCol="0">
              <a:spAutoFit/>
            </a:bodyPr>
            <a:lstStyle/>
            <a:p>
              <a:r>
                <a:rPr lang="en-US" sz="1600" dirty="0"/>
                <a:t>R</a:t>
              </a:r>
              <a:r>
                <a:rPr lang="en-US" sz="1600" baseline="-25000" dirty="0"/>
                <a:t>1</a:t>
              </a:r>
            </a:p>
          </p:txBody>
        </p:sp>
        <p:sp>
          <p:nvSpPr>
            <p:cNvPr id="107" name="TextBox 106">
              <a:extLst>
                <a:ext uri="{FF2B5EF4-FFF2-40B4-BE49-F238E27FC236}">
                  <a16:creationId xmlns:a16="http://schemas.microsoft.com/office/drawing/2014/main" id="{CCB49973-110D-E341-975B-D62312DE40B8}"/>
                </a:ext>
              </a:extLst>
            </p:cNvPr>
            <p:cNvSpPr txBox="1"/>
            <p:nvPr/>
          </p:nvSpPr>
          <p:spPr>
            <a:xfrm>
              <a:off x="2273053" y="4704699"/>
              <a:ext cx="434883" cy="338554"/>
            </a:xfrm>
            <a:prstGeom prst="rect">
              <a:avLst/>
            </a:prstGeom>
            <a:noFill/>
          </p:spPr>
          <p:txBody>
            <a:bodyPr wrap="square" rtlCol="0">
              <a:spAutoFit/>
            </a:bodyPr>
            <a:lstStyle/>
            <a:p>
              <a:r>
                <a:rPr lang="en-US" sz="1600" dirty="0"/>
                <a:t>C</a:t>
              </a:r>
              <a:r>
                <a:rPr lang="en-US" sz="1600" baseline="-25000" dirty="0"/>
                <a:t>i</a:t>
              </a:r>
            </a:p>
          </p:txBody>
        </p:sp>
        <p:sp>
          <p:nvSpPr>
            <p:cNvPr id="108" name="TextBox 107">
              <a:extLst>
                <a:ext uri="{FF2B5EF4-FFF2-40B4-BE49-F238E27FC236}">
                  <a16:creationId xmlns:a16="http://schemas.microsoft.com/office/drawing/2014/main" id="{E41FC245-A42E-A148-BF26-3E34252287C1}"/>
                </a:ext>
              </a:extLst>
            </p:cNvPr>
            <p:cNvSpPr txBox="1"/>
            <p:nvPr/>
          </p:nvSpPr>
          <p:spPr>
            <a:xfrm>
              <a:off x="3718993" y="4801344"/>
              <a:ext cx="434883" cy="338554"/>
            </a:xfrm>
            <a:prstGeom prst="rect">
              <a:avLst/>
            </a:prstGeom>
            <a:noFill/>
          </p:spPr>
          <p:txBody>
            <a:bodyPr wrap="square" rtlCol="0">
              <a:spAutoFit/>
            </a:bodyPr>
            <a:lstStyle/>
            <a:p>
              <a:r>
                <a:rPr lang="en-US" sz="1600" dirty="0"/>
                <a:t>C</a:t>
              </a:r>
              <a:r>
                <a:rPr lang="en-US" sz="1600" baseline="-25000" dirty="0"/>
                <a:t>o</a:t>
              </a:r>
            </a:p>
          </p:txBody>
        </p:sp>
        <p:cxnSp>
          <p:nvCxnSpPr>
            <p:cNvPr id="109" name="Straight Connector 108">
              <a:extLst>
                <a:ext uri="{FF2B5EF4-FFF2-40B4-BE49-F238E27FC236}">
                  <a16:creationId xmlns:a16="http://schemas.microsoft.com/office/drawing/2014/main" id="{8F7AE90E-4DE7-0741-8B8D-2B21A0272187}"/>
                </a:ext>
              </a:extLst>
            </p:cNvPr>
            <p:cNvCxnSpPr>
              <a:cxnSpLocks/>
            </p:cNvCxnSpPr>
            <p:nvPr/>
          </p:nvCxnSpPr>
          <p:spPr>
            <a:xfrm>
              <a:off x="3618733" y="5522734"/>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0" name="Straight Connector 109">
              <a:extLst>
                <a:ext uri="{FF2B5EF4-FFF2-40B4-BE49-F238E27FC236}">
                  <a16:creationId xmlns:a16="http://schemas.microsoft.com/office/drawing/2014/main" id="{8C8E3DCD-AB82-1E4F-8561-24EDEEE6D5FB}"/>
                </a:ext>
              </a:extLst>
            </p:cNvPr>
            <p:cNvCxnSpPr>
              <a:cxnSpLocks/>
            </p:cNvCxnSpPr>
            <p:nvPr/>
          </p:nvCxnSpPr>
          <p:spPr>
            <a:xfrm>
              <a:off x="2966811" y="3972560"/>
              <a:ext cx="64008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1" name="Straight Connector 110">
              <a:extLst>
                <a:ext uri="{FF2B5EF4-FFF2-40B4-BE49-F238E27FC236}">
                  <a16:creationId xmlns:a16="http://schemas.microsoft.com/office/drawing/2014/main" id="{00D0E1E4-71E3-E148-95CE-81870DEBC950}"/>
                </a:ext>
              </a:extLst>
            </p:cNvPr>
            <p:cNvCxnSpPr>
              <a:cxnSpLocks/>
            </p:cNvCxnSpPr>
            <p:nvPr/>
          </p:nvCxnSpPr>
          <p:spPr>
            <a:xfrm>
              <a:off x="2975847" y="3968137"/>
              <a:ext cx="0" cy="755909"/>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173976F4-0D1D-5049-B7B8-3DA55FD23D70}"/>
                </a:ext>
              </a:extLst>
            </p:cNvPr>
            <p:cNvCxnSpPr>
              <a:cxnSpLocks/>
            </p:cNvCxnSpPr>
            <p:nvPr/>
          </p:nvCxnSpPr>
          <p:spPr>
            <a:xfrm>
              <a:off x="3273215" y="3731298"/>
              <a:ext cx="0" cy="23498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15" name="Oval 114">
              <a:extLst>
                <a:ext uri="{FF2B5EF4-FFF2-40B4-BE49-F238E27FC236}">
                  <a16:creationId xmlns:a16="http://schemas.microsoft.com/office/drawing/2014/main" id="{CDCD42E2-A3EE-C542-9696-B001669F4540}"/>
                </a:ext>
              </a:extLst>
            </p:cNvPr>
            <p:cNvSpPr/>
            <p:nvPr/>
          </p:nvSpPr>
          <p:spPr>
            <a:xfrm>
              <a:off x="4084383" y="470153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6" name="Oval 115">
              <a:extLst>
                <a:ext uri="{FF2B5EF4-FFF2-40B4-BE49-F238E27FC236}">
                  <a16:creationId xmlns:a16="http://schemas.microsoft.com/office/drawing/2014/main" id="{22F4DE6B-C3E9-4E42-ADCE-4B4F4BBF9A74}"/>
                </a:ext>
              </a:extLst>
            </p:cNvPr>
            <p:cNvSpPr/>
            <p:nvPr/>
          </p:nvSpPr>
          <p:spPr>
            <a:xfrm>
              <a:off x="3233175" y="366075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7" name="Oval 116">
              <a:extLst>
                <a:ext uri="{FF2B5EF4-FFF2-40B4-BE49-F238E27FC236}">
                  <a16:creationId xmlns:a16="http://schemas.microsoft.com/office/drawing/2014/main" id="{7CF80ACA-5708-4D47-9B37-FF8DB1977355}"/>
                </a:ext>
              </a:extLst>
            </p:cNvPr>
            <p:cNvSpPr/>
            <p:nvPr/>
          </p:nvSpPr>
          <p:spPr>
            <a:xfrm>
              <a:off x="2151504" y="51996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0" name="TextBox 119">
              <a:extLst>
                <a:ext uri="{FF2B5EF4-FFF2-40B4-BE49-F238E27FC236}">
                  <a16:creationId xmlns:a16="http://schemas.microsoft.com/office/drawing/2014/main" id="{E931C463-4A47-1740-8357-E09E14E6AA37}"/>
                </a:ext>
              </a:extLst>
            </p:cNvPr>
            <p:cNvSpPr txBox="1"/>
            <p:nvPr/>
          </p:nvSpPr>
          <p:spPr>
            <a:xfrm>
              <a:off x="3599395" y="5117782"/>
              <a:ext cx="290464" cy="369332"/>
            </a:xfrm>
            <a:prstGeom prst="rect">
              <a:avLst/>
            </a:prstGeom>
            <a:noFill/>
          </p:spPr>
          <p:txBody>
            <a:bodyPr wrap="none" rtlCol="0">
              <a:spAutoFit/>
            </a:bodyPr>
            <a:lstStyle/>
            <a:p>
              <a:r>
                <a:rPr lang="en-US" dirty="0"/>
                <a:t>S</a:t>
              </a:r>
              <a:endParaRPr lang="en-US" baseline="-25000" dirty="0"/>
            </a:p>
          </p:txBody>
        </p:sp>
        <p:sp>
          <p:nvSpPr>
            <p:cNvPr id="121" name="TextBox 120">
              <a:extLst>
                <a:ext uri="{FF2B5EF4-FFF2-40B4-BE49-F238E27FC236}">
                  <a16:creationId xmlns:a16="http://schemas.microsoft.com/office/drawing/2014/main" id="{8568354D-EA9A-4145-830F-78F91F6CCEC6}"/>
                </a:ext>
              </a:extLst>
            </p:cNvPr>
            <p:cNvSpPr txBox="1"/>
            <p:nvPr/>
          </p:nvSpPr>
          <p:spPr>
            <a:xfrm>
              <a:off x="2506580" y="3578915"/>
              <a:ext cx="505267" cy="369332"/>
            </a:xfrm>
            <a:prstGeom prst="rect">
              <a:avLst/>
            </a:prstGeom>
            <a:noFill/>
          </p:spPr>
          <p:txBody>
            <a:bodyPr wrap="none" rtlCol="0">
              <a:spAutoFit/>
            </a:bodyPr>
            <a:lstStyle/>
            <a:p>
              <a:r>
                <a:rPr lang="en-US" dirty="0"/>
                <a:t>V</a:t>
              </a:r>
              <a:r>
                <a:rPr lang="en-US" baseline="-25000" dirty="0"/>
                <a:t>DD</a:t>
              </a:r>
            </a:p>
          </p:txBody>
        </p:sp>
      </p:gr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360686"/>
            <a:ext cx="2133600" cy="296165"/>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57</a:t>
            </a:fld>
            <a:endParaRPr lang="en-US"/>
          </a:p>
        </p:txBody>
      </p:sp>
    </p:spTree>
    <p:extLst>
      <p:ext uri="{BB962C8B-B14F-4D97-AF65-F5344CB8AC3E}">
        <p14:creationId xmlns:p14="http://schemas.microsoft.com/office/powerpoint/2010/main" val="111703876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240" name="TextBox 239">
            <a:extLst>
              <a:ext uri="{FF2B5EF4-FFF2-40B4-BE49-F238E27FC236}">
                <a16:creationId xmlns:a16="http://schemas.microsoft.com/office/drawing/2014/main" id="{950DD5C2-38C2-F045-952E-7994B5C420F0}"/>
              </a:ext>
            </a:extLst>
          </p:cNvPr>
          <p:cNvSpPr txBox="1"/>
          <p:nvPr/>
        </p:nvSpPr>
        <p:spPr>
          <a:xfrm>
            <a:off x="513730" y="3084628"/>
            <a:ext cx="2363147" cy="400110"/>
          </a:xfrm>
          <a:prstGeom prst="rect">
            <a:avLst/>
          </a:prstGeom>
          <a:noFill/>
        </p:spPr>
        <p:txBody>
          <a:bodyPr wrap="none" rtlCol="0">
            <a:spAutoFit/>
          </a:bodyPr>
          <a:lstStyle/>
          <a:p>
            <a:r>
              <a:rPr lang="en-US" sz="2000" dirty="0"/>
              <a:t>Differential amplifier</a:t>
            </a:r>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Differential Amplifier</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3733706" y="1122217"/>
                <a:ext cx="8143103" cy="53684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 Pick power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12</m:t>
                    </m:r>
                  </m:oMath>
                </a14:m>
                <a:endParaRPr lang="en-US" sz="2000" dirty="0">
                  <a:solidFill>
                    <a:srgbClr val="000000"/>
                  </a:solidFill>
                  <a:latin typeface="Calibri"/>
                  <a:ea typeface="Cambria Math" panose="02040503050406030204" pitchFamily="18" charset="0"/>
                  <a:sym typeface="Calibri"/>
                </a:endParaRPr>
              </a:p>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Choose collector current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2</m:t>
                    </m:r>
                    <m:r>
                      <a:rPr lang="en-US" sz="2000" i="1">
                        <a:solidFill>
                          <a:srgbClr val="000000"/>
                        </a:solidFill>
                        <a:latin typeface="Cambria Math" panose="02040503050406030204" pitchFamily="18" charset="0"/>
                        <a:ea typeface="Calibri"/>
                        <a:cs typeface="Calibri"/>
                        <a:sym typeface="Calibri"/>
                      </a:rPr>
                      <m:t>𝑚𝐴</m:t>
                    </m:r>
                  </m:oMath>
                </a14:m>
                <a:r>
                  <a:rPr lang="en-US" sz="2000" dirty="0">
                    <a:solidFill>
                      <a:srgbClr val="000000"/>
                    </a:solidFill>
                    <a:latin typeface="Calibri"/>
                    <a:ea typeface="Calibri"/>
                    <a:cs typeface="Calibri"/>
                    <a:sym typeface="Calibri"/>
                  </a:rPr>
                  <a:t>)</a:t>
                </a:r>
                <a:r>
                  <a:rPr lang="en-US" sz="2000" dirty="0">
                    <a:solidFill>
                      <a:srgbClr val="000000"/>
                    </a:solidFill>
                  </a:rPr>
                  <a:t> by picking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oMath>
                </a14:m>
                <a:endParaRPr lang="en-US" sz="2000"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r>
                  <a:rPr lang="en-US" sz="2000" dirty="0">
                    <a:solidFill>
                      <a:srgbClr val="000000"/>
                    </a:solidFill>
                  </a:rPr>
                  <a:t>Pick gain, </a:t>
                </a:r>
                <a14:m>
                  <m:oMath xmlns:m="http://schemas.openxmlformats.org/officeDocument/2006/math">
                    <m:r>
                      <a:rPr lang="en-US" sz="2000" i="1">
                        <a:solidFill>
                          <a:srgbClr val="000000"/>
                        </a:solidFill>
                        <a:latin typeface="Cambria Math" panose="02040503050406030204" pitchFamily="18" charset="0"/>
                      </a:rPr>
                      <m:t>𝐴</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𝐶</m:t>
                            </m:r>
                          </m:sub>
                        </m:sSub>
                      </m:num>
                      <m:den>
                        <m:r>
                          <a:rPr lang="en-US" sz="2000" i="1">
                            <a:solidFill>
                              <a:srgbClr val="000000"/>
                            </a:solidFill>
                            <a:latin typeface="Cambria Math" panose="02040503050406030204" pitchFamily="18" charset="0"/>
                          </a:rPr>
                          <m:t>2</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𝐸</m:t>
                            </m:r>
                          </m:sub>
                        </m:sSub>
                      </m:den>
                    </m:f>
                  </m:oMath>
                </a14:m>
                <a:endParaRPr lang="en-US" sz="2000"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𝑑</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𝑐</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𝑒</m:t>
                            </m:r>
                          </m:sub>
                        </m:sSub>
                      </m:den>
                    </m:f>
                  </m:oMath>
                </a14:m>
                <a:endParaRPr lang="en-US" sz="2000"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𝑑</m:t>
                        </m:r>
                      </m:sub>
                    </m:sSub>
                    <m:r>
                      <a:rPr lang="en-US" sz="2000" b="0" i="1" smtClean="0">
                        <a:solidFill>
                          <a:srgbClr val="000000"/>
                        </a:solidFill>
                        <a:latin typeface="Cambria Math" panose="02040503050406030204" pitchFamily="18" charset="0"/>
                        <a:cs typeface="Calibri"/>
                        <a:sym typeface="Calibri"/>
                      </a:rPr>
                      <m:t>=2</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𝑐</m:t>
                        </m:r>
                      </m:sub>
                    </m:sSub>
                  </m:oMath>
                </a14:m>
                <a:endParaRPr lang="en-US" sz="2000" dirty="0">
                  <a:solidFill>
                    <a:srgbClr val="000000"/>
                  </a:solidFill>
                  <a:latin typeface="Calibri"/>
                  <a:ea typeface="Calibri"/>
                  <a:cs typeface="Calibri"/>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3733706" y="1122217"/>
                <a:ext cx="8143103" cy="5368427"/>
              </a:xfrm>
              <a:prstGeom prst="rect">
                <a:avLst/>
              </a:prstGeom>
              <a:blipFill>
                <a:blip r:embed="rId3"/>
                <a:stretch>
                  <a:fillRect l="-1089" t="-708"/>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5E6804C7-6088-CA44-829C-B2E604761AB3}"/>
                  </a:ext>
                </a:extLst>
              </p:cNvPr>
              <p:cNvSpPr txBox="1"/>
              <p:nvPr/>
            </p:nvSpPr>
            <p:spPr>
              <a:xfrm>
                <a:off x="395880" y="1408710"/>
                <a:ext cx="3584726" cy="9659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defTabSz="457200" latinLnBrk="1" hangingPunct="0">
                  <a:buFont typeface="Arial" panose="020B0604020202020204" pitchFamily="34" charset="0"/>
                  <a:buChar char="•"/>
                </a:pPr>
                <a:r>
                  <a:rPr lang="en-US" sz="2000" dirty="0">
                    <a:solidFill>
                      <a:srgbClr val="000000"/>
                    </a:solidFill>
                    <a:cs typeface="Calibri"/>
                    <a:sym typeface="Calibri"/>
                  </a:rPr>
                  <a:t>Two port model</a:t>
                </a:r>
              </a:p>
              <a:p>
                <a:pPr marL="285750" indent="-285750" defTabSz="457200" latinLnBrk="1" hangingPunct="0">
                  <a:buFont typeface="Arial" panose="020B0604020202020204" pitchFamily="34" charset="0"/>
                  <a:buChar char="•"/>
                </a:pPr>
                <a14:m>
                  <m:oMath xmlns:m="http://schemas.openxmlformats.org/officeDocument/2006/math">
                    <m:d>
                      <m:dPr>
                        <m:ctrlPr>
                          <a:rPr lang="en-US" sz="2000" i="1">
                            <a:solidFill>
                              <a:srgbClr val="000000"/>
                            </a:solidFill>
                            <a:latin typeface="Cambria Math" panose="02040503050406030204" pitchFamily="18" charset="0"/>
                            <a:cs typeface="Calibri"/>
                            <a:sym typeface="Calibri"/>
                          </a:rPr>
                        </m:ctrlPr>
                      </m:dPr>
                      <m:e>
                        <m:m>
                          <m:mPr>
                            <m:mcs>
                              <m:mc>
                                <m:mcPr>
                                  <m:count m:val="1"/>
                                  <m:mcJc m:val="center"/>
                                </m:mcPr>
                              </m:mc>
                            </m:mcs>
                            <m:ctrlPr>
                              <a:rPr lang="en-US" sz="2000" i="1">
                                <a:solidFill>
                                  <a:srgbClr val="000000"/>
                                </a:solidFill>
                                <a:latin typeface="Cambria Math" panose="02040503050406030204" pitchFamily="18" charset="0"/>
                                <a:cs typeface="Calibri"/>
                                <a:sym typeface="Calibri"/>
                              </a:rPr>
                            </m:ctrlPr>
                          </m:mP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𝑖</m:t>
                                  </m:r>
                                </m:e>
                                <m:sub>
                                  <m:r>
                                    <a:rPr lang="en-US" sz="2000" i="1">
                                      <a:solidFill>
                                        <a:srgbClr val="000000"/>
                                      </a:solidFill>
                                      <a:latin typeface="Cambria Math" panose="02040503050406030204" pitchFamily="18" charset="0"/>
                                      <a:cs typeface="Calibri"/>
                                      <a:sym typeface="Calibri"/>
                                    </a:rPr>
                                    <m:t>1</m:t>
                                  </m:r>
                                </m:sub>
                              </m:sSub>
                            </m:e>
                          </m:m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𝑖</m:t>
                                  </m:r>
                                </m:e>
                                <m:sub>
                                  <m:r>
                                    <a:rPr lang="en-US" sz="2000" i="1">
                                      <a:solidFill>
                                        <a:srgbClr val="000000"/>
                                      </a:solidFill>
                                      <a:latin typeface="Cambria Math" panose="02040503050406030204" pitchFamily="18" charset="0"/>
                                      <a:cs typeface="Calibri"/>
                                      <a:sym typeface="Calibri"/>
                                    </a:rPr>
                                    <m:t>2</m:t>
                                  </m:r>
                                </m:sub>
                              </m:sSub>
                            </m:e>
                          </m:mr>
                        </m:m>
                      </m:e>
                    </m:d>
                    <m:r>
                      <a:rPr lang="en-US" sz="2000" i="1">
                        <a:solidFill>
                          <a:srgbClr val="000000"/>
                        </a:solidFill>
                        <a:latin typeface="Cambria Math" panose="02040503050406030204" pitchFamily="18" charset="0"/>
                        <a:cs typeface="Calibri"/>
                        <a:sym typeface="Calibri"/>
                      </a:rPr>
                      <m:t>=</m:t>
                    </m:r>
                    <m:d>
                      <m:dPr>
                        <m:begChr m:val="["/>
                        <m:endChr m:val="]"/>
                        <m:ctrlPr>
                          <a:rPr lang="en-US" sz="2000" i="1">
                            <a:solidFill>
                              <a:srgbClr val="000000"/>
                            </a:solidFill>
                            <a:latin typeface="Cambria Math" panose="02040503050406030204" pitchFamily="18" charset="0"/>
                            <a:cs typeface="Calibri"/>
                            <a:sym typeface="Calibri"/>
                          </a:rPr>
                        </m:ctrlPr>
                      </m:dPr>
                      <m:e>
                        <m:m>
                          <m:mPr>
                            <m:mcs>
                              <m:mc>
                                <m:mcPr>
                                  <m:count m:val="2"/>
                                  <m:mcJc m:val="center"/>
                                </m:mcPr>
                              </m:mc>
                            </m:mcs>
                            <m:ctrlPr>
                              <a:rPr lang="en-US" sz="2000" i="1">
                                <a:solidFill>
                                  <a:srgbClr val="000000"/>
                                </a:solidFill>
                                <a:latin typeface="Cambria Math" panose="02040503050406030204" pitchFamily="18" charset="0"/>
                                <a:cs typeface="Calibri"/>
                                <a:sym typeface="Calibri"/>
                              </a:rPr>
                            </m:ctrlPr>
                          </m:mP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11</m:t>
                                  </m:r>
                                </m:sub>
                              </m:sSub>
                            </m:e>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12</m:t>
                                  </m:r>
                                </m:sub>
                              </m:sSub>
                            </m:e>
                          </m:m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21</m:t>
                                  </m:r>
                                </m:sub>
                              </m:sSub>
                            </m:e>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22</m:t>
                                  </m:r>
                                </m:sub>
                              </m:sSub>
                            </m:e>
                          </m:mr>
                        </m:m>
                      </m:e>
                    </m:d>
                    <m:d>
                      <m:dPr>
                        <m:ctrlPr>
                          <a:rPr lang="en-US" sz="2000" i="1">
                            <a:solidFill>
                              <a:srgbClr val="000000"/>
                            </a:solidFill>
                            <a:latin typeface="Cambria Math" panose="02040503050406030204" pitchFamily="18" charset="0"/>
                            <a:cs typeface="Calibri"/>
                            <a:sym typeface="Calibri"/>
                          </a:rPr>
                        </m:ctrlPr>
                      </m:dPr>
                      <m:e>
                        <m:m>
                          <m:mPr>
                            <m:mcs>
                              <m:mc>
                                <m:mcPr>
                                  <m:count m:val="1"/>
                                  <m:mcJc m:val="center"/>
                                </m:mcPr>
                              </m:mc>
                            </m:mcs>
                            <m:ctrlPr>
                              <a:rPr lang="en-US" sz="2000" i="1">
                                <a:solidFill>
                                  <a:srgbClr val="000000"/>
                                </a:solidFill>
                                <a:latin typeface="Cambria Math" panose="02040503050406030204" pitchFamily="18" charset="0"/>
                                <a:cs typeface="Calibri"/>
                                <a:sym typeface="Calibri"/>
                              </a:rPr>
                            </m:ctrlPr>
                          </m:mP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1</m:t>
                                  </m:r>
                                </m:sub>
                              </m:sSub>
                            </m:e>
                          </m:m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2</m:t>
                                  </m:r>
                                </m:sub>
                              </m:sSub>
                            </m:e>
                          </m:mr>
                        </m:m>
                      </m:e>
                    </m:d>
                  </m:oMath>
                </a14:m>
                <a:endParaRPr lang="en-US" dirty="0">
                  <a:solidFill>
                    <a:srgbClr val="000000"/>
                  </a:solidFill>
                  <a:latin typeface="Calibri"/>
                  <a:ea typeface="Calibri"/>
                  <a:cs typeface="Calibri"/>
                  <a:sym typeface="Calibri"/>
                </a:endParaRPr>
              </a:p>
            </p:txBody>
          </p:sp>
        </mc:Choice>
        <mc:Fallback xmlns="">
          <p:sp>
            <p:nvSpPr>
              <p:cNvPr id="16" name="TextBox 15">
                <a:extLst>
                  <a:ext uri="{FF2B5EF4-FFF2-40B4-BE49-F238E27FC236}">
                    <a16:creationId xmlns:a16="http://schemas.microsoft.com/office/drawing/2014/main" id="{5E6804C7-6088-CA44-829C-B2E604761AB3}"/>
                  </a:ext>
                </a:extLst>
              </p:cNvPr>
              <p:cNvSpPr txBox="1">
                <a:spLocks noRot="1" noChangeAspect="1" noMove="1" noResize="1" noEditPoints="1" noAdjustHandles="1" noChangeArrowheads="1" noChangeShapeType="1" noTextEdit="1"/>
              </p:cNvSpPr>
              <p:nvPr/>
            </p:nvSpPr>
            <p:spPr>
              <a:xfrm>
                <a:off x="395880" y="1408710"/>
                <a:ext cx="3584726" cy="965968"/>
              </a:xfrm>
              <a:prstGeom prst="rect">
                <a:avLst/>
              </a:prstGeom>
              <a:blipFill>
                <a:blip r:embed="rId4"/>
                <a:stretch>
                  <a:fillRect l="-2827" t="-2564" b="-1282"/>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58</a:t>
            </a:fld>
            <a:endParaRPr lang="en-US"/>
          </a:p>
        </p:txBody>
      </p:sp>
      <p:grpSp>
        <p:nvGrpSpPr>
          <p:cNvPr id="5" name="Group 4">
            <a:extLst>
              <a:ext uri="{FF2B5EF4-FFF2-40B4-BE49-F238E27FC236}">
                <a16:creationId xmlns:a16="http://schemas.microsoft.com/office/drawing/2014/main" id="{0003AF2E-296A-4744-B002-A01762B1136F}"/>
              </a:ext>
            </a:extLst>
          </p:cNvPr>
          <p:cNvGrpSpPr/>
          <p:nvPr/>
        </p:nvGrpSpPr>
        <p:grpSpPr>
          <a:xfrm>
            <a:off x="475024" y="3746903"/>
            <a:ext cx="2913741" cy="2330405"/>
            <a:chOff x="6213223" y="937438"/>
            <a:chExt cx="2913741" cy="2330405"/>
          </a:xfrm>
        </p:grpSpPr>
        <p:sp>
          <p:nvSpPr>
            <p:cNvPr id="241" name="Freeform 12">
              <a:extLst>
                <a:ext uri="{FF2B5EF4-FFF2-40B4-BE49-F238E27FC236}">
                  <a16:creationId xmlns:a16="http://schemas.microsoft.com/office/drawing/2014/main" id="{EF6D76B2-3CE6-7045-A7C0-4F9C54E6FA98}"/>
                </a:ext>
              </a:extLst>
            </p:cNvPr>
            <p:cNvSpPr>
              <a:spLocks/>
            </p:cNvSpPr>
            <p:nvPr/>
          </p:nvSpPr>
          <p:spPr bwMode="auto">
            <a:xfrm flipH="1">
              <a:off x="6749299" y="97366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242" name="Freeform 12">
              <a:extLst>
                <a:ext uri="{FF2B5EF4-FFF2-40B4-BE49-F238E27FC236}">
                  <a16:creationId xmlns:a16="http://schemas.microsoft.com/office/drawing/2014/main" id="{FCF25A58-4BA8-CB4A-8B60-FE9FC6A405F5}"/>
                </a:ext>
              </a:extLst>
            </p:cNvPr>
            <p:cNvSpPr>
              <a:spLocks/>
            </p:cNvSpPr>
            <p:nvPr/>
          </p:nvSpPr>
          <p:spPr bwMode="auto">
            <a:xfrm flipH="1">
              <a:off x="8194365" y="97366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nvGrpSpPr>
            <p:cNvPr id="243" name="Group 478">
              <a:extLst>
                <a:ext uri="{FF2B5EF4-FFF2-40B4-BE49-F238E27FC236}">
                  <a16:creationId xmlns:a16="http://schemas.microsoft.com/office/drawing/2014/main" id="{07E5FA29-9CF9-2E42-8972-DF1279189679}"/>
                </a:ext>
              </a:extLst>
            </p:cNvPr>
            <p:cNvGrpSpPr>
              <a:grpSpLocks/>
            </p:cNvGrpSpPr>
            <p:nvPr/>
          </p:nvGrpSpPr>
          <p:grpSpPr bwMode="auto">
            <a:xfrm>
              <a:off x="8285805" y="1659469"/>
              <a:ext cx="304800" cy="609600"/>
              <a:chOff x="4656" y="1344"/>
              <a:chExt cx="192" cy="384"/>
            </a:xfrm>
          </p:grpSpPr>
          <p:sp>
            <p:nvSpPr>
              <p:cNvPr id="244" name="Freeform 35">
                <a:extLst>
                  <a:ext uri="{FF2B5EF4-FFF2-40B4-BE49-F238E27FC236}">
                    <a16:creationId xmlns:a16="http://schemas.microsoft.com/office/drawing/2014/main" id="{922036F3-319B-5244-8426-DC245B14C3F1}"/>
                  </a:ext>
                </a:extLst>
              </p:cNvPr>
              <p:cNvSpPr>
                <a:spLocks noChangeAspect="1"/>
              </p:cNvSpPr>
              <p:nvPr/>
            </p:nvSpPr>
            <p:spPr bwMode="auto">
              <a:xfrm>
                <a:off x="4656" y="1344"/>
                <a:ext cx="99" cy="384"/>
              </a:xfrm>
              <a:custGeom>
                <a:avLst/>
                <a:gdLst>
                  <a:gd name="T0" fmla="*/ 0 w 192"/>
                  <a:gd name="T1" fmla="*/ 0 h 768"/>
                  <a:gd name="T2" fmla="*/ 0 w 192"/>
                  <a:gd name="T3" fmla="*/ 96 h 768"/>
                  <a:gd name="T4" fmla="*/ 99 w 192"/>
                  <a:gd name="T5" fmla="*/ 144 h 768"/>
                  <a:gd name="T6" fmla="*/ 99 w 192"/>
                  <a:gd name="T7" fmla="*/ 240 h 768"/>
                  <a:gd name="T8" fmla="*/ 0 w 192"/>
                  <a:gd name="T9" fmla="*/ 288 h 768"/>
                  <a:gd name="T10" fmla="*/ 0 w 192"/>
                  <a:gd name="T11" fmla="*/ 384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p:spPr>
            <p:txBody>
              <a:bodyPr>
                <a:prstTxWarp prst="textNoShape">
                  <a:avLst/>
                </a:prstTxWarp>
              </a:bodyPr>
              <a:lstStyle/>
              <a:p>
                <a:endParaRPr lang="en-US"/>
              </a:p>
            </p:txBody>
          </p:sp>
          <p:sp>
            <p:nvSpPr>
              <p:cNvPr id="245" name="Line 36">
                <a:extLst>
                  <a:ext uri="{FF2B5EF4-FFF2-40B4-BE49-F238E27FC236}">
                    <a16:creationId xmlns:a16="http://schemas.microsoft.com/office/drawing/2014/main" id="{39F6F4CD-324F-6342-A736-3C9F5A0D79E3}"/>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p:spPr>
            <p:txBody>
              <a:bodyPr>
                <a:prstTxWarp prst="textNoShape">
                  <a:avLst/>
                </a:prstTxWarp>
              </a:bodyPr>
              <a:lstStyle/>
              <a:p>
                <a:endParaRPr lang="en-US"/>
              </a:p>
            </p:txBody>
          </p:sp>
          <p:sp>
            <p:nvSpPr>
              <p:cNvPr id="246" name="Line 37">
                <a:extLst>
                  <a:ext uri="{FF2B5EF4-FFF2-40B4-BE49-F238E27FC236}">
                    <a16:creationId xmlns:a16="http://schemas.microsoft.com/office/drawing/2014/main" id="{560262C7-ACF6-7F41-8E0D-8CCD4813961F}"/>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47" name="Freeform 38">
                <a:extLst>
                  <a:ext uri="{FF2B5EF4-FFF2-40B4-BE49-F238E27FC236}">
                    <a16:creationId xmlns:a16="http://schemas.microsoft.com/office/drawing/2014/main" id="{A9C69D9D-4E5C-864E-9C32-BC12216FF17E}"/>
                  </a:ext>
                </a:extLst>
              </p:cNvPr>
              <p:cNvSpPr>
                <a:spLocks noChangeAspect="1"/>
              </p:cNvSpPr>
              <p:nvPr/>
            </p:nvSpPr>
            <p:spPr bwMode="auto">
              <a:xfrm rot="-1560000">
                <a:off x="4656" y="1597"/>
                <a:ext cx="48" cy="48"/>
              </a:xfrm>
              <a:custGeom>
                <a:avLst/>
                <a:gdLst>
                  <a:gd name="T0" fmla="*/ 0 w 96"/>
                  <a:gd name="T1" fmla="*/ 24 h 96"/>
                  <a:gd name="T2" fmla="*/ 48 w 96"/>
                  <a:gd name="T3" fmla="*/ 0 h 96"/>
                  <a:gd name="T4" fmla="*/ 48 w 96"/>
                  <a:gd name="T5" fmla="*/ 48 h 96"/>
                  <a:gd name="T6" fmla="*/ 0 w 96"/>
                  <a:gd name="T7" fmla="*/ 24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prstTxWarp prst="textNoShape">
                  <a:avLst/>
                </a:prstTxWarp>
              </a:bodyPr>
              <a:lstStyle/>
              <a:p>
                <a:endParaRPr lang="en-US"/>
              </a:p>
            </p:txBody>
          </p:sp>
        </p:grpSp>
        <p:grpSp>
          <p:nvGrpSpPr>
            <p:cNvPr id="248" name="Group 478">
              <a:extLst>
                <a:ext uri="{FF2B5EF4-FFF2-40B4-BE49-F238E27FC236}">
                  <a16:creationId xmlns:a16="http://schemas.microsoft.com/office/drawing/2014/main" id="{6F3AC768-9A41-DD4D-AADA-C6997B79599D}"/>
                </a:ext>
              </a:extLst>
            </p:cNvPr>
            <p:cNvGrpSpPr>
              <a:grpSpLocks/>
            </p:cNvGrpSpPr>
            <p:nvPr/>
          </p:nvGrpSpPr>
          <p:grpSpPr bwMode="auto">
            <a:xfrm rot="10800000">
              <a:off x="6540028" y="1659470"/>
              <a:ext cx="304800" cy="609600"/>
              <a:chOff x="4656" y="1344"/>
              <a:chExt cx="192" cy="384"/>
            </a:xfrm>
          </p:grpSpPr>
          <p:sp>
            <p:nvSpPr>
              <p:cNvPr id="249" name="Freeform 35">
                <a:extLst>
                  <a:ext uri="{FF2B5EF4-FFF2-40B4-BE49-F238E27FC236}">
                    <a16:creationId xmlns:a16="http://schemas.microsoft.com/office/drawing/2014/main" id="{DA36E3B6-9330-CB43-AE75-078312B53ECB}"/>
                  </a:ext>
                </a:extLst>
              </p:cNvPr>
              <p:cNvSpPr>
                <a:spLocks noChangeAspect="1"/>
              </p:cNvSpPr>
              <p:nvPr/>
            </p:nvSpPr>
            <p:spPr bwMode="auto">
              <a:xfrm>
                <a:off x="4656" y="1344"/>
                <a:ext cx="99" cy="384"/>
              </a:xfrm>
              <a:custGeom>
                <a:avLst/>
                <a:gdLst>
                  <a:gd name="T0" fmla="*/ 0 w 192"/>
                  <a:gd name="T1" fmla="*/ 0 h 768"/>
                  <a:gd name="T2" fmla="*/ 0 w 192"/>
                  <a:gd name="T3" fmla="*/ 96 h 768"/>
                  <a:gd name="T4" fmla="*/ 99 w 192"/>
                  <a:gd name="T5" fmla="*/ 144 h 768"/>
                  <a:gd name="T6" fmla="*/ 99 w 192"/>
                  <a:gd name="T7" fmla="*/ 240 h 768"/>
                  <a:gd name="T8" fmla="*/ 0 w 192"/>
                  <a:gd name="T9" fmla="*/ 288 h 768"/>
                  <a:gd name="T10" fmla="*/ 0 w 192"/>
                  <a:gd name="T11" fmla="*/ 384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p:spPr>
            <p:txBody>
              <a:bodyPr>
                <a:prstTxWarp prst="textNoShape">
                  <a:avLst/>
                </a:prstTxWarp>
              </a:bodyPr>
              <a:lstStyle/>
              <a:p>
                <a:endParaRPr lang="en-US"/>
              </a:p>
            </p:txBody>
          </p:sp>
          <p:sp>
            <p:nvSpPr>
              <p:cNvPr id="250" name="Line 36">
                <a:extLst>
                  <a:ext uri="{FF2B5EF4-FFF2-40B4-BE49-F238E27FC236}">
                    <a16:creationId xmlns:a16="http://schemas.microsoft.com/office/drawing/2014/main" id="{7ACC0A38-1E97-0E4C-B821-0D2102196452}"/>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1" name="Line 37">
                <a:extLst>
                  <a:ext uri="{FF2B5EF4-FFF2-40B4-BE49-F238E27FC236}">
                    <a16:creationId xmlns:a16="http://schemas.microsoft.com/office/drawing/2014/main" id="{6DCFC489-AA39-4D40-B146-621B4BCBF431}"/>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2" name="Freeform 38">
                <a:extLst>
                  <a:ext uri="{FF2B5EF4-FFF2-40B4-BE49-F238E27FC236}">
                    <a16:creationId xmlns:a16="http://schemas.microsoft.com/office/drawing/2014/main" id="{ACCA96CE-DFE4-5C4F-9453-4D044296EEBD}"/>
                  </a:ext>
                </a:extLst>
              </p:cNvPr>
              <p:cNvSpPr>
                <a:spLocks/>
              </p:cNvSpPr>
              <p:nvPr/>
            </p:nvSpPr>
            <p:spPr bwMode="auto">
              <a:xfrm rot="9240000">
                <a:off x="4689" y="1434"/>
                <a:ext cx="48" cy="48"/>
              </a:xfrm>
              <a:custGeom>
                <a:avLst/>
                <a:gdLst>
                  <a:gd name="T0" fmla="*/ 0 w 96"/>
                  <a:gd name="T1" fmla="*/ 24 h 96"/>
                  <a:gd name="T2" fmla="*/ 48 w 96"/>
                  <a:gd name="T3" fmla="*/ 0 h 96"/>
                  <a:gd name="T4" fmla="*/ 48 w 96"/>
                  <a:gd name="T5" fmla="*/ 48 h 96"/>
                  <a:gd name="T6" fmla="*/ 0 w 96"/>
                  <a:gd name="T7" fmla="*/ 24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prstTxWarp prst="textNoShape">
                  <a:avLst/>
                </a:prstTxWarp>
              </a:bodyPr>
              <a:lstStyle/>
              <a:p>
                <a:endParaRPr lang="en-US"/>
              </a:p>
            </p:txBody>
          </p:sp>
        </p:grpSp>
        <p:cxnSp>
          <p:nvCxnSpPr>
            <p:cNvPr id="253" name="Straight Connector 252">
              <a:extLst>
                <a:ext uri="{FF2B5EF4-FFF2-40B4-BE49-F238E27FC236}">
                  <a16:creationId xmlns:a16="http://schemas.microsoft.com/office/drawing/2014/main" id="{1DDEFF95-9B9D-AE48-8168-6203369C4DC6}"/>
                </a:ext>
              </a:extLst>
            </p:cNvPr>
            <p:cNvCxnSpPr/>
            <p:nvPr/>
          </p:nvCxnSpPr>
          <p:spPr>
            <a:xfrm>
              <a:off x="6844827" y="1659470"/>
              <a:ext cx="27649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54" name="Freeform 12">
              <a:extLst>
                <a:ext uri="{FF2B5EF4-FFF2-40B4-BE49-F238E27FC236}">
                  <a16:creationId xmlns:a16="http://schemas.microsoft.com/office/drawing/2014/main" id="{27F498C3-3726-C34B-A12C-B2D494A4BF28}"/>
                </a:ext>
              </a:extLst>
            </p:cNvPr>
            <p:cNvSpPr>
              <a:spLocks/>
            </p:cNvSpPr>
            <p:nvPr/>
          </p:nvSpPr>
          <p:spPr bwMode="auto">
            <a:xfrm flipH="1">
              <a:off x="7493037" y="226906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nvGrpSpPr>
            <p:cNvPr id="255" name="Group 222">
              <a:extLst>
                <a:ext uri="{FF2B5EF4-FFF2-40B4-BE49-F238E27FC236}">
                  <a16:creationId xmlns:a16="http://schemas.microsoft.com/office/drawing/2014/main" id="{2831024B-8B43-B246-88AB-48136D680002}"/>
                </a:ext>
              </a:extLst>
            </p:cNvPr>
            <p:cNvGrpSpPr>
              <a:grpSpLocks/>
            </p:cNvGrpSpPr>
            <p:nvPr/>
          </p:nvGrpSpPr>
          <p:grpSpPr bwMode="auto">
            <a:xfrm>
              <a:off x="7432490" y="2886843"/>
              <a:ext cx="304800" cy="381000"/>
              <a:chOff x="4272" y="3072"/>
              <a:chExt cx="192" cy="240"/>
            </a:xfrm>
          </p:grpSpPr>
          <p:sp>
            <p:nvSpPr>
              <p:cNvPr id="256" name="Line 99">
                <a:extLst>
                  <a:ext uri="{FF2B5EF4-FFF2-40B4-BE49-F238E27FC236}">
                    <a16:creationId xmlns:a16="http://schemas.microsoft.com/office/drawing/2014/main" id="{23B146AA-2D7D-764F-966F-5E9FCA12265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7" name="Line 100">
                <a:extLst>
                  <a:ext uri="{FF2B5EF4-FFF2-40B4-BE49-F238E27FC236}">
                    <a16:creationId xmlns:a16="http://schemas.microsoft.com/office/drawing/2014/main" id="{F6ABBFF8-F90D-E547-BC7F-C2058DDC251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8" name="Line 101">
                <a:extLst>
                  <a:ext uri="{FF2B5EF4-FFF2-40B4-BE49-F238E27FC236}">
                    <a16:creationId xmlns:a16="http://schemas.microsoft.com/office/drawing/2014/main" id="{6C65403C-3E5D-6C44-9C28-F6F207F23CF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9" name="Line 102">
                <a:extLst>
                  <a:ext uri="{FF2B5EF4-FFF2-40B4-BE49-F238E27FC236}">
                    <a16:creationId xmlns:a16="http://schemas.microsoft.com/office/drawing/2014/main" id="{2F74A73C-529D-8E4D-9D05-2C1FB8D3769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60" name="Line 103">
                <a:extLst>
                  <a:ext uri="{FF2B5EF4-FFF2-40B4-BE49-F238E27FC236}">
                    <a16:creationId xmlns:a16="http://schemas.microsoft.com/office/drawing/2014/main" id="{7C0E32AF-55CD-8848-A5B2-B3D67FAFD4D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61" name="Line 104">
                <a:extLst>
                  <a:ext uri="{FF2B5EF4-FFF2-40B4-BE49-F238E27FC236}">
                    <a16:creationId xmlns:a16="http://schemas.microsoft.com/office/drawing/2014/main" id="{3D6AEC66-65DC-C74C-9ECB-3B75CE357BE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262" name="TextBox 261">
              <a:extLst>
                <a:ext uri="{FF2B5EF4-FFF2-40B4-BE49-F238E27FC236}">
                  <a16:creationId xmlns:a16="http://schemas.microsoft.com/office/drawing/2014/main" id="{A1EDEBC7-AE14-E64F-8F3F-F6BB443CC892}"/>
                </a:ext>
              </a:extLst>
            </p:cNvPr>
            <p:cNvSpPr txBox="1"/>
            <p:nvPr/>
          </p:nvSpPr>
          <p:spPr>
            <a:xfrm>
              <a:off x="7225828" y="1430869"/>
              <a:ext cx="390815" cy="369332"/>
            </a:xfrm>
            <a:prstGeom prst="rect">
              <a:avLst/>
            </a:prstGeom>
            <a:noFill/>
          </p:spPr>
          <p:txBody>
            <a:bodyPr wrap="none" rtlCol="0">
              <a:spAutoFit/>
            </a:bodyPr>
            <a:lstStyle/>
            <a:p>
              <a:r>
                <a:rPr lang="en-US" dirty="0" err="1"/>
                <a:t>v</a:t>
              </a:r>
              <a:r>
                <a:rPr lang="en-US" baseline="-25000" dirty="0" err="1"/>
                <a:t>O</a:t>
              </a:r>
              <a:endParaRPr lang="en-US" baseline="-25000" dirty="0"/>
            </a:p>
          </p:txBody>
        </p:sp>
        <p:sp>
          <p:nvSpPr>
            <p:cNvPr id="263" name="TextBox 262">
              <a:extLst>
                <a:ext uri="{FF2B5EF4-FFF2-40B4-BE49-F238E27FC236}">
                  <a16:creationId xmlns:a16="http://schemas.microsoft.com/office/drawing/2014/main" id="{CC2D85D2-3CC3-A643-BC7F-9E6941E64A09}"/>
                </a:ext>
              </a:extLst>
            </p:cNvPr>
            <p:cNvSpPr txBox="1"/>
            <p:nvPr/>
          </p:nvSpPr>
          <p:spPr>
            <a:xfrm>
              <a:off x="6332915" y="1538144"/>
              <a:ext cx="405091" cy="369332"/>
            </a:xfrm>
            <a:prstGeom prst="rect">
              <a:avLst/>
            </a:prstGeom>
            <a:noFill/>
          </p:spPr>
          <p:txBody>
            <a:bodyPr wrap="none" rtlCol="0">
              <a:spAutoFit/>
            </a:bodyPr>
            <a:lstStyle/>
            <a:p>
              <a:r>
                <a:rPr lang="en-US" dirty="0" err="1"/>
                <a:t>v</a:t>
              </a:r>
              <a:r>
                <a:rPr lang="en-US" baseline="-25000" dirty="0" err="1"/>
                <a:t>in</a:t>
              </a:r>
              <a:endParaRPr lang="en-US" baseline="-25000" dirty="0"/>
            </a:p>
          </p:txBody>
        </p:sp>
        <p:sp>
          <p:nvSpPr>
            <p:cNvPr id="264" name="Oval 263">
              <a:extLst>
                <a:ext uri="{FF2B5EF4-FFF2-40B4-BE49-F238E27FC236}">
                  <a16:creationId xmlns:a16="http://schemas.microsoft.com/office/drawing/2014/main" id="{70275FFC-97FB-CB49-B9C8-3BADC5BA186C}"/>
                </a:ext>
              </a:extLst>
            </p:cNvPr>
            <p:cNvSpPr/>
            <p:nvPr/>
          </p:nvSpPr>
          <p:spPr>
            <a:xfrm>
              <a:off x="6786772" y="9374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5" name="TextBox 264">
              <a:extLst>
                <a:ext uri="{FF2B5EF4-FFF2-40B4-BE49-F238E27FC236}">
                  <a16:creationId xmlns:a16="http://schemas.microsoft.com/office/drawing/2014/main" id="{1D3393E5-323C-5A45-928D-8DF06A4828BD}"/>
                </a:ext>
              </a:extLst>
            </p:cNvPr>
            <p:cNvSpPr txBox="1"/>
            <p:nvPr/>
          </p:nvSpPr>
          <p:spPr>
            <a:xfrm>
              <a:off x="6213223" y="1130173"/>
              <a:ext cx="434883" cy="338554"/>
            </a:xfrm>
            <a:prstGeom prst="rect">
              <a:avLst/>
            </a:prstGeom>
            <a:noFill/>
          </p:spPr>
          <p:txBody>
            <a:bodyPr wrap="square" rtlCol="0">
              <a:spAutoFit/>
            </a:bodyPr>
            <a:lstStyle/>
            <a:p>
              <a:r>
                <a:rPr lang="en-US" sz="1600" dirty="0"/>
                <a:t>R</a:t>
              </a:r>
              <a:r>
                <a:rPr lang="en-US" sz="1600" baseline="-25000" dirty="0"/>
                <a:t>C</a:t>
              </a:r>
            </a:p>
          </p:txBody>
        </p:sp>
        <p:cxnSp>
          <p:nvCxnSpPr>
            <p:cNvPr id="266" name="Straight Connector 265">
              <a:extLst>
                <a:ext uri="{FF2B5EF4-FFF2-40B4-BE49-F238E27FC236}">
                  <a16:creationId xmlns:a16="http://schemas.microsoft.com/office/drawing/2014/main" id="{12D7C09D-71FE-7944-8551-D1AB51997D00}"/>
                </a:ext>
              </a:extLst>
            </p:cNvPr>
            <p:cNvCxnSpPr/>
            <p:nvPr/>
          </p:nvCxnSpPr>
          <p:spPr>
            <a:xfrm>
              <a:off x="8002341" y="1659469"/>
              <a:ext cx="27649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67" name="TextBox 266">
              <a:extLst>
                <a:ext uri="{FF2B5EF4-FFF2-40B4-BE49-F238E27FC236}">
                  <a16:creationId xmlns:a16="http://schemas.microsoft.com/office/drawing/2014/main" id="{AB39C139-1009-A44E-A8D6-68A7C24F8BE6}"/>
                </a:ext>
              </a:extLst>
            </p:cNvPr>
            <p:cNvSpPr txBox="1"/>
            <p:nvPr/>
          </p:nvSpPr>
          <p:spPr>
            <a:xfrm>
              <a:off x="8511650" y="1573946"/>
              <a:ext cx="405091" cy="369332"/>
            </a:xfrm>
            <a:prstGeom prst="rect">
              <a:avLst/>
            </a:prstGeom>
            <a:noFill/>
          </p:spPr>
          <p:txBody>
            <a:bodyPr wrap="none" rtlCol="0">
              <a:spAutoFit/>
            </a:bodyPr>
            <a:lstStyle/>
            <a:p>
              <a:r>
                <a:rPr lang="en-US" dirty="0" err="1"/>
                <a:t>v</a:t>
              </a:r>
              <a:r>
                <a:rPr lang="en-US" baseline="-25000" dirty="0" err="1"/>
                <a:t>in</a:t>
              </a:r>
              <a:endParaRPr lang="en-US" baseline="-25000" dirty="0"/>
            </a:p>
          </p:txBody>
        </p:sp>
        <p:sp>
          <p:nvSpPr>
            <p:cNvPr id="268" name="Oval 267">
              <a:extLst>
                <a:ext uri="{FF2B5EF4-FFF2-40B4-BE49-F238E27FC236}">
                  <a16:creationId xmlns:a16="http://schemas.microsoft.com/office/drawing/2014/main" id="{C559EA41-81DD-E347-9205-781EE24DF4A4}"/>
                </a:ext>
              </a:extLst>
            </p:cNvPr>
            <p:cNvSpPr/>
            <p:nvPr/>
          </p:nvSpPr>
          <p:spPr>
            <a:xfrm>
              <a:off x="8238452" y="9374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9" name="Oval 268">
              <a:extLst>
                <a:ext uri="{FF2B5EF4-FFF2-40B4-BE49-F238E27FC236}">
                  <a16:creationId xmlns:a16="http://schemas.microsoft.com/office/drawing/2014/main" id="{98AE99D5-A891-2745-9089-9AFD28BF21C7}"/>
                </a:ext>
              </a:extLst>
            </p:cNvPr>
            <p:cNvSpPr/>
            <p:nvPr/>
          </p:nvSpPr>
          <p:spPr>
            <a:xfrm>
              <a:off x="7042806" y="16049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0" name="Oval 269">
              <a:extLst>
                <a:ext uri="{FF2B5EF4-FFF2-40B4-BE49-F238E27FC236}">
                  <a16:creationId xmlns:a16="http://schemas.microsoft.com/office/drawing/2014/main" id="{91EB9D39-C4A7-4742-8004-FF340676ED8C}"/>
                </a:ext>
              </a:extLst>
            </p:cNvPr>
            <p:cNvSpPr/>
            <p:nvPr/>
          </p:nvSpPr>
          <p:spPr>
            <a:xfrm>
              <a:off x="7939489" y="161409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1" name="Oval 270">
              <a:extLst>
                <a:ext uri="{FF2B5EF4-FFF2-40B4-BE49-F238E27FC236}">
                  <a16:creationId xmlns:a16="http://schemas.microsoft.com/office/drawing/2014/main" id="{0EC2434D-03EC-7948-BA95-429CE4D7335E}"/>
                </a:ext>
              </a:extLst>
            </p:cNvPr>
            <p:cNvSpPr/>
            <p:nvPr/>
          </p:nvSpPr>
          <p:spPr>
            <a:xfrm>
              <a:off x="6494166" y="19280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2" name="Oval 271">
              <a:extLst>
                <a:ext uri="{FF2B5EF4-FFF2-40B4-BE49-F238E27FC236}">
                  <a16:creationId xmlns:a16="http://schemas.microsoft.com/office/drawing/2014/main" id="{8C084C35-FE71-F040-BDA9-08A899902E04}"/>
                </a:ext>
              </a:extLst>
            </p:cNvPr>
            <p:cNvSpPr/>
            <p:nvPr/>
          </p:nvSpPr>
          <p:spPr>
            <a:xfrm>
              <a:off x="8559983" y="19280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3" name="Freeform 12">
              <a:extLst>
                <a:ext uri="{FF2B5EF4-FFF2-40B4-BE49-F238E27FC236}">
                  <a16:creationId xmlns:a16="http://schemas.microsoft.com/office/drawing/2014/main" id="{4BC5DD3A-7CBD-B143-86DA-5FDFA0F1F7D3}"/>
                </a:ext>
              </a:extLst>
            </p:cNvPr>
            <p:cNvSpPr>
              <a:spLocks/>
            </p:cNvSpPr>
            <p:nvPr/>
          </p:nvSpPr>
          <p:spPr bwMode="auto">
            <a:xfrm rot="16200000" flipH="1">
              <a:off x="7131058" y="1892494"/>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274" name="Freeform 12">
              <a:extLst>
                <a:ext uri="{FF2B5EF4-FFF2-40B4-BE49-F238E27FC236}">
                  <a16:creationId xmlns:a16="http://schemas.microsoft.com/office/drawing/2014/main" id="{EC6778F4-0F2B-DD43-81B5-2FD55EDDD0EE}"/>
                </a:ext>
              </a:extLst>
            </p:cNvPr>
            <p:cNvSpPr>
              <a:spLocks/>
            </p:cNvSpPr>
            <p:nvPr/>
          </p:nvSpPr>
          <p:spPr bwMode="auto">
            <a:xfrm rot="16200000" flipH="1">
              <a:off x="7835002" y="189975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275" name="TextBox 274">
              <a:extLst>
                <a:ext uri="{FF2B5EF4-FFF2-40B4-BE49-F238E27FC236}">
                  <a16:creationId xmlns:a16="http://schemas.microsoft.com/office/drawing/2014/main" id="{742864FC-D38A-B24A-AC25-6553BB02C58C}"/>
                </a:ext>
              </a:extLst>
            </p:cNvPr>
            <p:cNvSpPr txBox="1"/>
            <p:nvPr/>
          </p:nvSpPr>
          <p:spPr>
            <a:xfrm>
              <a:off x="8441164" y="1180975"/>
              <a:ext cx="685800" cy="338554"/>
            </a:xfrm>
            <a:prstGeom prst="rect">
              <a:avLst/>
            </a:prstGeom>
            <a:noFill/>
          </p:spPr>
          <p:txBody>
            <a:bodyPr wrap="square" rtlCol="0">
              <a:spAutoFit/>
            </a:bodyPr>
            <a:lstStyle/>
            <a:p>
              <a:r>
                <a:rPr lang="en-US" sz="1600" dirty="0"/>
                <a:t>R</a:t>
              </a:r>
              <a:r>
                <a:rPr lang="en-US" sz="1600" baseline="-25000" dirty="0"/>
                <a:t>C</a:t>
              </a:r>
            </a:p>
          </p:txBody>
        </p:sp>
        <p:sp>
          <p:nvSpPr>
            <p:cNvPr id="276" name="TextBox 275">
              <a:extLst>
                <a:ext uri="{FF2B5EF4-FFF2-40B4-BE49-F238E27FC236}">
                  <a16:creationId xmlns:a16="http://schemas.microsoft.com/office/drawing/2014/main" id="{7121C710-C318-6749-A428-11328B58C2B7}"/>
                </a:ext>
              </a:extLst>
            </p:cNvPr>
            <p:cNvSpPr txBox="1"/>
            <p:nvPr/>
          </p:nvSpPr>
          <p:spPr>
            <a:xfrm>
              <a:off x="6975224" y="1790574"/>
              <a:ext cx="685800" cy="338554"/>
            </a:xfrm>
            <a:prstGeom prst="rect">
              <a:avLst/>
            </a:prstGeom>
            <a:noFill/>
          </p:spPr>
          <p:txBody>
            <a:bodyPr wrap="square" rtlCol="0">
              <a:spAutoFit/>
            </a:bodyPr>
            <a:lstStyle/>
            <a:p>
              <a:r>
                <a:rPr lang="en-US" sz="1600" dirty="0"/>
                <a:t>R</a:t>
              </a:r>
              <a:r>
                <a:rPr lang="en-US" sz="1600" baseline="-25000" dirty="0"/>
                <a:t>E</a:t>
              </a:r>
            </a:p>
          </p:txBody>
        </p:sp>
        <p:sp>
          <p:nvSpPr>
            <p:cNvPr id="277" name="TextBox 276">
              <a:extLst>
                <a:ext uri="{FF2B5EF4-FFF2-40B4-BE49-F238E27FC236}">
                  <a16:creationId xmlns:a16="http://schemas.microsoft.com/office/drawing/2014/main" id="{085DC429-6803-C84F-A348-E3DF9C5ACA12}"/>
                </a:ext>
              </a:extLst>
            </p:cNvPr>
            <p:cNvSpPr txBox="1"/>
            <p:nvPr/>
          </p:nvSpPr>
          <p:spPr>
            <a:xfrm>
              <a:off x="7722709" y="1812344"/>
              <a:ext cx="685800" cy="338554"/>
            </a:xfrm>
            <a:prstGeom prst="rect">
              <a:avLst/>
            </a:prstGeom>
            <a:noFill/>
          </p:spPr>
          <p:txBody>
            <a:bodyPr wrap="square" rtlCol="0">
              <a:spAutoFit/>
            </a:bodyPr>
            <a:lstStyle/>
            <a:p>
              <a:r>
                <a:rPr lang="en-US" sz="1600" dirty="0"/>
                <a:t>R</a:t>
              </a:r>
              <a:r>
                <a:rPr lang="en-US" sz="1600" baseline="-25000" dirty="0"/>
                <a:t>E</a:t>
              </a:r>
            </a:p>
          </p:txBody>
        </p:sp>
        <p:sp>
          <p:nvSpPr>
            <p:cNvPr id="278" name="TextBox 277">
              <a:extLst>
                <a:ext uri="{FF2B5EF4-FFF2-40B4-BE49-F238E27FC236}">
                  <a16:creationId xmlns:a16="http://schemas.microsoft.com/office/drawing/2014/main" id="{34F0076C-09B5-0648-9715-F6BE0399784D}"/>
                </a:ext>
              </a:extLst>
            </p:cNvPr>
            <p:cNvSpPr txBox="1"/>
            <p:nvPr/>
          </p:nvSpPr>
          <p:spPr>
            <a:xfrm>
              <a:off x="7075314" y="2486935"/>
              <a:ext cx="685800" cy="338554"/>
            </a:xfrm>
            <a:prstGeom prst="rect">
              <a:avLst/>
            </a:prstGeom>
            <a:noFill/>
          </p:spPr>
          <p:txBody>
            <a:bodyPr wrap="square" rtlCol="0">
              <a:spAutoFit/>
            </a:bodyPr>
            <a:lstStyle/>
            <a:p>
              <a:r>
                <a:rPr lang="en-US" sz="1600" dirty="0"/>
                <a:t>R</a:t>
              </a:r>
              <a:r>
                <a:rPr lang="en-US" sz="1600" baseline="-25000" dirty="0"/>
                <a:t>1</a:t>
              </a:r>
            </a:p>
          </p:txBody>
        </p:sp>
        <p:sp>
          <p:nvSpPr>
            <p:cNvPr id="114" name="Oval 113">
              <a:extLst>
                <a:ext uri="{FF2B5EF4-FFF2-40B4-BE49-F238E27FC236}">
                  <a16:creationId xmlns:a16="http://schemas.microsoft.com/office/drawing/2014/main" id="{15BCB0E2-4DDD-AB45-8099-735128AAB8EE}"/>
                </a:ext>
              </a:extLst>
            </p:cNvPr>
            <p:cNvSpPr/>
            <p:nvPr/>
          </p:nvSpPr>
          <p:spPr>
            <a:xfrm>
              <a:off x="7535450" y="221455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56309526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74567" y="104400"/>
            <a:ext cx="11867012"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19: Norcal receiver switch</a:t>
            </a:r>
            <a:endParaRPr sz="4400" dirty="0">
              <a:latin typeface="+mj-lt"/>
            </a:endParaRPr>
          </a:p>
        </p:txBody>
      </p:sp>
      <p:sp>
        <p:nvSpPr>
          <p:cNvPr id="124" name="TextBox 123">
            <a:extLst>
              <a:ext uri="{FF2B5EF4-FFF2-40B4-BE49-F238E27FC236}">
                <a16:creationId xmlns:a16="http://schemas.microsoft.com/office/drawing/2014/main" id="{33749E67-877D-C442-A99F-41CDA88BC3D9}"/>
              </a:ext>
            </a:extLst>
          </p:cNvPr>
          <p:cNvSpPr txBox="1"/>
          <p:nvPr/>
        </p:nvSpPr>
        <p:spPr>
          <a:xfrm>
            <a:off x="608109" y="1323413"/>
            <a:ext cx="9666386" cy="43773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Note that when the transistor conducts, point P has a potential of 0.</a:t>
            </a:r>
          </a:p>
          <a:p>
            <a:pPr defTabSz="457200" hangingPunct="0"/>
            <a:endParaRPr lang="en-US" sz="2000"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Consider the rising part of the base voltage waveform.  Calculate slope.</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Do the same for the falling part for voltage below .6V.   Calculate t</a:t>
            </a:r>
            <a:r>
              <a:rPr lang="en-US" sz="2000" baseline="-25000" dirty="0">
                <a:solidFill>
                  <a:srgbClr val="000000"/>
                </a:solidFill>
                <a:latin typeface="Calibri"/>
                <a:ea typeface="Calibri"/>
                <a:cs typeface="Calibri"/>
                <a:sym typeface="Calibri"/>
              </a:rPr>
              <a:t>2</a:t>
            </a:r>
            <a:r>
              <a:rPr lang="en-US" sz="2000" dirty="0">
                <a:solidFill>
                  <a:srgbClr val="000000"/>
                </a:solidFill>
                <a:latin typeface="Calibri"/>
                <a:ea typeface="Calibri"/>
                <a:cs typeface="Calibri"/>
                <a:sym typeface="Calibri"/>
              </a:rPr>
              <a:t>.</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Measure switch attenuation</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Measure the voltage with the switch on.  Measure output voltage and calculate on-off rejection ratio R=20 log(</a:t>
            </a:r>
            <a:r>
              <a:rPr lang="en-US" sz="2000" dirty="0" err="1">
                <a:solidFill>
                  <a:srgbClr val="000000"/>
                </a:solidFill>
                <a:latin typeface="Calibri"/>
                <a:ea typeface="Calibri"/>
                <a:cs typeface="Calibri"/>
                <a:sym typeface="Calibri"/>
              </a:rPr>
              <a:t>V</a:t>
            </a:r>
            <a:r>
              <a:rPr lang="en-US" sz="2000" baseline="-25000" dirty="0" err="1">
                <a:solidFill>
                  <a:srgbClr val="000000"/>
                </a:solidFill>
                <a:latin typeface="Calibri"/>
                <a:ea typeface="Calibri"/>
                <a:cs typeface="Calibri"/>
                <a:sym typeface="Calibri"/>
              </a:rPr>
              <a:t>off</a:t>
            </a:r>
            <a:r>
              <a:rPr lang="en-US" sz="2000" dirty="0">
                <a:solidFill>
                  <a:srgbClr val="000000"/>
                </a:solidFill>
                <a:latin typeface="Calibri"/>
                <a:ea typeface="Calibri"/>
                <a:cs typeface="Calibri"/>
                <a:sym typeface="Calibri"/>
              </a:rPr>
              <a:t>/V</a:t>
            </a:r>
            <a:r>
              <a:rPr lang="en-US" sz="2000" baseline="-25000" dirty="0">
                <a:solidFill>
                  <a:srgbClr val="000000"/>
                </a:solidFill>
                <a:latin typeface="Calibri"/>
                <a:ea typeface="Calibri"/>
                <a:cs typeface="Calibri"/>
                <a:sym typeface="Calibri"/>
              </a:rPr>
              <a:t>on</a:t>
            </a:r>
            <a:r>
              <a:rPr lang="en-US" sz="2000" dirty="0">
                <a:solidFill>
                  <a:srgbClr val="000000"/>
                </a:solidFill>
                <a:latin typeface="Calibri"/>
                <a:ea typeface="Calibri"/>
                <a:cs typeface="Calibri"/>
                <a:sym typeface="Calibri"/>
              </a:rPr>
              <a:t>)</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Find the saturation resistance R</a:t>
            </a:r>
            <a:r>
              <a:rPr lang="en-US" sz="2000" baseline="-25000" dirty="0">
                <a:solidFill>
                  <a:srgbClr val="000000"/>
                </a:solidFill>
                <a:latin typeface="Calibri"/>
                <a:ea typeface="Calibri"/>
                <a:cs typeface="Calibri"/>
                <a:sym typeface="Calibri"/>
              </a:rPr>
              <a:t>s</a:t>
            </a:r>
            <a:r>
              <a:rPr lang="en-US" sz="2000" dirty="0">
                <a:solidFill>
                  <a:srgbClr val="000000"/>
                </a:solidFill>
                <a:latin typeface="Calibri"/>
                <a:ea typeface="Calibri"/>
                <a:cs typeface="Calibri"/>
                <a:sym typeface="Calibri"/>
              </a:rPr>
              <a:t>.</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Calculate the expected attenuation</a:t>
            </a:r>
            <a:br>
              <a:rPr lang="en-US" sz="2000" dirty="0">
                <a:solidFill>
                  <a:srgbClr val="000000"/>
                </a:solidFill>
                <a:latin typeface="Calibri"/>
                <a:ea typeface="Calibri"/>
                <a:cs typeface="Calibri"/>
                <a:sym typeface="Calibri"/>
              </a:rPr>
            </a:br>
            <a:endParaRPr lang="en-US" sz="2000" dirty="0">
              <a:solidFill>
                <a:srgbClr val="000000"/>
              </a:solidFill>
              <a:latin typeface="Calibri"/>
              <a:ea typeface="Calibri"/>
              <a:cs typeface="Calibri"/>
              <a:sym typeface="Calibri"/>
            </a:endParaRPr>
          </a:p>
          <a:p>
            <a:pPr marL="457200" indent="-457200" defTabSz="457200" latinLnBrk="1" hangingPunct="0">
              <a:buFont typeface="+mj-lt"/>
              <a:buAutoNum type="arabicPeriod"/>
            </a:pPr>
            <a:endParaRPr lang="en-US" sz="2000" dirty="0">
              <a:solidFill>
                <a:srgbClr val="000000"/>
              </a:solidFill>
              <a:latin typeface="Calibri"/>
              <a:ea typeface="Calibri"/>
              <a:cs typeface="Calibri"/>
              <a:sym typeface="Calibri"/>
            </a:endParaRPr>
          </a:p>
        </p:txBody>
      </p:sp>
      <p:sp>
        <p:nvSpPr>
          <p:cNvPr id="2" name="Slide Number Placeholder 1">
            <a:extLst>
              <a:ext uri="{FF2B5EF4-FFF2-40B4-BE49-F238E27FC236}">
                <a16:creationId xmlns:a16="http://schemas.microsoft.com/office/drawing/2014/main" id="{58A7C911-929F-6F4D-9BFB-C6F3FD3142E7}"/>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59</a:t>
            </a:fld>
            <a:endParaRPr lang="en-US"/>
          </a:p>
        </p:txBody>
      </p:sp>
      <p:grpSp>
        <p:nvGrpSpPr>
          <p:cNvPr id="10" name="Group 9">
            <a:extLst>
              <a:ext uri="{FF2B5EF4-FFF2-40B4-BE49-F238E27FC236}">
                <a16:creationId xmlns:a16="http://schemas.microsoft.com/office/drawing/2014/main" id="{31058BD9-5D55-3F45-B178-09F8849DC824}"/>
              </a:ext>
            </a:extLst>
          </p:cNvPr>
          <p:cNvGrpSpPr/>
          <p:nvPr/>
        </p:nvGrpSpPr>
        <p:grpSpPr>
          <a:xfrm>
            <a:off x="8719011" y="3980541"/>
            <a:ext cx="3400357" cy="2099029"/>
            <a:chOff x="8719011" y="3980541"/>
            <a:chExt cx="3400357" cy="2099029"/>
          </a:xfrm>
        </p:grpSpPr>
        <p:sp>
          <p:nvSpPr>
            <p:cNvPr id="67" name="TextBox 66">
              <a:extLst>
                <a:ext uri="{FF2B5EF4-FFF2-40B4-BE49-F238E27FC236}">
                  <a16:creationId xmlns:a16="http://schemas.microsoft.com/office/drawing/2014/main" id="{8976316B-FE98-9344-9080-39847E136865}"/>
                </a:ext>
              </a:extLst>
            </p:cNvPr>
            <p:cNvSpPr txBox="1"/>
            <p:nvPr/>
          </p:nvSpPr>
          <p:spPr>
            <a:xfrm>
              <a:off x="10738037" y="4170184"/>
              <a:ext cx="130354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latin typeface="Calibri"/>
                  <a:ea typeface="Calibri"/>
                  <a:cs typeface="Calibri"/>
                  <a:sym typeface="Calibri"/>
                </a:rPr>
                <a:t>1 </a:t>
              </a:r>
              <a:r>
                <a:rPr lang="en-US" sz="1400" dirty="0">
                  <a:solidFill>
                    <a:srgbClr val="000000"/>
                  </a:solidFill>
                  <a:latin typeface="Calibri"/>
                  <a:ea typeface="Calibri"/>
                  <a:cs typeface="Calibri"/>
                  <a:sym typeface="Calibri"/>
                </a:rPr>
                <a:t>(15uH)</a:t>
              </a:r>
              <a:endParaRPr lang="en-US" sz="1400" baseline="-25000" dirty="0">
                <a:solidFill>
                  <a:srgbClr val="000000"/>
                </a:solidFill>
                <a:latin typeface="Calibri"/>
                <a:ea typeface="Calibri"/>
                <a:cs typeface="Calibri"/>
                <a:sym typeface="Calibri"/>
              </a:endParaRPr>
            </a:p>
          </p:txBody>
        </p:sp>
        <p:sp>
          <p:nvSpPr>
            <p:cNvPr id="70" name="TextBox 69">
              <a:extLst>
                <a:ext uri="{FF2B5EF4-FFF2-40B4-BE49-F238E27FC236}">
                  <a16:creationId xmlns:a16="http://schemas.microsoft.com/office/drawing/2014/main" id="{4799A60E-6540-FD45-89D3-8281374D14EA}"/>
                </a:ext>
              </a:extLst>
            </p:cNvPr>
            <p:cNvSpPr txBox="1"/>
            <p:nvPr/>
          </p:nvSpPr>
          <p:spPr>
            <a:xfrm>
              <a:off x="10770380" y="5081447"/>
              <a:ext cx="134898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Harmonic filter</a:t>
              </a:r>
            </a:p>
          </p:txBody>
        </p:sp>
        <p:grpSp>
          <p:nvGrpSpPr>
            <p:cNvPr id="6" name="Group 209">
              <a:extLst>
                <a:ext uri="{FF2B5EF4-FFF2-40B4-BE49-F238E27FC236}">
                  <a16:creationId xmlns:a16="http://schemas.microsoft.com/office/drawing/2014/main" id="{891045C6-7AC3-804A-86E3-DA5A9D846C45}"/>
                </a:ext>
              </a:extLst>
            </p:cNvPr>
            <p:cNvGrpSpPr>
              <a:grpSpLocks/>
            </p:cNvGrpSpPr>
            <p:nvPr/>
          </p:nvGrpSpPr>
          <p:grpSpPr bwMode="auto">
            <a:xfrm rot="16200000">
              <a:off x="10875536" y="4376219"/>
              <a:ext cx="155448" cy="731520"/>
              <a:chOff x="3935" y="1728"/>
              <a:chExt cx="96" cy="480"/>
            </a:xfrm>
          </p:grpSpPr>
          <p:sp>
            <p:nvSpPr>
              <p:cNvPr id="7" name="Arc 59">
                <a:extLst>
                  <a:ext uri="{FF2B5EF4-FFF2-40B4-BE49-F238E27FC236}">
                    <a16:creationId xmlns:a16="http://schemas.microsoft.com/office/drawing/2014/main" id="{5180C9A1-6030-6445-9FBA-11F1F486F6A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0">
                <a:extLst>
                  <a:ext uri="{FF2B5EF4-FFF2-40B4-BE49-F238E27FC236}">
                    <a16:creationId xmlns:a16="http://schemas.microsoft.com/office/drawing/2014/main" id="{73AABC3A-D395-6941-AFCC-B07FBF424B6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1">
                <a:extLst>
                  <a:ext uri="{FF2B5EF4-FFF2-40B4-BE49-F238E27FC236}">
                    <a16:creationId xmlns:a16="http://schemas.microsoft.com/office/drawing/2014/main" id="{C181E06F-FFAF-6141-87D7-E8824E7E9D8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62">
                <a:extLst>
                  <a:ext uri="{FF2B5EF4-FFF2-40B4-BE49-F238E27FC236}">
                    <a16:creationId xmlns:a16="http://schemas.microsoft.com/office/drawing/2014/main" id="{462487AB-5C41-9844-BEF4-C648CFD37EC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Line 63">
                <a:extLst>
                  <a:ext uri="{FF2B5EF4-FFF2-40B4-BE49-F238E27FC236}">
                    <a16:creationId xmlns:a16="http://schemas.microsoft.com/office/drawing/2014/main" id="{DF2AEB57-3575-9442-8859-715EAACD689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64">
                <a:extLst>
                  <a:ext uri="{FF2B5EF4-FFF2-40B4-BE49-F238E27FC236}">
                    <a16:creationId xmlns:a16="http://schemas.microsoft.com/office/drawing/2014/main" id="{ED79B98A-4BED-F745-BB4F-24EC02D69FA2}"/>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Arc 65">
                <a:extLst>
                  <a:ext uri="{FF2B5EF4-FFF2-40B4-BE49-F238E27FC236}">
                    <a16:creationId xmlns:a16="http://schemas.microsoft.com/office/drawing/2014/main" id="{D9455F96-8ACD-BB4E-86C8-810EFC457AA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6">
                <a:extLst>
                  <a:ext uri="{FF2B5EF4-FFF2-40B4-BE49-F238E27FC236}">
                    <a16:creationId xmlns:a16="http://schemas.microsoft.com/office/drawing/2014/main" id="{5F6AAE38-F0CF-3B4D-957A-3ED9191EDCB5}"/>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7">
                <a:extLst>
                  <a:ext uri="{FF2B5EF4-FFF2-40B4-BE49-F238E27FC236}">
                    <a16:creationId xmlns:a16="http://schemas.microsoft.com/office/drawing/2014/main" id="{12239659-9E5D-9A4B-B3AC-C77529F77EE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8">
                <a:extLst>
                  <a:ext uri="{FF2B5EF4-FFF2-40B4-BE49-F238E27FC236}">
                    <a16:creationId xmlns:a16="http://schemas.microsoft.com/office/drawing/2014/main" id="{68E6113A-F516-D34C-9F55-766962C286E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9">
                <a:extLst>
                  <a:ext uri="{FF2B5EF4-FFF2-40B4-BE49-F238E27FC236}">
                    <a16:creationId xmlns:a16="http://schemas.microsoft.com/office/drawing/2014/main" id="{B28D57D9-CD56-6345-A1DA-9022254134E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0">
                <a:extLst>
                  <a:ext uri="{FF2B5EF4-FFF2-40B4-BE49-F238E27FC236}">
                    <a16:creationId xmlns:a16="http://schemas.microsoft.com/office/drawing/2014/main" id="{90700A59-EE02-8B40-A733-E3FCBBE44AD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71">
                <a:extLst>
                  <a:ext uri="{FF2B5EF4-FFF2-40B4-BE49-F238E27FC236}">
                    <a16:creationId xmlns:a16="http://schemas.microsoft.com/office/drawing/2014/main" id="{F2DC1126-3C43-894D-A71F-9DF08558D57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1" name="Group 210">
              <a:extLst>
                <a:ext uri="{FF2B5EF4-FFF2-40B4-BE49-F238E27FC236}">
                  <a16:creationId xmlns:a16="http://schemas.microsoft.com/office/drawing/2014/main" id="{246401B3-A701-B146-BA0C-4264534FDD7D}"/>
                </a:ext>
              </a:extLst>
            </p:cNvPr>
            <p:cNvGrpSpPr>
              <a:grpSpLocks/>
            </p:cNvGrpSpPr>
            <p:nvPr/>
          </p:nvGrpSpPr>
          <p:grpSpPr bwMode="auto">
            <a:xfrm>
              <a:off x="10076370" y="5019418"/>
              <a:ext cx="304800" cy="762000"/>
              <a:chOff x="3216" y="1728"/>
              <a:chExt cx="192" cy="480"/>
            </a:xfrm>
          </p:grpSpPr>
          <p:sp>
            <p:nvSpPr>
              <p:cNvPr id="22" name="Line 8">
                <a:extLst>
                  <a:ext uri="{FF2B5EF4-FFF2-40B4-BE49-F238E27FC236}">
                    <a16:creationId xmlns:a16="http://schemas.microsoft.com/office/drawing/2014/main" id="{9D607DA7-2E86-7346-82AD-C2D97AA0013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9">
                <a:extLst>
                  <a:ext uri="{FF2B5EF4-FFF2-40B4-BE49-F238E27FC236}">
                    <a16:creationId xmlns:a16="http://schemas.microsoft.com/office/drawing/2014/main" id="{3370AC0E-A885-294C-9F0E-44B8C80FB78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
                <a:extLst>
                  <a:ext uri="{FF2B5EF4-FFF2-40B4-BE49-F238E27FC236}">
                    <a16:creationId xmlns:a16="http://schemas.microsoft.com/office/drawing/2014/main" id="{4AA0029A-F2A6-4C41-8FB2-404F9A77884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1">
                <a:extLst>
                  <a:ext uri="{FF2B5EF4-FFF2-40B4-BE49-F238E27FC236}">
                    <a16:creationId xmlns:a16="http://schemas.microsoft.com/office/drawing/2014/main" id="{3D7088A6-CF46-E64C-9330-55000DE29B0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6" name="Straight Connector 25">
              <a:extLst>
                <a:ext uri="{FF2B5EF4-FFF2-40B4-BE49-F238E27FC236}">
                  <a16:creationId xmlns:a16="http://schemas.microsoft.com/office/drawing/2014/main" id="{1BCAED0B-55DC-E942-B4DD-C5B3C40CE239}"/>
                </a:ext>
              </a:extLst>
            </p:cNvPr>
            <p:cNvCxnSpPr>
              <a:cxnSpLocks/>
            </p:cNvCxnSpPr>
            <p:nvPr/>
          </p:nvCxnSpPr>
          <p:spPr>
            <a:xfrm>
              <a:off x="9704300" y="5030960"/>
              <a:ext cx="528577" cy="306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7" name="Group 210">
              <a:extLst>
                <a:ext uri="{FF2B5EF4-FFF2-40B4-BE49-F238E27FC236}">
                  <a16:creationId xmlns:a16="http://schemas.microsoft.com/office/drawing/2014/main" id="{BDFBE45A-62AE-2042-836B-87ACB0EF8E32}"/>
                </a:ext>
              </a:extLst>
            </p:cNvPr>
            <p:cNvGrpSpPr>
              <a:grpSpLocks/>
            </p:cNvGrpSpPr>
            <p:nvPr/>
          </p:nvGrpSpPr>
          <p:grpSpPr bwMode="auto">
            <a:xfrm rot="5400000">
              <a:off x="10087003" y="4358613"/>
              <a:ext cx="304800" cy="762000"/>
              <a:chOff x="3216" y="1728"/>
              <a:chExt cx="192" cy="480"/>
            </a:xfrm>
          </p:grpSpPr>
          <p:sp>
            <p:nvSpPr>
              <p:cNvPr id="28" name="Line 8">
                <a:extLst>
                  <a:ext uri="{FF2B5EF4-FFF2-40B4-BE49-F238E27FC236}">
                    <a16:creationId xmlns:a16="http://schemas.microsoft.com/office/drawing/2014/main" id="{438F6AE3-CB8B-2441-A883-662433627C2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9">
                <a:extLst>
                  <a:ext uri="{FF2B5EF4-FFF2-40B4-BE49-F238E27FC236}">
                    <a16:creationId xmlns:a16="http://schemas.microsoft.com/office/drawing/2014/main" id="{A958F18E-4787-564E-972F-ADC10267E5D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
                <a:extLst>
                  <a:ext uri="{FF2B5EF4-FFF2-40B4-BE49-F238E27FC236}">
                    <a16:creationId xmlns:a16="http://schemas.microsoft.com/office/drawing/2014/main" id="{0AFF3228-504B-534D-8B40-F5370317A2D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1">
                <a:extLst>
                  <a:ext uri="{FF2B5EF4-FFF2-40B4-BE49-F238E27FC236}">
                    <a16:creationId xmlns:a16="http://schemas.microsoft.com/office/drawing/2014/main" id="{E1875EE4-BCFD-5543-A0F4-BAE1737CBA1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2" name="Group 478">
              <a:extLst>
                <a:ext uri="{FF2B5EF4-FFF2-40B4-BE49-F238E27FC236}">
                  <a16:creationId xmlns:a16="http://schemas.microsoft.com/office/drawing/2014/main" id="{156CC823-2587-374F-8C87-F82DA0CDD1E4}"/>
                </a:ext>
              </a:extLst>
            </p:cNvPr>
            <p:cNvGrpSpPr>
              <a:grpSpLocks/>
            </p:cNvGrpSpPr>
            <p:nvPr/>
          </p:nvGrpSpPr>
          <p:grpSpPr bwMode="auto">
            <a:xfrm flipH="1">
              <a:off x="10207144" y="4733070"/>
              <a:ext cx="401622" cy="609600"/>
              <a:chOff x="4656" y="1344"/>
              <a:chExt cx="192" cy="384"/>
            </a:xfrm>
          </p:grpSpPr>
          <p:sp>
            <p:nvSpPr>
              <p:cNvPr id="33" name="Freeform 32">
                <a:extLst>
                  <a:ext uri="{FF2B5EF4-FFF2-40B4-BE49-F238E27FC236}">
                    <a16:creationId xmlns:a16="http://schemas.microsoft.com/office/drawing/2014/main" id="{0AA07468-9E66-F84C-83DA-8C92925FE252}"/>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4" name="Line 36">
                <a:extLst>
                  <a:ext uri="{FF2B5EF4-FFF2-40B4-BE49-F238E27FC236}">
                    <a16:creationId xmlns:a16="http://schemas.microsoft.com/office/drawing/2014/main" id="{244350C0-AD32-9D4C-9076-EF1FF52C31EF}"/>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5" name="Line 37">
                <a:extLst>
                  <a:ext uri="{FF2B5EF4-FFF2-40B4-BE49-F238E27FC236}">
                    <a16:creationId xmlns:a16="http://schemas.microsoft.com/office/drawing/2014/main" id="{03AA459C-AE51-2346-844C-F901963649AC}"/>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6" name="Freeform 35">
                <a:extLst>
                  <a:ext uri="{FF2B5EF4-FFF2-40B4-BE49-F238E27FC236}">
                    <a16:creationId xmlns:a16="http://schemas.microsoft.com/office/drawing/2014/main" id="{F640554F-C71D-F84F-929B-66DA99B49D7B}"/>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42" name="TextBox 41">
              <a:extLst>
                <a:ext uri="{FF2B5EF4-FFF2-40B4-BE49-F238E27FC236}">
                  <a16:creationId xmlns:a16="http://schemas.microsoft.com/office/drawing/2014/main" id="{9D6C519C-9528-C54C-8539-CC04B8E76BD9}"/>
                </a:ext>
              </a:extLst>
            </p:cNvPr>
            <p:cNvSpPr txBox="1"/>
            <p:nvPr/>
          </p:nvSpPr>
          <p:spPr>
            <a:xfrm>
              <a:off x="10655122" y="4826164"/>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2N4124</a:t>
              </a:r>
            </a:p>
          </p:txBody>
        </p:sp>
        <p:grpSp>
          <p:nvGrpSpPr>
            <p:cNvPr id="44" name="Group 222">
              <a:extLst>
                <a:ext uri="{FF2B5EF4-FFF2-40B4-BE49-F238E27FC236}">
                  <a16:creationId xmlns:a16="http://schemas.microsoft.com/office/drawing/2014/main" id="{5578B8B3-8BA1-8D45-8285-F332033A2C04}"/>
                </a:ext>
              </a:extLst>
            </p:cNvPr>
            <p:cNvGrpSpPr>
              <a:grpSpLocks/>
            </p:cNvGrpSpPr>
            <p:nvPr/>
          </p:nvGrpSpPr>
          <p:grpSpPr bwMode="auto">
            <a:xfrm>
              <a:off x="10076543" y="5698570"/>
              <a:ext cx="304800" cy="381000"/>
              <a:chOff x="4272" y="3072"/>
              <a:chExt cx="192" cy="240"/>
            </a:xfrm>
          </p:grpSpPr>
          <p:sp>
            <p:nvSpPr>
              <p:cNvPr id="45" name="Line 99">
                <a:extLst>
                  <a:ext uri="{FF2B5EF4-FFF2-40B4-BE49-F238E27FC236}">
                    <a16:creationId xmlns:a16="http://schemas.microsoft.com/office/drawing/2014/main" id="{E9EB19EE-D10F-7E4B-9561-CC51463E8DD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0">
                <a:extLst>
                  <a:ext uri="{FF2B5EF4-FFF2-40B4-BE49-F238E27FC236}">
                    <a16:creationId xmlns:a16="http://schemas.microsoft.com/office/drawing/2014/main" id="{7B8959DA-420B-904F-95C2-4DD714A1FE9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1">
                <a:extLst>
                  <a:ext uri="{FF2B5EF4-FFF2-40B4-BE49-F238E27FC236}">
                    <a16:creationId xmlns:a16="http://schemas.microsoft.com/office/drawing/2014/main" id="{FE1EB235-E5AD-A54D-86CC-10A110FB378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2">
                <a:extLst>
                  <a:ext uri="{FF2B5EF4-FFF2-40B4-BE49-F238E27FC236}">
                    <a16:creationId xmlns:a16="http://schemas.microsoft.com/office/drawing/2014/main" id="{06796DB6-024E-0F41-8122-40EEA584F03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3">
                <a:extLst>
                  <a:ext uri="{FF2B5EF4-FFF2-40B4-BE49-F238E27FC236}">
                    <a16:creationId xmlns:a16="http://schemas.microsoft.com/office/drawing/2014/main" id="{95A29585-4D0F-0E4D-BD24-2BF0FB008C9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04">
                <a:extLst>
                  <a:ext uri="{FF2B5EF4-FFF2-40B4-BE49-F238E27FC236}">
                    <a16:creationId xmlns:a16="http://schemas.microsoft.com/office/drawing/2014/main" id="{C1A817BD-ACE0-754A-B792-474E0BEA6F7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2" name="Group 222">
              <a:extLst>
                <a:ext uri="{FF2B5EF4-FFF2-40B4-BE49-F238E27FC236}">
                  <a16:creationId xmlns:a16="http://schemas.microsoft.com/office/drawing/2014/main" id="{5FC2FDBD-78D0-7A4A-A13D-9906A735C475}"/>
                </a:ext>
              </a:extLst>
            </p:cNvPr>
            <p:cNvGrpSpPr>
              <a:grpSpLocks/>
            </p:cNvGrpSpPr>
            <p:nvPr/>
          </p:nvGrpSpPr>
          <p:grpSpPr bwMode="auto">
            <a:xfrm>
              <a:off x="10462424" y="5293776"/>
              <a:ext cx="304800" cy="381000"/>
              <a:chOff x="4272" y="3072"/>
              <a:chExt cx="192" cy="240"/>
            </a:xfrm>
          </p:grpSpPr>
          <p:sp>
            <p:nvSpPr>
              <p:cNvPr id="53" name="Line 99">
                <a:extLst>
                  <a:ext uri="{FF2B5EF4-FFF2-40B4-BE49-F238E27FC236}">
                    <a16:creationId xmlns:a16="http://schemas.microsoft.com/office/drawing/2014/main" id="{E95C2605-B1E6-0F4C-A53D-4231FDCA21A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0">
                <a:extLst>
                  <a:ext uri="{FF2B5EF4-FFF2-40B4-BE49-F238E27FC236}">
                    <a16:creationId xmlns:a16="http://schemas.microsoft.com/office/drawing/2014/main" id="{426F6C37-EF6D-C845-B9A2-6072AF76194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1">
                <a:extLst>
                  <a:ext uri="{FF2B5EF4-FFF2-40B4-BE49-F238E27FC236}">
                    <a16:creationId xmlns:a16="http://schemas.microsoft.com/office/drawing/2014/main" id="{29356378-1075-F04B-AA30-F7BA56815FB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2">
                <a:extLst>
                  <a:ext uri="{FF2B5EF4-FFF2-40B4-BE49-F238E27FC236}">
                    <a16:creationId xmlns:a16="http://schemas.microsoft.com/office/drawing/2014/main" id="{7AB4748E-F5B2-4040-A343-427B8B68913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3">
                <a:extLst>
                  <a:ext uri="{FF2B5EF4-FFF2-40B4-BE49-F238E27FC236}">
                    <a16:creationId xmlns:a16="http://schemas.microsoft.com/office/drawing/2014/main" id="{62B0ED40-AB64-E446-BD4F-7639088C02C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104">
                <a:extLst>
                  <a:ext uri="{FF2B5EF4-FFF2-40B4-BE49-F238E27FC236}">
                    <a16:creationId xmlns:a16="http://schemas.microsoft.com/office/drawing/2014/main" id="{BDBC1D89-363F-DE4F-A87A-8114D6D5087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59" name="Freeform 12">
              <a:extLst>
                <a:ext uri="{FF2B5EF4-FFF2-40B4-BE49-F238E27FC236}">
                  <a16:creationId xmlns:a16="http://schemas.microsoft.com/office/drawing/2014/main" id="{F37745A6-57E1-784A-99AF-477E2C26D36E}"/>
                </a:ext>
              </a:extLst>
            </p:cNvPr>
            <p:cNvSpPr>
              <a:spLocks noChangeAspect="1"/>
            </p:cNvSpPr>
            <p:nvPr/>
          </p:nvSpPr>
          <p:spPr bwMode="auto">
            <a:xfrm rot="5400000">
              <a:off x="9275806" y="4650074"/>
              <a:ext cx="15176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60" name="Oval 59">
              <a:extLst>
                <a:ext uri="{FF2B5EF4-FFF2-40B4-BE49-F238E27FC236}">
                  <a16:creationId xmlns:a16="http://schemas.microsoft.com/office/drawing/2014/main" id="{89518B24-0B8B-DE4C-A1C8-618E0522C29D}"/>
                </a:ext>
              </a:extLst>
            </p:cNvPr>
            <p:cNvSpPr/>
            <p:nvPr/>
          </p:nvSpPr>
          <p:spPr>
            <a:xfrm>
              <a:off x="8914165" y="498292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C668DC98-853D-5447-99B6-FE5ABA57747D}"/>
                </a:ext>
              </a:extLst>
            </p:cNvPr>
            <p:cNvSpPr/>
            <p:nvPr/>
          </p:nvSpPr>
          <p:spPr>
            <a:xfrm>
              <a:off x="11298368" y="467880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2" name="Straight Connector 61">
              <a:extLst>
                <a:ext uri="{FF2B5EF4-FFF2-40B4-BE49-F238E27FC236}">
                  <a16:creationId xmlns:a16="http://schemas.microsoft.com/office/drawing/2014/main" id="{58AA3B72-6813-8E48-82D3-C9CF399CA806}"/>
                </a:ext>
              </a:extLst>
            </p:cNvPr>
            <p:cNvCxnSpPr>
              <a:cxnSpLocks/>
            </p:cNvCxnSpPr>
            <p:nvPr/>
          </p:nvCxnSpPr>
          <p:spPr>
            <a:xfrm>
              <a:off x="9384244" y="4735420"/>
              <a:ext cx="528577" cy="306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3" name="Oval 62">
              <a:extLst>
                <a:ext uri="{FF2B5EF4-FFF2-40B4-BE49-F238E27FC236}">
                  <a16:creationId xmlns:a16="http://schemas.microsoft.com/office/drawing/2014/main" id="{6B09F34E-1209-954B-B9A7-B7DB79CECC21}"/>
                </a:ext>
              </a:extLst>
            </p:cNvPr>
            <p:cNvSpPr/>
            <p:nvPr/>
          </p:nvSpPr>
          <p:spPr>
            <a:xfrm>
              <a:off x="9311116" y="46887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D4FE30E5-96E4-E649-B2E4-262A13AEA178}"/>
                </a:ext>
              </a:extLst>
            </p:cNvPr>
            <p:cNvCxnSpPr/>
            <p:nvPr/>
          </p:nvCxnSpPr>
          <p:spPr>
            <a:xfrm flipV="1">
              <a:off x="10075246" y="4532643"/>
              <a:ext cx="340242" cy="333193"/>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5" name="TextBox 64">
              <a:extLst>
                <a:ext uri="{FF2B5EF4-FFF2-40B4-BE49-F238E27FC236}">
                  <a16:creationId xmlns:a16="http://schemas.microsoft.com/office/drawing/2014/main" id="{5C04637B-9FC8-7247-B221-3B5AE27C9105}"/>
                </a:ext>
              </a:extLst>
            </p:cNvPr>
            <p:cNvSpPr txBox="1"/>
            <p:nvPr/>
          </p:nvSpPr>
          <p:spPr>
            <a:xfrm>
              <a:off x="8719011" y="4696716"/>
              <a:ext cx="56357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8V TX</a:t>
              </a:r>
            </a:p>
          </p:txBody>
        </p:sp>
        <p:sp>
          <p:nvSpPr>
            <p:cNvPr id="68" name="TextBox 67">
              <a:extLst>
                <a:ext uri="{FF2B5EF4-FFF2-40B4-BE49-F238E27FC236}">
                  <a16:creationId xmlns:a16="http://schemas.microsoft.com/office/drawing/2014/main" id="{108B1D29-A1E5-A240-9DED-3E11BE4032EC}"/>
                </a:ext>
              </a:extLst>
            </p:cNvPr>
            <p:cNvSpPr txBox="1"/>
            <p:nvPr/>
          </p:nvSpPr>
          <p:spPr>
            <a:xfrm>
              <a:off x="9945117" y="3980541"/>
              <a:ext cx="517307"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latin typeface="Calibri"/>
                  <a:ea typeface="Calibri"/>
                  <a:cs typeface="Calibri"/>
                  <a:sym typeface="Calibri"/>
                </a:rPr>
                <a:t>1</a:t>
              </a:r>
            </a:p>
            <a:p>
              <a:pPr defTabSz="457200" latinLnBrk="1" hangingPunct="0"/>
              <a:r>
                <a:rPr lang="en-US" sz="1400" dirty="0">
                  <a:solidFill>
                    <a:srgbClr val="000000"/>
                  </a:solidFill>
                </a:rPr>
                <a:t>50pF</a:t>
              </a:r>
              <a:endParaRPr lang="en-US" sz="1400" dirty="0">
                <a:solidFill>
                  <a:srgbClr val="000000"/>
                </a:solidFill>
                <a:latin typeface="Calibri"/>
                <a:ea typeface="Calibri"/>
                <a:cs typeface="Calibri"/>
                <a:sym typeface="Calibri"/>
              </a:endParaRPr>
            </a:p>
          </p:txBody>
        </p:sp>
        <p:sp>
          <p:nvSpPr>
            <p:cNvPr id="69" name="TextBox 68">
              <a:extLst>
                <a:ext uri="{FF2B5EF4-FFF2-40B4-BE49-F238E27FC236}">
                  <a16:creationId xmlns:a16="http://schemas.microsoft.com/office/drawing/2014/main" id="{C77BE077-CFEA-F549-9F6E-840C331CDCB6}"/>
                </a:ext>
              </a:extLst>
            </p:cNvPr>
            <p:cNvSpPr txBox="1"/>
            <p:nvPr/>
          </p:nvSpPr>
          <p:spPr>
            <a:xfrm>
              <a:off x="9019876" y="5145111"/>
              <a:ext cx="65942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latin typeface="Calibri"/>
                  <a:ea typeface="Calibri"/>
                  <a:cs typeface="Calibri"/>
                  <a:sym typeface="Calibri"/>
                </a:rPr>
                <a:t>1</a:t>
              </a:r>
            </a:p>
            <a:p>
              <a:pPr defTabSz="457200" latinLnBrk="1" hangingPunct="0"/>
              <a:r>
                <a:rPr lang="en-US" sz="1400" dirty="0">
                  <a:solidFill>
                    <a:srgbClr val="000000"/>
                  </a:solidFill>
                </a:rPr>
                <a:t>1.8K</a:t>
              </a:r>
              <a:endParaRPr lang="en-US" sz="1400" dirty="0">
                <a:solidFill>
                  <a:srgbClr val="000000"/>
                </a:solidFill>
                <a:latin typeface="Calibri"/>
                <a:ea typeface="Calibri"/>
                <a:cs typeface="Calibri"/>
                <a:sym typeface="Calibri"/>
              </a:endParaRPr>
            </a:p>
          </p:txBody>
        </p:sp>
        <p:sp>
          <p:nvSpPr>
            <p:cNvPr id="64" name="TextBox 63">
              <a:extLst>
                <a:ext uri="{FF2B5EF4-FFF2-40B4-BE49-F238E27FC236}">
                  <a16:creationId xmlns:a16="http://schemas.microsoft.com/office/drawing/2014/main" id="{8479356E-0412-6F4D-B5E3-8BC4BEF40FF8}"/>
                </a:ext>
              </a:extLst>
            </p:cNvPr>
            <p:cNvSpPr txBox="1"/>
            <p:nvPr/>
          </p:nvSpPr>
          <p:spPr>
            <a:xfrm>
              <a:off x="9569349" y="5293788"/>
              <a:ext cx="537049"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a:t>
              </a:r>
            </a:p>
            <a:p>
              <a:pPr defTabSz="457200" latinLnBrk="1" hangingPunct="0"/>
              <a:r>
                <a:rPr lang="en-US" sz="1400" dirty="0">
                  <a:solidFill>
                    <a:srgbClr val="000000"/>
                  </a:solidFill>
                  <a:latin typeface="Calibri"/>
                  <a:ea typeface="Calibri"/>
                  <a:cs typeface="Calibri"/>
                  <a:sym typeface="Calibri"/>
                </a:rPr>
                <a:t>47nF</a:t>
              </a:r>
            </a:p>
          </p:txBody>
        </p:sp>
        <p:sp>
          <p:nvSpPr>
            <p:cNvPr id="71" name="Oval 70">
              <a:extLst>
                <a:ext uri="{FF2B5EF4-FFF2-40B4-BE49-F238E27FC236}">
                  <a16:creationId xmlns:a16="http://schemas.microsoft.com/office/drawing/2014/main" id="{EDA92FAC-89A0-0444-ACF3-ADCB98F6A560}"/>
                </a:ext>
              </a:extLst>
            </p:cNvPr>
            <p:cNvSpPr/>
            <p:nvPr/>
          </p:nvSpPr>
          <p:spPr>
            <a:xfrm>
              <a:off x="10186527" y="499000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TextBox 71">
              <a:extLst>
                <a:ext uri="{FF2B5EF4-FFF2-40B4-BE49-F238E27FC236}">
                  <a16:creationId xmlns:a16="http://schemas.microsoft.com/office/drawing/2014/main" id="{E5255046-9738-4947-9CA6-1819EA703195}"/>
                </a:ext>
              </a:extLst>
            </p:cNvPr>
            <p:cNvSpPr txBox="1"/>
            <p:nvPr/>
          </p:nvSpPr>
          <p:spPr>
            <a:xfrm>
              <a:off x="8970688" y="4283126"/>
              <a:ext cx="79605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Antenna</a:t>
              </a:r>
            </a:p>
          </p:txBody>
        </p:sp>
        <p:sp>
          <p:nvSpPr>
            <p:cNvPr id="73" name="Oval 72">
              <a:extLst>
                <a:ext uri="{FF2B5EF4-FFF2-40B4-BE49-F238E27FC236}">
                  <a16:creationId xmlns:a16="http://schemas.microsoft.com/office/drawing/2014/main" id="{F1ACFA68-9BE1-A247-96E8-76AB8800AADD}"/>
                </a:ext>
              </a:extLst>
            </p:cNvPr>
            <p:cNvSpPr/>
            <p:nvPr/>
          </p:nvSpPr>
          <p:spPr>
            <a:xfrm>
              <a:off x="10557138" y="468520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TextBox 73">
              <a:extLst>
                <a:ext uri="{FF2B5EF4-FFF2-40B4-BE49-F238E27FC236}">
                  <a16:creationId xmlns:a16="http://schemas.microsoft.com/office/drawing/2014/main" id="{4681BBA2-E368-D748-9521-876B4934B913}"/>
                </a:ext>
              </a:extLst>
            </p:cNvPr>
            <p:cNvSpPr txBox="1"/>
            <p:nvPr/>
          </p:nvSpPr>
          <p:spPr>
            <a:xfrm>
              <a:off x="10520131" y="4365001"/>
              <a:ext cx="3182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P</a:t>
              </a:r>
              <a:endParaRPr lang="en-US" sz="1400" baseline="-25000" dirty="0">
                <a:solidFill>
                  <a:srgbClr val="000000"/>
                </a:solidFill>
              </a:endParaRPr>
            </a:p>
          </p:txBody>
        </p:sp>
      </p:grpSp>
    </p:spTree>
    <p:extLst>
      <p:ext uri="{BB962C8B-B14F-4D97-AF65-F5344CB8AC3E}">
        <p14:creationId xmlns:p14="http://schemas.microsoft.com/office/powerpoint/2010/main" val="35403324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4766" y="60194"/>
            <a:ext cx="10515600" cy="869909"/>
          </a:xfrm>
        </p:spPr>
        <p:txBody>
          <a:bodyPr/>
          <a:lstStyle/>
          <a:p>
            <a:pPr algn="ctr"/>
            <a:r>
              <a:rPr lang="en-US" dirty="0"/>
              <a:t>Simple circuit analysis with Kirchhoff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1472371" y="1133305"/>
                <a:ext cx="4984871" cy="5015222"/>
              </a:xfrm>
            </p:spPr>
            <p:txBody>
              <a:bodyPr/>
              <a:lstStyle/>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𝑒𝑞</m:t>
                        </m:r>
                      </m:sub>
                    </m:sSub>
                  </m:oMath>
                </a14:m>
                <a:r>
                  <a:rPr lang="en-US" dirty="0"/>
                  <a:t> </a:t>
                </a:r>
                <a:r>
                  <a:rPr lang="en-US" sz="1800" dirty="0"/>
                  <a:t>is the equivalent resistance, replacing the top left circuit with a single resistance.</a:t>
                </a:r>
              </a:p>
              <a:p>
                <a:pPr>
                  <a:spcBef>
                    <a:spcPts val="400"/>
                  </a:spcBef>
                </a:pPr>
                <a:r>
                  <a:rPr lang="en-US" sz="1800" dirty="0"/>
                  <a:t>By Kirchhoff’s node rule,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r>
                      <a:rPr lang="en-US" sz="1800" b="0" i="1" smtClean="0">
                        <a:latin typeface="Cambria Math" panose="02040503050406030204" pitchFamily="18" charset="0"/>
                      </a:rPr>
                      <m:t>𝑖</m:t>
                    </m:r>
                    <m:r>
                      <a:rPr lang="en-US" sz="1800" b="0" i="0" smtClean="0">
                        <a:latin typeface="Cambria Math" panose="02040503050406030204" pitchFamily="18" charset="0"/>
                      </a:rPr>
                      <m:t>, </m:t>
                    </m:r>
                    <m:r>
                      <m:rPr>
                        <m:sty m:val="p"/>
                      </m:rPr>
                      <a:rPr lang="en-US" sz="1800" b="0" i="0" smtClean="0">
                        <a:latin typeface="Cambria Math" panose="02040503050406030204" pitchFamily="18" charset="0"/>
                      </a:rPr>
                      <m:t>so</m:t>
                    </m:r>
                    <m:r>
                      <a:rPr lang="en-US" sz="1800" b="0" i="0" smtClean="0">
                        <a:latin typeface="Cambria Math" panose="02040503050406030204" pitchFamily="18" charset="0"/>
                      </a:rPr>
                      <m:t> </m:t>
                    </m:r>
                  </m:oMath>
                </a14:m>
                <a:endParaRPr lang="en-US" sz="1800" dirty="0"/>
              </a:p>
              <a:p>
                <a:pPr>
                  <a:spcBef>
                    <a:spcPts val="400"/>
                  </a:spcBef>
                </a:pP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den>
                    </m:f>
                    <m:r>
                      <a:rPr lang="en-US" sz="1800" b="0" i="1" smtClean="0">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den>
                    </m:f>
                    <m:r>
                      <a:rPr lang="en-US" sz="1800" b="0" i="1" smtClean="0">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𝑒𝑞</m:t>
                            </m:r>
                          </m:sub>
                        </m:sSub>
                      </m:den>
                    </m:f>
                  </m:oMath>
                </a14:m>
                <a:r>
                  <a:rPr lang="en-US" sz="1800" dirty="0"/>
                  <a:t> thus </a:t>
                </a:r>
                <a14:m>
                  <m:oMath xmlns:m="http://schemas.openxmlformats.org/officeDocument/2006/math">
                    <m:f>
                      <m:fPr>
                        <m:ctrlPr>
                          <a:rPr lang="en-US" sz="1800" i="1" smtClean="0">
                            <a:latin typeface="Cambria Math" panose="02040503050406030204" pitchFamily="18" charset="0"/>
                          </a:rPr>
                        </m:ctrlPr>
                      </m:fPr>
                      <m:num>
                        <m:sSub>
                          <m:sSubPr>
                            <m:ctrlPr>
                              <a:rPr lang="en-US" sz="1800" i="1">
                                <a:latin typeface="Cambria Math" panose="02040503050406030204" pitchFamily="18" charset="0"/>
                              </a:rPr>
                            </m:ctrlPr>
                          </m:sSubPr>
                          <m:e>
                            <m:r>
                              <a:rPr lang="en-US" sz="1800" b="0" i="1" smtClean="0">
                                <a:latin typeface="Cambria Math" panose="02040503050406030204" pitchFamily="18" charset="0"/>
                              </a:rPr>
                              <m:t>𝑅</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b="0" i="0" smtClean="0">
                        <a:latin typeface="Cambria Math" panose="02040503050406030204" pitchFamily="18" charset="0"/>
                      </a:rPr>
                      <m:t>.</m:t>
                    </m:r>
                  </m:oMath>
                </a14:m>
                <a:r>
                  <a:rPr lang="en-US" sz="1800" dirty="0"/>
                  <a:t>  Adding, we get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oMath>
                </a14:m>
                <a:r>
                  <a:rPr lang="en-US" sz="1800" dirty="0"/>
                  <a:t> +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oMath>
                </a14:m>
                <a:r>
                  <a:rPr lang="en-US" sz="1800" dirty="0"/>
                  <a:t> . Dividing by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oMath>
                </a14:m>
                <a:r>
                  <a:rPr lang="en-US" sz="1800" dirty="0"/>
                  <a:t> and solving, we get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𝑒𝑞</m:t>
                        </m:r>
                      </m:sub>
                    </m:sSub>
                  </m:oMath>
                </a14:m>
                <a:endParaRPr lang="en-US" sz="1800" dirty="0"/>
              </a:p>
              <a:p>
                <a:pPr>
                  <a:spcBef>
                    <a:spcPts val="400"/>
                  </a:spcBef>
                </a:pPr>
                <a:endParaRPr lang="en-US" sz="1800" dirty="0"/>
              </a:p>
              <a:p>
                <a:pPr>
                  <a:spcBef>
                    <a:spcPts val="400"/>
                  </a:spcBef>
                </a:pPr>
                <a:r>
                  <a:rPr lang="en-US" sz="1800" dirty="0"/>
                  <a:t>Again let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oMath>
                </a14:m>
                <a:r>
                  <a:rPr lang="en-US" sz="1800" dirty="0"/>
                  <a:t> is the equivalent resistance, replacing the bottom left circuit with a single resistance.</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r>
                      <a:rPr lang="en-US" sz="1800">
                        <a:latin typeface="Cambria Math" panose="02040503050406030204" pitchFamily="18" charset="0"/>
                      </a:rPr>
                      <m:t>, </m:t>
                    </m:r>
                    <m:r>
                      <m:rPr>
                        <m:sty m:val="p"/>
                      </m:rPr>
                      <a:rPr lang="en-US" sz="1800">
                        <a:latin typeface="Cambria Math" panose="02040503050406030204" pitchFamily="18" charset="0"/>
                      </a:rPr>
                      <m:t>so</m:t>
                    </m:r>
                    <m:r>
                      <a:rPr lang="en-US" sz="1800">
                        <a:latin typeface="Cambria Math" panose="02040503050406030204" pitchFamily="18" charset="0"/>
                      </a:rPr>
                      <m:t> </m:t>
                    </m:r>
                  </m:oMath>
                </a14:m>
                <a:endParaRPr lang="en-US" sz="1800" dirty="0"/>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1</m:t>
                            </m:r>
                          </m:sub>
                        </m:sSub>
                      </m:den>
                    </m:f>
                    <m:r>
                      <a:rPr lang="en-US" sz="1800" b="0" i="1" smtClean="0">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2</m:t>
                            </m:r>
                          </m:sub>
                        </m:sSub>
                      </m:den>
                    </m:f>
                    <m:r>
                      <a:rPr lang="en-US" sz="1800" i="1">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b="0" i="1" smtClean="0">
                        <a:latin typeface="Cambria Math" panose="02040503050406030204" pitchFamily="18" charset="0"/>
                      </a:rPr>
                      <m:t>.</m:t>
                    </m:r>
                  </m:oMath>
                </a14:m>
                <a:endParaRPr lang="en-US" sz="1800" b="0" dirty="0"/>
              </a:p>
              <a:p>
                <a:pPr>
                  <a:spcBef>
                    <a:spcPts val="400"/>
                  </a:spcBef>
                </a:pPr>
                <a:r>
                  <a:rPr lang="en-US" sz="1800" dirty="0"/>
                  <a:t>Solving, we get.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den>
                    </m:f>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𝑒𝑞</m:t>
                        </m:r>
                      </m:sub>
                    </m:sSub>
                  </m:oMath>
                </a14:m>
                <a:endParaRPr lang="en-US" sz="1800" dirty="0"/>
              </a:p>
              <a:p>
                <a:pPr>
                  <a:spcBef>
                    <a:spcPts val="400"/>
                  </a:spcBef>
                </a:pPr>
                <a:endParaRPr lang="en-US" sz="18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1472371" y="1133305"/>
                <a:ext cx="4984871" cy="5015222"/>
              </a:xfrm>
              <a:blipFill>
                <a:blip r:embed="rId2"/>
                <a:stretch>
                  <a:fillRect l="-1018"/>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6</a:t>
            </a:fld>
            <a:endParaRPr lang="en-US"/>
          </a:p>
        </p:txBody>
      </p:sp>
      <p:grpSp>
        <p:nvGrpSpPr>
          <p:cNvPr id="31" name="Group 30">
            <a:extLst>
              <a:ext uri="{FF2B5EF4-FFF2-40B4-BE49-F238E27FC236}">
                <a16:creationId xmlns:a16="http://schemas.microsoft.com/office/drawing/2014/main" id="{E427A5F0-E728-5044-996B-2C6F768DF85C}"/>
              </a:ext>
            </a:extLst>
          </p:cNvPr>
          <p:cNvGrpSpPr/>
          <p:nvPr/>
        </p:nvGrpSpPr>
        <p:grpSpPr>
          <a:xfrm>
            <a:off x="221734" y="1453860"/>
            <a:ext cx="1134624" cy="1801430"/>
            <a:chOff x="51301" y="966302"/>
            <a:chExt cx="1134624" cy="1801430"/>
          </a:xfrm>
        </p:grpSpPr>
        <p:sp>
          <p:nvSpPr>
            <p:cNvPr id="6" name="Freeform 12">
              <a:extLst>
                <a:ext uri="{FF2B5EF4-FFF2-40B4-BE49-F238E27FC236}">
                  <a16:creationId xmlns:a16="http://schemas.microsoft.com/office/drawing/2014/main" id="{13743C50-A3C3-5D4E-AF96-4D0E161AC12B}"/>
                </a:ext>
              </a:extLst>
            </p:cNvPr>
            <p:cNvSpPr>
              <a:spLocks noChangeAspect="1"/>
            </p:cNvSpPr>
            <p:nvPr/>
          </p:nvSpPr>
          <p:spPr bwMode="auto">
            <a:xfrm>
              <a:off x="607709" y="1332219"/>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7" name="Freeform 12">
              <a:extLst>
                <a:ext uri="{FF2B5EF4-FFF2-40B4-BE49-F238E27FC236}">
                  <a16:creationId xmlns:a16="http://schemas.microsoft.com/office/drawing/2014/main" id="{F70ADF49-5892-6940-8C74-B834973EFC38}"/>
                </a:ext>
              </a:extLst>
            </p:cNvPr>
            <p:cNvSpPr>
              <a:spLocks noChangeAspect="1"/>
            </p:cNvSpPr>
            <p:nvPr/>
          </p:nvSpPr>
          <p:spPr bwMode="auto">
            <a:xfrm>
              <a:off x="605362" y="1864448"/>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8" name="Group 13">
              <a:extLst>
                <a:ext uri="{FF2B5EF4-FFF2-40B4-BE49-F238E27FC236}">
                  <a16:creationId xmlns:a16="http://schemas.microsoft.com/office/drawing/2014/main" id="{E3A98E8F-0A3D-6D45-958E-266B5B1E52E1}"/>
                </a:ext>
              </a:extLst>
            </p:cNvPr>
            <p:cNvGrpSpPr>
              <a:grpSpLocks noChangeAspect="1"/>
            </p:cNvGrpSpPr>
            <p:nvPr/>
          </p:nvGrpSpPr>
          <p:grpSpPr bwMode="auto">
            <a:xfrm>
              <a:off x="585031" y="1256019"/>
              <a:ext cx="152400" cy="152400"/>
              <a:chOff x="1344" y="2064"/>
              <a:chExt cx="192" cy="192"/>
            </a:xfrm>
          </p:grpSpPr>
          <p:sp>
            <p:nvSpPr>
              <p:cNvPr id="9" name="Oval 14">
                <a:extLst>
                  <a:ext uri="{FF2B5EF4-FFF2-40B4-BE49-F238E27FC236}">
                    <a16:creationId xmlns:a16="http://schemas.microsoft.com/office/drawing/2014/main" id="{17AC0CC0-4624-6444-98D0-70FCEF8FBB5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 name="Rectangle 15">
                <a:extLst>
                  <a:ext uri="{FF2B5EF4-FFF2-40B4-BE49-F238E27FC236}">
                    <a16:creationId xmlns:a16="http://schemas.microsoft.com/office/drawing/2014/main" id="{90E199EB-4E72-F648-B588-0F60E67161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 name="Group 13">
              <a:extLst>
                <a:ext uri="{FF2B5EF4-FFF2-40B4-BE49-F238E27FC236}">
                  <a16:creationId xmlns:a16="http://schemas.microsoft.com/office/drawing/2014/main" id="{F9F44F86-7652-F947-98C2-AB1BB7818593}"/>
                </a:ext>
              </a:extLst>
            </p:cNvPr>
            <p:cNvGrpSpPr>
              <a:grpSpLocks noChangeAspect="1"/>
            </p:cNvGrpSpPr>
            <p:nvPr/>
          </p:nvGrpSpPr>
          <p:grpSpPr bwMode="auto">
            <a:xfrm>
              <a:off x="582683" y="1802316"/>
              <a:ext cx="152400" cy="152400"/>
              <a:chOff x="1344" y="2064"/>
              <a:chExt cx="192" cy="192"/>
            </a:xfrm>
          </p:grpSpPr>
          <p:sp>
            <p:nvSpPr>
              <p:cNvPr id="12" name="Oval 14">
                <a:extLst>
                  <a:ext uri="{FF2B5EF4-FFF2-40B4-BE49-F238E27FC236}">
                    <a16:creationId xmlns:a16="http://schemas.microsoft.com/office/drawing/2014/main" id="{110C5F0D-9330-F844-924C-3026CAB1B1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 name="Rectangle 15">
                <a:extLst>
                  <a:ext uri="{FF2B5EF4-FFF2-40B4-BE49-F238E27FC236}">
                    <a16:creationId xmlns:a16="http://schemas.microsoft.com/office/drawing/2014/main" id="{A0BF6635-6CD4-2E4B-BCE6-B42D7B80CAB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 name="Group 13">
              <a:extLst>
                <a:ext uri="{FF2B5EF4-FFF2-40B4-BE49-F238E27FC236}">
                  <a16:creationId xmlns:a16="http://schemas.microsoft.com/office/drawing/2014/main" id="{E2CCEE7E-7406-D140-AECB-BA1A9BC02DAD}"/>
                </a:ext>
              </a:extLst>
            </p:cNvPr>
            <p:cNvGrpSpPr>
              <a:grpSpLocks noChangeAspect="1"/>
            </p:cNvGrpSpPr>
            <p:nvPr/>
          </p:nvGrpSpPr>
          <p:grpSpPr bwMode="auto">
            <a:xfrm>
              <a:off x="582683" y="2322818"/>
              <a:ext cx="152400" cy="152400"/>
              <a:chOff x="1344" y="2064"/>
              <a:chExt cx="192" cy="192"/>
            </a:xfrm>
          </p:grpSpPr>
          <p:sp>
            <p:nvSpPr>
              <p:cNvPr id="15" name="Oval 14">
                <a:extLst>
                  <a:ext uri="{FF2B5EF4-FFF2-40B4-BE49-F238E27FC236}">
                    <a16:creationId xmlns:a16="http://schemas.microsoft.com/office/drawing/2014/main" id="{B64F40A2-ED0F-FB45-90C8-96A0A9C6B80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 name="Rectangle 15">
                <a:extLst>
                  <a:ext uri="{FF2B5EF4-FFF2-40B4-BE49-F238E27FC236}">
                    <a16:creationId xmlns:a16="http://schemas.microsoft.com/office/drawing/2014/main" id="{262AFF42-FA48-F041-99EE-A8FDA85C96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 name="TextBox 16">
              <a:extLst>
                <a:ext uri="{FF2B5EF4-FFF2-40B4-BE49-F238E27FC236}">
                  <a16:creationId xmlns:a16="http://schemas.microsoft.com/office/drawing/2014/main" id="{285A3B7E-DC23-6F4D-BDED-6F86FE187756}"/>
                </a:ext>
              </a:extLst>
            </p:cNvPr>
            <p:cNvSpPr txBox="1"/>
            <p:nvPr/>
          </p:nvSpPr>
          <p:spPr>
            <a:xfrm>
              <a:off x="271304" y="1477109"/>
              <a:ext cx="361741" cy="307777"/>
            </a:xfrm>
            <a:prstGeom prst="rect">
              <a:avLst/>
            </a:prstGeom>
            <a:noFill/>
          </p:spPr>
          <p:txBody>
            <a:bodyPr wrap="square" rtlCol="0">
              <a:spAutoFit/>
            </a:bodyPr>
            <a:lstStyle/>
            <a:p>
              <a:r>
                <a:rPr lang="en-US" sz="1400" dirty="0"/>
                <a:t>R</a:t>
              </a:r>
              <a:r>
                <a:rPr lang="en-US" sz="1400" baseline="-25000" dirty="0"/>
                <a:t>1</a:t>
              </a:r>
            </a:p>
          </p:txBody>
        </p:sp>
        <p:sp>
          <p:nvSpPr>
            <p:cNvPr id="18" name="TextBox 17">
              <a:extLst>
                <a:ext uri="{FF2B5EF4-FFF2-40B4-BE49-F238E27FC236}">
                  <a16:creationId xmlns:a16="http://schemas.microsoft.com/office/drawing/2014/main" id="{0704522B-3475-A945-AD35-AA412CE79D47}"/>
                </a:ext>
              </a:extLst>
            </p:cNvPr>
            <p:cNvSpPr txBox="1"/>
            <p:nvPr/>
          </p:nvSpPr>
          <p:spPr>
            <a:xfrm>
              <a:off x="271304" y="2001060"/>
              <a:ext cx="361741" cy="307777"/>
            </a:xfrm>
            <a:prstGeom prst="rect">
              <a:avLst/>
            </a:prstGeom>
            <a:noFill/>
          </p:spPr>
          <p:txBody>
            <a:bodyPr wrap="square" rtlCol="0">
              <a:spAutoFit/>
            </a:bodyPr>
            <a:lstStyle/>
            <a:p>
              <a:r>
                <a:rPr lang="en-US" sz="1400" dirty="0"/>
                <a:t>R</a:t>
              </a:r>
              <a:r>
                <a:rPr lang="en-US" sz="1400" baseline="-25000" dirty="0"/>
                <a:t>2</a:t>
              </a:r>
            </a:p>
          </p:txBody>
        </p:sp>
        <p:sp>
          <p:nvSpPr>
            <p:cNvPr id="19" name="TextBox 18">
              <a:extLst>
                <a:ext uri="{FF2B5EF4-FFF2-40B4-BE49-F238E27FC236}">
                  <a16:creationId xmlns:a16="http://schemas.microsoft.com/office/drawing/2014/main" id="{ECF10042-4248-924D-91F8-D50D8E796BE2}"/>
                </a:ext>
              </a:extLst>
            </p:cNvPr>
            <p:cNvSpPr txBox="1"/>
            <p:nvPr/>
          </p:nvSpPr>
          <p:spPr>
            <a:xfrm>
              <a:off x="435377" y="2459955"/>
              <a:ext cx="526181" cy="307777"/>
            </a:xfrm>
            <a:prstGeom prst="rect">
              <a:avLst/>
            </a:prstGeom>
            <a:noFill/>
          </p:spPr>
          <p:txBody>
            <a:bodyPr wrap="square" rtlCol="0">
              <a:spAutoFit/>
            </a:bodyPr>
            <a:lstStyle/>
            <a:p>
              <a:r>
                <a:rPr lang="en-US" sz="1400" dirty="0"/>
                <a:t>V=0</a:t>
              </a:r>
            </a:p>
          </p:txBody>
        </p:sp>
        <p:sp>
          <p:nvSpPr>
            <p:cNvPr id="20" name="TextBox 19">
              <a:extLst>
                <a:ext uri="{FF2B5EF4-FFF2-40B4-BE49-F238E27FC236}">
                  <a16:creationId xmlns:a16="http://schemas.microsoft.com/office/drawing/2014/main" id="{42F849E2-E1F6-F547-AB63-47EF3D45D6B5}"/>
                </a:ext>
              </a:extLst>
            </p:cNvPr>
            <p:cNvSpPr txBox="1"/>
            <p:nvPr/>
          </p:nvSpPr>
          <p:spPr>
            <a:xfrm>
              <a:off x="456982" y="966302"/>
              <a:ext cx="361741" cy="307777"/>
            </a:xfrm>
            <a:prstGeom prst="rect">
              <a:avLst/>
            </a:prstGeom>
            <a:noFill/>
          </p:spPr>
          <p:txBody>
            <a:bodyPr wrap="square" rtlCol="0">
              <a:spAutoFit/>
            </a:bodyPr>
            <a:lstStyle/>
            <a:p>
              <a:r>
                <a:rPr lang="en-US" sz="1400" dirty="0"/>
                <a:t>V</a:t>
              </a:r>
              <a:r>
                <a:rPr lang="en-US" sz="1400" baseline="-25000" dirty="0"/>
                <a:t>1</a:t>
              </a:r>
            </a:p>
          </p:txBody>
        </p:sp>
        <p:sp>
          <p:nvSpPr>
            <p:cNvPr id="21" name="TextBox 20">
              <a:extLst>
                <a:ext uri="{FF2B5EF4-FFF2-40B4-BE49-F238E27FC236}">
                  <a16:creationId xmlns:a16="http://schemas.microsoft.com/office/drawing/2014/main" id="{1F89F8E5-CD0B-CB4E-B091-8DD8CF32745D}"/>
                </a:ext>
              </a:extLst>
            </p:cNvPr>
            <p:cNvSpPr txBox="1"/>
            <p:nvPr/>
          </p:nvSpPr>
          <p:spPr>
            <a:xfrm>
              <a:off x="644251" y="1717241"/>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23" name="Straight Arrow Connector 22">
              <a:extLst>
                <a:ext uri="{FF2B5EF4-FFF2-40B4-BE49-F238E27FC236}">
                  <a16:creationId xmlns:a16="http://schemas.microsoft.com/office/drawing/2014/main" id="{E280F986-055B-4747-A9FE-0EFBFFB712AB}"/>
                </a:ext>
              </a:extLst>
            </p:cNvPr>
            <p:cNvCxnSpPr>
              <a:cxnSpLocks/>
            </p:cNvCxnSpPr>
            <p:nvPr/>
          </p:nvCxnSpPr>
          <p:spPr>
            <a:xfrm>
              <a:off x="818723" y="1410534"/>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CBF9C1-AB17-BC4C-A85B-05E2B9773C89}"/>
                </a:ext>
              </a:extLst>
            </p:cNvPr>
            <p:cNvCxnSpPr>
              <a:cxnSpLocks/>
            </p:cNvCxnSpPr>
            <p:nvPr/>
          </p:nvCxnSpPr>
          <p:spPr>
            <a:xfrm>
              <a:off x="820398" y="2025159"/>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CCC1A63B-7131-A848-B93A-E62E40FF07B3}"/>
                </a:ext>
              </a:extLst>
            </p:cNvPr>
            <p:cNvSpPr txBox="1"/>
            <p:nvPr/>
          </p:nvSpPr>
          <p:spPr>
            <a:xfrm>
              <a:off x="824184" y="1407059"/>
              <a:ext cx="361741" cy="307777"/>
            </a:xfrm>
            <a:prstGeom prst="rect">
              <a:avLst/>
            </a:prstGeom>
            <a:noFill/>
          </p:spPr>
          <p:txBody>
            <a:bodyPr wrap="square" rtlCol="0">
              <a:spAutoFit/>
            </a:bodyPr>
            <a:lstStyle/>
            <a:p>
              <a:r>
                <a:rPr lang="en-US" sz="1400" dirty="0"/>
                <a:t>i</a:t>
              </a:r>
              <a:r>
                <a:rPr lang="en-US" sz="1400" baseline="-25000" dirty="0"/>
                <a:t>1</a:t>
              </a:r>
            </a:p>
          </p:txBody>
        </p:sp>
        <p:sp>
          <p:nvSpPr>
            <p:cNvPr id="27" name="TextBox 26">
              <a:extLst>
                <a:ext uri="{FF2B5EF4-FFF2-40B4-BE49-F238E27FC236}">
                  <a16:creationId xmlns:a16="http://schemas.microsoft.com/office/drawing/2014/main" id="{B0C4CDD6-DEA3-BF42-9304-CA4D1356CD74}"/>
                </a:ext>
              </a:extLst>
            </p:cNvPr>
            <p:cNvSpPr txBox="1"/>
            <p:nvPr/>
          </p:nvSpPr>
          <p:spPr>
            <a:xfrm>
              <a:off x="786232" y="1977802"/>
              <a:ext cx="361741" cy="307777"/>
            </a:xfrm>
            <a:prstGeom prst="rect">
              <a:avLst/>
            </a:prstGeom>
            <a:noFill/>
          </p:spPr>
          <p:txBody>
            <a:bodyPr wrap="square" rtlCol="0">
              <a:spAutoFit/>
            </a:bodyPr>
            <a:lstStyle/>
            <a:p>
              <a:r>
                <a:rPr lang="en-US" sz="1400" dirty="0"/>
                <a:t>i</a:t>
              </a:r>
              <a:r>
                <a:rPr lang="en-US" sz="1400" baseline="-25000" dirty="0"/>
                <a:t>2</a:t>
              </a:r>
            </a:p>
          </p:txBody>
        </p:sp>
        <p:cxnSp>
          <p:nvCxnSpPr>
            <p:cNvPr id="28" name="Straight Arrow Connector 27">
              <a:extLst>
                <a:ext uri="{FF2B5EF4-FFF2-40B4-BE49-F238E27FC236}">
                  <a16:creationId xmlns:a16="http://schemas.microsoft.com/office/drawing/2014/main" id="{343CAAA9-B88E-5049-AA80-0DF485144C0A}"/>
                </a:ext>
              </a:extLst>
            </p:cNvPr>
            <p:cNvCxnSpPr>
              <a:cxnSpLocks/>
            </p:cNvCxnSpPr>
            <p:nvPr/>
          </p:nvCxnSpPr>
          <p:spPr>
            <a:xfrm>
              <a:off x="288994" y="1370319"/>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AAE314D-53B9-3742-B116-1C1E7F05DF69}"/>
                </a:ext>
              </a:extLst>
            </p:cNvPr>
            <p:cNvSpPr txBox="1"/>
            <p:nvPr/>
          </p:nvSpPr>
          <p:spPr>
            <a:xfrm>
              <a:off x="51301" y="1559459"/>
              <a:ext cx="216166" cy="307777"/>
            </a:xfrm>
            <a:prstGeom prst="rect">
              <a:avLst/>
            </a:prstGeom>
            <a:noFill/>
          </p:spPr>
          <p:txBody>
            <a:bodyPr wrap="square" rtlCol="0">
              <a:spAutoFit/>
            </a:bodyPr>
            <a:lstStyle/>
            <a:p>
              <a:r>
                <a:rPr lang="en-US" sz="1400" dirty="0" err="1"/>
                <a:t>i</a:t>
              </a:r>
              <a:endParaRPr lang="en-US" sz="1400" baseline="-25000" dirty="0"/>
            </a:p>
          </p:txBody>
        </p:sp>
      </p:grpSp>
      <p:grpSp>
        <p:nvGrpSpPr>
          <p:cNvPr id="64" name="Group 63">
            <a:extLst>
              <a:ext uri="{FF2B5EF4-FFF2-40B4-BE49-F238E27FC236}">
                <a16:creationId xmlns:a16="http://schemas.microsoft.com/office/drawing/2014/main" id="{07E9DFF4-AD95-3644-98C4-5E1136F9148B}"/>
              </a:ext>
            </a:extLst>
          </p:cNvPr>
          <p:cNvGrpSpPr/>
          <p:nvPr/>
        </p:nvGrpSpPr>
        <p:grpSpPr>
          <a:xfrm>
            <a:off x="190175" y="3746242"/>
            <a:ext cx="1727829" cy="2195208"/>
            <a:chOff x="306538" y="2934259"/>
            <a:chExt cx="1727829" cy="2195208"/>
          </a:xfrm>
        </p:grpSpPr>
        <p:sp>
          <p:nvSpPr>
            <p:cNvPr id="34" name="Freeform 12">
              <a:extLst>
                <a:ext uri="{FF2B5EF4-FFF2-40B4-BE49-F238E27FC236}">
                  <a16:creationId xmlns:a16="http://schemas.microsoft.com/office/drawing/2014/main" id="{D7AA3281-8778-2245-9C8E-B658AF80E888}"/>
                </a:ext>
              </a:extLst>
            </p:cNvPr>
            <p:cNvSpPr>
              <a:spLocks noChangeAspect="1"/>
            </p:cNvSpPr>
            <p:nvPr/>
          </p:nvSpPr>
          <p:spPr bwMode="auto">
            <a:xfrm>
              <a:off x="1302281" y="3642034"/>
              <a:ext cx="171647" cy="717867"/>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36" name="Group 13">
              <a:extLst>
                <a:ext uri="{FF2B5EF4-FFF2-40B4-BE49-F238E27FC236}">
                  <a16:creationId xmlns:a16="http://schemas.microsoft.com/office/drawing/2014/main" id="{9D10B131-9FF7-854B-8820-548B205DD1EB}"/>
                </a:ext>
              </a:extLst>
            </p:cNvPr>
            <p:cNvGrpSpPr>
              <a:grpSpLocks noChangeAspect="1"/>
            </p:cNvGrpSpPr>
            <p:nvPr/>
          </p:nvGrpSpPr>
          <p:grpSpPr bwMode="auto">
            <a:xfrm>
              <a:off x="942227" y="3280871"/>
              <a:ext cx="234110" cy="195821"/>
              <a:chOff x="1344" y="2064"/>
              <a:chExt cx="192" cy="192"/>
            </a:xfrm>
          </p:grpSpPr>
          <p:sp>
            <p:nvSpPr>
              <p:cNvPr id="54" name="Oval 14">
                <a:extLst>
                  <a:ext uri="{FF2B5EF4-FFF2-40B4-BE49-F238E27FC236}">
                    <a16:creationId xmlns:a16="http://schemas.microsoft.com/office/drawing/2014/main" id="{5DBC8702-C54B-BC4D-ACCD-D37E87D57AD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5" name="Rectangle 15">
                <a:extLst>
                  <a:ext uri="{FF2B5EF4-FFF2-40B4-BE49-F238E27FC236}">
                    <a16:creationId xmlns:a16="http://schemas.microsoft.com/office/drawing/2014/main" id="{653B7B00-2296-1F40-A00F-8408482E955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53" name="Rectangle 15">
              <a:extLst>
                <a:ext uri="{FF2B5EF4-FFF2-40B4-BE49-F238E27FC236}">
                  <a16:creationId xmlns:a16="http://schemas.microsoft.com/office/drawing/2014/main" id="{58520FC2-90F1-F942-B5E6-853CBF9D0EDF}"/>
                </a:ext>
              </a:extLst>
            </p:cNvPr>
            <p:cNvSpPr>
              <a:spLocks noChangeAspect="1" noChangeArrowheads="1"/>
            </p:cNvSpPr>
            <p:nvPr/>
          </p:nvSpPr>
          <p:spPr bwMode="auto">
            <a:xfrm>
              <a:off x="1252951" y="4246068"/>
              <a:ext cx="234110" cy="195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38" name="Group 37">
              <a:extLst>
                <a:ext uri="{FF2B5EF4-FFF2-40B4-BE49-F238E27FC236}">
                  <a16:creationId xmlns:a16="http://schemas.microsoft.com/office/drawing/2014/main" id="{E9AAD459-2906-E44A-9E22-06506F755D1F}"/>
                </a:ext>
              </a:extLst>
            </p:cNvPr>
            <p:cNvGrpSpPr>
              <a:grpSpLocks noChangeAspect="1"/>
            </p:cNvGrpSpPr>
            <p:nvPr/>
          </p:nvGrpSpPr>
          <p:grpSpPr bwMode="auto">
            <a:xfrm>
              <a:off x="926779" y="4570443"/>
              <a:ext cx="234110" cy="195821"/>
              <a:chOff x="1344" y="2064"/>
              <a:chExt cx="192" cy="192"/>
            </a:xfrm>
          </p:grpSpPr>
          <p:sp>
            <p:nvSpPr>
              <p:cNvPr id="50" name="Oval 49">
                <a:extLst>
                  <a:ext uri="{FF2B5EF4-FFF2-40B4-BE49-F238E27FC236}">
                    <a16:creationId xmlns:a16="http://schemas.microsoft.com/office/drawing/2014/main" id="{82BBF8AB-F607-CB43-B730-935F2B808EA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1" name="Rectangle 50">
                <a:extLst>
                  <a:ext uri="{FF2B5EF4-FFF2-40B4-BE49-F238E27FC236}">
                    <a16:creationId xmlns:a16="http://schemas.microsoft.com/office/drawing/2014/main" id="{481BBED7-D4A5-7E48-95F6-30F40073EF7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39" name="TextBox 38">
              <a:extLst>
                <a:ext uri="{FF2B5EF4-FFF2-40B4-BE49-F238E27FC236}">
                  <a16:creationId xmlns:a16="http://schemas.microsoft.com/office/drawing/2014/main" id="{47C71038-831A-BC49-9A81-3F907236B31C}"/>
                </a:ext>
              </a:extLst>
            </p:cNvPr>
            <p:cNvSpPr txBox="1"/>
            <p:nvPr/>
          </p:nvSpPr>
          <p:spPr>
            <a:xfrm>
              <a:off x="306538" y="3795547"/>
              <a:ext cx="555690" cy="395467"/>
            </a:xfrm>
            <a:prstGeom prst="rect">
              <a:avLst/>
            </a:prstGeom>
            <a:noFill/>
          </p:spPr>
          <p:txBody>
            <a:bodyPr wrap="square" rtlCol="0">
              <a:spAutoFit/>
            </a:bodyPr>
            <a:lstStyle/>
            <a:p>
              <a:r>
                <a:rPr lang="en-US" sz="1400" dirty="0"/>
                <a:t>R</a:t>
              </a:r>
              <a:r>
                <a:rPr lang="en-US" sz="1400" baseline="-25000" dirty="0"/>
                <a:t>1</a:t>
              </a:r>
            </a:p>
          </p:txBody>
        </p:sp>
        <p:sp>
          <p:nvSpPr>
            <p:cNvPr id="40" name="TextBox 39">
              <a:extLst>
                <a:ext uri="{FF2B5EF4-FFF2-40B4-BE49-F238E27FC236}">
                  <a16:creationId xmlns:a16="http://schemas.microsoft.com/office/drawing/2014/main" id="{AA0910B8-4B69-BA4A-91B1-5E61372C9375}"/>
                </a:ext>
              </a:extLst>
            </p:cNvPr>
            <p:cNvSpPr txBox="1"/>
            <p:nvPr/>
          </p:nvSpPr>
          <p:spPr>
            <a:xfrm>
              <a:off x="1010453" y="3825685"/>
              <a:ext cx="555690" cy="395467"/>
            </a:xfrm>
            <a:prstGeom prst="rect">
              <a:avLst/>
            </a:prstGeom>
            <a:noFill/>
          </p:spPr>
          <p:txBody>
            <a:bodyPr wrap="square" rtlCol="0">
              <a:spAutoFit/>
            </a:bodyPr>
            <a:lstStyle/>
            <a:p>
              <a:r>
                <a:rPr lang="en-US" sz="1400" dirty="0"/>
                <a:t>R</a:t>
              </a:r>
              <a:r>
                <a:rPr lang="en-US" sz="1400" baseline="-25000" dirty="0"/>
                <a:t>2</a:t>
              </a:r>
            </a:p>
          </p:txBody>
        </p:sp>
        <p:sp>
          <p:nvSpPr>
            <p:cNvPr id="41" name="TextBox 40">
              <a:extLst>
                <a:ext uri="{FF2B5EF4-FFF2-40B4-BE49-F238E27FC236}">
                  <a16:creationId xmlns:a16="http://schemas.microsoft.com/office/drawing/2014/main" id="{38281145-2F5B-5247-A813-7C1D3FCC0ADC}"/>
                </a:ext>
              </a:extLst>
            </p:cNvPr>
            <p:cNvSpPr txBox="1"/>
            <p:nvPr/>
          </p:nvSpPr>
          <p:spPr>
            <a:xfrm>
              <a:off x="852633" y="4734000"/>
              <a:ext cx="808295" cy="395467"/>
            </a:xfrm>
            <a:prstGeom prst="rect">
              <a:avLst/>
            </a:prstGeom>
            <a:noFill/>
          </p:spPr>
          <p:txBody>
            <a:bodyPr wrap="square" rtlCol="0">
              <a:spAutoFit/>
            </a:bodyPr>
            <a:lstStyle/>
            <a:p>
              <a:r>
                <a:rPr lang="en-US" sz="1400" dirty="0"/>
                <a:t>V=0</a:t>
              </a:r>
            </a:p>
          </p:txBody>
        </p:sp>
        <p:sp>
          <p:nvSpPr>
            <p:cNvPr id="42" name="TextBox 41">
              <a:extLst>
                <a:ext uri="{FF2B5EF4-FFF2-40B4-BE49-F238E27FC236}">
                  <a16:creationId xmlns:a16="http://schemas.microsoft.com/office/drawing/2014/main" id="{1E7C6532-646B-5D40-9DB6-A1DB3941A2CB}"/>
                </a:ext>
              </a:extLst>
            </p:cNvPr>
            <p:cNvSpPr txBox="1"/>
            <p:nvPr/>
          </p:nvSpPr>
          <p:spPr>
            <a:xfrm>
              <a:off x="892187" y="2934259"/>
              <a:ext cx="555690" cy="395467"/>
            </a:xfrm>
            <a:prstGeom prst="rect">
              <a:avLst/>
            </a:prstGeom>
            <a:noFill/>
          </p:spPr>
          <p:txBody>
            <a:bodyPr wrap="square" rtlCol="0">
              <a:spAutoFit/>
            </a:bodyPr>
            <a:lstStyle/>
            <a:p>
              <a:r>
                <a:rPr lang="en-US" sz="1400" dirty="0"/>
                <a:t>V</a:t>
              </a:r>
              <a:r>
                <a:rPr lang="en-US" sz="1400" baseline="-25000" dirty="0"/>
                <a:t>1</a:t>
              </a:r>
            </a:p>
          </p:txBody>
        </p:sp>
        <p:cxnSp>
          <p:nvCxnSpPr>
            <p:cNvPr id="44" name="Straight Arrow Connector 43">
              <a:extLst>
                <a:ext uri="{FF2B5EF4-FFF2-40B4-BE49-F238E27FC236}">
                  <a16:creationId xmlns:a16="http://schemas.microsoft.com/office/drawing/2014/main" id="{82C38700-B722-1744-9FD1-7D539DC5B341}"/>
                </a:ext>
              </a:extLst>
            </p:cNvPr>
            <p:cNvCxnSpPr>
              <a:cxnSpLocks/>
            </p:cNvCxnSpPr>
            <p:nvPr/>
          </p:nvCxnSpPr>
          <p:spPr>
            <a:xfrm>
              <a:off x="802271" y="3828295"/>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E6F27FFF-BFB3-E54F-ABC9-AFED7653BEED}"/>
                </a:ext>
              </a:extLst>
            </p:cNvPr>
            <p:cNvCxnSpPr>
              <a:cxnSpLocks/>
            </p:cNvCxnSpPr>
            <p:nvPr/>
          </p:nvCxnSpPr>
          <p:spPr>
            <a:xfrm>
              <a:off x="1510515" y="3831788"/>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7E498EBB-8C84-AA48-A9FD-89FD7CDB5714}"/>
                </a:ext>
              </a:extLst>
            </p:cNvPr>
            <p:cNvSpPr txBox="1"/>
            <p:nvPr/>
          </p:nvSpPr>
          <p:spPr>
            <a:xfrm>
              <a:off x="755103" y="3728576"/>
              <a:ext cx="555690" cy="395467"/>
            </a:xfrm>
            <a:prstGeom prst="rect">
              <a:avLst/>
            </a:prstGeom>
            <a:noFill/>
          </p:spPr>
          <p:txBody>
            <a:bodyPr wrap="square" rtlCol="0">
              <a:spAutoFit/>
            </a:bodyPr>
            <a:lstStyle/>
            <a:p>
              <a:r>
                <a:rPr lang="en-US" sz="1400" dirty="0"/>
                <a:t>i</a:t>
              </a:r>
              <a:r>
                <a:rPr lang="en-US" sz="1400" baseline="-25000" dirty="0"/>
                <a:t>1</a:t>
              </a:r>
            </a:p>
          </p:txBody>
        </p:sp>
        <p:sp>
          <p:nvSpPr>
            <p:cNvPr id="47" name="TextBox 46">
              <a:extLst>
                <a:ext uri="{FF2B5EF4-FFF2-40B4-BE49-F238E27FC236}">
                  <a16:creationId xmlns:a16="http://schemas.microsoft.com/office/drawing/2014/main" id="{A8D46059-79AA-F648-A621-70B00454D724}"/>
                </a:ext>
              </a:extLst>
            </p:cNvPr>
            <p:cNvSpPr txBox="1"/>
            <p:nvPr/>
          </p:nvSpPr>
          <p:spPr>
            <a:xfrm>
              <a:off x="1478677" y="3842574"/>
              <a:ext cx="555690" cy="395467"/>
            </a:xfrm>
            <a:prstGeom prst="rect">
              <a:avLst/>
            </a:prstGeom>
            <a:noFill/>
          </p:spPr>
          <p:txBody>
            <a:bodyPr wrap="square" rtlCol="0">
              <a:spAutoFit/>
            </a:bodyPr>
            <a:lstStyle/>
            <a:p>
              <a:r>
                <a:rPr lang="en-US" sz="1400" dirty="0"/>
                <a:t>i</a:t>
              </a:r>
              <a:r>
                <a:rPr lang="en-US" sz="1400" baseline="-25000" dirty="0"/>
                <a:t>2</a:t>
              </a:r>
            </a:p>
          </p:txBody>
        </p:sp>
        <p:cxnSp>
          <p:nvCxnSpPr>
            <p:cNvPr id="48" name="Straight Arrow Connector 47">
              <a:extLst>
                <a:ext uri="{FF2B5EF4-FFF2-40B4-BE49-F238E27FC236}">
                  <a16:creationId xmlns:a16="http://schemas.microsoft.com/office/drawing/2014/main" id="{FDDCCA99-A99F-DB42-8134-62D4E679DA32}"/>
                </a:ext>
              </a:extLst>
            </p:cNvPr>
            <p:cNvCxnSpPr>
              <a:cxnSpLocks/>
            </p:cNvCxnSpPr>
            <p:nvPr/>
          </p:nvCxnSpPr>
          <p:spPr>
            <a:xfrm>
              <a:off x="336205" y="3437350"/>
              <a:ext cx="0" cy="1205914"/>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E252E2B9-EB61-524C-929C-37EC9667EB99}"/>
                </a:ext>
              </a:extLst>
            </p:cNvPr>
            <p:cNvSpPr txBox="1"/>
            <p:nvPr/>
          </p:nvSpPr>
          <p:spPr>
            <a:xfrm flipH="1">
              <a:off x="309185" y="3320195"/>
              <a:ext cx="694311" cy="307777"/>
            </a:xfrm>
            <a:prstGeom prst="rect">
              <a:avLst/>
            </a:prstGeom>
            <a:noFill/>
          </p:spPr>
          <p:txBody>
            <a:bodyPr wrap="square" rtlCol="0">
              <a:spAutoFit/>
            </a:bodyPr>
            <a:lstStyle/>
            <a:p>
              <a:r>
                <a:rPr lang="en-US" sz="1400" dirty="0" err="1"/>
                <a:t>i</a:t>
              </a:r>
              <a:endParaRPr lang="en-US" sz="1400" baseline="-25000" dirty="0"/>
            </a:p>
          </p:txBody>
        </p:sp>
        <p:sp>
          <p:nvSpPr>
            <p:cNvPr id="56" name="Freeform 12">
              <a:extLst>
                <a:ext uri="{FF2B5EF4-FFF2-40B4-BE49-F238E27FC236}">
                  <a16:creationId xmlns:a16="http://schemas.microsoft.com/office/drawing/2014/main" id="{A2225C95-EC06-2B4A-9A69-A6A43A1A704A}"/>
                </a:ext>
              </a:extLst>
            </p:cNvPr>
            <p:cNvSpPr>
              <a:spLocks noChangeAspect="1"/>
            </p:cNvSpPr>
            <p:nvPr/>
          </p:nvSpPr>
          <p:spPr bwMode="auto">
            <a:xfrm>
              <a:off x="592212" y="3637238"/>
              <a:ext cx="171647" cy="717867"/>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cxnSp>
          <p:nvCxnSpPr>
            <p:cNvPr id="58" name="Straight Connector 57">
              <a:extLst>
                <a:ext uri="{FF2B5EF4-FFF2-40B4-BE49-F238E27FC236}">
                  <a16:creationId xmlns:a16="http://schemas.microsoft.com/office/drawing/2014/main" id="{47ABCA7F-4642-424A-ADD9-4E0B491B97C3}"/>
                </a:ext>
              </a:extLst>
            </p:cNvPr>
            <p:cNvCxnSpPr/>
            <p:nvPr/>
          </p:nvCxnSpPr>
          <p:spPr>
            <a:xfrm flipV="1">
              <a:off x="669470" y="3637238"/>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167B902-03EA-6743-8CD2-6D7E180F279D}"/>
                </a:ext>
              </a:extLst>
            </p:cNvPr>
            <p:cNvCxnSpPr/>
            <p:nvPr/>
          </p:nvCxnSpPr>
          <p:spPr>
            <a:xfrm flipV="1">
              <a:off x="668699" y="4356514"/>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8DBD7526-A360-B742-A6CD-C247EDA61AA3}"/>
                </a:ext>
              </a:extLst>
            </p:cNvPr>
            <p:cNvCxnSpPr>
              <a:cxnSpLocks/>
            </p:cNvCxnSpPr>
            <p:nvPr/>
          </p:nvCxnSpPr>
          <p:spPr>
            <a:xfrm>
              <a:off x="1066562" y="3358140"/>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F8327A11-C57C-1A45-96A4-34FC5A865C3C}"/>
                </a:ext>
              </a:extLst>
            </p:cNvPr>
            <p:cNvCxnSpPr>
              <a:cxnSpLocks/>
            </p:cNvCxnSpPr>
            <p:nvPr/>
          </p:nvCxnSpPr>
          <p:spPr>
            <a:xfrm>
              <a:off x="1041605" y="4348740"/>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18" name="Group 317">
            <a:extLst>
              <a:ext uri="{FF2B5EF4-FFF2-40B4-BE49-F238E27FC236}">
                <a16:creationId xmlns:a16="http://schemas.microsoft.com/office/drawing/2014/main" id="{61ED7189-9ED7-9640-9AF7-E8389E31D376}"/>
              </a:ext>
            </a:extLst>
          </p:cNvPr>
          <p:cNvGrpSpPr/>
          <p:nvPr/>
        </p:nvGrpSpPr>
        <p:grpSpPr>
          <a:xfrm>
            <a:off x="11053897" y="1440914"/>
            <a:ext cx="1135562" cy="1813628"/>
            <a:chOff x="251259" y="4449215"/>
            <a:chExt cx="1135562" cy="1813628"/>
          </a:xfrm>
        </p:grpSpPr>
        <p:sp>
          <p:nvSpPr>
            <p:cNvPr id="73" name="TextBox 72">
              <a:extLst>
                <a:ext uri="{FF2B5EF4-FFF2-40B4-BE49-F238E27FC236}">
                  <a16:creationId xmlns:a16="http://schemas.microsoft.com/office/drawing/2014/main" id="{FFB68514-2FE8-1446-A997-FFC87DC0400A}"/>
                </a:ext>
              </a:extLst>
            </p:cNvPr>
            <p:cNvSpPr txBox="1"/>
            <p:nvPr/>
          </p:nvSpPr>
          <p:spPr>
            <a:xfrm>
              <a:off x="636273" y="5955066"/>
              <a:ext cx="526181" cy="307777"/>
            </a:xfrm>
            <a:prstGeom prst="rect">
              <a:avLst/>
            </a:prstGeom>
            <a:noFill/>
          </p:spPr>
          <p:txBody>
            <a:bodyPr wrap="square" rtlCol="0">
              <a:spAutoFit/>
            </a:bodyPr>
            <a:lstStyle/>
            <a:p>
              <a:r>
                <a:rPr lang="en-US" sz="1400" dirty="0"/>
                <a:t>V=0</a:t>
              </a:r>
            </a:p>
          </p:txBody>
        </p:sp>
        <p:sp>
          <p:nvSpPr>
            <p:cNvPr id="78" name="TextBox 77">
              <a:extLst>
                <a:ext uri="{FF2B5EF4-FFF2-40B4-BE49-F238E27FC236}">
                  <a16:creationId xmlns:a16="http://schemas.microsoft.com/office/drawing/2014/main" id="{6EDACC35-CF1C-634D-AB1D-A6FD77A7EA3E}"/>
                </a:ext>
              </a:extLst>
            </p:cNvPr>
            <p:cNvSpPr txBox="1"/>
            <p:nvPr/>
          </p:nvSpPr>
          <p:spPr>
            <a:xfrm>
              <a:off x="1025080" y="4902170"/>
              <a:ext cx="361741" cy="307777"/>
            </a:xfrm>
            <a:prstGeom prst="rect">
              <a:avLst/>
            </a:prstGeom>
            <a:noFill/>
          </p:spPr>
          <p:txBody>
            <a:bodyPr wrap="square" rtlCol="0">
              <a:spAutoFit/>
            </a:bodyPr>
            <a:lstStyle/>
            <a:p>
              <a:r>
                <a:rPr lang="en-US" sz="1400" dirty="0"/>
                <a:t>i</a:t>
              </a:r>
              <a:r>
                <a:rPr lang="en-US" sz="1400" baseline="-25000" dirty="0"/>
                <a:t>1</a:t>
              </a:r>
            </a:p>
          </p:txBody>
        </p:sp>
        <p:sp>
          <p:nvSpPr>
            <p:cNvPr id="79" name="TextBox 78">
              <a:extLst>
                <a:ext uri="{FF2B5EF4-FFF2-40B4-BE49-F238E27FC236}">
                  <a16:creationId xmlns:a16="http://schemas.microsoft.com/office/drawing/2014/main" id="{A21F7EE4-26FD-7645-9BF0-A8EC3FA64E56}"/>
                </a:ext>
              </a:extLst>
            </p:cNvPr>
            <p:cNvSpPr txBox="1"/>
            <p:nvPr/>
          </p:nvSpPr>
          <p:spPr>
            <a:xfrm>
              <a:off x="987128" y="5472913"/>
              <a:ext cx="361741" cy="307777"/>
            </a:xfrm>
            <a:prstGeom prst="rect">
              <a:avLst/>
            </a:prstGeom>
            <a:noFill/>
          </p:spPr>
          <p:txBody>
            <a:bodyPr wrap="square" rtlCol="0">
              <a:spAutoFit/>
            </a:bodyPr>
            <a:lstStyle/>
            <a:p>
              <a:r>
                <a:rPr lang="en-US" sz="1400" dirty="0"/>
                <a:t>i</a:t>
              </a:r>
              <a:r>
                <a:rPr lang="en-US" sz="1400" baseline="-25000" dirty="0"/>
                <a:t>2</a:t>
              </a:r>
            </a:p>
          </p:txBody>
        </p:sp>
        <p:grpSp>
          <p:nvGrpSpPr>
            <p:cNvPr id="68" name="Group 13">
              <a:extLst>
                <a:ext uri="{FF2B5EF4-FFF2-40B4-BE49-F238E27FC236}">
                  <a16:creationId xmlns:a16="http://schemas.microsoft.com/office/drawing/2014/main" id="{6B2EC04E-45F2-114E-B1BF-6E32C53D21CD}"/>
                </a:ext>
              </a:extLst>
            </p:cNvPr>
            <p:cNvGrpSpPr>
              <a:grpSpLocks noChangeAspect="1"/>
            </p:cNvGrpSpPr>
            <p:nvPr/>
          </p:nvGrpSpPr>
          <p:grpSpPr bwMode="auto">
            <a:xfrm>
              <a:off x="784989" y="4738932"/>
              <a:ext cx="152400" cy="152400"/>
              <a:chOff x="1344" y="2064"/>
              <a:chExt cx="192" cy="192"/>
            </a:xfrm>
          </p:grpSpPr>
          <p:sp>
            <p:nvSpPr>
              <p:cNvPr id="86" name="Oval 14">
                <a:extLst>
                  <a:ext uri="{FF2B5EF4-FFF2-40B4-BE49-F238E27FC236}">
                    <a16:creationId xmlns:a16="http://schemas.microsoft.com/office/drawing/2014/main" id="{B478CEDC-B47D-8247-B186-3BA6B434F2C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7" name="Rectangle 15">
                <a:extLst>
                  <a:ext uri="{FF2B5EF4-FFF2-40B4-BE49-F238E27FC236}">
                    <a16:creationId xmlns:a16="http://schemas.microsoft.com/office/drawing/2014/main" id="{1AB8BA1A-9039-964B-BF15-4154CF84935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9" name="Group 13">
              <a:extLst>
                <a:ext uri="{FF2B5EF4-FFF2-40B4-BE49-F238E27FC236}">
                  <a16:creationId xmlns:a16="http://schemas.microsoft.com/office/drawing/2014/main" id="{6468399F-AB91-D240-BD4D-47043A77BD89}"/>
                </a:ext>
              </a:extLst>
            </p:cNvPr>
            <p:cNvGrpSpPr>
              <a:grpSpLocks noChangeAspect="1"/>
            </p:cNvGrpSpPr>
            <p:nvPr/>
          </p:nvGrpSpPr>
          <p:grpSpPr bwMode="auto">
            <a:xfrm>
              <a:off x="782641" y="5285229"/>
              <a:ext cx="152400" cy="152400"/>
              <a:chOff x="1344" y="2064"/>
              <a:chExt cx="192" cy="192"/>
            </a:xfrm>
          </p:grpSpPr>
          <p:sp>
            <p:nvSpPr>
              <p:cNvPr id="84" name="Oval 14">
                <a:extLst>
                  <a:ext uri="{FF2B5EF4-FFF2-40B4-BE49-F238E27FC236}">
                    <a16:creationId xmlns:a16="http://schemas.microsoft.com/office/drawing/2014/main" id="{619E6AE4-AE33-2841-99DB-5330E10DD71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5" name="Rectangle 15">
                <a:extLst>
                  <a:ext uri="{FF2B5EF4-FFF2-40B4-BE49-F238E27FC236}">
                    <a16:creationId xmlns:a16="http://schemas.microsoft.com/office/drawing/2014/main" id="{4AC1ECBC-12C7-AE41-858C-D44A1391126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0" name="Group 69">
              <a:extLst>
                <a:ext uri="{FF2B5EF4-FFF2-40B4-BE49-F238E27FC236}">
                  <a16:creationId xmlns:a16="http://schemas.microsoft.com/office/drawing/2014/main" id="{10DD51A6-5819-9149-8F3B-35903A195833}"/>
                </a:ext>
              </a:extLst>
            </p:cNvPr>
            <p:cNvGrpSpPr>
              <a:grpSpLocks noChangeAspect="1"/>
            </p:cNvGrpSpPr>
            <p:nvPr/>
          </p:nvGrpSpPr>
          <p:grpSpPr bwMode="auto">
            <a:xfrm>
              <a:off x="782641" y="5805731"/>
              <a:ext cx="152400" cy="152400"/>
              <a:chOff x="1344" y="2064"/>
              <a:chExt cx="192" cy="192"/>
            </a:xfrm>
          </p:grpSpPr>
          <p:sp>
            <p:nvSpPr>
              <p:cNvPr id="82" name="Oval 81">
                <a:extLst>
                  <a:ext uri="{FF2B5EF4-FFF2-40B4-BE49-F238E27FC236}">
                    <a16:creationId xmlns:a16="http://schemas.microsoft.com/office/drawing/2014/main" id="{D8CAD799-12AD-EA4C-9686-5D7F7F6D899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3" name="Rectangle 82">
                <a:extLst>
                  <a:ext uri="{FF2B5EF4-FFF2-40B4-BE49-F238E27FC236}">
                    <a16:creationId xmlns:a16="http://schemas.microsoft.com/office/drawing/2014/main" id="{0EDF1481-FEB9-1945-8D4D-36D29B25224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1" name="TextBox 70">
              <a:extLst>
                <a:ext uri="{FF2B5EF4-FFF2-40B4-BE49-F238E27FC236}">
                  <a16:creationId xmlns:a16="http://schemas.microsoft.com/office/drawing/2014/main" id="{0812731A-2A44-D543-8A7C-A87C353852C1}"/>
                </a:ext>
              </a:extLst>
            </p:cNvPr>
            <p:cNvSpPr txBox="1"/>
            <p:nvPr/>
          </p:nvSpPr>
          <p:spPr>
            <a:xfrm>
              <a:off x="471262" y="4960022"/>
              <a:ext cx="361741" cy="307777"/>
            </a:xfrm>
            <a:prstGeom prst="rect">
              <a:avLst/>
            </a:prstGeom>
            <a:noFill/>
          </p:spPr>
          <p:txBody>
            <a:bodyPr wrap="square" rtlCol="0">
              <a:spAutoFit/>
            </a:bodyPr>
            <a:lstStyle/>
            <a:p>
              <a:r>
                <a:rPr lang="en-US" sz="1400" dirty="0"/>
                <a:t>C</a:t>
              </a:r>
              <a:r>
                <a:rPr lang="en-US" sz="1400" baseline="-25000" dirty="0"/>
                <a:t>1</a:t>
              </a:r>
            </a:p>
          </p:txBody>
        </p:sp>
        <p:sp>
          <p:nvSpPr>
            <p:cNvPr id="72" name="TextBox 71">
              <a:extLst>
                <a:ext uri="{FF2B5EF4-FFF2-40B4-BE49-F238E27FC236}">
                  <a16:creationId xmlns:a16="http://schemas.microsoft.com/office/drawing/2014/main" id="{61D4B60B-2F1A-FC45-98C7-E5C868210BDD}"/>
                </a:ext>
              </a:extLst>
            </p:cNvPr>
            <p:cNvSpPr txBox="1"/>
            <p:nvPr/>
          </p:nvSpPr>
          <p:spPr>
            <a:xfrm>
              <a:off x="471262" y="5483973"/>
              <a:ext cx="361741" cy="307777"/>
            </a:xfrm>
            <a:prstGeom prst="rect">
              <a:avLst/>
            </a:prstGeom>
            <a:noFill/>
          </p:spPr>
          <p:txBody>
            <a:bodyPr wrap="square" rtlCol="0">
              <a:spAutoFit/>
            </a:bodyPr>
            <a:lstStyle/>
            <a:p>
              <a:r>
                <a:rPr lang="en-US" sz="1400" dirty="0"/>
                <a:t>C</a:t>
              </a:r>
              <a:r>
                <a:rPr lang="en-US" sz="1400" baseline="-25000" dirty="0"/>
                <a:t>2</a:t>
              </a:r>
            </a:p>
          </p:txBody>
        </p:sp>
        <p:sp>
          <p:nvSpPr>
            <p:cNvPr id="74" name="TextBox 73">
              <a:extLst>
                <a:ext uri="{FF2B5EF4-FFF2-40B4-BE49-F238E27FC236}">
                  <a16:creationId xmlns:a16="http://schemas.microsoft.com/office/drawing/2014/main" id="{FB292F48-C7D2-8C42-A0BA-E96240AFB1C3}"/>
                </a:ext>
              </a:extLst>
            </p:cNvPr>
            <p:cNvSpPr txBox="1"/>
            <p:nvPr/>
          </p:nvSpPr>
          <p:spPr>
            <a:xfrm>
              <a:off x="656940" y="4449215"/>
              <a:ext cx="361741" cy="307777"/>
            </a:xfrm>
            <a:prstGeom prst="rect">
              <a:avLst/>
            </a:prstGeom>
            <a:noFill/>
          </p:spPr>
          <p:txBody>
            <a:bodyPr wrap="square" rtlCol="0">
              <a:spAutoFit/>
            </a:bodyPr>
            <a:lstStyle/>
            <a:p>
              <a:r>
                <a:rPr lang="en-US" sz="1400" dirty="0"/>
                <a:t>V</a:t>
              </a:r>
              <a:r>
                <a:rPr lang="en-US" sz="1400" baseline="-25000" dirty="0"/>
                <a:t>1</a:t>
              </a:r>
            </a:p>
          </p:txBody>
        </p:sp>
        <p:sp>
          <p:nvSpPr>
            <p:cNvPr id="75" name="TextBox 74">
              <a:extLst>
                <a:ext uri="{FF2B5EF4-FFF2-40B4-BE49-F238E27FC236}">
                  <a16:creationId xmlns:a16="http://schemas.microsoft.com/office/drawing/2014/main" id="{AC8DC49A-BC54-AC4B-A485-6AC1D914EEB5}"/>
                </a:ext>
              </a:extLst>
            </p:cNvPr>
            <p:cNvSpPr txBox="1"/>
            <p:nvPr/>
          </p:nvSpPr>
          <p:spPr>
            <a:xfrm>
              <a:off x="844209" y="5200154"/>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76" name="Straight Arrow Connector 75">
              <a:extLst>
                <a:ext uri="{FF2B5EF4-FFF2-40B4-BE49-F238E27FC236}">
                  <a16:creationId xmlns:a16="http://schemas.microsoft.com/office/drawing/2014/main" id="{775F37B5-B25C-3D4A-8B99-22A229631E7D}"/>
                </a:ext>
              </a:extLst>
            </p:cNvPr>
            <p:cNvCxnSpPr>
              <a:cxnSpLocks/>
            </p:cNvCxnSpPr>
            <p:nvPr/>
          </p:nvCxnSpPr>
          <p:spPr>
            <a:xfrm>
              <a:off x="1018681" y="4893447"/>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30B97E97-5AE9-8F44-BD4E-4D4F41A9D51B}"/>
                </a:ext>
              </a:extLst>
            </p:cNvPr>
            <p:cNvCxnSpPr>
              <a:cxnSpLocks/>
            </p:cNvCxnSpPr>
            <p:nvPr/>
          </p:nvCxnSpPr>
          <p:spPr>
            <a:xfrm>
              <a:off x="1020356" y="5508072"/>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4DA20486-E897-7A44-9AD4-B75C5736D91A}"/>
                </a:ext>
              </a:extLst>
            </p:cNvPr>
            <p:cNvCxnSpPr>
              <a:cxnSpLocks/>
            </p:cNvCxnSpPr>
            <p:nvPr/>
          </p:nvCxnSpPr>
          <p:spPr>
            <a:xfrm>
              <a:off x="488952" y="4853232"/>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81" name="TextBox 80">
              <a:extLst>
                <a:ext uri="{FF2B5EF4-FFF2-40B4-BE49-F238E27FC236}">
                  <a16:creationId xmlns:a16="http://schemas.microsoft.com/office/drawing/2014/main" id="{1927C7AD-B875-5644-965B-3B71F060727C}"/>
                </a:ext>
              </a:extLst>
            </p:cNvPr>
            <p:cNvSpPr txBox="1"/>
            <p:nvPr/>
          </p:nvSpPr>
          <p:spPr>
            <a:xfrm>
              <a:off x="251259" y="5042372"/>
              <a:ext cx="216166" cy="307777"/>
            </a:xfrm>
            <a:prstGeom prst="rect">
              <a:avLst/>
            </a:prstGeom>
            <a:noFill/>
          </p:spPr>
          <p:txBody>
            <a:bodyPr wrap="square" rtlCol="0">
              <a:spAutoFit/>
            </a:bodyPr>
            <a:lstStyle/>
            <a:p>
              <a:r>
                <a:rPr lang="en-US" sz="1400" dirty="0" err="1"/>
                <a:t>i</a:t>
              </a:r>
              <a:endParaRPr lang="en-US" sz="1400" baseline="-25000" dirty="0"/>
            </a:p>
          </p:txBody>
        </p:sp>
        <p:grpSp>
          <p:nvGrpSpPr>
            <p:cNvPr id="207" name="Group 206">
              <a:extLst>
                <a:ext uri="{FF2B5EF4-FFF2-40B4-BE49-F238E27FC236}">
                  <a16:creationId xmlns:a16="http://schemas.microsoft.com/office/drawing/2014/main" id="{3B62F3CF-1D1F-C34E-B8CC-4A088307579B}"/>
                </a:ext>
              </a:extLst>
            </p:cNvPr>
            <p:cNvGrpSpPr/>
            <p:nvPr/>
          </p:nvGrpSpPr>
          <p:grpSpPr>
            <a:xfrm>
              <a:off x="739183" y="4788301"/>
              <a:ext cx="230763" cy="587594"/>
              <a:chOff x="4147461" y="4321628"/>
              <a:chExt cx="228584" cy="700141"/>
            </a:xfrm>
          </p:grpSpPr>
          <p:grpSp>
            <p:nvGrpSpPr>
              <p:cNvPr id="208" name="Group 135">
                <a:extLst>
                  <a:ext uri="{FF2B5EF4-FFF2-40B4-BE49-F238E27FC236}">
                    <a16:creationId xmlns:a16="http://schemas.microsoft.com/office/drawing/2014/main" id="{7CE2BB00-52C5-FB41-BE5C-D0DC6DF0F1FE}"/>
                  </a:ext>
                </a:extLst>
              </p:cNvPr>
              <p:cNvGrpSpPr>
                <a:grpSpLocks/>
              </p:cNvGrpSpPr>
              <p:nvPr/>
            </p:nvGrpSpPr>
            <p:grpSpPr bwMode="auto">
              <a:xfrm>
                <a:off x="4147461" y="4321628"/>
                <a:ext cx="228584" cy="700141"/>
                <a:chOff x="2707" y="2736"/>
                <a:chExt cx="346" cy="576"/>
              </a:xfrm>
            </p:grpSpPr>
            <p:sp>
              <p:nvSpPr>
                <p:cNvPr id="210" name="Line 136">
                  <a:extLst>
                    <a:ext uri="{FF2B5EF4-FFF2-40B4-BE49-F238E27FC236}">
                      <a16:creationId xmlns:a16="http://schemas.microsoft.com/office/drawing/2014/main" id="{9A0264CD-0AE7-784E-B384-96B0BE6AA404}"/>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 name="Line 137">
                  <a:extLst>
                    <a:ext uri="{FF2B5EF4-FFF2-40B4-BE49-F238E27FC236}">
                      <a16:creationId xmlns:a16="http://schemas.microsoft.com/office/drawing/2014/main" id="{2827A257-3763-B244-BA51-CA5ECB14F2B4}"/>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12" name="Line 138">
                  <a:extLst>
                    <a:ext uri="{FF2B5EF4-FFF2-40B4-BE49-F238E27FC236}">
                      <a16:creationId xmlns:a16="http://schemas.microsoft.com/office/drawing/2014/main" id="{6E93B06A-D8AF-EA47-9092-47D929F64987}"/>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3" name="Line 139">
                  <a:extLst>
                    <a:ext uri="{FF2B5EF4-FFF2-40B4-BE49-F238E27FC236}">
                      <a16:creationId xmlns:a16="http://schemas.microsoft.com/office/drawing/2014/main" id="{E6BF2328-4DD0-BD4A-B74E-F315745B6DA8}"/>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09" name="Freeform 345">
                <a:extLst>
                  <a:ext uri="{FF2B5EF4-FFF2-40B4-BE49-F238E27FC236}">
                    <a16:creationId xmlns:a16="http://schemas.microsoft.com/office/drawing/2014/main" id="{A7060498-5DB9-274A-9123-C4F4CB2EE743}"/>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14" name="Group 213">
              <a:extLst>
                <a:ext uri="{FF2B5EF4-FFF2-40B4-BE49-F238E27FC236}">
                  <a16:creationId xmlns:a16="http://schemas.microsoft.com/office/drawing/2014/main" id="{A52F6FE3-41C3-1047-8D0D-480C95A83F38}"/>
                </a:ext>
              </a:extLst>
            </p:cNvPr>
            <p:cNvGrpSpPr/>
            <p:nvPr/>
          </p:nvGrpSpPr>
          <p:grpSpPr>
            <a:xfrm>
              <a:off x="738991" y="5355274"/>
              <a:ext cx="230763" cy="587594"/>
              <a:chOff x="4147461" y="4321628"/>
              <a:chExt cx="228584" cy="700141"/>
            </a:xfrm>
          </p:grpSpPr>
          <p:grpSp>
            <p:nvGrpSpPr>
              <p:cNvPr id="215" name="Group 135">
                <a:extLst>
                  <a:ext uri="{FF2B5EF4-FFF2-40B4-BE49-F238E27FC236}">
                    <a16:creationId xmlns:a16="http://schemas.microsoft.com/office/drawing/2014/main" id="{13C07513-54C0-9143-BFE2-FDFF4C50F245}"/>
                  </a:ext>
                </a:extLst>
              </p:cNvPr>
              <p:cNvGrpSpPr>
                <a:grpSpLocks/>
              </p:cNvGrpSpPr>
              <p:nvPr/>
            </p:nvGrpSpPr>
            <p:grpSpPr bwMode="auto">
              <a:xfrm>
                <a:off x="4147461" y="4321628"/>
                <a:ext cx="228584" cy="700141"/>
                <a:chOff x="2707" y="2736"/>
                <a:chExt cx="346" cy="576"/>
              </a:xfrm>
            </p:grpSpPr>
            <p:sp>
              <p:nvSpPr>
                <p:cNvPr id="217" name="Line 136">
                  <a:extLst>
                    <a:ext uri="{FF2B5EF4-FFF2-40B4-BE49-F238E27FC236}">
                      <a16:creationId xmlns:a16="http://schemas.microsoft.com/office/drawing/2014/main" id="{AF2EED0C-B3C1-B243-BBAA-C92D792D215D}"/>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137">
                  <a:extLst>
                    <a:ext uri="{FF2B5EF4-FFF2-40B4-BE49-F238E27FC236}">
                      <a16:creationId xmlns:a16="http://schemas.microsoft.com/office/drawing/2014/main" id="{EF6669EF-CA5C-B448-A19E-70A7F4832F1A}"/>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19" name="Line 138">
                  <a:extLst>
                    <a:ext uri="{FF2B5EF4-FFF2-40B4-BE49-F238E27FC236}">
                      <a16:creationId xmlns:a16="http://schemas.microsoft.com/office/drawing/2014/main" id="{AEB1AC54-983A-AB42-B2FB-195755DB2CB9}"/>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39">
                  <a:extLst>
                    <a:ext uri="{FF2B5EF4-FFF2-40B4-BE49-F238E27FC236}">
                      <a16:creationId xmlns:a16="http://schemas.microsoft.com/office/drawing/2014/main" id="{122E8D40-775A-3540-9FD3-513561572020}"/>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16" name="Freeform 345">
                <a:extLst>
                  <a:ext uri="{FF2B5EF4-FFF2-40B4-BE49-F238E27FC236}">
                    <a16:creationId xmlns:a16="http://schemas.microsoft.com/office/drawing/2014/main" id="{A35AA712-6878-AA4A-8A71-5CA38E398E79}"/>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319" name="Group 318">
            <a:extLst>
              <a:ext uri="{FF2B5EF4-FFF2-40B4-BE49-F238E27FC236}">
                <a16:creationId xmlns:a16="http://schemas.microsoft.com/office/drawing/2014/main" id="{9DC51C6F-28D4-4B4E-8B13-FB9FB973C514}"/>
              </a:ext>
            </a:extLst>
          </p:cNvPr>
          <p:cNvGrpSpPr/>
          <p:nvPr/>
        </p:nvGrpSpPr>
        <p:grpSpPr>
          <a:xfrm>
            <a:off x="10826275" y="4554495"/>
            <a:ext cx="1594208" cy="2039914"/>
            <a:chOff x="10414956" y="242209"/>
            <a:chExt cx="1594208" cy="2039914"/>
          </a:xfrm>
        </p:grpSpPr>
        <p:sp>
          <p:nvSpPr>
            <p:cNvPr id="95" name="TextBox 94">
              <a:extLst>
                <a:ext uri="{FF2B5EF4-FFF2-40B4-BE49-F238E27FC236}">
                  <a16:creationId xmlns:a16="http://schemas.microsoft.com/office/drawing/2014/main" id="{1BA43C23-9436-F444-91E0-EC4F0955C92B}"/>
                </a:ext>
              </a:extLst>
            </p:cNvPr>
            <p:cNvSpPr txBox="1"/>
            <p:nvPr/>
          </p:nvSpPr>
          <p:spPr>
            <a:xfrm>
              <a:off x="10929297" y="1886656"/>
              <a:ext cx="808295" cy="395467"/>
            </a:xfrm>
            <a:prstGeom prst="rect">
              <a:avLst/>
            </a:prstGeom>
            <a:noFill/>
          </p:spPr>
          <p:txBody>
            <a:bodyPr wrap="square" rtlCol="0">
              <a:spAutoFit/>
            </a:bodyPr>
            <a:lstStyle/>
            <a:p>
              <a:r>
                <a:rPr lang="en-US" sz="1400" dirty="0"/>
                <a:t>V=0</a:t>
              </a:r>
            </a:p>
          </p:txBody>
        </p:sp>
        <p:grpSp>
          <p:nvGrpSpPr>
            <p:cNvPr id="90" name="Group 13">
              <a:extLst>
                <a:ext uri="{FF2B5EF4-FFF2-40B4-BE49-F238E27FC236}">
                  <a16:creationId xmlns:a16="http://schemas.microsoft.com/office/drawing/2014/main" id="{67725832-A6D4-0C41-9F6F-37BB9A663B92}"/>
                </a:ext>
              </a:extLst>
            </p:cNvPr>
            <p:cNvGrpSpPr>
              <a:grpSpLocks noChangeAspect="1"/>
            </p:cNvGrpSpPr>
            <p:nvPr/>
          </p:nvGrpSpPr>
          <p:grpSpPr bwMode="auto">
            <a:xfrm>
              <a:off x="11061730" y="518900"/>
              <a:ext cx="220251" cy="195821"/>
              <a:chOff x="1344" y="2064"/>
              <a:chExt cx="192" cy="192"/>
            </a:xfrm>
          </p:grpSpPr>
          <p:sp>
            <p:nvSpPr>
              <p:cNvPr id="110" name="Oval 14">
                <a:extLst>
                  <a:ext uri="{FF2B5EF4-FFF2-40B4-BE49-F238E27FC236}">
                    <a16:creationId xmlns:a16="http://schemas.microsoft.com/office/drawing/2014/main" id="{1341B199-1C7D-AE46-8274-D982606F509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1" name="Rectangle 15">
                <a:extLst>
                  <a:ext uri="{FF2B5EF4-FFF2-40B4-BE49-F238E27FC236}">
                    <a16:creationId xmlns:a16="http://schemas.microsoft.com/office/drawing/2014/main" id="{614F8C5C-C8A5-B94E-9AF4-345050F5E9F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91" name="Rectangle 15">
              <a:extLst>
                <a:ext uri="{FF2B5EF4-FFF2-40B4-BE49-F238E27FC236}">
                  <a16:creationId xmlns:a16="http://schemas.microsoft.com/office/drawing/2014/main" id="{EBEDD2C0-D75A-AA4B-8982-3A6FF613065A}"/>
                </a:ext>
              </a:extLst>
            </p:cNvPr>
            <p:cNvSpPr>
              <a:spLocks noChangeAspect="1" noChangeArrowheads="1"/>
            </p:cNvSpPr>
            <p:nvPr/>
          </p:nvSpPr>
          <p:spPr bwMode="auto">
            <a:xfrm>
              <a:off x="11354059" y="1375239"/>
              <a:ext cx="220251" cy="195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92" name="Group 91">
              <a:extLst>
                <a:ext uri="{FF2B5EF4-FFF2-40B4-BE49-F238E27FC236}">
                  <a16:creationId xmlns:a16="http://schemas.microsoft.com/office/drawing/2014/main" id="{C64C51D2-5050-A543-A052-E9ADD3ADF081}"/>
                </a:ext>
              </a:extLst>
            </p:cNvPr>
            <p:cNvGrpSpPr>
              <a:grpSpLocks noChangeAspect="1"/>
            </p:cNvGrpSpPr>
            <p:nvPr/>
          </p:nvGrpSpPr>
          <p:grpSpPr bwMode="auto">
            <a:xfrm>
              <a:off x="11047196" y="1699614"/>
              <a:ext cx="220251" cy="195821"/>
              <a:chOff x="1344" y="2064"/>
              <a:chExt cx="192" cy="192"/>
            </a:xfrm>
          </p:grpSpPr>
          <p:sp>
            <p:nvSpPr>
              <p:cNvPr id="108" name="Oval 107">
                <a:extLst>
                  <a:ext uri="{FF2B5EF4-FFF2-40B4-BE49-F238E27FC236}">
                    <a16:creationId xmlns:a16="http://schemas.microsoft.com/office/drawing/2014/main" id="{51AC86CE-49A6-6940-9C92-1C51E71C530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9" name="Rectangle 108">
                <a:extLst>
                  <a:ext uri="{FF2B5EF4-FFF2-40B4-BE49-F238E27FC236}">
                    <a16:creationId xmlns:a16="http://schemas.microsoft.com/office/drawing/2014/main" id="{D260BA3A-1990-CD49-A583-04305ADC301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93" name="TextBox 92">
              <a:extLst>
                <a:ext uri="{FF2B5EF4-FFF2-40B4-BE49-F238E27FC236}">
                  <a16:creationId xmlns:a16="http://schemas.microsoft.com/office/drawing/2014/main" id="{66821B70-0F00-9244-A7DD-23AC6DBBB877}"/>
                </a:ext>
              </a:extLst>
            </p:cNvPr>
            <p:cNvSpPr txBox="1"/>
            <p:nvPr/>
          </p:nvSpPr>
          <p:spPr>
            <a:xfrm>
              <a:off x="10443190" y="957376"/>
              <a:ext cx="522793" cy="307777"/>
            </a:xfrm>
            <a:prstGeom prst="rect">
              <a:avLst/>
            </a:prstGeom>
            <a:noFill/>
          </p:spPr>
          <p:txBody>
            <a:bodyPr wrap="square" rtlCol="0">
              <a:spAutoFit/>
            </a:bodyPr>
            <a:lstStyle/>
            <a:p>
              <a:r>
                <a:rPr lang="en-US" sz="1400" dirty="0"/>
                <a:t>C</a:t>
              </a:r>
              <a:r>
                <a:rPr lang="en-US" sz="1400" baseline="-25000" dirty="0"/>
                <a:t>1</a:t>
              </a:r>
            </a:p>
          </p:txBody>
        </p:sp>
        <p:sp>
          <p:nvSpPr>
            <p:cNvPr id="94" name="TextBox 93">
              <a:extLst>
                <a:ext uri="{FF2B5EF4-FFF2-40B4-BE49-F238E27FC236}">
                  <a16:creationId xmlns:a16="http://schemas.microsoft.com/office/drawing/2014/main" id="{0D7F1705-FC36-E547-BA8F-8FADB6B3C7ED}"/>
                </a:ext>
              </a:extLst>
            </p:cNvPr>
            <p:cNvSpPr txBox="1"/>
            <p:nvPr/>
          </p:nvSpPr>
          <p:spPr>
            <a:xfrm>
              <a:off x="11105434" y="1031058"/>
              <a:ext cx="522793" cy="307777"/>
            </a:xfrm>
            <a:prstGeom prst="rect">
              <a:avLst/>
            </a:prstGeom>
            <a:noFill/>
          </p:spPr>
          <p:txBody>
            <a:bodyPr wrap="square" rtlCol="0">
              <a:spAutoFit/>
            </a:bodyPr>
            <a:lstStyle/>
            <a:p>
              <a:r>
                <a:rPr lang="en-US" sz="1400" dirty="0"/>
                <a:t>C</a:t>
              </a:r>
              <a:r>
                <a:rPr lang="en-US" sz="1400" baseline="-25000" dirty="0"/>
                <a:t>2</a:t>
              </a:r>
            </a:p>
          </p:txBody>
        </p:sp>
        <p:sp>
          <p:nvSpPr>
            <p:cNvPr id="96" name="TextBox 95">
              <a:extLst>
                <a:ext uri="{FF2B5EF4-FFF2-40B4-BE49-F238E27FC236}">
                  <a16:creationId xmlns:a16="http://schemas.microsoft.com/office/drawing/2014/main" id="{F75B4E87-2646-144E-90C7-659CE8ACD08B}"/>
                </a:ext>
              </a:extLst>
            </p:cNvPr>
            <p:cNvSpPr txBox="1"/>
            <p:nvPr/>
          </p:nvSpPr>
          <p:spPr>
            <a:xfrm>
              <a:off x="10975763" y="242209"/>
              <a:ext cx="522793" cy="395467"/>
            </a:xfrm>
            <a:prstGeom prst="rect">
              <a:avLst/>
            </a:prstGeom>
            <a:noFill/>
          </p:spPr>
          <p:txBody>
            <a:bodyPr wrap="square" rtlCol="0">
              <a:spAutoFit/>
            </a:bodyPr>
            <a:lstStyle/>
            <a:p>
              <a:r>
                <a:rPr lang="en-US" sz="1400" dirty="0"/>
                <a:t>V</a:t>
              </a:r>
              <a:r>
                <a:rPr lang="en-US" sz="1400" baseline="-25000" dirty="0"/>
                <a:t>1</a:t>
              </a:r>
            </a:p>
          </p:txBody>
        </p:sp>
        <p:cxnSp>
          <p:nvCxnSpPr>
            <p:cNvPr id="97" name="Straight Arrow Connector 96">
              <a:extLst>
                <a:ext uri="{FF2B5EF4-FFF2-40B4-BE49-F238E27FC236}">
                  <a16:creationId xmlns:a16="http://schemas.microsoft.com/office/drawing/2014/main" id="{5D9AAC11-5574-0345-9192-11217E02AB00}"/>
                </a:ext>
              </a:extLst>
            </p:cNvPr>
            <p:cNvCxnSpPr>
              <a:cxnSpLocks/>
            </p:cNvCxnSpPr>
            <p:nvPr/>
          </p:nvCxnSpPr>
          <p:spPr>
            <a:xfrm>
              <a:off x="10960784" y="957466"/>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A6EAC39A-9303-264F-AE55-9909589E9432}"/>
                </a:ext>
              </a:extLst>
            </p:cNvPr>
            <p:cNvCxnSpPr>
              <a:cxnSpLocks/>
            </p:cNvCxnSpPr>
            <p:nvPr/>
          </p:nvCxnSpPr>
          <p:spPr>
            <a:xfrm>
              <a:off x="11637342" y="960959"/>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C8678824-B3DB-A540-B88B-D146983D2140}"/>
                </a:ext>
              </a:extLst>
            </p:cNvPr>
            <p:cNvSpPr txBox="1"/>
            <p:nvPr/>
          </p:nvSpPr>
          <p:spPr>
            <a:xfrm>
              <a:off x="10926649" y="935209"/>
              <a:ext cx="310828" cy="307777"/>
            </a:xfrm>
            <a:prstGeom prst="rect">
              <a:avLst/>
            </a:prstGeom>
            <a:noFill/>
          </p:spPr>
          <p:txBody>
            <a:bodyPr wrap="square" rtlCol="0">
              <a:spAutoFit/>
            </a:bodyPr>
            <a:lstStyle/>
            <a:p>
              <a:r>
                <a:rPr lang="en-US" sz="1400" dirty="0"/>
                <a:t>i</a:t>
              </a:r>
              <a:r>
                <a:rPr lang="en-US" sz="1400" baseline="-25000" dirty="0"/>
                <a:t>1</a:t>
              </a:r>
            </a:p>
          </p:txBody>
        </p:sp>
        <p:sp>
          <p:nvSpPr>
            <p:cNvPr id="100" name="TextBox 99">
              <a:extLst>
                <a:ext uri="{FF2B5EF4-FFF2-40B4-BE49-F238E27FC236}">
                  <a16:creationId xmlns:a16="http://schemas.microsoft.com/office/drawing/2014/main" id="{CBF20CF0-31FB-9D4F-A686-0B66E14ABF78}"/>
                </a:ext>
              </a:extLst>
            </p:cNvPr>
            <p:cNvSpPr txBox="1"/>
            <p:nvPr/>
          </p:nvSpPr>
          <p:spPr>
            <a:xfrm>
              <a:off x="11668838" y="971745"/>
              <a:ext cx="340326" cy="307777"/>
            </a:xfrm>
            <a:prstGeom prst="rect">
              <a:avLst/>
            </a:prstGeom>
            <a:noFill/>
          </p:spPr>
          <p:txBody>
            <a:bodyPr wrap="square" rtlCol="0">
              <a:spAutoFit/>
            </a:bodyPr>
            <a:lstStyle/>
            <a:p>
              <a:r>
                <a:rPr lang="en-US" sz="1400" dirty="0"/>
                <a:t>i</a:t>
              </a:r>
              <a:r>
                <a:rPr lang="en-US" sz="1400" baseline="-25000" dirty="0"/>
                <a:t>2</a:t>
              </a:r>
            </a:p>
          </p:txBody>
        </p:sp>
        <p:cxnSp>
          <p:nvCxnSpPr>
            <p:cNvPr id="101" name="Straight Arrow Connector 100">
              <a:extLst>
                <a:ext uri="{FF2B5EF4-FFF2-40B4-BE49-F238E27FC236}">
                  <a16:creationId xmlns:a16="http://schemas.microsoft.com/office/drawing/2014/main" id="{C9AFB762-29F7-8E4A-9726-6A73F21BD4FE}"/>
                </a:ext>
              </a:extLst>
            </p:cNvPr>
            <p:cNvCxnSpPr>
              <a:cxnSpLocks/>
            </p:cNvCxnSpPr>
            <p:nvPr/>
          </p:nvCxnSpPr>
          <p:spPr>
            <a:xfrm>
              <a:off x="10430135" y="566521"/>
              <a:ext cx="0" cy="1205914"/>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02" name="TextBox 101">
              <a:extLst>
                <a:ext uri="{FF2B5EF4-FFF2-40B4-BE49-F238E27FC236}">
                  <a16:creationId xmlns:a16="http://schemas.microsoft.com/office/drawing/2014/main" id="{A2BC30C7-5C72-6E49-AC7A-A05497821A45}"/>
                </a:ext>
              </a:extLst>
            </p:cNvPr>
            <p:cNvSpPr txBox="1"/>
            <p:nvPr/>
          </p:nvSpPr>
          <p:spPr>
            <a:xfrm flipH="1">
              <a:off x="10414956" y="449366"/>
              <a:ext cx="653208" cy="307777"/>
            </a:xfrm>
            <a:prstGeom prst="rect">
              <a:avLst/>
            </a:prstGeom>
            <a:noFill/>
          </p:spPr>
          <p:txBody>
            <a:bodyPr wrap="square" rtlCol="0">
              <a:spAutoFit/>
            </a:bodyPr>
            <a:lstStyle/>
            <a:p>
              <a:r>
                <a:rPr lang="en-US" sz="1400" dirty="0" err="1"/>
                <a:t>i</a:t>
              </a:r>
              <a:endParaRPr lang="en-US" sz="1400" baseline="-25000" dirty="0"/>
            </a:p>
          </p:txBody>
        </p:sp>
        <p:cxnSp>
          <p:nvCxnSpPr>
            <p:cNvPr id="104" name="Straight Connector 103">
              <a:extLst>
                <a:ext uri="{FF2B5EF4-FFF2-40B4-BE49-F238E27FC236}">
                  <a16:creationId xmlns:a16="http://schemas.microsoft.com/office/drawing/2014/main" id="{2F09AF21-C415-294A-8E42-FD95ABD8311F}"/>
                </a:ext>
              </a:extLst>
            </p:cNvPr>
            <p:cNvCxnSpPr/>
            <p:nvPr/>
          </p:nvCxnSpPr>
          <p:spPr>
            <a:xfrm flipV="1">
              <a:off x="10805120" y="875267"/>
              <a:ext cx="68821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717B03A4-EF15-9546-8027-329777B897B3}"/>
                </a:ext>
              </a:extLst>
            </p:cNvPr>
            <p:cNvCxnSpPr/>
            <p:nvPr/>
          </p:nvCxnSpPr>
          <p:spPr>
            <a:xfrm flipV="1">
              <a:off x="10804395" y="1485685"/>
              <a:ext cx="68821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C8AF4C26-8F53-2548-81B1-53D62CCC6BE4}"/>
                </a:ext>
              </a:extLst>
            </p:cNvPr>
            <p:cNvCxnSpPr>
              <a:cxnSpLocks/>
            </p:cNvCxnSpPr>
            <p:nvPr/>
          </p:nvCxnSpPr>
          <p:spPr>
            <a:xfrm>
              <a:off x="11165469" y="596169"/>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3632A3CE-1282-7243-B1FE-A7015AC24E9C}"/>
                </a:ext>
              </a:extLst>
            </p:cNvPr>
            <p:cNvCxnSpPr>
              <a:cxnSpLocks/>
            </p:cNvCxnSpPr>
            <p:nvPr/>
          </p:nvCxnSpPr>
          <p:spPr>
            <a:xfrm>
              <a:off x="11155225" y="1477911"/>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9" name="Group 228">
              <a:extLst>
                <a:ext uri="{FF2B5EF4-FFF2-40B4-BE49-F238E27FC236}">
                  <a16:creationId xmlns:a16="http://schemas.microsoft.com/office/drawing/2014/main" id="{EF18348E-8941-C943-A7E8-5C91B7BDBF59}"/>
                </a:ext>
              </a:extLst>
            </p:cNvPr>
            <p:cNvGrpSpPr/>
            <p:nvPr/>
          </p:nvGrpSpPr>
          <p:grpSpPr>
            <a:xfrm>
              <a:off x="11369027" y="880063"/>
              <a:ext cx="236773" cy="609079"/>
              <a:chOff x="4147461" y="4321628"/>
              <a:chExt cx="228584" cy="700141"/>
            </a:xfrm>
          </p:grpSpPr>
          <p:grpSp>
            <p:nvGrpSpPr>
              <p:cNvPr id="230" name="Group 135">
                <a:extLst>
                  <a:ext uri="{FF2B5EF4-FFF2-40B4-BE49-F238E27FC236}">
                    <a16:creationId xmlns:a16="http://schemas.microsoft.com/office/drawing/2014/main" id="{F882E1F9-5EC6-5E45-9BED-CA2920A22638}"/>
                  </a:ext>
                </a:extLst>
              </p:cNvPr>
              <p:cNvGrpSpPr>
                <a:grpSpLocks/>
              </p:cNvGrpSpPr>
              <p:nvPr/>
            </p:nvGrpSpPr>
            <p:grpSpPr bwMode="auto">
              <a:xfrm>
                <a:off x="4147461" y="4321628"/>
                <a:ext cx="228584" cy="700141"/>
                <a:chOff x="2707" y="2736"/>
                <a:chExt cx="346" cy="576"/>
              </a:xfrm>
            </p:grpSpPr>
            <p:sp>
              <p:nvSpPr>
                <p:cNvPr id="232" name="Line 136">
                  <a:extLst>
                    <a:ext uri="{FF2B5EF4-FFF2-40B4-BE49-F238E27FC236}">
                      <a16:creationId xmlns:a16="http://schemas.microsoft.com/office/drawing/2014/main" id="{F4193273-2F6B-8043-BC79-C799B166A0B8}"/>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3" name="Line 137">
                  <a:extLst>
                    <a:ext uri="{FF2B5EF4-FFF2-40B4-BE49-F238E27FC236}">
                      <a16:creationId xmlns:a16="http://schemas.microsoft.com/office/drawing/2014/main" id="{4CE27663-0E3E-4D4D-A55A-2B5495DA9FF7}"/>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34" name="Line 138">
                  <a:extLst>
                    <a:ext uri="{FF2B5EF4-FFF2-40B4-BE49-F238E27FC236}">
                      <a16:creationId xmlns:a16="http://schemas.microsoft.com/office/drawing/2014/main" id="{21554490-1FDE-EF40-8B46-290992164ACD}"/>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Line 139">
                  <a:extLst>
                    <a:ext uri="{FF2B5EF4-FFF2-40B4-BE49-F238E27FC236}">
                      <a16:creationId xmlns:a16="http://schemas.microsoft.com/office/drawing/2014/main" id="{93DC8713-6F9D-204E-91C0-234307301279}"/>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1" name="Freeform 345">
                <a:extLst>
                  <a:ext uri="{FF2B5EF4-FFF2-40B4-BE49-F238E27FC236}">
                    <a16:creationId xmlns:a16="http://schemas.microsoft.com/office/drawing/2014/main" id="{B36069EC-810A-964B-9866-6571BB9A5C49}"/>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36" name="Group 235">
              <a:extLst>
                <a:ext uri="{FF2B5EF4-FFF2-40B4-BE49-F238E27FC236}">
                  <a16:creationId xmlns:a16="http://schemas.microsoft.com/office/drawing/2014/main" id="{A3D842B5-3939-CE49-849D-B64FE5551A7C}"/>
                </a:ext>
              </a:extLst>
            </p:cNvPr>
            <p:cNvGrpSpPr/>
            <p:nvPr/>
          </p:nvGrpSpPr>
          <p:grpSpPr>
            <a:xfrm>
              <a:off x="10712957" y="890967"/>
              <a:ext cx="217102" cy="587594"/>
              <a:chOff x="4147461" y="4321628"/>
              <a:chExt cx="228584" cy="700141"/>
            </a:xfrm>
          </p:grpSpPr>
          <p:grpSp>
            <p:nvGrpSpPr>
              <p:cNvPr id="237" name="Group 135">
                <a:extLst>
                  <a:ext uri="{FF2B5EF4-FFF2-40B4-BE49-F238E27FC236}">
                    <a16:creationId xmlns:a16="http://schemas.microsoft.com/office/drawing/2014/main" id="{96431BDC-A3A4-A841-977A-6951C53C0FDE}"/>
                  </a:ext>
                </a:extLst>
              </p:cNvPr>
              <p:cNvGrpSpPr>
                <a:grpSpLocks/>
              </p:cNvGrpSpPr>
              <p:nvPr/>
            </p:nvGrpSpPr>
            <p:grpSpPr bwMode="auto">
              <a:xfrm>
                <a:off x="4147461" y="4321628"/>
                <a:ext cx="228584" cy="700141"/>
                <a:chOff x="2707" y="2736"/>
                <a:chExt cx="346" cy="576"/>
              </a:xfrm>
            </p:grpSpPr>
            <p:sp>
              <p:nvSpPr>
                <p:cNvPr id="239" name="Line 136">
                  <a:extLst>
                    <a:ext uri="{FF2B5EF4-FFF2-40B4-BE49-F238E27FC236}">
                      <a16:creationId xmlns:a16="http://schemas.microsoft.com/office/drawing/2014/main" id="{EEDFCBC7-2D7A-AB42-968D-E8DA8CE91A61}"/>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0" name="Line 137">
                  <a:extLst>
                    <a:ext uri="{FF2B5EF4-FFF2-40B4-BE49-F238E27FC236}">
                      <a16:creationId xmlns:a16="http://schemas.microsoft.com/office/drawing/2014/main" id="{87ECF3BF-F407-4E4F-9A99-39AEFE467037}"/>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41" name="Line 138">
                  <a:extLst>
                    <a:ext uri="{FF2B5EF4-FFF2-40B4-BE49-F238E27FC236}">
                      <a16:creationId xmlns:a16="http://schemas.microsoft.com/office/drawing/2014/main" id="{A12FEC64-1531-9E44-BAEB-40235BF4231E}"/>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2" name="Line 139">
                  <a:extLst>
                    <a:ext uri="{FF2B5EF4-FFF2-40B4-BE49-F238E27FC236}">
                      <a16:creationId xmlns:a16="http://schemas.microsoft.com/office/drawing/2014/main" id="{B641C8A2-B86B-7548-9639-07BA004EBDA7}"/>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8" name="Freeform 345">
                <a:extLst>
                  <a:ext uri="{FF2B5EF4-FFF2-40B4-BE49-F238E27FC236}">
                    <a16:creationId xmlns:a16="http://schemas.microsoft.com/office/drawing/2014/main" id="{03DCAB38-1D4E-CE4F-A7DB-EBC240DFA25B}"/>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346" name="Content Placeholder 2">
                <a:extLst>
                  <a:ext uri="{FF2B5EF4-FFF2-40B4-BE49-F238E27FC236}">
                    <a16:creationId xmlns:a16="http://schemas.microsoft.com/office/drawing/2014/main" id="{445BC311-B9C8-6E4C-820F-E9CF8D5C9209}"/>
                  </a:ext>
                </a:extLst>
              </p:cNvPr>
              <p:cNvSpPr txBox="1">
                <a:spLocks/>
              </p:cNvSpPr>
              <p:nvPr/>
            </p:nvSpPr>
            <p:spPr>
              <a:xfrm>
                <a:off x="6286923" y="1149010"/>
                <a:ext cx="4984871" cy="501522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𝑒𝑞</m:t>
                        </m:r>
                      </m:sub>
                    </m:sSub>
                  </m:oMath>
                </a14:m>
                <a:r>
                  <a:rPr lang="en-US" dirty="0"/>
                  <a:t> </a:t>
                </a:r>
                <a:r>
                  <a:rPr lang="en-US" sz="1800" dirty="0"/>
                  <a:t>is the equivalent capacitance, replacing the top right circuit with a single capacitor.</a:t>
                </a:r>
              </a:p>
              <a:p>
                <a:pPr>
                  <a:spcBef>
                    <a:spcPts val="400"/>
                  </a:spcBef>
                </a:pPr>
                <a:r>
                  <a:rPr lang="en-US" sz="1800" dirty="0"/>
                  <a:t>By Kirchhoff’s node rule, </a:t>
                </a:r>
                <a14:m>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rPr>
                          <m:t>𝑖</m:t>
                        </m:r>
                      </m:e>
                      <m:sub>
                        <m:r>
                          <a:rPr lang="en-US" sz="1800" i="1" smtClean="0">
                            <a:latin typeface="Cambria Math" panose="02040503050406030204" pitchFamily="18" charset="0"/>
                          </a:rPr>
                          <m:t>1</m:t>
                        </m:r>
                      </m:sub>
                    </m:sSub>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i="1" smtClean="0">
                            <a:latin typeface="Cambria Math" panose="02040503050406030204" pitchFamily="18" charset="0"/>
                          </a:rPr>
                          <m:t>𝑖</m:t>
                        </m:r>
                      </m:e>
                      <m:sub>
                        <m:r>
                          <a:rPr lang="en-US" sz="1800" i="1" smtClean="0">
                            <a:latin typeface="Cambria Math" panose="02040503050406030204" pitchFamily="18" charset="0"/>
                          </a:rPr>
                          <m:t>2</m:t>
                        </m:r>
                      </m:sub>
                    </m:sSub>
                    <m:r>
                      <a:rPr lang="en-US" sz="1800" i="1" smtClean="0">
                        <a:latin typeface="Cambria Math" panose="02040503050406030204" pitchFamily="18" charset="0"/>
                      </a:rPr>
                      <m:t>=</m:t>
                    </m:r>
                    <m:r>
                      <a:rPr lang="en-US" sz="1800" i="1" smtClean="0">
                        <a:latin typeface="Cambria Math" panose="02040503050406030204" pitchFamily="18" charset="0"/>
                      </a:rPr>
                      <m:t>𝑖</m:t>
                    </m:r>
                    <m:r>
                      <a:rPr lang="en-US" sz="1800" smtClean="0">
                        <a:latin typeface="Cambria Math" panose="02040503050406030204" pitchFamily="18" charset="0"/>
                      </a:rPr>
                      <m:t>, </m:t>
                    </m:r>
                    <m:r>
                      <m:rPr>
                        <m:sty m:val="p"/>
                      </m:rPr>
                      <a:rPr lang="en-US" sz="1800" smtClean="0">
                        <a:latin typeface="Cambria Math" panose="02040503050406030204" pitchFamily="18" charset="0"/>
                      </a:rPr>
                      <m:t>so</m:t>
                    </m:r>
                    <m:r>
                      <a:rPr lang="en-US" sz="1800" smtClean="0">
                        <a:latin typeface="Cambria Math" panose="02040503050406030204" pitchFamily="18" charset="0"/>
                      </a:rPr>
                      <m:t> </m:t>
                    </m:r>
                  </m:oMath>
                </a14:m>
                <a:endParaRPr lang="en-US" sz="1800" dirty="0"/>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1</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r>
                          <a:rPr lang="en-US" sz="1800" b="0" i="1" smtClean="0">
                            <a:latin typeface="Cambria Math" panose="02040503050406030204" pitchFamily="18" charset="0"/>
                          </a:rPr>
                          <m:t> (</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2</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r>
                      <a:rPr lang="en-US" sz="1800" i="1">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num>
                      <m:den>
                        <m:r>
                          <a:rPr lang="en-US" sz="1800" b="0" i="1" smtClean="0">
                            <a:latin typeface="Cambria Math" panose="02040503050406030204" pitchFamily="18" charset="0"/>
                          </a:rPr>
                          <m:t>𝑑𝑡</m:t>
                        </m:r>
                      </m:den>
                    </m:f>
                  </m:oMath>
                </a14:m>
                <a:endParaRPr lang="en-US" sz="1800" dirty="0"/>
              </a:p>
              <a:p>
                <a:pPr>
                  <a:spcBef>
                    <a:spcPts val="400"/>
                  </a:spcBef>
                </a:pP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1</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r>
                      <a:rPr lang="en-US" sz="1800" i="1">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2</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r>
                      <a:rPr lang="en-US" sz="1800" i="1">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oMath>
                </a14:m>
                <a:endParaRPr lang="en-US" sz="1800" dirty="0"/>
              </a:p>
              <a:p>
                <a:pPr>
                  <a:spcBef>
                    <a:spcPts val="400"/>
                  </a:spcBef>
                </a:pPr>
                <a:r>
                  <a:rPr lang="en-US" sz="1800" dirty="0"/>
                  <a:t>Adding and cancelling the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oMath>
                </a14:m>
                <a:r>
                  <a:rPr lang="en-US" sz="1800" dirty="0"/>
                  <a:t>, we get</a:t>
                </a:r>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1</m:t>
                            </m:r>
                          </m:sub>
                        </m:sSub>
                      </m:den>
                    </m:f>
                  </m:oMath>
                </a14:m>
                <a:r>
                  <a:rPr lang="en-US" sz="1800" dirty="0"/>
                  <a:t> +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2</m:t>
                            </m:r>
                          </m:sub>
                        </m:sSub>
                      </m:den>
                    </m:f>
                  </m:oMath>
                </a14:m>
                <a:r>
                  <a:rPr lang="en-US" sz="1800" dirty="0"/>
                  <a:t> =1 and solving,  we get.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1</m:t>
                            </m:r>
                          </m:sub>
                        </m:sSub>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1</m:t>
                            </m:r>
                          </m:sub>
                        </m:sSub>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2</m:t>
                            </m:r>
                          </m:sub>
                        </m:sSub>
                      </m:den>
                    </m:f>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𝑒𝑞</m:t>
                        </m:r>
                      </m:sub>
                    </m:sSub>
                  </m:oMath>
                </a14:m>
                <a:endParaRPr lang="en-US" sz="1800" dirty="0"/>
              </a:p>
              <a:p>
                <a:pPr>
                  <a:spcBef>
                    <a:spcPts val="400"/>
                  </a:spcBef>
                </a:pPr>
                <a:endParaRPr lang="en-US" sz="1800" dirty="0"/>
              </a:p>
              <a:p>
                <a:pPr>
                  <a:spcBef>
                    <a:spcPts val="400"/>
                  </a:spcBef>
                </a:pPr>
                <a:endParaRPr lang="en-US" sz="1800" dirty="0"/>
              </a:p>
              <a:p>
                <a:pPr>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oMath>
                </a14:m>
                <a:r>
                  <a:rPr lang="en-US" sz="1800" dirty="0"/>
                  <a:t> is the equivalent capacitance, replacing the bottom right circuit with a single capacitor.</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oMath>
                </a14:m>
                <a:endParaRPr lang="en-US" sz="1800" dirty="0"/>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r>
                          <a:rPr lang="en-US" sz="1800" i="1">
                            <a:latin typeface="Cambria Math" panose="02040503050406030204" pitchFamily="18" charset="0"/>
                          </a:rPr>
                          <m:t>𝑑𝑡</m:t>
                        </m:r>
                      </m:den>
                    </m:f>
                    <m:r>
                      <a:rPr lang="en-US" sz="1800" b="0" i="1" smtClean="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2</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r>
                          <a:rPr lang="en-US" sz="1800" i="1">
                            <a:latin typeface="Cambria Math" panose="02040503050406030204" pitchFamily="18" charset="0"/>
                          </a:rPr>
                          <m:t>𝑑𝑡</m:t>
                        </m:r>
                      </m:den>
                    </m:f>
                  </m:oMath>
                </a14:m>
                <a:r>
                  <a:rPr lang="en-US" sz="1800" dirty="0"/>
                  <a:t>, so</a:t>
                </a:r>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2</m:t>
                        </m:r>
                      </m:sub>
                    </m:sSub>
                  </m:oMath>
                </a14:m>
                <a:endParaRPr lang="en-US" sz="1800" dirty="0"/>
              </a:p>
              <a:p>
                <a:pPr>
                  <a:spcBef>
                    <a:spcPts val="400"/>
                  </a:spcBef>
                </a:pPr>
                <a:endParaRPr lang="en-US" sz="1800" dirty="0"/>
              </a:p>
              <a:p>
                <a:pPr>
                  <a:spcBef>
                    <a:spcPts val="400"/>
                  </a:spcBef>
                </a:pPr>
                <a:endParaRPr lang="en-US" sz="1800" dirty="0"/>
              </a:p>
            </p:txBody>
          </p:sp>
        </mc:Choice>
        <mc:Fallback xmlns="">
          <p:sp>
            <p:nvSpPr>
              <p:cNvPr id="346" name="Content Placeholder 2">
                <a:extLst>
                  <a:ext uri="{FF2B5EF4-FFF2-40B4-BE49-F238E27FC236}">
                    <a16:creationId xmlns:a16="http://schemas.microsoft.com/office/drawing/2014/main" id="{445BC311-B9C8-6E4C-820F-E9CF8D5C9209}"/>
                  </a:ext>
                </a:extLst>
              </p:cNvPr>
              <p:cNvSpPr txBox="1">
                <a:spLocks noRot="1" noChangeAspect="1" noMove="1" noResize="1" noEditPoints="1" noAdjustHandles="1" noChangeArrowheads="1" noChangeShapeType="1" noTextEdit="1"/>
              </p:cNvSpPr>
              <p:nvPr/>
            </p:nvSpPr>
            <p:spPr>
              <a:xfrm>
                <a:off x="6286923" y="1149010"/>
                <a:ext cx="4984871" cy="5015222"/>
              </a:xfrm>
              <a:prstGeom prst="rect">
                <a:avLst/>
              </a:prstGeom>
              <a:blipFill>
                <a:blip r:embed="rId3"/>
                <a:stretch>
                  <a:fillRect l="-508"/>
                </a:stretch>
              </a:blipFill>
            </p:spPr>
            <p:txBody>
              <a:bodyPr/>
              <a:lstStyle/>
              <a:p>
                <a:r>
                  <a:rPr lang="en-US">
                    <a:noFill/>
                  </a:rPr>
                  <a:t> </a:t>
                </a:r>
              </a:p>
            </p:txBody>
          </p:sp>
        </mc:Fallback>
      </mc:AlternateContent>
    </p:spTree>
    <p:extLst>
      <p:ext uri="{BB962C8B-B14F-4D97-AF65-F5344CB8AC3E}">
        <p14:creationId xmlns:p14="http://schemas.microsoft.com/office/powerpoint/2010/main" val="394776081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0" y="180243"/>
            <a:ext cx="11958452"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20: NorCal transmitter switch</a:t>
            </a:r>
            <a:endParaRPr sz="4400" dirty="0">
              <a:latin typeface="+mj-lt"/>
            </a:endParaRPr>
          </a:p>
        </p:txBody>
      </p:sp>
      <p:grpSp>
        <p:nvGrpSpPr>
          <p:cNvPr id="4" name="Group 3">
            <a:extLst>
              <a:ext uri="{FF2B5EF4-FFF2-40B4-BE49-F238E27FC236}">
                <a16:creationId xmlns:a16="http://schemas.microsoft.com/office/drawing/2014/main" id="{6EED66AE-09A5-8844-82E1-C8FAE0A197BD}"/>
              </a:ext>
            </a:extLst>
          </p:cNvPr>
          <p:cNvGrpSpPr/>
          <p:nvPr/>
        </p:nvGrpSpPr>
        <p:grpSpPr>
          <a:xfrm>
            <a:off x="9343929" y="2840843"/>
            <a:ext cx="2613035" cy="2951478"/>
            <a:chOff x="9084154" y="2840843"/>
            <a:chExt cx="2613035" cy="2951478"/>
          </a:xfrm>
        </p:grpSpPr>
        <p:sp>
          <p:nvSpPr>
            <p:cNvPr id="124" name="TextBox 123">
              <a:extLst>
                <a:ext uri="{FF2B5EF4-FFF2-40B4-BE49-F238E27FC236}">
                  <a16:creationId xmlns:a16="http://schemas.microsoft.com/office/drawing/2014/main" id="{33749E67-877D-C442-A99F-41CDA88BC3D9}"/>
                </a:ext>
              </a:extLst>
            </p:cNvPr>
            <p:cNvSpPr txBox="1"/>
            <p:nvPr/>
          </p:nvSpPr>
          <p:spPr>
            <a:xfrm>
              <a:off x="9673562" y="3428375"/>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2N3906</a:t>
              </a:r>
            </a:p>
          </p:txBody>
        </p:sp>
        <p:grpSp>
          <p:nvGrpSpPr>
            <p:cNvPr id="12" name="Group 479">
              <a:extLst>
                <a:ext uri="{FF2B5EF4-FFF2-40B4-BE49-F238E27FC236}">
                  <a16:creationId xmlns:a16="http://schemas.microsoft.com/office/drawing/2014/main" id="{EEA918E2-C0F2-7240-BBCC-A2BE6F41FE70}"/>
                </a:ext>
              </a:extLst>
            </p:cNvPr>
            <p:cNvGrpSpPr>
              <a:grpSpLocks/>
            </p:cNvGrpSpPr>
            <p:nvPr/>
          </p:nvGrpSpPr>
          <p:grpSpPr bwMode="auto">
            <a:xfrm rot="5400000">
              <a:off x="9506034" y="3090346"/>
              <a:ext cx="304800" cy="609600"/>
              <a:chOff x="4944" y="1344"/>
              <a:chExt cx="192" cy="384"/>
            </a:xfrm>
          </p:grpSpPr>
          <p:sp>
            <p:nvSpPr>
              <p:cNvPr id="13" name="Freeform 30">
                <a:extLst>
                  <a:ext uri="{FF2B5EF4-FFF2-40B4-BE49-F238E27FC236}">
                    <a16:creationId xmlns:a16="http://schemas.microsoft.com/office/drawing/2014/main" id="{573350F2-ACD5-E94A-B88D-76420A3F3617}"/>
                  </a:ext>
                </a:extLst>
              </p:cNvPr>
              <p:cNvSpPr>
                <a:spLocks noChangeAspect="1"/>
              </p:cNvSpPr>
              <p:nvPr/>
            </p:nvSpPr>
            <p:spPr bwMode="auto">
              <a:xfrm>
                <a:off x="4944" y="1344"/>
                <a:ext cx="96" cy="384"/>
              </a:xfrm>
              <a:custGeom>
                <a:avLst/>
                <a:gdLst>
                  <a:gd name="T0" fmla="*/ 0 w 192"/>
                  <a:gd name="T1" fmla="*/ 0 h 768"/>
                  <a:gd name="T2" fmla="*/ 0 w 192"/>
                  <a:gd name="T3" fmla="*/ 3 h 768"/>
                  <a:gd name="T4" fmla="*/ 3 w 192"/>
                  <a:gd name="T5" fmla="*/ 5 h 768"/>
                  <a:gd name="T6" fmla="*/ 3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4" name="Line 31">
                <a:extLst>
                  <a:ext uri="{FF2B5EF4-FFF2-40B4-BE49-F238E27FC236}">
                    <a16:creationId xmlns:a16="http://schemas.microsoft.com/office/drawing/2014/main" id="{2EAEA0FB-C7BE-B448-8F7F-F4FB91397064}"/>
                  </a:ext>
                </a:extLst>
              </p:cNvPr>
              <p:cNvSpPr>
                <a:spLocks noChangeAspect="1" noChangeShapeType="1"/>
              </p:cNvSpPr>
              <p:nvPr/>
            </p:nvSpPr>
            <p:spPr bwMode="auto">
              <a:xfrm>
                <a:off x="5040" y="1436"/>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 name="Line 32">
                <a:extLst>
                  <a:ext uri="{FF2B5EF4-FFF2-40B4-BE49-F238E27FC236}">
                    <a16:creationId xmlns:a16="http://schemas.microsoft.com/office/drawing/2014/main" id="{947B9202-CAC3-8544-9FF0-935DAA94A336}"/>
                  </a:ext>
                </a:extLst>
              </p:cNvPr>
              <p:cNvSpPr>
                <a:spLocks noChangeAspect="1" noChangeShapeType="1"/>
              </p:cNvSpPr>
              <p:nvPr/>
            </p:nvSpPr>
            <p:spPr bwMode="auto">
              <a:xfrm>
                <a:off x="5040" y="1536"/>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Freeform 33">
                <a:extLst>
                  <a:ext uri="{FF2B5EF4-FFF2-40B4-BE49-F238E27FC236}">
                    <a16:creationId xmlns:a16="http://schemas.microsoft.com/office/drawing/2014/main" id="{ED48577C-651A-FE4D-B963-F44E79F64719}"/>
                  </a:ext>
                </a:extLst>
              </p:cNvPr>
              <p:cNvSpPr>
                <a:spLocks noChangeAspect="1"/>
              </p:cNvSpPr>
              <p:nvPr/>
            </p:nvSpPr>
            <p:spPr bwMode="auto">
              <a:xfrm rot="1560000" flipH="1">
                <a:off x="4994" y="1449"/>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grpSp>
        <p:grpSp>
          <p:nvGrpSpPr>
            <p:cNvPr id="22" name="Group 210">
              <a:extLst>
                <a:ext uri="{FF2B5EF4-FFF2-40B4-BE49-F238E27FC236}">
                  <a16:creationId xmlns:a16="http://schemas.microsoft.com/office/drawing/2014/main" id="{ABBA7021-996E-4C44-A475-54013C55F3B2}"/>
                </a:ext>
              </a:extLst>
            </p:cNvPr>
            <p:cNvGrpSpPr>
              <a:grpSpLocks/>
            </p:cNvGrpSpPr>
            <p:nvPr/>
          </p:nvGrpSpPr>
          <p:grpSpPr bwMode="auto">
            <a:xfrm>
              <a:off x="9506034" y="4793319"/>
              <a:ext cx="304800" cy="762000"/>
              <a:chOff x="3216" y="1728"/>
              <a:chExt cx="192" cy="480"/>
            </a:xfrm>
          </p:grpSpPr>
          <p:sp>
            <p:nvSpPr>
              <p:cNvPr id="23" name="Line 8">
                <a:extLst>
                  <a:ext uri="{FF2B5EF4-FFF2-40B4-BE49-F238E27FC236}">
                    <a16:creationId xmlns:a16="http://schemas.microsoft.com/office/drawing/2014/main" id="{A8100BCD-9ADF-9844-A312-C2718911C05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9">
                <a:extLst>
                  <a:ext uri="{FF2B5EF4-FFF2-40B4-BE49-F238E27FC236}">
                    <a16:creationId xmlns:a16="http://schemas.microsoft.com/office/drawing/2014/main" id="{D802B776-1138-F947-976E-3465C5CEC2C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0">
                <a:extLst>
                  <a:ext uri="{FF2B5EF4-FFF2-40B4-BE49-F238E27FC236}">
                    <a16:creationId xmlns:a16="http://schemas.microsoft.com/office/drawing/2014/main" id="{205B97A2-D15E-A249-B63D-2BA447EA9C1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11">
                <a:extLst>
                  <a:ext uri="{FF2B5EF4-FFF2-40B4-BE49-F238E27FC236}">
                    <a16:creationId xmlns:a16="http://schemas.microsoft.com/office/drawing/2014/main" id="{EEF5A3A3-7F03-F34A-A547-FFBF026DE26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7" name="Freeform 12">
              <a:extLst>
                <a:ext uri="{FF2B5EF4-FFF2-40B4-BE49-F238E27FC236}">
                  <a16:creationId xmlns:a16="http://schemas.microsoft.com/office/drawing/2014/main" id="{53DF5DA1-763B-9B49-9982-CE79D2E9D6AB}"/>
                </a:ext>
              </a:extLst>
            </p:cNvPr>
            <p:cNvSpPr>
              <a:spLocks noChangeAspect="1"/>
            </p:cNvSpPr>
            <p:nvPr/>
          </p:nvSpPr>
          <p:spPr bwMode="auto">
            <a:xfrm>
              <a:off x="10419615" y="324628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8" name="Group 222">
              <a:extLst>
                <a:ext uri="{FF2B5EF4-FFF2-40B4-BE49-F238E27FC236}">
                  <a16:creationId xmlns:a16="http://schemas.microsoft.com/office/drawing/2014/main" id="{6E7D6294-569D-B546-9288-DE264A4CC7B5}"/>
                </a:ext>
              </a:extLst>
            </p:cNvPr>
            <p:cNvGrpSpPr>
              <a:grpSpLocks/>
            </p:cNvGrpSpPr>
            <p:nvPr/>
          </p:nvGrpSpPr>
          <p:grpSpPr bwMode="auto">
            <a:xfrm>
              <a:off x="9506034" y="5411321"/>
              <a:ext cx="304800" cy="381000"/>
              <a:chOff x="4272" y="3072"/>
              <a:chExt cx="192" cy="240"/>
            </a:xfrm>
          </p:grpSpPr>
          <p:sp>
            <p:nvSpPr>
              <p:cNvPr id="29" name="Line 99">
                <a:extLst>
                  <a:ext uri="{FF2B5EF4-FFF2-40B4-BE49-F238E27FC236}">
                    <a16:creationId xmlns:a16="http://schemas.microsoft.com/office/drawing/2014/main" id="{F1124842-C789-8F49-AC42-25974B3046F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0">
                <a:extLst>
                  <a:ext uri="{FF2B5EF4-FFF2-40B4-BE49-F238E27FC236}">
                    <a16:creationId xmlns:a16="http://schemas.microsoft.com/office/drawing/2014/main" id="{83AED745-32B1-464E-BE3E-B4EE0B65C19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1">
                <a:extLst>
                  <a:ext uri="{FF2B5EF4-FFF2-40B4-BE49-F238E27FC236}">
                    <a16:creationId xmlns:a16="http://schemas.microsoft.com/office/drawing/2014/main" id="{F3A308D9-CE48-464C-B672-E46ADC1729F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02">
                <a:extLst>
                  <a:ext uri="{FF2B5EF4-FFF2-40B4-BE49-F238E27FC236}">
                    <a16:creationId xmlns:a16="http://schemas.microsoft.com/office/drawing/2014/main" id="{1E73DC23-0321-9D4F-8ED8-EB445859AD5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103">
                <a:extLst>
                  <a:ext uri="{FF2B5EF4-FFF2-40B4-BE49-F238E27FC236}">
                    <a16:creationId xmlns:a16="http://schemas.microsoft.com/office/drawing/2014/main" id="{322011FA-D5A0-DB44-8095-42FAD4AB2F5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04">
                <a:extLst>
                  <a:ext uri="{FF2B5EF4-FFF2-40B4-BE49-F238E27FC236}">
                    <a16:creationId xmlns:a16="http://schemas.microsoft.com/office/drawing/2014/main" id="{F00F04F7-E824-0A4C-B60E-C9D1F81DC0D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5" name="Group 218">
              <a:extLst>
                <a:ext uri="{FF2B5EF4-FFF2-40B4-BE49-F238E27FC236}">
                  <a16:creationId xmlns:a16="http://schemas.microsoft.com/office/drawing/2014/main" id="{C075486C-3267-7748-ACB7-931896233E89}"/>
                </a:ext>
              </a:extLst>
            </p:cNvPr>
            <p:cNvGrpSpPr>
              <a:grpSpLocks/>
            </p:cNvGrpSpPr>
            <p:nvPr/>
          </p:nvGrpSpPr>
          <p:grpSpPr bwMode="auto">
            <a:xfrm rot="5400000">
              <a:off x="9952601" y="4460163"/>
              <a:ext cx="152400" cy="762000"/>
              <a:chOff x="5280" y="1200"/>
              <a:chExt cx="96" cy="480"/>
            </a:xfrm>
          </p:grpSpPr>
          <p:sp>
            <p:nvSpPr>
              <p:cNvPr id="36" name="Line 106">
                <a:extLst>
                  <a:ext uri="{FF2B5EF4-FFF2-40B4-BE49-F238E27FC236}">
                    <a16:creationId xmlns:a16="http://schemas.microsoft.com/office/drawing/2014/main" id="{76832A90-282F-CD4D-89FD-50CA83BD9197}"/>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7">
                <a:extLst>
                  <a:ext uri="{FF2B5EF4-FFF2-40B4-BE49-F238E27FC236}">
                    <a16:creationId xmlns:a16="http://schemas.microsoft.com/office/drawing/2014/main" id="{4235E8DF-6305-C14B-89A4-EA7F7654AEF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Freeform 108">
                <a:extLst>
                  <a:ext uri="{FF2B5EF4-FFF2-40B4-BE49-F238E27FC236}">
                    <a16:creationId xmlns:a16="http://schemas.microsoft.com/office/drawing/2014/main" id="{59A63914-06FB-3741-8B3A-B7FFB473FD09}"/>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39" name="Line 109">
                <a:extLst>
                  <a:ext uri="{FF2B5EF4-FFF2-40B4-BE49-F238E27FC236}">
                    <a16:creationId xmlns:a16="http://schemas.microsoft.com/office/drawing/2014/main" id="{3E9655D3-E0CF-E944-B7D2-90964C1B9D6A}"/>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0" name="Freeform 12">
              <a:extLst>
                <a:ext uri="{FF2B5EF4-FFF2-40B4-BE49-F238E27FC236}">
                  <a16:creationId xmlns:a16="http://schemas.microsoft.com/office/drawing/2014/main" id="{7B1808C0-9848-BD44-8FDC-F5DDD3785863}"/>
                </a:ext>
              </a:extLst>
            </p:cNvPr>
            <p:cNvSpPr>
              <a:spLocks noChangeAspect="1"/>
            </p:cNvSpPr>
            <p:nvPr/>
          </p:nvSpPr>
          <p:spPr bwMode="auto">
            <a:xfrm>
              <a:off x="9585775" y="404195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2" name="Straight Connector 41">
              <a:extLst>
                <a:ext uri="{FF2B5EF4-FFF2-40B4-BE49-F238E27FC236}">
                  <a16:creationId xmlns:a16="http://schemas.microsoft.com/office/drawing/2014/main" id="{BACCDC0F-72B4-7943-9FC6-10470ECEAB94}"/>
                </a:ext>
              </a:extLst>
            </p:cNvPr>
            <p:cNvCxnSpPr>
              <a:cxnSpLocks/>
            </p:cNvCxnSpPr>
            <p:nvPr/>
          </p:nvCxnSpPr>
          <p:spPr>
            <a:xfrm>
              <a:off x="9658434" y="3507232"/>
              <a:ext cx="0" cy="54137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663DDD2B-835A-344F-A740-739962A0D1EF}"/>
                </a:ext>
              </a:extLst>
            </p:cNvPr>
            <p:cNvCxnSpPr>
              <a:cxnSpLocks/>
            </p:cNvCxnSpPr>
            <p:nvPr/>
          </p:nvCxnSpPr>
          <p:spPr>
            <a:xfrm flipH="1">
              <a:off x="9851251" y="3242746"/>
              <a:ext cx="11792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5" name="Straight Connector 44">
              <a:extLst>
                <a:ext uri="{FF2B5EF4-FFF2-40B4-BE49-F238E27FC236}">
                  <a16:creationId xmlns:a16="http://schemas.microsoft.com/office/drawing/2014/main" id="{A4AB47F8-4726-3B41-9DEA-855CAFA609C1}"/>
                </a:ext>
              </a:extLst>
            </p:cNvPr>
            <p:cNvCxnSpPr>
              <a:cxnSpLocks/>
            </p:cNvCxnSpPr>
            <p:nvPr/>
          </p:nvCxnSpPr>
          <p:spPr>
            <a:xfrm>
              <a:off x="9647801" y="4006074"/>
              <a:ext cx="85953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Oval 51">
              <a:extLst>
                <a:ext uri="{FF2B5EF4-FFF2-40B4-BE49-F238E27FC236}">
                  <a16:creationId xmlns:a16="http://schemas.microsoft.com/office/drawing/2014/main" id="{65A82A9C-544E-4F47-9902-96A3928665B2}"/>
                </a:ext>
              </a:extLst>
            </p:cNvPr>
            <p:cNvSpPr/>
            <p:nvPr/>
          </p:nvSpPr>
          <p:spPr>
            <a:xfrm>
              <a:off x="9333501" y="31944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6BCD6502-C8D1-2344-8DC2-7AE499BDCF99}"/>
                </a:ext>
              </a:extLst>
            </p:cNvPr>
            <p:cNvSpPr/>
            <p:nvPr/>
          </p:nvSpPr>
          <p:spPr>
            <a:xfrm>
              <a:off x="9611649" y="47887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4" name="Straight Connector 53">
              <a:extLst>
                <a:ext uri="{FF2B5EF4-FFF2-40B4-BE49-F238E27FC236}">
                  <a16:creationId xmlns:a16="http://schemas.microsoft.com/office/drawing/2014/main" id="{F2445498-92E0-9249-BD0C-440381B66B83}"/>
                </a:ext>
              </a:extLst>
            </p:cNvPr>
            <p:cNvCxnSpPr>
              <a:cxnSpLocks/>
            </p:cNvCxnSpPr>
            <p:nvPr/>
          </p:nvCxnSpPr>
          <p:spPr>
            <a:xfrm flipH="1">
              <a:off x="10257401" y="4841163"/>
              <a:ext cx="77311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5" name="Straight Arrow Connector 54">
              <a:extLst>
                <a:ext uri="{FF2B5EF4-FFF2-40B4-BE49-F238E27FC236}">
                  <a16:creationId xmlns:a16="http://schemas.microsoft.com/office/drawing/2014/main" id="{A10EF27A-2F16-A345-9603-87585BA2FF82}"/>
                </a:ext>
              </a:extLst>
            </p:cNvPr>
            <p:cNvCxnSpPr/>
            <p:nvPr/>
          </p:nvCxnSpPr>
          <p:spPr>
            <a:xfrm>
              <a:off x="10886496" y="4834431"/>
              <a:ext cx="0" cy="675152"/>
            </a:xfrm>
            <a:prstGeom prst="straightConnector1">
              <a:avLst/>
            </a:prstGeom>
            <a:noFill/>
            <a:ln w="25400" cap="flat">
              <a:solidFill>
                <a:schemeClr val="tx1"/>
              </a:solidFill>
              <a:prstDash val="solid"/>
              <a:bevel/>
              <a:headEnd type="triangle"/>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8" name="TextBox 57">
              <a:extLst>
                <a:ext uri="{FF2B5EF4-FFF2-40B4-BE49-F238E27FC236}">
                  <a16:creationId xmlns:a16="http://schemas.microsoft.com/office/drawing/2014/main" id="{E4219FD9-CBFA-194E-B711-C6B2409B528D}"/>
                </a:ext>
              </a:extLst>
            </p:cNvPr>
            <p:cNvSpPr txBox="1"/>
            <p:nvPr/>
          </p:nvSpPr>
          <p:spPr>
            <a:xfrm>
              <a:off x="10975173" y="5167570"/>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relay</a:t>
              </a:r>
            </a:p>
          </p:txBody>
        </p:sp>
        <p:sp>
          <p:nvSpPr>
            <p:cNvPr id="59" name="TextBox 58">
              <a:extLst>
                <a:ext uri="{FF2B5EF4-FFF2-40B4-BE49-F238E27FC236}">
                  <a16:creationId xmlns:a16="http://schemas.microsoft.com/office/drawing/2014/main" id="{8A4AFBD0-D606-244D-BA25-89B8C46D1A7A}"/>
                </a:ext>
              </a:extLst>
            </p:cNvPr>
            <p:cNvSpPr txBox="1"/>
            <p:nvPr/>
          </p:nvSpPr>
          <p:spPr>
            <a:xfrm>
              <a:off x="10655097" y="4420080"/>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Key jack</a:t>
              </a:r>
            </a:p>
          </p:txBody>
        </p:sp>
        <p:sp>
          <p:nvSpPr>
            <p:cNvPr id="60" name="Oval 59">
              <a:extLst>
                <a:ext uri="{FF2B5EF4-FFF2-40B4-BE49-F238E27FC236}">
                  <a16:creationId xmlns:a16="http://schemas.microsoft.com/office/drawing/2014/main" id="{04BF9AD5-4265-734B-84CB-B8A404240E86}"/>
                </a:ext>
              </a:extLst>
            </p:cNvPr>
            <p:cNvSpPr/>
            <p:nvPr/>
          </p:nvSpPr>
          <p:spPr>
            <a:xfrm>
              <a:off x="10954900" y="479225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TextBox 60">
              <a:extLst>
                <a:ext uri="{FF2B5EF4-FFF2-40B4-BE49-F238E27FC236}">
                  <a16:creationId xmlns:a16="http://schemas.microsoft.com/office/drawing/2014/main" id="{362CD5DC-4186-D24E-9505-0B95CDAD4788}"/>
                </a:ext>
              </a:extLst>
            </p:cNvPr>
            <p:cNvSpPr txBox="1"/>
            <p:nvPr/>
          </p:nvSpPr>
          <p:spPr>
            <a:xfrm>
              <a:off x="10609378" y="3523966"/>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latin typeface="Calibri"/>
                  <a:ea typeface="Calibri"/>
                  <a:cs typeface="Calibri"/>
                  <a:sym typeface="Calibri"/>
                </a:rPr>
                <a:t>24</a:t>
              </a:r>
              <a:r>
                <a:rPr lang="en-US" sz="1400" dirty="0">
                  <a:solidFill>
                    <a:srgbClr val="000000"/>
                  </a:solidFill>
                  <a:latin typeface="Calibri"/>
                  <a:ea typeface="Calibri"/>
                  <a:cs typeface="Calibri"/>
                  <a:sym typeface="Calibri"/>
                </a:rPr>
                <a:t> (150K)</a:t>
              </a:r>
            </a:p>
          </p:txBody>
        </p:sp>
        <p:sp>
          <p:nvSpPr>
            <p:cNvPr id="62" name="TextBox 61">
              <a:extLst>
                <a:ext uri="{FF2B5EF4-FFF2-40B4-BE49-F238E27FC236}">
                  <a16:creationId xmlns:a16="http://schemas.microsoft.com/office/drawing/2014/main" id="{A716805A-E441-4D42-93B3-E3CD15A49BD2}"/>
                </a:ext>
              </a:extLst>
            </p:cNvPr>
            <p:cNvSpPr txBox="1"/>
            <p:nvPr/>
          </p:nvSpPr>
          <p:spPr>
            <a:xfrm>
              <a:off x="9838255" y="4250682"/>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rPr>
                <a:t>9</a:t>
              </a:r>
              <a:r>
                <a:rPr lang="en-US" sz="1400" dirty="0">
                  <a:solidFill>
                    <a:srgbClr val="000000"/>
                  </a:solidFill>
                  <a:latin typeface="Calibri"/>
                  <a:ea typeface="Calibri"/>
                  <a:cs typeface="Calibri"/>
                  <a:sym typeface="Calibri"/>
                </a:rPr>
                <a:t> (47K)</a:t>
              </a:r>
            </a:p>
          </p:txBody>
        </p:sp>
        <p:sp>
          <p:nvSpPr>
            <p:cNvPr id="63" name="TextBox 62">
              <a:extLst>
                <a:ext uri="{FF2B5EF4-FFF2-40B4-BE49-F238E27FC236}">
                  <a16:creationId xmlns:a16="http://schemas.microsoft.com/office/drawing/2014/main" id="{A356800E-9E8F-9E4C-9FF8-A122FEEC25A4}"/>
                </a:ext>
              </a:extLst>
            </p:cNvPr>
            <p:cNvSpPr txBox="1"/>
            <p:nvPr/>
          </p:nvSpPr>
          <p:spPr>
            <a:xfrm>
              <a:off x="9754348" y="5243717"/>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a:t>
              </a:r>
              <a:r>
                <a:rPr lang="en-US" sz="1400" baseline="-25000" dirty="0">
                  <a:solidFill>
                    <a:srgbClr val="000000"/>
                  </a:solidFill>
                  <a:latin typeface="Calibri"/>
                  <a:ea typeface="Calibri"/>
                  <a:cs typeface="Calibri"/>
                  <a:sym typeface="Calibri"/>
                </a:rPr>
                <a:t>7</a:t>
              </a:r>
              <a:r>
                <a:rPr lang="en-US" sz="1400" dirty="0">
                  <a:solidFill>
                    <a:srgbClr val="000000"/>
                  </a:solidFill>
                  <a:latin typeface="Calibri"/>
                  <a:ea typeface="Calibri"/>
                  <a:cs typeface="Calibri"/>
                  <a:sym typeface="Calibri"/>
                </a:rPr>
                <a:t> (47nF)</a:t>
              </a:r>
            </a:p>
          </p:txBody>
        </p:sp>
        <p:sp>
          <p:nvSpPr>
            <p:cNvPr id="64" name="TextBox 63">
              <a:extLst>
                <a:ext uri="{FF2B5EF4-FFF2-40B4-BE49-F238E27FC236}">
                  <a16:creationId xmlns:a16="http://schemas.microsoft.com/office/drawing/2014/main" id="{77338199-9441-F54D-88EC-50BD23951D49}"/>
                </a:ext>
              </a:extLst>
            </p:cNvPr>
            <p:cNvSpPr txBox="1"/>
            <p:nvPr/>
          </p:nvSpPr>
          <p:spPr>
            <a:xfrm>
              <a:off x="9084154" y="2840843"/>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8V TX</a:t>
              </a:r>
            </a:p>
          </p:txBody>
        </p:sp>
        <p:sp>
          <p:nvSpPr>
            <p:cNvPr id="65" name="TextBox 64">
              <a:extLst>
                <a:ext uri="{FF2B5EF4-FFF2-40B4-BE49-F238E27FC236}">
                  <a16:creationId xmlns:a16="http://schemas.microsoft.com/office/drawing/2014/main" id="{761689B5-A5C4-C44C-BFA5-4F595E41A923}"/>
                </a:ext>
              </a:extLst>
            </p:cNvPr>
            <p:cNvSpPr txBox="1"/>
            <p:nvPr/>
          </p:nvSpPr>
          <p:spPr>
            <a:xfrm>
              <a:off x="10842159" y="2855547"/>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8V</a:t>
              </a:r>
            </a:p>
          </p:txBody>
        </p:sp>
        <p:sp>
          <p:nvSpPr>
            <p:cNvPr id="66" name="Oval 65">
              <a:extLst>
                <a:ext uri="{FF2B5EF4-FFF2-40B4-BE49-F238E27FC236}">
                  <a16:creationId xmlns:a16="http://schemas.microsoft.com/office/drawing/2014/main" id="{095AF4FD-B8D3-B94B-BE54-6A1E616CFCBD}"/>
                </a:ext>
              </a:extLst>
            </p:cNvPr>
            <p:cNvSpPr/>
            <p:nvPr/>
          </p:nvSpPr>
          <p:spPr>
            <a:xfrm>
              <a:off x="10974461" y="319797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60</a:t>
            </a:fld>
            <a:endParaRPr lang="en-US"/>
          </a:p>
        </p:txBody>
      </p: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0077C771-C2F6-A049-811C-F23BF5F08B43}"/>
                  </a:ext>
                </a:extLst>
              </p:cNvPr>
              <p:cNvSpPr txBox="1"/>
              <p:nvPr/>
            </p:nvSpPr>
            <p:spPr>
              <a:xfrm>
                <a:off x="629962" y="1449886"/>
                <a:ext cx="8569829" cy="44473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defTabSz="457200" hangingPunct="0">
                  <a:buFont typeface="+mj-lt"/>
                  <a:buAutoNum type="arabicPeriod"/>
                </a:pPr>
                <a:r>
                  <a:rPr lang="en-US" sz="2000" dirty="0">
                    <a:solidFill>
                      <a:srgbClr val="000000"/>
                    </a:solidFill>
                    <a:latin typeface="Calibri"/>
                    <a:ea typeface="Calibri"/>
                    <a:cs typeface="Calibri"/>
                    <a:sym typeface="Calibri"/>
                  </a:rPr>
                  <a:t>Calculate voltage on C</a:t>
                </a:r>
                <a:r>
                  <a:rPr lang="en-US" sz="2000" baseline="-25000" dirty="0">
                    <a:solidFill>
                      <a:srgbClr val="000000"/>
                    </a:solidFill>
                    <a:latin typeface="Calibri"/>
                    <a:ea typeface="Calibri"/>
                    <a:cs typeface="Calibri"/>
                    <a:sym typeface="Calibri"/>
                  </a:rPr>
                  <a:t>57</a:t>
                </a:r>
                <a:r>
                  <a:rPr lang="en-US" sz="2000" dirty="0">
                    <a:solidFill>
                      <a:srgbClr val="000000"/>
                    </a:solidFill>
                    <a:latin typeface="Calibri"/>
                    <a:ea typeface="Calibri"/>
                    <a:cs typeface="Calibri"/>
                    <a:sym typeface="Calibri"/>
                  </a:rPr>
                  <a:t>.   Measure time for capacitor to charge half-way.  Calculate what the time should be.</a:t>
                </a:r>
              </a:p>
              <a:p>
                <a:pPr marL="914400" lvl="1" indent="-457200" defTabSz="457200" hangingPunct="0">
                  <a:buFont typeface="Arial" panose="020B0604020202020204" pitchFamily="34" charset="0"/>
                  <a:buChar char="•"/>
                </a:pP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𝜏</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=197×</m:t>
                    </m:r>
                    <m:sSup>
                      <m:sSup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4</m:t>
                        </m:r>
                      </m:sup>
                    </m:sSup>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×47×</m:t>
                    </m:r>
                    <m:sSup>
                      <m:sSup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−9</m:t>
                        </m:r>
                      </m:sup>
                    </m:sSup>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=9.2×</m:t>
                    </m:r>
                    <m:sSup>
                      <m:sSup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−2</m:t>
                        </m:r>
                      </m:sup>
                    </m:sSup>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𝑠𝑒𝑐</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=92</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𝑚𝑠𝑒𝑐</m:t>
                    </m:r>
                  </m:oMath>
                </a14:m>
                <a:r>
                  <a:rPr lang="en-US" sz="2000" dirty="0">
                    <a:solidFill>
                      <a:srgbClr val="000000"/>
                    </a:solidFill>
                    <a:latin typeface="Calibri"/>
                    <a:ea typeface="Calibri"/>
                    <a:cs typeface="Calibri"/>
                    <a:sym typeface="Calibri"/>
                  </a:rPr>
                  <a:t>.</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Calculate the approximate current </a:t>
                </a:r>
                <a:r>
                  <a:rPr lang="en-US" sz="2000" dirty="0" err="1">
                    <a:solidFill>
                      <a:srgbClr val="000000"/>
                    </a:solidFill>
                    <a:latin typeface="Calibri"/>
                    <a:ea typeface="Calibri"/>
                    <a:cs typeface="Calibri"/>
                    <a:sym typeface="Calibri"/>
                  </a:rPr>
                  <a:t>i</a:t>
                </a:r>
                <a:r>
                  <a:rPr lang="en-US" sz="2000" baseline="-25000" dirty="0" err="1">
                    <a:solidFill>
                      <a:srgbClr val="000000"/>
                    </a:solidFill>
                    <a:latin typeface="Calibri"/>
                    <a:ea typeface="Calibri"/>
                    <a:cs typeface="Calibri"/>
                    <a:sym typeface="Calibri"/>
                  </a:rPr>
                  <a:t>c</a:t>
                </a:r>
                <a:r>
                  <a:rPr lang="en-US" sz="2000" dirty="0">
                    <a:solidFill>
                      <a:srgbClr val="000000"/>
                    </a:solidFill>
                    <a:latin typeface="Calibri"/>
                    <a:ea typeface="Calibri"/>
                    <a:cs typeface="Calibri"/>
                    <a:sym typeface="Calibri"/>
                  </a:rPr>
                  <a:t> when Q4 is on.  Assume base voltage on Q1 is700 mV.  Neglect saturation voltage on Q4.  Calculate base current </a:t>
                </a:r>
                <a:r>
                  <a:rPr lang="en-US" sz="2000" dirty="0" err="1">
                    <a:solidFill>
                      <a:srgbClr val="000000"/>
                    </a:solidFill>
                    <a:latin typeface="Calibri"/>
                    <a:ea typeface="Calibri"/>
                    <a:cs typeface="Calibri"/>
                    <a:sym typeface="Calibri"/>
                  </a:rPr>
                  <a:t>i</a:t>
                </a:r>
                <a:r>
                  <a:rPr lang="en-US" sz="2000" baseline="-25000" dirty="0" err="1">
                    <a:solidFill>
                      <a:srgbClr val="000000"/>
                    </a:solidFill>
                    <a:latin typeface="Calibri"/>
                    <a:ea typeface="Calibri"/>
                    <a:cs typeface="Calibri"/>
                    <a:sym typeface="Calibri"/>
                  </a:rPr>
                  <a:t>b</a:t>
                </a:r>
                <a:r>
                  <a:rPr lang="en-US" sz="2000" dirty="0">
                    <a:solidFill>
                      <a:srgbClr val="000000"/>
                    </a:solidFill>
                    <a:latin typeface="Calibri"/>
                    <a:ea typeface="Calibri"/>
                    <a:cs typeface="Calibri"/>
                    <a:sym typeface="Calibri"/>
                  </a:rPr>
                  <a:t> required to produce this collector current assuming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=100</m:t>
                    </m:r>
                  </m:oMath>
                </a14:m>
                <a:r>
                  <a:rPr lang="en-US" sz="2000" dirty="0">
                    <a:solidFill>
                      <a:srgbClr val="000000"/>
                    </a:solidFill>
                    <a:latin typeface="Calibri"/>
                    <a:ea typeface="Calibri"/>
                    <a:cs typeface="Calibri"/>
                    <a:sym typeface="Calibri"/>
                  </a:rPr>
                  <a:t>.</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Calculate </a:t>
                </a:r>
                <a:r>
                  <a:rPr lang="en-US" sz="2000" dirty="0" err="1">
                    <a:solidFill>
                      <a:srgbClr val="000000"/>
                    </a:solidFill>
                    <a:latin typeface="Calibri"/>
                    <a:ea typeface="Calibri"/>
                    <a:cs typeface="Calibri"/>
                    <a:sym typeface="Calibri"/>
                  </a:rPr>
                  <a:t>i</a:t>
                </a:r>
                <a:r>
                  <a:rPr lang="en-US" sz="2000" baseline="-25000" dirty="0" err="1">
                    <a:solidFill>
                      <a:srgbClr val="000000"/>
                    </a:solidFill>
                    <a:latin typeface="Calibri"/>
                    <a:ea typeface="Calibri"/>
                    <a:cs typeface="Calibri"/>
                    <a:sym typeface="Calibri"/>
                  </a:rPr>
                  <a:t>b</a:t>
                </a:r>
                <a:r>
                  <a:rPr lang="en-US" sz="2000" dirty="0">
                    <a:solidFill>
                      <a:srgbClr val="000000"/>
                    </a:solidFill>
                    <a:latin typeface="Calibri"/>
                    <a:ea typeface="Calibri"/>
                    <a:cs typeface="Calibri"/>
                    <a:sym typeface="Calibri"/>
                  </a:rPr>
                  <a:t> at key down assuming a 700 mV </a:t>
                </a:r>
                <a:r>
                  <a:rPr lang="en-US" sz="2000" dirty="0" err="1">
                    <a:solidFill>
                      <a:srgbClr val="000000"/>
                    </a:solidFill>
                    <a:latin typeface="Calibri"/>
                    <a:ea typeface="Calibri"/>
                    <a:cs typeface="Calibri"/>
                    <a:sym typeface="Calibri"/>
                  </a:rPr>
                  <a:t>dropin</a:t>
                </a:r>
                <a:r>
                  <a:rPr lang="en-US" sz="2000" dirty="0">
                    <a:solidFill>
                      <a:srgbClr val="000000"/>
                    </a:solidFill>
                    <a:latin typeface="Calibri"/>
                    <a:ea typeface="Calibri"/>
                    <a:cs typeface="Calibri"/>
                    <a:sym typeface="Calibri"/>
                  </a:rPr>
                  <a:t> base-emitter of Q4 and at 600mV at D11</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Sketch collector voltage at Q4 showing where transistor is saturated.  What is the delay in going active?</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Use the delay to measure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sz="2000" dirty="0">
                    <a:solidFill>
                      <a:srgbClr val="000000"/>
                    </a:solidFill>
                    <a:latin typeface="Calibri"/>
                    <a:ea typeface="Calibri"/>
                    <a:cs typeface="Calibri"/>
                    <a:sym typeface="Calibri"/>
                  </a:rPr>
                  <a:t>.</a:t>
                </a:r>
              </a:p>
            </p:txBody>
          </p:sp>
        </mc:Choice>
        <mc:Fallback xmlns="">
          <p:sp>
            <p:nvSpPr>
              <p:cNvPr id="48" name="TextBox 47">
                <a:extLst>
                  <a:ext uri="{FF2B5EF4-FFF2-40B4-BE49-F238E27FC236}">
                    <a16:creationId xmlns:a16="http://schemas.microsoft.com/office/drawing/2014/main" id="{0077C771-C2F6-A049-811C-F23BF5F08B43}"/>
                  </a:ext>
                </a:extLst>
              </p:cNvPr>
              <p:cNvSpPr txBox="1">
                <a:spLocks noRot="1" noChangeAspect="1" noMove="1" noResize="1" noEditPoints="1" noAdjustHandles="1" noChangeArrowheads="1" noChangeShapeType="1" noTextEdit="1"/>
              </p:cNvSpPr>
              <p:nvPr/>
            </p:nvSpPr>
            <p:spPr>
              <a:xfrm>
                <a:off x="629962" y="1449886"/>
                <a:ext cx="8569829" cy="4447324"/>
              </a:xfrm>
              <a:prstGeom prst="rect">
                <a:avLst/>
              </a:prstGeom>
              <a:blipFill>
                <a:blip r:embed="rId3"/>
                <a:stretch>
                  <a:fillRect l="-1331" t="-855" r="-1183"/>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101648194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92030" y="53617"/>
            <a:ext cx="10533408"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Amplifier classes</a:t>
            </a:r>
            <a:endParaRPr sz="4400" dirty="0">
              <a:latin typeface="+mj-lt"/>
            </a:endParaRPr>
          </a:p>
        </p:txBody>
      </p:sp>
      <p:sp>
        <p:nvSpPr>
          <p:cNvPr id="2" name="Slide Number Placeholder 1">
            <a:extLst>
              <a:ext uri="{FF2B5EF4-FFF2-40B4-BE49-F238E27FC236}">
                <a16:creationId xmlns:a16="http://schemas.microsoft.com/office/drawing/2014/main" id="{7125E888-15BE-CD4C-ACDD-2807405EA433}"/>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61</a:t>
            </a:fld>
            <a:endParaRPr lang="en-US"/>
          </a:p>
        </p:txBody>
      </p:sp>
      <p:cxnSp>
        <p:nvCxnSpPr>
          <p:cNvPr id="153" name="Straight Connector 152">
            <a:extLst>
              <a:ext uri="{FF2B5EF4-FFF2-40B4-BE49-F238E27FC236}">
                <a16:creationId xmlns:a16="http://schemas.microsoft.com/office/drawing/2014/main" id="{69611389-E6B3-224D-96B0-0877620D563E}"/>
              </a:ext>
            </a:extLst>
          </p:cNvPr>
          <p:cNvCxnSpPr/>
          <p:nvPr/>
        </p:nvCxnSpPr>
        <p:spPr>
          <a:xfrm>
            <a:off x="4406115" y="3926965"/>
            <a:ext cx="0" cy="13822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4" name="Straight Connector 153">
            <a:extLst>
              <a:ext uri="{FF2B5EF4-FFF2-40B4-BE49-F238E27FC236}">
                <a16:creationId xmlns:a16="http://schemas.microsoft.com/office/drawing/2014/main" id="{17DECB73-6CAD-E34A-9A7B-C2D0CD57354E}"/>
              </a:ext>
            </a:extLst>
          </p:cNvPr>
          <p:cNvCxnSpPr>
            <a:cxnSpLocks/>
          </p:cNvCxnSpPr>
          <p:nvPr/>
        </p:nvCxnSpPr>
        <p:spPr>
          <a:xfrm flipH="1" flipV="1">
            <a:off x="4396227" y="5309197"/>
            <a:ext cx="2330912" cy="1417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5" name="TextBox 154">
            <a:extLst>
              <a:ext uri="{FF2B5EF4-FFF2-40B4-BE49-F238E27FC236}">
                <a16:creationId xmlns:a16="http://schemas.microsoft.com/office/drawing/2014/main" id="{BCBA5CE2-637D-3645-9333-E174959216CB}"/>
              </a:ext>
            </a:extLst>
          </p:cNvPr>
          <p:cNvSpPr txBox="1"/>
          <p:nvPr/>
        </p:nvSpPr>
        <p:spPr>
          <a:xfrm flipH="1">
            <a:off x="4110820" y="4395519"/>
            <a:ext cx="387503"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p>
        </p:txBody>
      </p:sp>
      <p:sp>
        <p:nvSpPr>
          <p:cNvPr id="156" name="TextBox 155">
            <a:extLst>
              <a:ext uri="{FF2B5EF4-FFF2-40B4-BE49-F238E27FC236}">
                <a16:creationId xmlns:a16="http://schemas.microsoft.com/office/drawing/2014/main" id="{F4CEFB88-5CAC-2441-A383-4ECCCD53C3E0}"/>
              </a:ext>
            </a:extLst>
          </p:cNvPr>
          <p:cNvSpPr txBox="1"/>
          <p:nvPr/>
        </p:nvSpPr>
        <p:spPr>
          <a:xfrm>
            <a:off x="5142889" y="5436783"/>
            <a:ext cx="16927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157" name="TextBox 156">
            <a:extLst>
              <a:ext uri="{FF2B5EF4-FFF2-40B4-BE49-F238E27FC236}">
                <a16:creationId xmlns:a16="http://schemas.microsoft.com/office/drawing/2014/main" id="{EEB58EDD-6EBC-E64C-A2C0-B6C524CF07D0}"/>
              </a:ext>
            </a:extLst>
          </p:cNvPr>
          <p:cNvSpPr txBox="1"/>
          <p:nvPr/>
        </p:nvSpPr>
        <p:spPr>
          <a:xfrm>
            <a:off x="4556341" y="5709686"/>
            <a:ext cx="166931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Class D</a:t>
            </a:r>
            <a:endParaRPr lang="en-US" dirty="0">
              <a:solidFill>
                <a:srgbClr val="000000"/>
              </a:solidFill>
              <a:latin typeface="Calibri"/>
              <a:ea typeface="Calibri"/>
              <a:cs typeface="Calibri"/>
              <a:sym typeface="Calibri"/>
            </a:endParaRPr>
          </a:p>
        </p:txBody>
      </p:sp>
      <p:cxnSp>
        <p:nvCxnSpPr>
          <p:cNvPr id="158" name="Straight Connector 157">
            <a:extLst>
              <a:ext uri="{FF2B5EF4-FFF2-40B4-BE49-F238E27FC236}">
                <a16:creationId xmlns:a16="http://schemas.microsoft.com/office/drawing/2014/main" id="{7A0C20C8-8D18-BC41-9705-493316FC196C}"/>
              </a:ext>
            </a:extLst>
          </p:cNvPr>
          <p:cNvCxnSpPr/>
          <p:nvPr/>
        </p:nvCxnSpPr>
        <p:spPr>
          <a:xfrm>
            <a:off x="7171790" y="3941139"/>
            <a:ext cx="0" cy="13822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9" name="Straight Connector 158">
            <a:extLst>
              <a:ext uri="{FF2B5EF4-FFF2-40B4-BE49-F238E27FC236}">
                <a16:creationId xmlns:a16="http://schemas.microsoft.com/office/drawing/2014/main" id="{FE20004E-3403-D644-A324-B069F6ABE7E9}"/>
              </a:ext>
            </a:extLst>
          </p:cNvPr>
          <p:cNvCxnSpPr>
            <a:cxnSpLocks/>
          </p:cNvCxnSpPr>
          <p:nvPr/>
        </p:nvCxnSpPr>
        <p:spPr>
          <a:xfrm flipH="1">
            <a:off x="7161903" y="5323371"/>
            <a:ext cx="229546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60" name="TextBox 159">
            <a:extLst>
              <a:ext uri="{FF2B5EF4-FFF2-40B4-BE49-F238E27FC236}">
                <a16:creationId xmlns:a16="http://schemas.microsoft.com/office/drawing/2014/main" id="{54C02EEE-E49A-AF40-9302-C3386D426E4B}"/>
              </a:ext>
            </a:extLst>
          </p:cNvPr>
          <p:cNvSpPr txBox="1"/>
          <p:nvPr/>
        </p:nvSpPr>
        <p:spPr>
          <a:xfrm>
            <a:off x="6824043" y="4228216"/>
            <a:ext cx="223777"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p>
        </p:txBody>
      </p:sp>
      <p:sp>
        <p:nvSpPr>
          <p:cNvPr id="161" name="TextBox 160">
            <a:extLst>
              <a:ext uri="{FF2B5EF4-FFF2-40B4-BE49-F238E27FC236}">
                <a16:creationId xmlns:a16="http://schemas.microsoft.com/office/drawing/2014/main" id="{A6EBDA93-0764-C641-95AD-2052821E2C0F}"/>
              </a:ext>
            </a:extLst>
          </p:cNvPr>
          <p:cNvSpPr txBox="1"/>
          <p:nvPr/>
        </p:nvSpPr>
        <p:spPr>
          <a:xfrm>
            <a:off x="7908564" y="5450957"/>
            <a:ext cx="16927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162" name="TextBox 161">
            <a:extLst>
              <a:ext uri="{FF2B5EF4-FFF2-40B4-BE49-F238E27FC236}">
                <a16:creationId xmlns:a16="http://schemas.microsoft.com/office/drawing/2014/main" id="{B1342CA2-1D24-7447-BD90-446504795A8F}"/>
              </a:ext>
            </a:extLst>
          </p:cNvPr>
          <p:cNvSpPr txBox="1"/>
          <p:nvPr/>
        </p:nvSpPr>
        <p:spPr>
          <a:xfrm>
            <a:off x="7020743" y="5763207"/>
            <a:ext cx="166931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Class E</a:t>
            </a:r>
            <a:endParaRPr lang="en-US" dirty="0">
              <a:solidFill>
                <a:srgbClr val="000000"/>
              </a:solidFill>
              <a:latin typeface="Calibri"/>
              <a:ea typeface="Calibri"/>
              <a:cs typeface="Calibri"/>
              <a:sym typeface="Calibri"/>
            </a:endParaRPr>
          </a:p>
        </p:txBody>
      </p:sp>
      <p:cxnSp>
        <p:nvCxnSpPr>
          <p:cNvPr id="163" name="Straight Connector 162">
            <a:extLst>
              <a:ext uri="{FF2B5EF4-FFF2-40B4-BE49-F238E27FC236}">
                <a16:creationId xmlns:a16="http://schemas.microsoft.com/office/drawing/2014/main" id="{EE341A7D-E862-864B-BD64-093D09BBFA58}"/>
              </a:ext>
            </a:extLst>
          </p:cNvPr>
          <p:cNvCxnSpPr/>
          <p:nvPr/>
        </p:nvCxnSpPr>
        <p:spPr>
          <a:xfrm>
            <a:off x="9621928" y="3912790"/>
            <a:ext cx="0" cy="13822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4" name="Straight Connector 163">
            <a:extLst>
              <a:ext uri="{FF2B5EF4-FFF2-40B4-BE49-F238E27FC236}">
                <a16:creationId xmlns:a16="http://schemas.microsoft.com/office/drawing/2014/main" id="{746016DF-34B4-7845-AA81-18D6F654869F}"/>
              </a:ext>
            </a:extLst>
          </p:cNvPr>
          <p:cNvCxnSpPr>
            <a:cxnSpLocks/>
          </p:cNvCxnSpPr>
          <p:nvPr/>
        </p:nvCxnSpPr>
        <p:spPr>
          <a:xfrm flipH="1">
            <a:off x="9612041" y="5295022"/>
            <a:ext cx="223874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65" name="TextBox 164">
            <a:extLst>
              <a:ext uri="{FF2B5EF4-FFF2-40B4-BE49-F238E27FC236}">
                <a16:creationId xmlns:a16="http://schemas.microsoft.com/office/drawing/2014/main" id="{C07ECA64-6032-3949-B6A2-FA26BDB7BF7D}"/>
              </a:ext>
            </a:extLst>
          </p:cNvPr>
          <p:cNvSpPr txBox="1"/>
          <p:nvPr/>
        </p:nvSpPr>
        <p:spPr>
          <a:xfrm>
            <a:off x="9274181" y="4199867"/>
            <a:ext cx="223777"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V</a:t>
            </a:r>
            <a:endParaRPr lang="en-US" dirty="0">
              <a:solidFill>
                <a:srgbClr val="000000"/>
              </a:solidFill>
              <a:latin typeface="Calibri"/>
              <a:ea typeface="Calibri"/>
              <a:cs typeface="Calibri"/>
              <a:sym typeface="Calibri"/>
            </a:endParaRPr>
          </a:p>
        </p:txBody>
      </p:sp>
      <p:sp>
        <p:nvSpPr>
          <p:cNvPr id="167" name="TextBox 166">
            <a:extLst>
              <a:ext uri="{FF2B5EF4-FFF2-40B4-BE49-F238E27FC236}">
                <a16:creationId xmlns:a16="http://schemas.microsoft.com/office/drawing/2014/main" id="{D819D116-0DD3-6348-9A42-9FCDC1976406}"/>
              </a:ext>
            </a:extLst>
          </p:cNvPr>
          <p:cNvSpPr txBox="1"/>
          <p:nvPr/>
        </p:nvSpPr>
        <p:spPr>
          <a:xfrm>
            <a:off x="10358702" y="5422608"/>
            <a:ext cx="16927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168" name="TextBox 167">
            <a:extLst>
              <a:ext uri="{FF2B5EF4-FFF2-40B4-BE49-F238E27FC236}">
                <a16:creationId xmlns:a16="http://schemas.microsoft.com/office/drawing/2014/main" id="{AC512386-9B5C-9441-B4CA-E8F3BE559435}"/>
              </a:ext>
            </a:extLst>
          </p:cNvPr>
          <p:cNvSpPr txBox="1"/>
          <p:nvPr/>
        </p:nvSpPr>
        <p:spPr>
          <a:xfrm>
            <a:off x="9470881" y="5734858"/>
            <a:ext cx="166931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Class F</a:t>
            </a:r>
            <a:endParaRPr lang="en-US" dirty="0">
              <a:solidFill>
                <a:srgbClr val="000000"/>
              </a:solidFill>
              <a:latin typeface="Calibri"/>
              <a:ea typeface="Calibri"/>
              <a:cs typeface="Calibri"/>
              <a:sym typeface="Calibri"/>
            </a:endParaRPr>
          </a:p>
        </p:txBody>
      </p:sp>
      <p:cxnSp>
        <p:nvCxnSpPr>
          <p:cNvPr id="48" name="Straight Connector 47">
            <a:extLst>
              <a:ext uri="{FF2B5EF4-FFF2-40B4-BE49-F238E27FC236}">
                <a16:creationId xmlns:a16="http://schemas.microsoft.com/office/drawing/2014/main" id="{744E18C6-BFD5-4942-A3A7-A0C549BD8C92}"/>
              </a:ext>
            </a:extLst>
          </p:cNvPr>
          <p:cNvCxnSpPr/>
          <p:nvPr/>
        </p:nvCxnSpPr>
        <p:spPr>
          <a:xfrm>
            <a:off x="4430718" y="4395519"/>
            <a:ext cx="1055090" cy="0"/>
          </a:xfrm>
          <a:prstGeom prst="line">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1" name="Straight Connector 170">
            <a:extLst>
              <a:ext uri="{FF2B5EF4-FFF2-40B4-BE49-F238E27FC236}">
                <a16:creationId xmlns:a16="http://schemas.microsoft.com/office/drawing/2014/main" id="{C9DE4415-8E32-984A-8112-73FF0A137986}"/>
              </a:ext>
            </a:extLst>
          </p:cNvPr>
          <p:cNvCxnSpPr>
            <a:cxnSpLocks/>
          </p:cNvCxnSpPr>
          <p:nvPr/>
        </p:nvCxnSpPr>
        <p:spPr>
          <a:xfrm>
            <a:off x="5452415" y="4395519"/>
            <a:ext cx="0" cy="927852"/>
          </a:xfrm>
          <a:prstGeom prst="line">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2" name="Freeform 171">
            <a:extLst>
              <a:ext uri="{FF2B5EF4-FFF2-40B4-BE49-F238E27FC236}">
                <a16:creationId xmlns:a16="http://schemas.microsoft.com/office/drawing/2014/main" id="{CBA76146-F87B-1A49-8140-CC4EE904B634}"/>
              </a:ext>
            </a:extLst>
          </p:cNvPr>
          <p:cNvSpPr/>
          <p:nvPr/>
        </p:nvSpPr>
        <p:spPr>
          <a:xfrm>
            <a:off x="7221412" y="4161781"/>
            <a:ext cx="1487265" cy="1209754"/>
          </a:xfrm>
          <a:custGeom>
            <a:avLst/>
            <a:gdLst>
              <a:gd name="connsiteX0" fmla="*/ 0 w 1487265"/>
              <a:gd name="connsiteY0" fmla="*/ 1127051 h 1209754"/>
              <a:gd name="connsiteX1" fmla="*/ 669851 w 1487265"/>
              <a:gd name="connsiteY1" fmla="*/ 0 h 1209754"/>
              <a:gd name="connsiteX2" fmla="*/ 1435395 w 1487265"/>
              <a:gd name="connsiteY2" fmla="*/ 1127051 h 1209754"/>
              <a:gd name="connsiteX3" fmla="*/ 1424762 w 1487265"/>
              <a:gd name="connsiteY3" fmla="*/ 1127051 h 1209754"/>
              <a:gd name="connsiteX4" fmla="*/ 1477925 w 1487265"/>
              <a:gd name="connsiteY4" fmla="*/ 1148316 h 12097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7265" h="1209754">
                <a:moveTo>
                  <a:pt x="0" y="1127051"/>
                </a:moveTo>
                <a:cubicBezTo>
                  <a:pt x="215309" y="563525"/>
                  <a:pt x="430619" y="0"/>
                  <a:pt x="669851" y="0"/>
                </a:cubicBezTo>
                <a:cubicBezTo>
                  <a:pt x="909083" y="0"/>
                  <a:pt x="1435395" y="1127051"/>
                  <a:pt x="1435395" y="1127051"/>
                </a:cubicBezTo>
                <a:cubicBezTo>
                  <a:pt x="1561214" y="1314893"/>
                  <a:pt x="1417674" y="1123507"/>
                  <a:pt x="1424762" y="1127051"/>
                </a:cubicBezTo>
                <a:cubicBezTo>
                  <a:pt x="1431850" y="1130595"/>
                  <a:pt x="1454887" y="1139455"/>
                  <a:pt x="1477925" y="1148316"/>
                </a:cubicBezTo>
              </a:path>
            </a:pathLst>
          </a:custGeom>
          <a:noFill/>
          <a:ln w="25400" cap="flat">
            <a:solidFill>
              <a:srgbClr val="4F81BD"/>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cxnSp>
        <p:nvCxnSpPr>
          <p:cNvPr id="173" name="Curved Connector 172">
            <a:extLst>
              <a:ext uri="{FF2B5EF4-FFF2-40B4-BE49-F238E27FC236}">
                <a16:creationId xmlns:a16="http://schemas.microsoft.com/office/drawing/2014/main" id="{2DE2D52F-A20D-604A-B98F-3E39A8AB134F}"/>
              </a:ext>
            </a:extLst>
          </p:cNvPr>
          <p:cNvCxnSpPr>
            <a:cxnSpLocks/>
          </p:cNvCxnSpPr>
          <p:nvPr/>
        </p:nvCxnSpPr>
        <p:spPr>
          <a:xfrm>
            <a:off x="10237857" y="4494483"/>
            <a:ext cx="778550" cy="748326"/>
          </a:xfrm>
          <a:prstGeom prst="curvedConnector3">
            <a:avLst>
              <a:gd name="adj1" fmla="val 50000"/>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4" name="Curved Connector 173">
            <a:extLst>
              <a:ext uri="{FF2B5EF4-FFF2-40B4-BE49-F238E27FC236}">
                <a16:creationId xmlns:a16="http://schemas.microsoft.com/office/drawing/2014/main" id="{065F247D-E655-974D-BAE2-1DE69D7AB9BE}"/>
              </a:ext>
            </a:extLst>
          </p:cNvPr>
          <p:cNvCxnSpPr/>
          <p:nvPr/>
        </p:nvCxnSpPr>
        <p:spPr>
          <a:xfrm flipV="1">
            <a:off x="11004326" y="4494483"/>
            <a:ext cx="984702" cy="748326"/>
          </a:xfrm>
          <a:prstGeom prst="curvedConnector3">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4" name="Curved Connector 53">
            <a:extLst>
              <a:ext uri="{FF2B5EF4-FFF2-40B4-BE49-F238E27FC236}">
                <a16:creationId xmlns:a16="http://schemas.microsoft.com/office/drawing/2014/main" id="{0D7D0E50-0CB1-BC4C-9C71-2C6F7DFB37DF}"/>
              </a:ext>
            </a:extLst>
          </p:cNvPr>
          <p:cNvCxnSpPr>
            <a:cxnSpLocks/>
          </p:cNvCxnSpPr>
          <p:nvPr/>
        </p:nvCxnSpPr>
        <p:spPr>
          <a:xfrm flipV="1">
            <a:off x="9621928" y="4495163"/>
            <a:ext cx="612456" cy="510389"/>
          </a:xfrm>
          <a:prstGeom prst="curvedConnector3">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50AD1E11-BC19-5B41-9439-9AC84AA6A36A}"/>
                  </a:ext>
                </a:extLst>
              </p:cNvPr>
              <p:cNvSpPr txBox="1"/>
              <p:nvPr/>
            </p:nvSpPr>
            <p:spPr>
              <a:xfrm>
                <a:off x="249475" y="1978941"/>
                <a:ext cx="4273832" cy="28419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b="1" dirty="0">
                    <a:solidFill>
                      <a:srgbClr val="000000"/>
                    </a:solidFill>
                    <a:latin typeface="Calibri"/>
                    <a:ea typeface="Calibri"/>
                    <a:cs typeface="Calibri"/>
                    <a:sym typeface="Calibri"/>
                  </a:rPr>
                  <a:t>Class</a:t>
                </a:r>
                <a:r>
                  <a:rPr lang="en-US" sz="1600" dirty="0">
                    <a:solidFill>
                      <a:srgbClr val="000000"/>
                    </a:solidFill>
                    <a:latin typeface="Calibri"/>
                    <a:ea typeface="Calibri"/>
                    <a:cs typeface="Calibri"/>
                    <a:sym typeface="Calibri"/>
                  </a:rPr>
                  <a:t>          </a:t>
                </a:r>
                <a:r>
                  <a:rPr lang="en-US" sz="1600" b="1" dirty="0">
                    <a:solidFill>
                      <a:srgbClr val="000000"/>
                    </a:solidFill>
                    <a:latin typeface="Calibri"/>
                    <a:ea typeface="Calibri"/>
                    <a:cs typeface="Calibri"/>
                    <a:sym typeface="Calibri"/>
                  </a:rPr>
                  <a:t>Efficiency</a:t>
                </a:r>
                <a:r>
                  <a:rPr lang="en-US" sz="1600" dirty="0">
                    <a:solidFill>
                      <a:srgbClr val="000000"/>
                    </a:solidFill>
                    <a:latin typeface="Calibri"/>
                    <a:ea typeface="Calibri"/>
                    <a:cs typeface="Calibri"/>
                    <a:sym typeface="Calibri"/>
                  </a:rPr>
                  <a:t>             </a:t>
                </a:r>
                <a:r>
                  <a:rPr lang="en-US" sz="1600" b="1" dirty="0">
                    <a:solidFill>
                      <a:srgbClr val="000000"/>
                    </a:solidFill>
                    <a:latin typeface="Calibri"/>
                    <a:ea typeface="Calibri"/>
                    <a:cs typeface="Calibri"/>
                    <a:sym typeface="Calibri"/>
                  </a:rPr>
                  <a:t>Characteristics</a:t>
                </a:r>
              </a:p>
              <a:p>
                <a:pPr defTabSz="457200" latinLnBrk="1" hangingPunct="0"/>
                <a:r>
                  <a:rPr lang="en-US" sz="1600" dirty="0">
                    <a:solidFill>
                      <a:srgbClr val="000000"/>
                    </a:solidFill>
                  </a:rPr>
                  <a:t>A                 35%                      Full bias</a:t>
                </a:r>
              </a:p>
              <a:p>
                <a:pPr defTabSz="457200" latinLnBrk="1" hangingPunct="0"/>
                <a:r>
                  <a:rPr lang="en-US" sz="1600" dirty="0">
                    <a:solidFill>
                      <a:srgbClr val="000000"/>
                    </a:solidFill>
                    <a:latin typeface="Calibri"/>
                    <a:ea typeface="Calibri"/>
                    <a:cs typeface="Calibri"/>
                    <a:sym typeface="Calibri"/>
                  </a:rPr>
                  <a:t>B                 60%                      Low bias</a:t>
                </a:r>
              </a:p>
              <a:p>
                <a:pPr defTabSz="457200" latinLnBrk="1" hangingPunct="0"/>
                <a:r>
                  <a:rPr lang="en-US" sz="1600" dirty="0">
                    <a:solidFill>
                      <a:srgbClr val="000000"/>
                    </a:solidFill>
                  </a:rPr>
                  <a:t>C                 75%                      Saturating</a:t>
                </a:r>
              </a:p>
              <a:p>
                <a:pPr defTabSz="457200" latinLnBrk="1" hangingPunct="0"/>
                <a:r>
                  <a:rPr lang="en-US" sz="1600" dirty="0">
                    <a:solidFill>
                      <a:srgbClr val="000000"/>
                    </a:solidFill>
                    <a:latin typeface="Calibri"/>
                    <a:ea typeface="Calibri"/>
                    <a:cs typeface="Calibri"/>
                    <a:sym typeface="Calibri"/>
                  </a:rPr>
                  <a:t>D                 75%                      Switch in pass-band</a:t>
                </a:r>
              </a:p>
              <a:p>
                <a:pPr defTabSz="457200" latinLnBrk="1" hangingPunct="0"/>
                <a:r>
                  <a:rPr lang="en-US" sz="1600" dirty="0">
                    <a:solidFill>
                      <a:srgbClr val="000000"/>
                    </a:solidFill>
                  </a:rPr>
                  <a:t>E                  90%                      Voltage switch</a:t>
                </a:r>
              </a:p>
              <a:p>
                <a:pPr defTabSz="457200" latinLnBrk="1" hangingPunct="0"/>
                <a:r>
                  <a:rPr lang="en-US" sz="1600" dirty="0">
                    <a:solidFill>
                      <a:srgbClr val="000000"/>
                    </a:solidFill>
                    <a:latin typeface="Calibri"/>
                    <a:ea typeface="Calibri"/>
                    <a:cs typeface="Calibri"/>
                    <a:sym typeface="Calibri"/>
                  </a:rPr>
                  <a:t>F                  80%                      Harmonic resonators</a:t>
                </a:r>
                <a:endParaRPr lang="en-US" sz="1600" dirty="0">
                  <a:solidFill>
                    <a:srgbClr val="000000"/>
                  </a:solidFill>
                </a:endParaRPr>
              </a:p>
              <a:p>
                <a:pPr defTabSz="457200" latinLnBrk="1" hangingPunct="0"/>
                <a14:m>
                  <m:oMathPara xmlns:m="http://schemas.openxmlformats.org/officeDocument/2006/math">
                    <m:oMathParaPr>
                      <m:jc m:val="left"/>
                    </m:oMathParaPr>
                    <m:oMath xmlns:m="http://schemas.openxmlformats.org/officeDocument/2006/math">
                      <m:r>
                        <a:rPr lang="en-US" sz="1600" i="1">
                          <a:solidFill>
                            <a:srgbClr val="000000"/>
                          </a:solidFill>
                          <a:latin typeface="Cambria Math" panose="02040503050406030204" pitchFamily="18" charset="0"/>
                          <a:ea typeface="Cambria Math" panose="02040503050406030204" pitchFamily="18" charset="0"/>
                          <a:sym typeface="Calibri"/>
                        </a:rPr>
                        <m:t>𝜂</m:t>
                      </m:r>
                      <m:r>
                        <a:rPr lang="en-US" sz="1600" i="1">
                          <a:solidFill>
                            <a:srgbClr val="000000"/>
                          </a:solidFill>
                          <a:latin typeface="Cambria Math" panose="02040503050406030204" pitchFamily="18" charset="0"/>
                          <a:ea typeface="Cambria Math" panose="02040503050406030204" pitchFamily="18" charset="0"/>
                          <a:sym typeface="Calibri"/>
                        </a:rPr>
                        <m:t>= </m:t>
                      </m:r>
                      <m:f>
                        <m:fPr>
                          <m:ctrlPr>
                            <a:rPr lang="en-US" sz="1600" i="1">
                              <a:solidFill>
                                <a:srgbClr val="000000"/>
                              </a:solidFill>
                              <a:latin typeface="Cambria Math" panose="02040503050406030204" pitchFamily="18" charset="0"/>
                              <a:ea typeface="Cambria Math" panose="02040503050406030204" pitchFamily="18" charset="0"/>
                              <a:sym typeface="Calibri"/>
                            </a:rPr>
                          </m:ctrlPr>
                        </m:fPr>
                        <m:num>
                          <m:r>
                            <a:rPr lang="en-US" sz="1600" i="1">
                              <a:solidFill>
                                <a:srgbClr val="000000"/>
                              </a:solidFill>
                              <a:latin typeface="Cambria Math" panose="02040503050406030204" pitchFamily="18" charset="0"/>
                              <a:ea typeface="Cambria Math" panose="02040503050406030204" pitchFamily="18" charset="0"/>
                              <a:sym typeface="Calibri"/>
                            </a:rPr>
                            <m:t>𝑃</m:t>
                          </m:r>
                        </m:num>
                        <m:den>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0</m:t>
                              </m:r>
                            </m:sub>
                          </m:sSub>
                        </m:den>
                      </m:f>
                      <m:r>
                        <a:rPr lang="en-US" sz="1600" i="1">
                          <a:solidFill>
                            <a:srgbClr val="000000"/>
                          </a:solidFill>
                          <a:latin typeface="Cambria Math" panose="02040503050406030204" pitchFamily="18" charset="0"/>
                          <a:ea typeface="Cambria Math" panose="02040503050406030204" pitchFamily="18" charset="0"/>
                          <a:sym typeface="Calibri"/>
                        </a:rPr>
                        <m:t>, </m:t>
                      </m:r>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𝑑</m:t>
                          </m:r>
                        </m:sub>
                      </m:sSub>
                      <m:r>
                        <a:rPr lang="en-US" sz="1600" i="1">
                          <a:solidFill>
                            <a:srgbClr val="000000"/>
                          </a:solidFill>
                          <a:latin typeface="Cambria Math" panose="02040503050406030204" pitchFamily="18" charset="0"/>
                          <a:ea typeface="Cambria Math" panose="02040503050406030204" pitchFamily="18" charset="0"/>
                          <a:sym typeface="Calibri"/>
                        </a:rPr>
                        <m:t>=</m:t>
                      </m:r>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0</m:t>
                          </m:r>
                        </m:sub>
                      </m:sSub>
                      <m:r>
                        <a:rPr lang="en-US" sz="1600" i="1">
                          <a:solidFill>
                            <a:srgbClr val="000000"/>
                          </a:solidFill>
                          <a:latin typeface="Cambria Math" panose="02040503050406030204" pitchFamily="18" charset="0"/>
                          <a:ea typeface="Cambria Math" panose="02040503050406030204" pitchFamily="18" charset="0"/>
                          <a:sym typeface="Calibri"/>
                        </a:rPr>
                        <m:t>−</m:t>
                      </m:r>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𝑖</m:t>
                          </m:r>
                        </m:sub>
                      </m:sSub>
                    </m:oMath>
                  </m:oMathPara>
                </a14:m>
                <a:endParaRPr lang="en-US" sz="1600" dirty="0">
                  <a:solidFill>
                    <a:srgbClr val="000000"/>
                  </a:solidFill>
                  <a:latin typeface="Calibri"/>
                  <a:ea typeface="Calibri"/>
                  <a:cs typeface="Calibri"/>
                  <a:sym typeface="Calibri"/>
                </a:endParaRPr>
              </a:p>
              <a:p>
                <a:pPr defTabSz="457200" latinLnBrk="1" hangingPunct="0"/>
                <a14:m>
                  <m:oMathPara xmlns:m="http://schemas.openxmlformats.org/officeDocument/2006/math">
                    <m:oMathParaPr>
                      <m:jc m:val="left"/>
                    </m:oMathParaPr>
                    <m:oMath xmlns:m="http://schemas.openxmlformats.org/officeDocument/2006/math">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𝑃</m:t>
                          </m:r>
                        </m:e>
                        <m:sub>
                          <m:r>
                            <a:rPr lang="en-US" sz="1600" i="1">
                              <a:solidFill>
                                <a:srgbClr val="000000"/>
                              </a:solidFill>
                              <a:latin typeface="Cambria Math" panose="02040503050406030204" pitchFamily="18" charset="0"/>
                              <a:cs typeface="Calibri"/>
                              <a:sym typeface="Calibri"/>
                            </a:rPr>
                            <m:t>𝑑</m:t>
                          </m:r>
                        </m:sub>
                      </m:sSub>
                      <m:r>
                        <a:rPr lang="en-US" sz="1600" i="1">
                          <a:solidFill>
                            <a:srgbClr val="000000"/>
                          </a:solidFill>
                          <a:latin typeface="Cambria Math" panose="02040503050406030204" pitchFamily="18" charset="0"/>
                          <a:cs typeface="Calibri"/>
                          <a:sym typeface="Calibri"/>
                        </a:rPr>
                        <m:t>=</m:t>
                      </m:r>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𝑃</m:t>
                          </m:r>
                        </m:e>
                        <m:sub>
                          <m:r>
                            <a:rPr lang="en-US" sz="1600" i="1">
                              <a:solidFill>
                                <a:srgbClr val="000000"/>
                              </a:solidFill>
                              <a:latin typeface="Cambria Math" panose="02040503050406030204" pitchFamily="18" charset="0"/>
                              <a:cs typeface="Calibri"/>
                              <a:sym typeface="Calibri"/>
                            </a:rPr>
                            <m:t>𝑎</m:t>
                          </m:r>
                        </m:sub>
                      </m:sSub>
                      <m:r>
                        <a:rPr lang="en-US" sz="1600" i="1">
                          <a:solidFill>
                            <a:srgbClr val="000000"/>
                          </a:solidFill>
                          <a:latin typeface="Cambria Math" panose="02040503050406030204" pitchFamily="18" charset="0"/>
                          <a:cs typeface="Calibri"/>
                          <a:sym typeface="Calibri"/>
                        </a:rPr>
                        <m:t>+</m:t>
                      </m:r>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𝑃</m:t>
                          </m:r>
                        </m:e>
                        <m:sub>
                          <m:r>
                            <a:rPr lang="en-US" sz="1600" i="1">
                              <a:solidFill>
                                <a:srgbClr val="000000"/>
                              </a:solidFill>
                              <a:latin typeface="Cambria Math" panose="02040503050406030204" pitchFamily="18" charset="0"/>
                              <a:cs typeface="Calibri"/>
                              <a:sym typeface="Calibri"/>
                            </a:rPr>
                            <m:t>𝑜𝑛</m:t>
                          </m:r>
                        </m:sub>
                      </m:sSub>
                    </m:oMath>
                  </m:oMathPara>
                </a14:m>
                <a:endParaRPr lang="en-US" sz="1600"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45" name="TextBox 44">
                <a:extLst>
                  <a:ext uri="{FF2B5EF4-FFF2-40B4-BE49-F238E27FC236}">
                    <a16:creationId xmlns:a16="http://schemas.microsoft.com/office/drawing/2014/main" id="{50AD1E11-BC19-5B41-9439-9AC84AA6A36A}"/>
                  </a:ext>
                </a:extLst>
              </p:cNvPr>
              <p:cNvSpPr txBox="1">
                <a:spLocks noRot="1" noChangeAspect="1" noMove="1" noResize="1" noEditPoints="1" noAdjustHandles="1" noChangeArrowheads="1" noChangeShapeType="1" noTextEdit="1"/>
              </p:cNvSpPr>
              <p:nvPr/>
            </p:nvSpPr>
            <p:spPr>
              <a:xfrm>
                <a:off x="249475" y="1978941"/>
                <a:ext cx="4273832" cy="2841930"/>
              </a:xfrm>
              <a:prstGeom prst="rect">
                <a:avLst/>
              </a:prstGeom>
              <a:blipFill>
                <a:blip r:embed="rId3"/>
                <a:stretch>
                  <a:fillRect l="-1775" t="-893"/>
                </a:stretch>
              </a:blipFill>
              <a:ln w="12700" cap="flat">
                <a:noFill/>
                <a:miter lim="400000"/>
              </a:ln>
              <a:effectLst/>
            </p:spPr>
            <p:txBody>
              <a:bodyPr/>
              <a:lstStyle/>
              <a:p>
                <a:r>
                  <a:rPr lang="en-US">
                    <a:noFill/>
                  </a:rPr>
                  <a:t> </a:t>
                </a:r>
              </a:p>
            </p:txBody>
          </p:sp>
        </mc:Fallback>
      </mc:AlternateContent>
      <p:pic>
        <p:nvPicPr>
          <p:cNvPr id="1026" name="Picture 2" descr="Classes of Power Amplifiers (Class A, B, AB, C, D Amplifiers Explained)">
            <a:extLst>
              <a:ext uri="{FF2B5EF4-FFF2-40B4-BE49-F238E27FC236}">
                <a16:creationId xmlns:a16="http://schemas.microsoft.com/office/drawing/2014/main" id="{F7D164D9-50C4-1E42-8DB6-0DDD4463B1D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53267" y="1001411"/>
            <a:ext cx="5123116" cy="2833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581591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Efficiency of class A amplifiers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472108" y="1413172"/>
                <a:ext cx="11529391" cy="499112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𝜂</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𝑃</m:t>
                        </m:r>
                      </m:num>
                      <m:den>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sz="2000" dirty="0">
                    <a:solidFill>
                      <a:srgbClr val="000000"/>
                    </a:solidFill>
                    <a:latin typeface="Calibri"/>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ea typeface="Cambria Math" panose="02040503050406030204" pitchFamily="18" charset="0"/>
                            <a:cs typeface="Calibri"/>
                            <a:sym typeface="Calibri"/>
                          </a:rPr>
                          <m:t>𝑃</m:t>
                        </m:r>
                      </m:e>
                      <m:sub>
                        <m:r>
                          <a:rPr lang="en-US" sz="2000" i="1">
                            <a:solidFill>
                              <a:srgbClr val="000000"/>
                            </a:solidFill>
                            <a:latin typeface="Cambria Math" panose="02040503050406030204" pitchFamily="18" charset="0"/>
                            <a:ea typeface="Cambria Math" panose="02040503050406030204" pitchFamily="18" charset="0"/>
                            <a:cs typeface="Calibri"/>
                            <a:sym typeface="Calibri"/>
                          </a:rPr>
                          <m:t>0</m:t>
                        </m:r>
                      </m:sub>
                    </m:sSub>
                  </m:oMath>
                </a14:m>
                <a:r>
                  <a:rPr lang="en-US" sz="2000" dirty="0">
                    <a:solidFill>
                      <a:srgbClr val="000000"/>
                    </a:solidFill>
                    <a:latin typeface="Calibri"/>
                    <a:ea typeface="Cambria Math" panose="02040503050406030204" pitchFamily="18" charset="0"/>
                    <a:sym typeface="Calibri"/>
                  </a:rPr>
                  <a:t> is DC power</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𝑐𝑐</m:t>
                        </m:r>
                      </m:sub>
                    </m:sSub>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oMath>
                </a14:m>
                <a:endParaRPr lang="en-US" sz="2000" dirty="0">
                  <a:solidFill>
                    <a:srgbClr val="000000"/>
                  </a:solidFill>
                  <a:latin typeface="Calibri"/>
                  <a:ea typeface="Cambria Math" panose="02040503050406030204" pitchFamily="18" charset="0"/>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𝑐𝑐</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𝑅</m:t>
                        </m:r>
                      </m:den>
                    </m:f>
                  </m:oMath>
                </a14:m>
                <a:r>
                  <a:rPr lang="en-US" sz="2000" dirty="0">
                    <a:solidFill>
                      <a:srgbClr val="000000"/>
                    </a:solidFill>
                    <a:latin typeface="Calibri"/>
                    <a:ea typeface="Cambria Math" panose="02040503050406030204" pitchFamily="18" charset="0"/>
                    <a:sym typeface="Calibri"/>
                  </a:rPr>
                  <a:t> </a:t>
                </a:r>
              </a:p>
              <a:p>
                <a:pPr marL="342900" indent="-34290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𝑃</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𝑐𝑐</m:t>
                                </m:r>
                              </m:sub>
                            </m:sSub>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num>
                      <m:den>
                        <m:r>
                          <a:rPr lang="en-US" sz="2000" b="0" i="1" smtClean="0">
                            <a:solidFill>
                              <a:srgbClr val="000000"/>
                            </a:solidFill>
                            <a:latin typeface="Cambria Math" panose="02040503050406030204" pitchFamily="18" charset="0"/>
                            <a:ea typeface="Cambria Math" panose="02040503050406030204" pitchFamily="18" charset="0"/>
                            <a:sym typeface="Calibri"/>
                          </a:rPr>
                          <m:t>2</m:t>
                        </m:r>
                        <m:r>
                          <a:rPr lang="en-US" sz="2000" b="0" i="1" smtClean="0">
                            <a:solidFill>
                              <a:srgbClr val="000000"/>
                            </a:solidFill>
                            <a:latin typeface="Cambria Math" panose="02040503050406030204" pitchFamily="18" charset="0"/>
                            <a:ea typeface="Cambria Math" panose="02040503050406030204" pitchFamily="18" charset="0"/>
                            <a:sym typeface="Calibri"/>
                          </a:rPr>
                          <m:t>𝑅</m:t>
                        </m:r>
                      </m:den>
                    </m:f>
                  </m:oMath>
                </a14:m>
                <a:endParaRPr lang="en-US" sz="2000" dirty="0">
                  <a:solidFill>
                    <a:srgbClr val="000000"/>
                  </a:solidFill>
                  <a:latin typeface="Calibri"/>
                  <a:ea typeface="Cambria Math" panose="02040503050406030204" pitchFamily="18" charset="0"/>
                  <a:sym typeface="Calibri"/>
                </a:endParaRPr>
              </a:p>
              <a:p>
                <a:pPr marL="342900" indent="-34290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𝐺</m:t>
                    </m:r>
                    <m:r>
                      <a:rPr lang="en-US" sz="2000" b="0" i="1" smtClean="0">
                        <a:solidFill>
                          <a:srgbClr val="000000"/>
                        </a:solidFill>
                        <a:latin typeface="Cambria Math" panose="02040503050406030204" pitchFamily="18" charset="0"/>
                        <a:ea typeface="Cambria Math" panose="02040503050406030204" pitchFamily="18" charset="0"/>
                        <a:sym typeface="Calibri"/>
                      </a:rPr>
                      <m:t>=10</m:t>
                    </m:r>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log</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𝑃</m:t>
                        </m:r>
                      </m:num>
                      <m:den>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den>
                    </m:f>
                    <m:r>
                      <a:rPr lang="en-US" sz="2000" b="0" i="1" smtClean="0">
                        <a:solidFill>
                          <a:srgbClr val="000000"/>
                        </a:solidFill>
                        <a:latin typeface="Cambria Math" panose="02040503050406030204" pitchFamily="18" charset="0"/>
                        <a:ea typeface="Cambria Math" panose="02040503050406030204" pitchFamily="18" charset="0"/>
                        <a:sym typeface="Calibri"/>
                      </a:rPr>
                      <m:t>)</m:t>
                    </m:r>
                  </m:oMath>
                </a14:m>
                <a:endParaRPr lang="en-US" sz="2000" dirty="0">
                  <a:solidFill>
                    <a:srgbClr val="000000"/>
                  </a:solidFill>
                  <a:latin typeface="Calibri"/>
                  <a:ea typeface="Cambria Math" panose="02040503050406030204" pitchFamily="18" charset="0"/>
                  <a:sym typeface="Calibri"/>
                </a:endParaRPr>
              </a:p>
              <a:p>
                <a:pPr marL="342900" indent="-342900" defTabSz="4572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𝑃</m:t>
                    </m:r>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𝑝𝑝</m:t>
                                </m:r>
                              </m:sub>
                            </m:sSub>
                          </m:e>
                          <m:sup>
                            <m:r>
                              <a:rPr lang="en-US" sz="2000" i="1">
                                <a:solidFill>
                                  <a:srgbClr val="000000"/>
                                </a:solidFill>
                                <a:latin typeface="Cambria Math" panose="02040503050406030204" pitchFamily="18" charset="0"/>
                                <a:ea typeface="Cambria Math" panose="02040503050406030204" pitchFamily="18" charset="0"/>
                                <a:sym typeface="Calibri"/>
                              </a:rPr>
                              <m:t>2</m:t>
                            </m:r>
                          </m:sup>
                        </m:sSup>
                      </m:num>
                      <m:den>
                        <m:r>
                          <a:rPr lang="en-US" sz="2000" b="0" i="1" smtClean="0">
                            <a:solidFill>
                              <a:srgbClr val="000000"/>
                            </a:solidFill>
                            <a:latin typeface="Cambria Math" panose="02040503050406030204" pitchFamily="18" charset="0"/>
                            <a:ea typeface="Cambria Math" panose="02040503050406030204" pitchFamily="18" charset="0"/>
                            <a:sym typeface="Calibri"/>
                          </a:rPr>
                          <m:t>8</m:t>
                        </m:r>
                        <m:r>
                          <a:rPr lang="en-US" sz="2000" i="1">
                            <a:solidFill>
                              <a:srgbClr val="000000"/>
                            </a:solidFill>
                            <a:latin typeface="Cambria Math" panose="02040503050406030204" pitchFamily="18" charset="0"/>
                            <a:ea typeface="Cambria Math" panose="02040503050406030204" pitchFamily="18" charset="0"/>
                            <a:sym typeface="Calibri"/>
                          </a:rPr>
                          <m:t>𝑅</m:t>
                        </m:r>
                      </m:den>
                    </m:f>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𝑃</m:t>
                    </m:r>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𝑝𝑝</m:t>
                                </m:r>
                              </m:sub>
                            </m:sSub>
                          </m:e>
                          <m:sup>
                            <m:r>
                              <a:rPr lang="en-US" sz="2000" i="1">
                                <a:solidFill>
                                  <a:srgbClr val="000000"/>
                                </a:solidFill>
                                <a:latin typeface="Cambria Math" panose="02040503050406030204" pitchFamily="18" charset="0"/>
                                <a:ea typeface="Cambria Math" panose="02040503050406030204" pitchFamily="18" charset="0"/>
                                <a:sym typeface="Calibri"/>
                              </a:rPr>
                              <m:t>2</m:t>
                            </m:r>
                          </m:sup>
                        </m:sSup>
                      </m:num>
                      <m:den>
                        <m:r>
                          <a:rPr lang="en-US" sz="2000" i="1">
                            <a:solidFill>
                              <a:srgbClr val="000000"/>
                            </a:solidFill>
                            <a:latin typeface="Cambria Math" panose="02040503050406030204" pitchFamily="18" charset="0"/>
                            <a:ea typeface="Cambria Math" panose="02040503050406030204" pitchFamily="18" charset="0"/>
                            <a:sym typeface="Calibri"/>
                          </a:rPr>
                          <m:t>8</m:t>
                        </m:r>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sym typeface="Calibri"/>
                              </a:rPr>
                              <m:t>𝑠</m:t>
                            </m:r>
                          </m:sub>
                        </m:sSub>
                      </m:den>
                    </m:f>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r>
                  <a:rPr lang="en-US" sz="2000" dirty="0" err="1">
                    <a:solidFill>
                      <a:srgbClr val="000000"/>
                    </a:solidFill>
                    <a:ea typeface="Cambria Math" panose="02040503050406030204" pitchFamily="18" charset="0"/>
                    <a:sym typeface="Calibri"/>
                  </a:rPr>
                  <a:t>Norcal</a:t>
                </a:r>
                <a:r>
                  <a:rPr lang="en-US" sz="2000" dirty="0">
                    <a:solidFill>
                      <a:srgbClr val="000000"/>
                    </a:solidFill>
                    <a:ea typeface="Cambria Math" panose="02040503050406030204" pitchFamily="18" charset="0"/>
                    <a:sym typeface="Calibri"/>
                  </a:rPr>
                  <a:t> Power amplifier is a class C amplifier.</a:t>
                </a:r>
              </a:p>
              <a:p>
                <a:pPr marL="342900" indent="-342900" defTabSz="457200" latinLnBrk="1" hangingPunct="0">
                  <a:buFont typeface="Arial" panose="020B0604020202020204" pitchFamily="34" charset="0"/>
                  <a:buChar char="•"/>
                </a:pPr>
                <a:endParaRPr lang="en-US" sz="2000" b="1"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472108" y="1413172"/>
                <a:ext cx="11529391" cy="4991120"/>
              </a:xfrm>
              <a:prstGeom prst="rect">
                <a:avLst/>
              </a:prstGeom>
              <a:blipFill>
                <a:blip r:embed="rId3"/>
                <a:stretch>
                  <a:fillRect l="-769"/>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62</a:t>
            </a:fld>
            <a:endParaRPr lang="en-US"/>
          </a:p>
        </p:txBody>
      </p:sp>
    </p:spTree>
    <p:extLst>
      <p:ext uri="{BB962C8B-B14F-4D97-AF65-F5344CB8AC3E}">
        <p14:creationId xmlns:p14="http://schemas.microsoft.com/office/powerpoint/2010/main" val="135487133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21: Norcal Driver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63305" y="1215043"/>
                <a:ext cx="8450174" cy="483808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latin typeface="Calibri"/>
                    <a:ea typeface="Calibri"/>
                    <a:cs typeface="Calibri"/>
                    <a:sym typeface="Calibri"/>
                  </a:rPr>
                  <a:t>Measure the voltage gain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𝑣</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𝑣</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𝑣</m:t>
                            </m:r>
                          </m:e>
                          <m:sub>
                            <m:r>
                              <a:rPr lang="en-US" sz="2000" b="0" i="1" smtClean="0">
                                <a:solidFill>
                                  <a:srgbClr val="000000"/>
                                </a:solidFill>
                                <a:latin typeface="Cambria Math" panose="02040503050406030204" pitchFamily="18" charset="0"/>
                                <a:cs typeface="Calibri"/>
                                <a:sym typeface="Calibri"/>
                              </a:rPr>
                              <m:t>𝑖</m:t>
                            </m:r>
                          </m:sub>
                        </m:sSub>
                      </m:den>
                    </m:f>
                  </m:oMath>
                </a14:m>
                <a:r>
                  <a:rPr lang="en-US" sz="2000" dirty="0">
                    <a:solidFill>
                      <a:srgbClr val="000000"/>
                    </a:solidFill>
                    <a:latin typeface="Calibri"/>
                    <a:ea typeface="Calibri"/>
                    <a:cs typeface="Calibri"/>
                    <a:sym typeface="Calibri"/>
                  </a:rPr>
                  <a:t> with R13 at minimum and maximum gain.</a:t>
                </a: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Calculate expected voltage gain at each setting.  </a:t>
                </a: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560ohm source resistance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𝑜</m:t>
                        </m:r>
                      </m:sub>
                    </m:sSub>
                    <m:r>
                      <a:rPr lang="en-US" sz="2000" b="0" i="1" smtClean="0">
                        <a:solidFill>
                          <a:srgbClr val="000000"/>
                        </a:solidFill>
                        <a:latin typeface="Cambria Math" panose="02040503050406030204" pitchFamily="18" charset="0"/>
                        <a:cs typeface="Calibri"/>
                        <a:sym typeface="Calibri"/>
                      </a:rPr>
                      <m:t>=2</m:t>
                    </m:r>
                    <m:r>
                      <a:rPr lang="en-US" sz="2000" b="0" i="1" smtClean="0">
                        <a:solidFill>
                          <a:srgbClr val="000000"/>
                        </a:solidFill>
                        <a:latin typeface="Cambria Math" panose="02040503050406030204" pitchFamily="18" charset="0"/>
                        <a:cs typeface="Calibri"/>
                        <a:sym typeface="Calibri"/>
                      </a:rPr>
                      <m:t>𝑉</m:t>
                    </m:r>
                  </m:oMath>
                </a14:m>
                <a:endParaRPr lang="en-US" sz="2000" dirty="0">
                  <a:solidFill>
                    <a:srgbClr val="000000"/>
                  </a:solidFill>
                  <a:latin typeface="Calibri"/>
                  <a:ea typeface="Calibri"/>
                  <a:cs typeface="Calibri"/>
                  <a:sym typeface="Calibri"/>
                </a:endParaRPr>
              </a:p>
              <a:p>
                <a:pPr marL="342900" indent="-342900" defTabSz="457200" hangingPunct="0">
                  <a:buFont typeface="+mj-lt"/>
                  <a:buAutoNum type="arabicPeriod"/>
                </a:pPr>
                <a:endParaRPr lang="en-US" sz="2000" dirty="0">
                  <a:solidFill>
                    <a:srgbClr val="000000"/>
                  </a:solidFill>
                  <a:latin typeface="Calibri"/>
                  <a:ea typeface="Calibri"/>
                  <a:cs typeface="Calibri"/>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Using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oMath>
                </a14:m>
                <a:r>
                  <a:rPr lang="en-US" sz="2000" dirty="0">
                    <a:solidFill>
                      <a:srgbClr val="000000"/>
                    </a:solidFill>
                    <a:latin typeface="Calibri"/>
                    <a:ea typeface="Calibri"/>
                    <a:cs typeface="Calibri"/>
                    <a:sym typeface="Calibri"/>
                  </a:rPr>
                  <a:t> from the function generator, we can find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r>
                          <a:rPr lang="en-US" sz="2000" b="0" i="1" smtClean="0">
                            <a:solidFill>
                              <a:srgbClr val="000000"/>
                            </a:solidFill>
                            <a:latin typeface="Cambria Math" panose="02040503050406030204" pitchFamily="18" charset="0"/>
                            <a:cs typeface="Calibri"/>
                            <a:sym typeface="Calibri"/>
                          </a:rPr>
                          <m:t>.</m:t>
                        </m:r>
                      </m:sub>
                    </m:sSub>
                  </m:oMath>
                </a14:m>
                <a:endParaRPr lang="en-US" sz="2000" dirty="0">
                  <a:solidFill>
                    <a:srgbClr val="000000"/>
                  </a:solidFill>
                  <a:latin typeface="Calibri"/>
                  <a:ea typeface="Calibri"/>
                  <a:cs typeface="Calibri"/>
                  <a:sym typeface="Calibri"/>
                </a:endParaRPr>
              </a:p>
              <a:p>
                <a:pPr defTabSz="45720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63305" y="1215043"/>
                <a:ext cx="8450174" cy="4838088"/>
              </a:xfrm>
              <a:prstGeom prst="rect">
                <a:avLst/>
              </a:prstGeom>
              <a:blipFill>
                <a:blip r:embed="rId3"/>
                <a:stretch>
                  <a:fillRect l="-135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63</a:t>
            </a:fld>
            <a:endParaRPr lang="en-US"/>
          </a:p>
        </p:txBody>
      </p:sp>
      <p:grpSp>
        <p:nvGrpSpPr>
          <p:cNvPr id="3" name="Group 2">
            <a:extLst>
              <a:ext uri="{FF2B5EF4-FFF2-40B4-BE49-F238E27FC236}">
                <a16:creationId xmlns:a16="http://schemas.microsoft.com/office/drawing/2014/main" id="{2C86A07A-E50F-6347-816C-69A7AF572487}"/>
              </a:ext>
            </a:extLst>
          </p:cNvPr>
          <p:cNvGrpSpPr/>
          <p:nvPr/>
        </p:nvGrpSpPr>
        <p:grpSpPr>
          <a:xfrm>
            <a:off x="9278914" y="1318953"/>
            <a:ext cx="2643356" cy="4680620"/>
            <a:chOff x="9195786" y="1215043"/>
            <a:chExt cx="2643356" cy="4680620"/>
          </a:xfrm>
        </p:grpSpPr>
        <p:grpSp>
          <p:nvGrpSpPr>
            <p:cNvPr id="6" name="Group 222">
              <a:extLst>
                <a:ext uri="{FF2B5EF4-FFF2-40B4-BE49-F238E27FC236}">
                  <a16:creationId xmlns:a16="http://schemas.microsoft.com/office/drawing/2014/main" id="{3BF1388E-BEC8-9F46-8D41-C10DADDD8FEF}"/>
                </a:ext>
              </a:extLst>
            </p:cNvPr>
            <p:cNvGrpSpPr>
              <a:grpSpLocks/>
            </p:cNvGrpSpPr>
            <p:nvPr/>
          </p:nvGrpSpPr>
          <p:grpSpPr bwMode="auto">
            <a:xfrm>
              <a:off x="10373284" y="2833380"/>
              <a:ext cx="304800" cy="381000"/>
              <a:chOff x="4272" y="3072"/>
              <a:chExt cx="192" cy="240"/>
            </a:xfrm>
          </p:grpSpPr>
          <p:sp>
            <p:nvSpPr>
              <p:cNvPr id="7" name="Line 99">
                <a:extLst>
                  <a:ext uri="{FF2B5EF4-FFF2-40B4-BE49-F238E27FC236}">
                    <a16:creationId xmlns:a16="http://schemas.microsoft.com/office/drawing/2014/main" id="{4A0EDA98-DFCF-044A-B3C3-4530AA19FB1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 name="Line 100">
                <a:extLst>
                  <a:ext uri="{FF2B5EF4-FFF2-40B4-BE49-F238E27FC236}">
                    <a16:creationId xmlns:a16="http://schemas.microsoft.com/office/drawing/2014/main" id="{15C410A3-A80A-4B47-AA07-B2EC8DA3F60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 name="Line 101">
                <a:extLst>
                  <a:ext uri="{FF2B5EF4-FFF2-40B4-BE49-F238E27FC236}">
                    <a16:creationId xmlns:a16="http://schemas.microsoft.com/office/drawing/2014/main" id="{CC130F36-FE57-654D-8BD9-E8E71187B8F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 name="Line 102">
                <a:extLst>
                  <a:ext uri="{FF2B5EF4-FFF2-40B4-BE49-F238E27FC236}">
                    <a16:creationId xmlns:a16="http://schemas.microsoft.com/office/drawing/2014/main" id="{BF8B4F6A-156A-E74C-9541-173046A1B94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103">
                <a:extLst>
                  <a:ext uri="{FF2B5EF4-FFF2-40B4-BE49-F238E27FC236}">
                    <a16:creationId xmlns:a16="http://schemas.microsoft.com/office/drawing/2014/main" id="{FB1000F2-49D2-BF4A-9AA0-484D4DEA670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104">
                <a:extLst>
                  <a:ext uri="{FF2B5EF4-FFF2-40B4-BE49-F238E27FC236}">
                    <a16:creationId xmlns:a16="http://schemas.microsoft.com/office/drawing/2014/main" id="{AA8A27FB-841E-DB4C-B86E-878044C1D6E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4" name="TextBox 13">
              <a:extLst>
                <a:ext uri="{FF2B5EF4-FFF2-40B4-BE49-F238E27FC236}">
                  <a16:creationId xmlns:a16="http://schemas.microsoft.com/office/drawing/2014/main" id="{89A3C111-2409-154D-ADED-BE7B70E4411B}"/>
                </a:ext>
              </a:extLst>
            </p:cNvPr>
            <p:cNvSpPr txBox="1"/>
            <p:nvPr/>
          </p:nvSpPr>
          <p:spPr>
            <a:xfrm flipH="1">
              <a:off x="9372378" y="2734270"/>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2N2222A</a:t>
              </a:r>
              <a:endParaRPr lang="en-US" sz="1400" dirty="0">
                <a:solidFill>
                  <a:srgbClr val="000000"/>
                </a:solidFill>
                <a:latin typeface="Calibri"/>
                <a:ea typeface="Calibri"/>
                <a:cs typeface="Calibri"/>
                <a:sym typeface="Calibri"/>
              </a:endParaRPr>
            </a:p>
          </p:txBody>
        </p:sp>
        <p:sp>
          <p:nvSpPr>
            <p:cNvPr id="16" name="Oval 15">
              <a:extLst>
                <a:ext uri="{FF2B5EF4-FFF2-40B4-BE49-F238E27FC236}">
                  <a16:creationId xmlns:a16="http://schemas.microsoft.com/office/drawing/2014/main" id="{41BCAECB-7CEC-F04A-8908-9463A0C9DC8B}"/>
                </a:ext>
              </a:extLst>
            </p:cNvPr>
            <p:cNvSpPr/>
            <p:nvPr/>
          </p:nvSpPr>
          <p:spPr>
            <a:xfrm>
              <a:off x="11423620" y="212616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7" name="Straight Connector 16">
              <a:extLst>
                <a:ext uri="{FF2B5EF4-FFF2-40B4-BE49-F238E27FC236}">
                  <a16:creationId xmlns:a16="http://schemas.microsoft.com/office/drawing/2014/main" id="{5B38DFA1-8610-244C-8566-A20F32B88913}"/>
                </a:ext>
              </a:extLst>
            </p:cNvPr>
            <p:cNvCxnSpPr>
              <a:cxnSpLocks/>
            </p:cNvCxnSpPr>
            <p:nvPr/>
          </p:nvCxnSpPr>
          <p:spPr>
            <a:xfrm flipH="1">
              <a:off x="10508738" y="2169631"/>
              <a:ext cx="91440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8" name="Freeform 17">
              <a:extLst>
                <a:ext uri="{FF2B5EF4-FFF2-40B4-BE49-F238E27FC236}">
                  <a16:creationId xmlns:a16="http://schemas.microsoft.com/office/drawing/2014/main" id="{208240A5-DB66-0B47-A5F6-A68E5AF20B84}"/>
                </a:ext>
              </a:extLst>
            </p:cNvPr>
            <p:cNvSpPr>
              <a:spLocks noChangeAspect="1"/>
            </p:cNvSpPr>
            <p:nvPr/>
          </p:nvSpPr>
          <p:spPr bwMode="auto">
            <a:xfrm rot="5400000">
              <a:off x="9520159" y="282713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4" name="Straight Connector 23">
              <a:extLst>
                <a:ext uri="{FF2B5EF4-FFF2-40B4-BE49-F238E27FC236}">
                  <a16:creationId xmlns:a16="http://schemas.microsoft.com/office/drawing/2014/main" id="{D5D2A340-02AC-6746-9230-79233628F072}"/>
                </a:ext>
              </a:extLst>
            </p:cNvPr>
            <p:cNvCxnSpPr>
              <a:cxnSpLocks/>
            </p:cNvCxnSpPr>
            <p:nvPr/>
          </p:nvCxnSpPr>
          <p:spPr>
            <a:xfrm flipH="1">
              <a:off x="10233941" y="4131869"/>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5" name="Group 222">
              <a:extLst>
                <a:ext uri="{FF2B5EF4-FFF2-40B4-BE49-F238E27FC236}">
                  <a16:creationId xmlns:a16="http://schemas.microsoft.com/office/drawing/2014/main" id="{15525D00-1F7E-504F-8BC0-A2EA7A5481C0}"/>
                </a:ext>
              </a:extLst>
            </p:cNvPr>
            <p:cNvGrpSpPr>
              <a:grpSpLocks/>
            </p:cNvGrpSpPr>
            <p:nvPr/>
          </p:nvGrpSpPr>
          <p:grpSpPr bwMode="auto">
            <a:xfrm>
              <a:off x="10105786" y="5456645"/>
              <a:ext cx="304800" cy="381000"/>
              <a:chOff x="4272" y="3072"/>
              <a:chExt cx="192" cy="240"/>
            </a:xfrm>
          </p:grpSpPr>
          <p:sp>
            <p:nvSpPr>
              <p:cNvPr id="26" name="Line 99">
                <a:extLst>
                  <a:ext uri="{FF2B5EF4-FFF2-40B4-BE49-F238E27FC236}">
                    <a16:creationId xmlns:a16="http://schemas.microsoft.com/office/drawing/2014/main" id="{E0B61861-CD5D-F244-AA73-FA5FD5B9542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 name="Line 100">
                <a:extLst>
                  <a:ext uri="{FF2B5EF4-FFF2-40B4-BE49-F238E27FC236}">
                    <a16:creationId xmlns:a16="http://schemas.microsoft.com/office/drawing/2014/main" id="{AAA19FDD-DFFC-2C4A-9139-0294834F527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101">
                <a:extLst>
                  <a:ext uri="{FF2B5EF4-FFF2-40B4-BE49-F238E27FC236}">
                    <a16:creationId xmlns:a16="http://schemas.microsoft.com/office/drawing/2014/main" id="{E88AD506-FB4D-4D48-A70E-3FDF12164A3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102">
                <a:extLst>
                  <a:ext uri="{FF2B5EF4-FFF2-40B4-BE49-F238E27FC236}">
                    <a16:creationId xmlns:a16="http://schemas.microsoft.com/office/drawing/2014/main" id="{A0AA905C-5D47-074D-845E-2C332E38FA6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3">
                <a:extLst>
                  <a:ext uri="{FF2B5EF4-FFF2-40B4-BE49-F238E27FC236}">
                    <a16:creationId xmlns:a16="http://schemas.microsoft.com/office/drawing/2014/main" id="{54660183-E060-7C48-9738-8533F45F17F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4">
                <a:extLst>
                  <a:ext uri="{FF2B5EF4-FFF2-40B4-BE49-F238E27FC236}">
                    <a16:creationId xmlns:a16="http://schemas.microsoft.com/office/drawing/2014/main" id="{97C49924-3850-2346-BDFC-A9ED3D137EA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3" name="TextBox 32">
              <a:extLst>
                <a:ext uri="{FF2B5EF4-FFF2-40B4-BE49-F238E27FC236}">
                  <a16:creationId xmlns:a16="http://schemas.microsoft.com/office/drawing/2014/main" id="{31F79A2D-4D6F-9549-959A-E1DDCFD38EE4}"/>
                </a:ext>
              </a:extLst>
            </p:cNvPr>
            <p:cNvSpPr txBox="1"/>
            <p:nvPr/>
          </p:nvSpPr>
          <p:spPr>
            <a:xfrm flipH="1">
              <a:off x="9692604" y="4991445"/>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56</a:t>
              </a:r>
            </a:p>
            <a:p>
              <a:pPr defTabSz="457200" latinLnBrk="1" hangingPunct="0"/>
              <a:r>
                <a:rPr lang="en-US" sz="1400" dirty="0">
                  <a:solidFill>
                    <a:srgbClr val="000000"/>
                  </a:solidFill>
                </a:rPr>
                <a:t>10uF</a:t>
              </a:r>
              <a:endParaRPr lang="en-US" sz="1400" dirty="0">
                <a:solidFill>
                  <a:srgbClr val="000000"/>
                </a:solidFill>
                <a:latin typeface="Calibri"/>
                <a:ea typeface="Calibri"/>
                <a:cs typeface="Calibri"/>
                <a:sym typeface="Calibri"/>
              </a:endParaRPr>
            </a:p>
          </p:txBody>
        </p:sp>
        <p:sp>
          <p:nvSpPr>
            <p:cNvPr id="34" name="TextBox 33">
              <a:extLst>
                <a:ext uri="{FF2B5EF4-FFF2-40B4-BE49-F238E27FC236}">
                  <a16:creationId xmlns:a16="http://schemas.microsoft.com/office/drawing/2014/main" id="{93A99957-FD4A-7D40-9958-451B9490D931}"/>
                </a:ext>
              </a:extLst>
            </p:cNvPr>
            <p:cNvSpPr txBox="1"/>
            <p:nvPr/>
          </p:nvSpPr>
          <p:spPr>
            <a:xfrm flipH="1">
              <a:off x="10095396" y="1215043"/>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a:t>
              </a:r>
              <a:endParaRPr lang="en-US" sz="1400" dirty="0">
                <a:solidFill>
                  <a:srgbClr val="000000"/>
                </a:solidFill>
                <a:latin typeface="Calibri"/>
                <a:ea typeface="Calibri"/>
                <a:cs typeface="Calibri"/>
                <a:sym typeface="Calibri"/>
              </a:endParaRPr>
            </a:p>
          </p:txBody>
        </p:sp>
        <p:sp>
          <p:nvSpPr>
            <p:cNvPr id="35" name="TextBox 34">
              <a:extLst>
                <a:ext uri="{FF2B5EF4-FFF2-40B4-BE49-F238E27FC236}">
                  <a16:creationId xmlns:a16="http://schemas.microsoft.com/office/drawing/2014/main" id="{2E54BC16-C167-6A48-82F0-BE4BE2D695E8}"/>
                </a:ext>
              </a:extLst>
            </p:cNvPr>
            <p:cNvSpPr txBox="1"/>
            <p:nvPr/>
          </p:nvSpPr>
          <p:spPr>
            <a:xfrm flipH="1">
              <a:off x="11313778" y="1692362"/>
              <a:ext cx="52536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out</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137A1D6D-F9BD-1B45-BD96-579F106B2117}"/>
                    </a:ext>
                  </a:extLst>
                </p:cNvPr>
                <p:cNvSpPr txBox="1"/>
                <p:nvPr/>
              </p:nvSpPr>
              <p:spPr>
                <a:xfrm flipH="1">
                  <a:off x="9360979" y="3280237"/>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11</a:t>
                  </a:r>
                </a:p>
                <a:p>
                  <a:pPr defTabSz="457200" latinLnBrk="1" hangingPunct="0"/>
                  <a:r>
                    <a:rPr lang="en-US" sz="1400" dirty="0">
                      <a:solidFill>
                        <a:srgbClr val="000000"/>
                      </a:solidFill>
                      <a:ea typeface="Cambria Math" panose="02040503050406030204" pitchFamily="18" charset="0"/>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36" name="TextBox 35">
                  <a:extLst>
                    <a:ext uri="{FF2B5EF4-FFF2-40B4-BE49-F238E27FC236}">
                      <a16:creationId xmlns:a16="http://schemas.microsoft.com/office/drawing/2014/main" id="{137A1D6D-F9BD-1B45-BD96-579F106B2117}"/>
                    </a:ext>
                  </a:extLst>
                </p:cNvPr>
                <p:cNvSpPr txBox="1">
                  <a:spLocks noRot="1" noChangeAspect="1" noMove="1" noResize="1" noEditPoints="1" noAdjustHandles="1" noChangeArrowheads="1" noChangeShapeType="1" noTextEdit="1"/>
                </p:cNvSpPr>
                <p:nvPr/>
              </p:nvSpPr>
              <p:spPr>
                <a:xfrm flipH="1">
                  <a:off x="9360979" y="3280237"/>
                  <a:ext cx="525365" cy="523218"/>
                </a:xfrm>
                <a:prstGeom prst="rect">
                  <a:avLst/>
                </a:prstGeom>
                <a:blipFill>
                  <a:blip r:embed="rId4"/>
                  <a:stretch>
                    <a:fillRect l="-11905" t="-2381" b="-11905"/>
                  </a:stretch>
                </a:blipFill>
                <a:ln w="12700" cap="flat">
                  <a:noFill/>
                  <a:miter lim="400000"/>
                </a:ln>
                <a:effectLst/>
              </p:spPr>
              <p:txBody>
                <a:bodyPr/>
                <a:lstStyle/>
                <a:p>
                  <a:r>
                    <a:rPr lang="en-US">
                      <a:noFill/>
                    </a:rPr>
                    <a:t> </a:t>
                  </a:r>
                </a:p>
              </p:txBody>
            </p:sp>
          </mc:Fallback>
        </mc:AlternateContent>
        <p:grpSp>
          <p:nvGrpSpPr>
            <p:cNvPr id="37" name="Group 478">
              <a:extLst>
                <a:ext uri="{FF2B5EF4-FFF2-40B4-BE49-F238E27FC236}">
                  <a16:creationId xmlns:a16="http://schemas.microsoft.com/office/drawing/2014/main" id="{138FE700-7645-DA42-B67B-1BBB52987CEE}"/>
                </a:ext>
              </a:extLst>
            </p:cNvPr>
            <p:cNvGrpSpPr>
              <a:grpSpLocks/>
            </p:cNvGrpSpPr>
            <p:nvPr/>
          </p:nvGrpSpPr>
          <p:grpSpPr bwMode="auto">
            <a:xfrm flipH="1">
              <a:off x="9847214" y="2907488"/>
              <a:ext cx="401622" cy="609600"/>
              <a:chOff x="4656" y="1344"/>
              <a:chExt cx="192" cy="384"/>
            </a:xfrm>
          </p:grpSpPr>
          <p:sp>
            <p:nvSpPr>
              <p:cNvPr id="38" name="Freeform 37">
                <a:extLst>
                  <a:ext uri="{FF2B5EF4-FFF2-40B4-BE49-F238E27FC236}">
                    <a16:creationId xmlns:a16="http://schemas.microsoft.com/office/drawing/2014/main" id="{78459269-879E-B14D-BFF0-ACC62B2DEE9E}"/>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9" name="Line 36">
                <a:extLst>
                  <a:ext uri="{FF2B5EF4-FFF2-40B4-BE49-F238E27FC236}">
                    <a16:creationId xmlns:a16="http://schemas.microsoft.com/office/drawing/2014/main" id="{00ECE742-3C08-9642-9F18-2F399C7FABBE}"/>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0" name="Line 37">
                <a:extLst>
                  <a:ext uri="{FF2B5EF4-FFF2-40B4-BE49-F238E27FC236}">
                    <a16:creationId xmlns:a16="http://schemas.microsoft.com/office/drawing/2014/main" id="{B0ADE173-1023-AA4B-A422-1C56090457C2}"/>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1" name="Freeform 40">
                <a:extLst>
                  <a:ext uri="{FF2B5EF4-FFF2-40B4-BE49-F238E27FC236}">
                    <a16:creationId xmlns:a16="http://schemas.microsoft.com/office/drawing/2014/main" id="{D35803B6-5DC7-AF49-AB31-227C8BC496F6}"/>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42" name="Freeform 41">
              <a:extLst>
                <a:ext uri="{FF2B5EF4-FFF2-40B4-BE49-F238E27FC236}">
                  <a16:creationId xmlns:a16="http://schemas.microsoft.com/office/drawing/2014/main" id="{39C44A21-9D34-7544-A8AF-57282FCEF4A3}"/>
                </a:ext>
              </a:extLst>
            </p:cNvPr>
            <p:cNvSpPr>
              <a:spLocks noChangeAspect="1"/>
            </p:cNvSpPr>
            <p:nvPr/>
          </p:nvSpPr>
          <p:spPr bwMode="auto">
            <a:xfrm>
              <a:off x="11213385" y="216963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8" name="Oval 57">
              <a:extLst>
                <a:ext uri="{FF2B5EF4-FFF2-40B4-BE49-F238E27FC236}">
                  <a16:creationId xmlns:a16="http://schemas.microsoft.com/office/drawing/2014/main" id="{098C87C1-D532-AA44-8920-43AFBB2316A7}"/>
                </a:ext>
              </a:extLst>
            </p:cNvPr>
            <p:cNvSpPr/>
            <p:nvPr/>
          </p:nvSpPr>
          <p:spPr>
            <a:xfrm>
              <a:off x="10197946" y="486785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CB573D05-C130-F745-9B86-8BB3C4C293C0}"/>
                </a:ext>
              </a:extLst>
            </p:cNvPr>
            <p:cNvSpPr/>
            <p:nvPr/>
          </p:nvSpPr>
          <p:spPr>
            <a:xfrm>
              <a:off x="10199217" y="409731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70" name="Group 222">
              <a:extLst>
                <a:ext uri="{FF2B5EF4-FFF2-40B4-BE49-F238E27FC236}">
                  <a16:creationId xmlns:a16="http://schemas.microsoft.com/office/drawing/2014/main" id="{A183A900-D2E2-6A4F-B6A5-27CEAF6BA533}"/>
                </a:ext>
              </a:extLst>
            </p:cNvPr>
            <p:cNvGrpSpPr>
              <a:grpSpLocks/>
            </p:cNvGrpSpPr>
            <p:nvPr/>
          </p:nvGrpSpPr>
          <p:grpSpPr bwMode="auto">
            <a:xfrm>
              <a:off x="11140596" y="2884908"/>
              <a:ext cx="304800" cy="381000"/>
              <a:chOff x="4272" y="3072"/>
              <a:chExt cx="192" cy="240"/>
            </a:xfrm>
          </p:grpSpPr>
          <p:sp>
            <p:nvSpPr>
              <p:cNvPr id="71" name="Line 99">
                <a:extLst>
                  <a:ext uri="{FF2B5EF4-FFF2-40B4-BE49-F238E27FC236}">
                    <a16:creationId xmlns:a16="http://schemas.microsoft.com/office/drawing/2014/main" id="{492CE2DD-7B42-A840-9CA2-27FD6CAA38A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00">
                <a:extLst>
                  <a:ext uri="{FF2B5EF4-FFF2-40B4-BE49-F238E27FC236}">
                    <a16:creationId xmlns:a16="http://schemas.microsoft.com/office/drawing/2014/main" id="{7CD979DA-2EFF-5946-8BC3-73138084238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1">
                <a:extLst>
                  <a:ext uri="{FF2B5EF4-FFF2-40B4-BE49-F238E27FC236}">
                    <a16:creationId xmlns:a16="http://schemas.microsoft.com/office/drawing/2014/main" id="{57053345-0ADF-3044-99D2-78007E52BFC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2">
                <a:extLst>
                  <a:ext uri="{FF2B5EF4-FFF2-40B4-BE49-F238E27FC236}">
                    <a16:creationId xmlns:a16="http://schemas.microsoft.com/office/drawing/2014/main" id="{28593A8A-C41D-394C-8F2D-EDCBD748BA9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03">
                <a:extLst>
                  <a:ext uri="{FF2B5EF4-FFF2-40B4-BE49-F238E27FC236}">
                    <a16:creationId xmlns:a16="http://schemas.microsoft.com/office/drawing/2014/main" id="{B251EF4B-7533-214A-AF6A-039596162E9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4">
                <a:extLst>
                  <a:ext uri="{FF2B5EF4-FFF2-40B4-BE49-F238E27FC236}">
                    <a16:creationId xmlns:a16="http://schemas.microsoft.com/office/drawing/2014/main" id="{A1967A7B-EC7C-174D-9B22-BDE8C87E9C0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7" name="Oval 76">
              <a:extLst>
                <a:ext uri="{FF2B5EF4-FFF2-40B4-BE49-F238E27FC236}">
                  <a16:creationId xmlns:a16="http://schemas.microsoft.com/office/drawing/2014/main" id="{F75EBA22-CBF3-2C49-8B00-940AB3FD4FC3}"/>
                </a:ext>
              </a:extLst>
            </p:cNvPr>
            <p:cNvSpPr/>
            <p:nvPr/>
          </p:nvSpPr>
          <p:spPr>
            <a:xfrm>
              <a:off x="9195786" y="316038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80" name="Group 79">
              <a:extLst>
                <a:ext uri="{FF2B5EF4-FFF2-40B4-BE49-F238E27FC236}">
                  <a16:creationId xmlns:a16="http://schemas.microsoft.com/office/drawing/2014/main" id="{3168C677-3BB5-BF46-91D5-2F6DCBF3207C}"/>
                </a:ext>
              </a:extLst>
            </p:cNvPr>
            <p:cNvGrpSpPr/>
            <p:nvPr/>
          </p:nvGrpSpPr>
          <p:grpSpPr>
            <a:xfrm>
              <a:off x="10168899" y="2159399"/>
              <a:ext cx="427602" cy="762000"/>
              <a:chOff x="2266478" y="2277813"/>
              <a:chExt cx="427602" cy="762000"/>
            </a:xfrm>
          </p:grpSpPr>
          <p:grpSp>
            <p:nvGrpSpPr>
              <p:cNvPr id="81" name="Group 267">
                <a:extLst>
                  <a:ext uri="{FF2B5EF4-FFF2-40B4-BE49-F238E27FC236}">
                    <a16:creationId xmlns:a16="http://schemas.microsoft.com/office/drawing/2014/main" id="{D0765476-8ECC-B648-B36A-5F3C8416E60C}"/>
                  </a:ext>
                </a:extLst>
              </p:cNvPr>
              <p:cNvGrpSpPr>
                <a:grpSpLocks/>
              </p:cNvGrpSpPr>
              <p:nvPr/>
            </p:nvGrpSpPr>
            <p:grpSpPr bwMode="auto">
              <a:xfrm>
                <a:off x="2266478" y="2277813"/>
                <a:ext cx="152400" cy="762000"/>
                <a:chOff x="3935" y="1728"/>
                <a:chExt cx="96" cy="480"/>
              </a:xfrm>
            </p:grpSpPr>
            <p:sp>
              <p:nvSpPr>
                <p:cNvPr id="96" name="Arc 268">
                  <a:extLst>
                    <a:ext uri="{FF2B5EF4-FFF2-40B4-BE49-F238E27FC236}">
                      <a16:creationId xmlns:a16="http://schemas.microsoft.com/office/drawing/2014/main" id="{69404E0F-8DB8-9D47-95D9-940B04EC65D9}"/>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 name="Arc 269">
                  <a:extLst>
                    <a:ext uri="{FF2B5EF4-FFF2-40B4-BE49-F238E27FC236}">
                      <a16:creationId xmlns:a16="http://schemas.microsoft.com/office/drawing/2014/main" id="{0C2152F8-6095-3B49-8584-68436B5332A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8" name="Arc 270">
                  <a:extLst>
                    <a:ext uri="{FF2B5EF4-FFF2-40B4-BE49-F238E27FC236}">
                      <a16:creationId xmlns:a16="http://schemas.microsoft.com/office/drawing/2014/main" id="{C519BA85-7365-EE42-A30F-C304EA28A54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Arc 271">
                  <a:extLst>
                    <a:ext uri="{FF2B5EF4-FFF2-40B4-BE49-F238E27FC236}">
                      <a16:creationId xmlns:a16="http://schemas.microsoft.com/office/drawing/2014/main" id="{7B7C141E-30A6-7D49-B9B4-A6D13D9A922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Line 272">
                  <a:extLst>
                    <a:ext uri="{FF2B5EF4-FFF2-40B4-BE49-F238E27FC236}">
                      <a16:creationId xmlns:a16="http://schemas.microsoft.com/office/drawing/2014/main" id="{FC6BFE89-77E2-6B48-8DD9-1B514FC8F31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273">
                  <a:extLst>
                    <a:ext uri="{FF2B5EF4-FFF2-40B4-BE49-F238E27FC236}">
                      <a16:creationId xmlns:a16="http://schemas.microsoft.com/office/drawing/2014/main" id="{81E13952-61C9-AD42-8EB0-D5FB873CED1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Arc 274">
                  <a:extLst>
                    <a:ext uri="{FF2B5EF4-FFF2-40B4-BE49-F238E27FC236}">
                      <a16:creationId xmlns:a16="http://schemas.microsoft.com/office/drawing/2014/main" id="{E27BBFE4-4963-4747-BABD-EA9F2EDA4D2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Arc 275">
                  <a:extLst>
                    <a:ext uri="{FF2B5EF4-FFF2-40B4-BE49-F238E27FC236}">
                      <a16:creationId xmlns:a16="http://schemas.microsoft.com/office/drawing/2014/main" id="{33390F03-41BD-314B-A6B1-7EC605CA170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4" name="Arc 276">
                  <a:extLst>
                    <a:ext uri="{FF2B5EF4-FFF2-40B4-BE49-F238E27FC236}">
                      <a16:creationId xmlns:a16="http://schemas.microsoft.com/office/drawing/2014/main" id="{CC594B15-E925-2B4A-B252-FDF0237AF5F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Arc 277">
                  <a:extLst>
                    <a:ext uri="{FF2B5EF4-FFF2-40B4-BE49-F238E27FC236}">
                      <a16:creationId xmlns:a16="http://schemas.microsoft.com/office/drawing/2014/main" id="{EC9151A4-782D-AC4C-AA3C-ECD074AACE0F}"/>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6" name="Arc 278">
                  <a:extLst>
                    <a:ext uri="{FF2B5EF4-FFF2-40B4-BE49-F238E27FC236}">
                      <a16:creationId xmlns:a16="http://schemas.microsoft.com/office/drawing/2014/main" id="{7C156613-BF28-5544-95ED-6CF159DF350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279">
                  <a:extLst>
                    <a:ext uri="{FF2B5EF4-FFF2-40B4-BE49-F238E27FC236}">
                      <a16:creationId xmlns:a16="http://schemas.microsoft.com/office/drawing/2014/main" id="{BC28CC89-6C6A-7D47-94D7-4F9BD7211A9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8" name="Arc 280">
                  <a:extLst>
                    <a:ext uri="{FF2B5EF4-FFF2-40B4-BE49-F238E27FC236}">
                      <a16:creationId xmlns:a16="http://schemas.microsoft.com/office/drawing/2014/main" id="{0879C8DA-591E-2C44-9A8A-84F0B96DBFD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82" name="Group 281">
                <a:extLst>
                  <a:ext uri="{FF2B5EF4-FFF2-40B4-BE49-F238E27FC236}">
                    <a16:creationId xmlns:a16="http://schemas.microsoft.com/office/drawing/2014/main" id="{3472A02E-570E-5F42-8D16-DCD15528FEB2}"/>
                  </a:ext>
                </a:extLst>
              </p:cNvPr>
              <p:cNvGrpSpPr>
                <a:grpSpLocks/>
              </p:cNvGrpSpPr>
              <p:nvPr/>
            </p:nvGrpSpPr>
            <p:grpSpPr bwMode="auto">
              <a:xfrm flipH="1">
                <a:off x="2541680" y="2277813"/>
                <a:ext cx="152400" cy="762000"/>
                <a:chOff x="3935" y="1728"/>
                <a:chExt cx="96" cy="480"/>
              </a:xfrm>
            </p:grpSpPr>
            <p:sp>
              <p:nvSpPr>
                <p:cNvPr id="83" name="Arc 282">
                  <a:extLst>
                    <a:ext uri="{FF2B5EF4-FFF2-40B4-BE49-F238E27FC236}">
                      <a16:creationId xmlns:a16="http://schemas.microsoft.com/office/drawing/2014/main" id="{D87A57E7-F5C1-2D4C-9D70-8D46D5FCB28B}"/>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4" name="Arc 283">
                  <a:extLst>
                    <a:ext uri="{FF2B5EF4-FFF2-40B4-BE49-F238E27FC236}">
                      <a16:creationId xmlns:a16="http://schemas.microsoft.com/office/drawing/2014/main" id="{1FDBAF98-9305-A249-96F2-3981E4D33BE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5" name="Arc 284">
                  <a:extLst>
                    <a:ext uri="{FF2B5EF4-FFF2-40B4-BE49-F238E27FC236}">
                      <a16:creationId xmlns:a16="http://schemas.microsoft.com/office/drawing/2014/main" id="{50559B8E-0D21-B541-8087-9AEFF234F36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6" name="Arc 285">
                  <a:extLst>
                    <a:ext uri="{FF2B5EF4-FFF2-40B4-BE49-F238E27FC236}">
                      <a16:creationId xmlns:a16="http://schemas.microsoft.com/office/drawing/2014/main" id="{6FEA6BD8-3731-4F44-9047-E4708C4AA27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Line 286">
                  <a:extLst>
                    <a:ext uri="{FF2B5EF4-FFF2-40B4-BE49-F238E27FC236}">
                      <a16:creationId xmlns:a16="http://schemas.microsoft.com/office/drawing/2014/main" id="{3E9CF980-757E-9D46-8DFF-87DC373C798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8" name="Line 287">
                  <a:extLst>
                    <a:ext uri="{FF2B5EF4-FFF2-40B4-BE49-F238E27FC236}">
                      <a16:creationId xmlns:a16="http://schemas.microsoft.com/office/drawing/2014/main" id="{316A5A2D-F337-524E-8D1A-FA5C94A0C3E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Arc 288">
                  <a:extLst>
                    <a:ext uri="{FF2B5EF4-FFF2-40B4-BE49-F238E27FC236}">
                      <a16:creationId xmlns:a16="http://schemas.microsoft.com/office/drawing/2014/main" id="{C521A270-2962-0D46-AA60-4FAA98988FA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0" name="Arc 289">
                  <a:extLst>
                    <a:ext uri="{FF2B5EF4-FFF2-40B4-BE49-F238E27FC236}">
                      <a16:creationId xmlns:a16="http://schemas.microsoft.com/office/drawing/2014/main" id="{DC82B1DF-F603-B949-B0CA-061A35C0AE2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1" name="Arc 290">
                  <a:extLst>
                    <a:ext uri="{FF2B5EF4-FFF2-40B4-BE49-F238E27FC236}">
                      <a16:creationId xmlns:a16="http://schemas.microsoft.com/office/drawing/2014/main" id="{E806987D-D120-5941-88DE-443BCF01E99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 name="Arc 291">
                  <a:extLst>
                    <a:ext uri="{FF2B5EF4-FFF2-40B4-BE49-F238E27FC236}">
                      <a16:creationId xmlns:a16="http://schemas.microsoft.com/office/drawing/2014/main" id="{7CF314EF-F1CF-1C4C-BB72-DC1F8639593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3" name="Arc 292">
                  <a:extLst>
                    <a:ext uri="{FF2B5EF4-FFF2-40B4-BE49-F238E27FC236}">
                      <a16:creationId xmlns:a16="http://schemas.microsoft.com/office/drawing/2014/main" id="{8A83E93C-5F02-9C4E-9AB4-F043F8516A5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Arc 293">
                  <a:extLst>
                    <a:ext uri="{FF2B5EF4-FFF2-40B4-BE49-F238E27FC236}">
                      <a16:creationId xmlns:a16="http://schemas.microsoft.com/office/drawing/2014/main" id="{EEF220C1-71B2-3548-ACFD-42EF3FEDDD9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5" name="Arc 294">
                  <a:extLst>
                    <a:ext uri="{FF2B5EF4-FFF2-40B4-BE49-F238E27FC236}">
                      <a16:creationId xmlns:a16="http://schemas.microsoft.com/office/drawing/2014/main" id="{659B9ABD-3137-5244-9BDF-7464DB60A2D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09" name="TextBox 108">
              <a:extLst>
                <a:ext uri="{FF2B5EF4-FFF2-40B4-BE49-F238E27FC236}">
                  <a16:creationId xmlns:a16="http://schemas.microsoft.com/office/drawing/2014/main" id="{5771A44B-DC60-F54B-9F14-A97EB4A39BB1}"/>
                </a:ext>
              </a:extLst>
            </p:cNvPr>
            <p:cNvSpPr txBox="1"/>
            <p:nvPr/>
          </p:nvSpPr>
          <p:spPr>
            <a:xfrm>
              <a:off x="9838031" y="2272977"/>
              <a:ext cx="36727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1</a:t>
              </a:r>
            </a:p>
          </p:txBody>
        </p:sp>
        <p:sp>
          <p:nvSpPr>
            <p:cNvPr id="110" name="Freeform 109">
              <a:extLst>
                <a:ext uri="{FF2B5EF4-FFF2-40B4-BE49-F238E27FC236}">
                  <a16:creationId xmlns:a16="http://schemas.microsoft.com/office/drawing/2014/main" id="{2162ABDF-F628-364E-84CA-CE4CBA3C06F3}"/>
                </a:ext>
              </a:extLst>
            </p:cNvPr>
            <p:cNvSpPr>
              <a:spLocks noChangeAspect="1"/>
            </p:cNvSpPr>
            <p:nvPr/>
          </p:nvSpPr>
          <p:spPr bwMode="auto">
            <a:xfrm flipH="1">
              <a:off x="10162610" y="3437202"/>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1" name="Freeform 110">
              <a:extLst>
                <a:ext uri="{FF2B5EF4-FFF2-40B4-BE49-F238E27FC236}">
                  <a16:creationId xmlns:a16="http://schemas.microsoft.com/office/drawing/2014/main" id="{B6E738E5-653B-C645-837D-0281157CA742}"/>
                </a:ext>
              </a:extLst>
            </p:cNvPr>
            <p:cNvSpPr>
              <a:spLocks noChangeAspect="1"/>
            </p:cNvSpPr>
            <p:nvPr/>
          </p:nvSpPr>
          <p:spPr bwMode="auto">
            <a:xfrm flipH="1">
              <a:off x="10166152" y="4089337"/>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2" name="Group 210">
              <a:extLst>
                <a:ext uri="{FF2B5EF4-FFF2-40B4-BE49-F238E27FC236}">
                  <a16:creationId xmlns:a16="http://schemas.microsoft.com/office/drawing/2014/main" id="{F782D9D4-8FA1-2945-B421-D4E62D9DCF22}"/>
                </a:ext>
              </a:extLst>
            </p:cNvPr>
            <p:cNvGrpSpPr>
              <a:grpSpLocks/>
            </p:cNvGrpSpPr>
            <p:nvPr/>
          </p:nvGrpSpPr>
          <p:grpSpPr bwMode="auto">
            <a:xfrm>
              <a:off x="10101899" y="4777470"/>
              <a:ext cx="304800" cy="762000"/>
              <a:chOff x="3216" y="1728"/>
              <a:chExt cx="192" cy="480"/>
            </a:xfrm>
          </p:grpSpPr>
          <p:sp>
            <p:nvSpPr>
              <p:cNvPr id="113" name="Line 8">
                <a:extLst>
                  <a:ext uri="{FF2B5EF4-FFF2-40B4-BE49-F238E27FC236}">
                    <a16:creationId xmlns:a16="http://schemas.microsoft.com/office/drawing/2014/main" id="{32C789F8-2092-1D41-BEC6-71311958570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9">
                <a:extLst>
                  <a:ext uri="{FF2B5EF4-FFF2-40B4-BE49-F238E27FC236}">
                    <a16:creationId xmlns:a16="http://schemas.microsoft.com/office/drawing/2014/main" id="{1895DF20-600B-6848-A2B6-8EC7F724FFA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
                <a:extLst>
                  <a:ext uri="{FF2B5EF4-FFF2-40B4-BE49-F238E27FC236}">
                    <a16:creationId xmlns:a16="http://schemas.microsoft.com/office/drawing/2014/main" id="{D853FA14-8589-8346-AB0F-43B76795EFC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1">
                <a:extLst>
                  <a:ext uri="{FF2B5EF4-FFF2-40B4-BE49-F238E27FC236}">
                    <a16:creationId xmlns:a16="http://schemas.microsoft.com/office/drawing/2014/main" id="{B0DC83E9-0A56-D145-BBCF-050C4511002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17" name="Group 218">
              <a:extLst>
                <a:ext uri="{FF2B5EF4-FFF2-40B4-BE49-F238E27FC236}">
                  <a16:creationId xmlns:a16="http://schemas.microsoft.com/office/drawing/2014/main" id="{64F42EC8-557F-6342-9A00-667B6ADE947A}"/>
                </a:ext>
              </a:extLst>
            </p:cNvPr>
            <p:cNvGrpSpPr>
              <a:grpSpLocks/>
            </p:cNvGrpSpPr>
            <p:nvPr/>
          </p:nvGrpSpPr>
          <p:grpSpPr bwMode="auto">
            <a:xfrm rot="5400000">
              <a:off x="10552595" y="4539177"/>
              <a:ext cx="152400" cy="762000"/>
              <a:chOff x="5280" y="1200"/>
              <a:chExt cx="96" cy="480"/>
            </a:xfrm>
          </p:grpSpPr>
          <p:sp>
            <p:nvSpPr>
              <p:cNvPr id="118" name="Line 106">
                <a:extLst>
                  <a:ext uri="{FF2B5EF4-FFF2-40B4-BE49-F238E27FC236}">
                    <a16:creationId xmlns:a16="http://schemas.microsoft.com/office/drawing/2014/main" id="{6232A700-92DD-6444-A31F-EC55432A8CB0}"/>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9" name="Line 107">
                <a:extLst>
                  <a:ext uri="{FF2B5EF4-FFF2-40B4-BE49-F238E27FC236}">
                    <a16:creationId xmlns:a16="http://schemas.microsoft.com/office/drawing/2014/main" id="{A5CDA265-86E1-C745-9190-1C64DA405789}"/>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Freeform 108">
                <a:extLst>
                  <a:ext uri="{FF2B5EF4-FFF2-40B4-BE49-F238E27FC236}">
                    <a16:creationId xmlns:a16="http://schemas.microsoft.com/office/drawing/2014/main" id="{F0FD8E07-4969-8840-8675-5F8E6400E1D6}"/>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21" name="Line 109">
                <a:extLst>
                  <a:ext uri="{FF2B5EF4-FFF2-40B4-BE49-F238E27FC236}">
                    <a16:creationId xmlns:a16="http://schemas.microsoft.com/office/drawing/2014/main" id="{81D27A1A-4538-3942-9FDE-3954C614B431}"/>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2" name="Straight Connector 121">
              <a:extLst>
                <a:ext uri="{FF2B5EF4-FFF2-40B4-BE49-F238E27FC236}">
                  <a16:creationId xmlns:a16="http://schemas.microsoft.com/office/drawing/2014/main" id="{5D06F7E7-B90D-5549-8F0A-07FC1326BD5D}"/>
                </a:ext>
              </a:extLst>
            </p:cNvPr>
            <p:cNvCxnSpPr>
              <a:cxnSpLocks/>
            </p:cNvCxnSpPr>
            <p:nvPr/>
          </p:nvCxnSpPr>
          <p:spPr>
            <a:xfrm>
              <a:off x="10596501" y="4131869"/>
              <a:ext cx="0"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4" name="Straight Arrow Connector 123">
              <a:extLst>
                <a:ext uri="{FF2B5EF4-FFF2-40B4-BE49-F238E27FC236}">
                  <a16:creationId xmlns:a16="http://schemas.microsoft.com/office/drawing/2014/main" id="{EDEB7D50-482D-8D4B-8427-1072DB96418D}"/>
                </a:ext>
              </a:extLst>
            </p:cNvPr>
            <p:cNvCxnSpPr>
              <a:cxnSpLocks/>
            </p:cNvCxnSpPr>
            <p:nvPr/>
          </p:nvCxnSpPr>
          <p:spPr>
            <a:xfrm flipH="1">
              <a:off x="10315229" y="4501669"/>
              <a:ext cx="292608"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6" name="Straight Connector 125">
              <a:extLst>
                <a:ext uri="{FF2B5EF4-FFF2-40B4-BE49-F238E27FC236}">
                  <a16:creationId xmlns:a16="http://schemas.microsoft.com/office/drawing/2014/main" id="{256FC93B-27E6-5049-B3DC-0E3D6BA9233D}"/>
                </a:ext>
              </a:extLst>
            </p:cNvPr>
            <p:cNvCxnSpPr>
              <a:cxnSpLocks/>
            </p:cNvCxnSpPr>
            <p:nvPr/>
          </p:nvCxnSpPr>
          <p:spPr>
            <a:xfrm flipH="1">
              <a:off x="10241532" y="1633761"/>
              <a:ext cx="1" cy="5486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7" name="Oval 126">
              <a:extLst>
                <a:ext uri="{FF2B5EF4-FFF2-40B4-BE49-F238E27FC236}">
                  <a16:creationId xmlns:a16="http://schemas.microsoft.com/office/drawing/2014/main" id="{D7F6B622-618E-5D4E-988B-32DB23844BE0}"/>
                </a:ext>
              </a:extLst>
            </p:cNvPr>
            <p:cNvSpPr/>
            <p:nvPr/>
          </p:nvSpPr>
          <p:spPr>
            <a:xfrm>
              <a:off x="10201570" y="160601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9" name="Oval 128">
              <a:extLst>
                <a:ext uri="{FF2B5EF4-FFF2-40B4-BE49-F238E27FC236}">
                  <a16:creationId xmlns:a16="http://schemas.microsoft.com/office/drawing/2014/main" id="{B9820E56-7716-B14E-85C9-BAD4277E67C2}"/>
                </a:ext>
              </a:extLst>
            </p:cNvPr>
            <p:cNvSpPr/>
            <p:nvPr/>
          </p:nvSpPr>
          <p:spPr>
            <a:xfrm>
              <a:off x="11276102" y="487222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0" name="TextBox 129">
                  <a:extLst>
                    <a:ext uri="{FF2B5EF4-FFF2-40B4-BE49-F238E27FC236}">
                      <a16:creationId xmlns:a16="http://schemas.microsoft.com/office/drawing/2014/main" id="{5EDD0F08-88A5-9547-BE4C-09A988330BA4}"/>
                    </a:ext>
                  </a:extLst>
                </p:cNvPr>
                <p:cNvSpPr txBox="1"/>
                <p:nvPr/>
              </p:nvSpPr>
              <p:spPr>
                <a:xfrm flipH="1">
                  <a:off x="10490591" y="3477732"/>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12</a:t>
                  </a:r>
                </a:p>
                <a:p>
                  <a:pPr defTabSz="457200" latinLnBrk="1" hangingPunct="0"/>
                  <a:r>
                    <a:rPr lang="en-US" sz="1400" dirty="0">
                      <a:solidFill>
                        <a:srgbClr val="000000"/>
                      </a:solidFill>
                      <a:ea typeface="Cambria Math" panose="02040503050406030204" pitchFamily="18" charset="0"/>
                    </a:rPr>
                    <a:t>20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0" name="TextBox 129">
                  <a:extLst>
                    <a:ext uri="{FF2B5EF4-FFF2-40B4-BE49-F238E27FC236}">
                      <a16:creationId xmlns:a16="http://schemas.microsoft.com/office/drawing/2014/main" id="{5EDD0F08-88A5-9547-BE4C-09A988330BA4}"/>
                    </a:ext>
                  </a:extLst>
                </p:cNvPr>
                <p:cNvSpPr txBox="1">
                  <a:spLocks noRot="1" noChangeAspect="1" noMove="1" noResize="1" noEditPoints="1" noAdjustHandles="1" noChangeArrowheads="1" noChangeShapeType="1" noTextEdit="1"/>
                </p:cNvSpPr>
                <p:nvPr/>
              </p:nvSpPr>
              <p:spPr>
                <a:xfrm flipH="1">
                  <a:off x="10490591" y="3477732"/>
                  <a:ext cx="525365" cy="523218"/>
                </a:xfrm>
                <a:prstGeom prst="rect">
                  <a:avLst/>
                </a:prstGeom>
                <a:blipFill>
                  <a:blip r:embed="rId5"/>
                  <a:stretch>
                    <a:fillRect l="-11628" t="-2381" b="-11905"/>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1" name="TextBox 130">
                  <a:extLst>
                    <a:ext uri="{FF2B5EF4-FFF2-40B4-BE49-F238E27FC236}">
                      <a16:creationId xmlns:a16="http://schemas.microsoft.com/office/drawing/2014/main" id="{BE582507-8029-C04C-93FC-C6DCCD362C8A}"/>
                    </a:ext>
                  </a:extLst>
                </p:cNvPr>
                <p:cNvSpPr txBox="1"/>
                <p:nvPr/>
              </p:nvSpPr>
              <p:spPr>
                <a:xfrm flipH="1">
                  <a:off x="9644927" y="415162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13</a:t>
                  </a:r>
                </a:p>
                <a:p>
                  <a:pPr defTabSz="457200" latinLnBrk="1" hangingPunct="0"/>
                  <a:r>
                    <a:rPr lang="en-US" sz="1400" dirty="0">
                      <a:solidFill>
                        <a:srgbClr val="000000"/>
                      </a:solidFill>
                      <a:ea typeface="Cambria Math" panose="02040503050406030204" pitchFamily="18" charset="0"/>
                    </a:rPr>
                    <a:t>500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1" name="TextBox 130">
                  <a:extLst>
                    <a:ext uri="{FF2B5EF4-FFF2-40B4-BE49-F238E27FC236}">
                      <a16:creationId xmlns:a16="http://schemas.microsoft.com/office/drawing/2014/main" id="{BE582507-8029-C04C-93FC-C6DCCD362C8A}"/>
                    </a:ext>
                  </a:extLst>
                </p:cNvPr>
                <p:cNvSpPr txBox="1">
                  <a:spLocks noRot="1" noChangeAspect="1" noMove="1" noResize="1" noEditPoints="1" noAdjustHandles="1" noChangeArrowheads="1" noChangeShapeType="1" noTextEdit="1"/>
                </p:cNvSpPr>
                <p:nvPr/>
              </p:nvSpPr>
              <p:spPr>
                <a:xfrm flipH="1">
                  <a:off x="9644927" y="4151624"/>
                  <a:ext cx="525365" cy="523218"/>
                </a:xfrm>
                <a:prstGeom prst="rect">
                  <a:avLst/>
                </a:prstGeom>
                <a:blipFill>
                  <a:blip r:embed="rId6"/>
                  <a:stretch>
                    <a:fillRect l="-14286" t="-2381" b="-11905"/>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2" name="TextBox 131">
                  <a:extLst>
                    <a:ext uri="{FF2B5EF4-FFF2-40B4-BE49-F238E27FC236}">
                      <a16:creationId xmlns:a16="http://schemas.microsoft.com/office/drawing/2014/main" id="{5D341C9A-C0F2-624A-932B-D1E8BDFA73D5}"/>
                    </a:ext>
                  </a:extLst>
                </p:cNvPr>
                <p:cNvSpPr txBox="1"/>
                <p:nvPr/>
              </p:nvSpPr>
              <p:spPr>
                <a:xfrm flipH="1">
                  <a:off x="10770474" y="2413730"/>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14</a:t>
                  </a:r>
                </a:p>
                <a:p>
                  <a:pPr defTabSz="457200" latinLnBrk="1" hangingPunct="0"/>
                  <a:r>
                    <a:rPr lang="en-US" sz="1400" dirty="0">
                      <a:solidFill>
                        <a:srgbClr val="000000"/>
                      </a:solidFill>
                      <a:ea typeface="Cambria Math" panose="02040503050406030204" pitchFamily="18" charset="0"/>
                    </a:rPr>
                    <a:t>100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2" name="TextBox 131">
                  <a:extLst>
                    <a:ext uri="{FF2B5EF4-FFF2-40B4-BE49-F238E27FC236}">
                      <a16:creationId xmlns:a16="http://schemas.microsoft.com/office/drawing/2014/main" id="{5D341C9A-C0F2-624A-932B-D1E8BDFA73D5}"/>
                    </a:ext>
                  </a:extLst>
                </p:cNvPr>
                <p:cNvSpPr txBox="1">
                  <a:spLocks noRot="1" noChangeAspect="1" noMove="1" noResize="1" noEditPoints="1" noAdjustHandles="1" noChangeArrowheads="1" noChangeShapeType="1" noTextEdit="1"/>
                </p:cNvSpPr>
                <p:nvPr/>
              </p:nvSpPr>
              <p:spPr>
                <a:xfrm flipH="1">
                  <a:off x="10770474" y="2413730"/>
                  <a:ext cx="525365" cy="523218"/>
                </a:xfrm>
                <a:prstGeom prst="rect">
                  <a:avLst/>
                </a:prstGeom>
                <a:blipFill>
                  <a:blip r:embed="rId7"/>
                  <a:stretch>
                    <a:fillRect l="-11628" t="-2381" b="-11905"/>
                  </a:stretch>
                </a:blipFill>
                <a:ln w="12700" cap="flat">
                  <a:noFill/>
                  <a:miter lim="400000"/>
                </a:ln>
                <a:effectLst/>
              </p:spPr>
              <p:txBody>
                <a:bodyPr/>
                <a:lstStyle/>
                <a:p>
                  <a:r>
                    <a:rPr lang="en-US">
                      <a:noFill/>
                    </a:rPr>
                    <a:t> </a:t>
                  </a:r>
                </a:p>
              </p:txBody>
            </p:sp>
          </mc:Fallback>
        </mc:AlternateContent>
        <p:sp>
          <p:nvSpPr>
            <p:cNvPr id="133" name="TextBox 132">
              <a:extLst>
                <a:ext uri="{FF2B5EF4-FFF2-40B4-BE49-F238E27FC236}">
                  <a16:creationId xmlns:a16="http://schemas.microsoft.com/office/drawing/2014/main" id="{E14C096C-53F5-6442-9F1B-8FFFEE999A20}"/>
                </a:ext>
              </a:extLst>
            </p:cNvPr>
            <p:cNvSpPr txBox="1"/>
            <p:nvPr/>
          </p:nvSpPr>
          <p:spPr>
            <a:xfrm flipH="1">
              <a:off x="11009794" y="4444392"/>
              <a:ext cx="71790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Key jack</a:t>
              </a:r>
            </a:p>
          </p:txBody>
        </p:sp>
        <p:sp>
          <p:nvSpPr>
            <p:cNvPr id="134" name="TextBox 133">
              <a:extLst>
                <a:ext uri="{FF2B5EF4-FFF2-40B4-BE49-F238E27FC236}">
                  <a16:creationId xmlns:a16="http://schemas.microsoft.com/office/drawing/2014/main" id="{A2642540-0FFD-3C4E-848B-6CEF68DAB40F}"/>
                </a:ext>
              </a:extLst>
            </p:cNvPr>
            <p:cNvSpPr txBox="1"/>
            <p:nvPr/>
          </p:nvSpPr>
          <p:spPr>
            <a:xfrm>
              <a:off x="10291641" y="4868032"/>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cxnSp>
          <p:nvCxnSpPr>
            <p:cNvPr id="123" name="Straight Connector 122">
              <a:extLst>
                <a:ext uri="{FF2B5EF4-FFF2-40B4-BE49-F238E27FC236}">
                  <a16:creationId xmlns:a16="http://schemas.microsoft.com/office/drawing/2014/main" id="{13685CE5-B45A-2848-8977-8C09354B39F7}"/>
                </a:ext>
              </a:extLst>
            </p:cNvPr>
            <p:cNvCxnSpPr>
              <a:cxnSpLocks/>
            </p:cNvCxnSpPr>
            <p:nvPr/>
          </p:nvCxnSpPr>
          <p:spPr>
            <a:xfrm flipH="1">
              <a:off x="10948316" y="4911811"/>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25" name="Group 210">
              <a:extLst>
                <a:ext uri="{FF2B5EF4-FFF2-40B4-BE49-F238E27FC236}">
                  <a16:creationId xmlns:a16="http://schemas.microsoft.com/office/drawing/2014/main" id="{1E398F28-276A-6041-B01A-96B9C3437EAD}"/>
                </a:ext>
              </a:extLst>
            </p:cNvPr>
            <p:cNvGrpSpPr>
              <a:grpSpLocks/>
            </p:cNvGrpSpPr>
            <p:nvPr/>
          </p:nvGrpSpPr>
          <p:grpSpPr bwMode="auto">
            <a:xfrm>
              <a:off x="10835927" y="4928051"/>
              <a:ext cx="304800" cy="762000"/>
              <a:chOff x="3216" y="1728"/>
              <a:chExt cx="192" cy="480"/>
            </a:xfrm>
          </p:grpSpPr>
          <p:sp>
            <p:nvSpPr>
              <p:cNvPr id="128" name="Line 8">
                <a:extLst>
                  <a:ext uri="{FF2B5EF4-FFF2-40B4-BE49-F238E27FC236}">
                    <a16:creationId xmlns:a16="http://schemas.microsoft.com/office/drawing/2014/main" id="{9D319E1C-6C94-3340-BEEE-6951342E940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9">
                <a:extLst>
                  <a:ext uri="{FF2B5EF4-FFF2-40B4-BE49-F238E27FC236}">
                    <a16:creationId xmlns:a16="http://schemas.microsoft.com/office/drawing/2014/main" id="{948A73DD-A252-494E-B6DA-397E117BEE3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
                <a:extLst>
                  <a:ext uri="{FF2B5EF4-FFF2-40B4-BE49-F238E27FC236}">
                    <a16:creationId xmlns:a16="http://schemas.microsoft.com/office/drawing/2014/main" id="{F69B181F-89A5-E747-8EA1-BE7A841C679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1">
                <a:extLst>
                  <a:ext uri="{FF2B5EF4-FFF2-40B4-BE49-F238E27FC236}">
                    <a16:creationId xmlns:a16="http://schemas.microsoft.com/office/drawing/2014/main" id="{DCD38137-C5FA-8F49-991B-EDFCDC947A6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8" name="Group 222">
              <a:extLst>
                <a:ext uri="{FF2B5EF4-FFF2-40B4-BE49-F238E27FC236}">
                  <a16:creationId xmlns:a16="http://schemas.microsoft.com/office/drawing/2014/main" id="{7D669E79-9D8F-494C-8B06-8A4D9F3BDEE8}"/>
                </a:ext>
              </a:extLst>
            </p:cNvPr>
            <p:cNvGrpSpPr>
              <a:grpSpLocks/>
            </p:cNvGrpSpPr>
            <p:nvPr/>
          </p:nvGrpSpPr>
          <p:grpSpPr bwMode="auto">
            <a:xfrm>
              <a:off x="10835927" y="5514663"/>
              <a:ext cx="304800" cy="381000"/>
              <a:chOff x="4272" y="3072"/>
              <a:chExt cx="192" cy="240"/>
            </a:xfrm>
          </p:grpSpPr>
          <p:sp>
            <p:nvSpPr>
              <p:cNvPr id="139" name="Line 99">
                <a:extLst>
                  <a:ext uri="{FF2B5EF4-FFF2-40B4-BE49-F238E27FC236}">
                    <a16:creationId xmlns:a16="http://schemas.microsoft.com/office/drawing/2014/main" id="{A48A3618-62ED-E447-893E-9DB4944F1AB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100">
                <a:extLst>
                  <a:ext uri="{FF2B5EF4-FFF2-40B4-BE49-F238E27FC236}">
                    <a16:creationId xmlns:a16="http://schemas.microsoft.com/office/drawing/2014/main" id="{4DE840BF-D3C5-1045-A17C-7CF663DFA3D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01">
                <a:extLst>
                  <a:ext uri="{FF2B5EF4-FFF2-40B4-BE49-F238E27FC236}">
                    <a16:creationId xmlns:a16="http://schemas.microsoft.com/office/drawing/2014/main" id="{820D5846-AD26-C546-ACF9-E8CA4A6E15C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2">
                <a:extLst>
                  <a:ext uri="{FF2B5EF4-FFF2-40B4-BE49-F238E27FC236}">
                    <a16:creationId xmlns:a16="http://schemas.microsoft.com/office/drawing/2014/main" id="{52D2774E-2E09-8D45-BB79-FB5E170E0BE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3">
                <a:extLst>
                  <a:ext uri="{FF2B5EF4-FFF2-40B4-BE49-F238E27FC236}">
                    <a16:creationId xmlns:a16="http://schemas.microsoft.com/office/drawing/2014/main" id="{AA27A7B9-0639-3646-B087-7FB83A30BC4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4">
                <a:extLst>
                  <a:ext uri="{FF2B5EF4-FFF2-40B4-BE49-F238E27FC236}">
                    <a16:creationId xmlns:a16="http://schemas.microsoft.com/office/drawing/2014/main" id="{5E9C9B19-A2A8-DE48-A1D3-F1F322DDE86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45" name="TextBox 144">
              <a:extLst>
                <a:ext uri="{FF2B5EF4-FFF2-40B4-BE49-F238E27FC236}">
                  <a16:creationId xmlns:a16="http://schemas.microsoft.com/office/drawing/2014/main" id="{FDAF3B47-AD17-1046-A27E-4C8BC669D19B}"/>
                </a:ext>
              </a:extLst>
            </p:cNvPr>
            <p:cNvSpPr txBox="1"/>
            <p:nvPr/>
          </p:nvSpPr>
          <p:spPr>
            <a:xfrm flipH="1">
              <a:off x="11208489" y="509400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48</a:t>
              </a:r>
            </a:p>
            <a:p>
              <a:pPr defTabSz="457200" latinLnBrk="1" hangingPunct="0"/>
              <a:r>
                <a:rPr lang="en-US" sz="1400" dirty="0">
                  <a:solidFill>
                    <a:srgbClr val="000000"/>
                  </a:solidFill>
                </a:rPr>
                <a:t>10nF</a:t>
              </a:r>
              <a:endParaRPr lang="en-US" sz="1400" dirty="0">
                <a:solidFill>
                  <a:srgbClr val="000000"/>
                </a:solidFill>
                <a:latin typeface="Calibri"/>
                <a:ea typeface="Calibri"/>
                <a:cs typeface="Calibri"/>
                <a:sym typeface="Calibri"/>
              </a:endParaRPr>
            </a:p>
          </p:txBody>
        </p:sp>
        <p:sp>
          <p:nvSpPr>
            <p:cNvPr id="146" name="Oval 145">
              <a:extLst>
                <a:ext uri="{FF2B5EF4-FFF2-40B4-BE49-F238E27FC236}">
                  <a16:creationId xmlns:a16="http://schemas.microsoft.com/office/drawing/2014/main" id="{DA3AE0F4-943E-9F48-8202-B54986F0304B}"/>
                </a:ext>
              </a:extLst>
            </p:cNvPr>
            <p:cNvSpPr/>
            <p:nvPr/>
          </p:nvSpPr>
          <p:spPr>
            <a:xfrm>
              <a:off x="10950033" y="486513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97474414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06400" y="100732"/>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Emitter degeneration</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42256" y="1206555"/>
                <a:ext cx="8882631" cy="52052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To the usual transistor circuit (A), on the right, we add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cs typeface="Calibri"/>
                        <a:sym typeface="Calibri"/>
                      </a:rPr>
                      <m:t>.</m:t>
                    </m:r>
                  </m:oMath>
                </a14:m>
                <a:r>
                  <a:rPr lang="en-US" b="0" dirty="0">
                    <a:solidFill>
                      <a:srgbClr val="000000"/>
                    </a:solidFill>
                    <a:latin typeface="Calibri"/>
                    <a:cs typeface="Calibri"/>
                    <a:sym typeface="Calibri"/>
                  </a:rPr>
                  <a:t>  (B) is an equivalent circuit.</a:t>
                </a: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𝑏𝑏</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𝑐</m:t>
                        </m:r>
                      </m:sub>
                    </m:sSub>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dirty="0">
                    <a:solidFill>
                      <a:srgbClr val="000000"/>
                    </a:solidFill>
                    <a:latin typeface="Calibri"/>
                    <a:cs typeface="Calibri"/>
                    <a:sym typeface="Calibri"/>
                  </a:rPr>
                  <a:t>.  Let </a:t>
                </a:r>
                <a14:m>
                  <m:oMath xmlns:m="http://schemas.openxmlformats.org/officeDocument/2006/math">
                    <m:r>
                      <a:rPr lang="en-US" b="0" i="1" smtClean="0">
                        <a:solidFill>
                          <a:srgbClr val="000000"/>
                        </a:solidFill>
                        <a:latin typeface="Cambria Math" panose="02040503050406030204" pitchFamily="18" charset="0"/>
                        <a:cs typeface="Calibri"/>
                        <a:sym typeface="Calibri"/>
                      </a:rPr>
                      <m:t>𝑉</m:t>
                    </m:r>
                  </m:oMath>
                </a14:m>
                <a:r>
                  <a:rPr lang="en-US" b="0" dirty="0">
                    <a:solidFill>
                      <a:srgbClr val="000000"/>
                    </a:solidFill>
                    <a:latin typeface="Calibri"/>
                    <a:cs typeface="Calibri"/>
                    <a:sym typeface="Calibri"/>
                  </a:rPr>
                  <a:t> be the output AC and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oMath>
                </a14:m>
                <a:r>
                  <a:rPr lang="en-US" b="0" dirty="0">
                    <a:solidFill>
                      <a:srgbClr val="000000"/>
                    </a:solidFill>
                    <a:latin typeface="Calibri"/>
                    <a:cs typeface="Calibri"/>
                    <a:sym typeface="Calibri"/>
                  </a:rPr>
                  <a:t> be the input AC, then the gain is </a:t>
                </a:r>
                <a14:m>
                  <m:oMath xmlns:m="http://schemas.openxmlformats.org/officeDocument/2006/math">
                    <m:r>
                      <a:rPr lang="en-US" b="0" i="1" smtClean="0">
                        <a:solidFill>
                          <a:srgbClr val="000000"/>
                        </a:solidFill>
                        <a:latin typeface="Cambria Math" panose="02040503050406030204" pitchFamily="18" charset="0"/>
                        <a:cs typeface="Calibri"/>
                        <a:sym typeface="Calibri"/>
                      </a:rPr>
                      <m:t>𝐺</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den>
                    </m:f>
                  </m:oMath>
                </a14:m>
                <a:r>
                  <a:rPr lang="en-US" dirty="0">
                    <a:solidFill>
                      <a:srgbClr val="000000"/>
                    </a:solidFill>
                    <a:latin typeface="Calibri"/>
                    <a:cs typeface="Calibri"/>
                    <a:sym typeface="Calibri"/>
                  </a:rPr>
                  <a:t>.</a:t>
                </a:r>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𝑏</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𝐸</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sub>
                    </m:sSub>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 </m:t>
                        </m:r>
                      </m:den>
                    </m:f>
                    <m:r>
                      <a:rPr lang="en-US" b="0" i="1" smtClean="0">
                        <a:solidFill>
                          <a:srgbClr val="000000"/>
                        </a:solidFill>
                        <a:latin typeface="Cambria Math" panose="02040503050406030204" pitchFamily="18" charset="0"/>
                        <a:cs typeface="Calibri"/>
                        <a:sym typeface="Calibri"/>
                      </a:rPr>
                      <m:t>, </m:t>
                    </m:r>
                  </m:oMath>
                </a14:m>
                <a:endParaRPr lang="en-US" i="1" dirty="0">
                  <a:solidFill>
                    <a:srgbClr val="000000"/>
                  </a:solidFill>
                  <a:latin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cs typeface="Calibri"/>
                        <a:sym typeface="Calibri"/>
                      </a:rPr>
                      <m:t>𝑉</m:t>
                    </m:r>
                    <m:r>
                      <a:rPr lang="en-US" i="1">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𝐶</m:t>
                        </m:r>
                      </m:sub>
                    </m:sSub>
                  </m:oMath>
                </a14:m>
                <a:r>
                  <a:rPr lang="en-US" dirty="0">
                    <a:solidFill>
                      <a:srgbClr val="000000"/>
                    </a:solidFill>
                    <a:cs typeface="Calibri"/>
                    <a:sym typeface="Calibri"/>
                  </a:rPr>
                  <a:t>.  So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𝐺</m:t>
                        </m:r>
                      </m:e>
                      <m:sub>
                        <m:r>
                          <a:rPr lang="en-US" i="1">
                            <a:solidFill>
                              <a:srgbClr val="000000"/>
                            </a:solidFill>
                            <a:latin typeface="Cambria Math" panose="02040503050406030204" pitchFamily="18" charset="0"/>
                            <a:cs typeface="Calibri"/>
                            <a:sym typeface="Calibri"/>
                          </a:rPr>
                          <m:t>𝑣</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𝐶</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den>
                    </m:f>
                  </m:oMath>
                </a14:m>
                <a:r>
                  <a:rPr lang="en-US" dirty="0">
                    <a:solidFill>
                      <a:srgbClr val="000000"/>
                    </a:solidFill>
                    <a:cs typeface="Calibri"/>
                    <a:sym typeface="Calibri"/>
                  </a:rPr>
                  <a:t> (Doesn’t depend on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dirty="0">
                    <a:solidFill>
                      <a:srgbClr val="000000"/>
                    </a:solidFill>
                    <a:cs typeface="Calibri"/>
                    <a:sym typeface="Calibri"/>
                  </a:rPr>
                  <a:t>). </a:t>
                </a:r>
              </a:p>
              <a:p>
                <a:pPr marL="285750"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𝑖</m:t>
                        </m:r>
                      </m:e>
                      <m:sub>
                        <m:r>
                          <a:rPr lang="en-US" i="1">
                            <a:solidFill>
                              <a:srgbClr val="000000"/>
                            </a:solidFill>
                            <a:latin typeface="Cambria Math" panose="02040503050406030204" pitchFamily="18" charset="0"/>
                            <a:ea typeface="Cambria Math" panose="02040503050406030204" pitchFamily="18" charset="0"/>
                            <a:cs typeface="Calibri"/>
                            <a:sym typeface="Calibri"/>
                          </a:rPr>
                          <m:t>𝑏</m:t>
                        </m:r>
                      </m:sub>
                    </m:sSub>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b="0" i="1" dirty="0">
                    <a:solidFill>
                      <a:srgbClr val="000000"/>
                    </a:solidFill>
                    <a:latin typeface="Cambria Math" panose="02040503050406030204" pitchFamily="18" charset="0"/>
                    <a:cs typeface="Calibri"/>
                    <a:sym typeface="Calibri"/>
                  </a:rPr>
                  <a:t> </a:t>
                </a:r>
                <a:r>
                  <a:rPr lang="en-US" b="0" dirty="0">
                    <a:solidFill>
                      <a:srgbClr val="000000"/>
                    </a:solidFill>
                    <a:cs typeface="Calibri"/>
                    <a:sym typeface="Calibri"/>
                  </a:rPr>
                  <a:t>and</a:t>
                </a:r>
                <a:r>
                  <a:rPr lang="en-US" b="0"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𝑏</m:t>
                            </m:r>
                          </m:sub>
                        </m:sSub>
                        <m:r>
                          <a:rPr lang="en-US" i="1">
                            <a:solidFill>
                              <a:srgbClr val="000000"/>
                            </a:solidFill>
                            <a:latin typeface="Cambria Math" panose="02040503050406030204" pitchFamily="18" charset="0"/>
                            <a:cs typeface="Calibri"/>
                            <a:sym typeface="Calibri"/>
                          </a:rPr>
                          <m:t>, </m:t>
                        </m:r>
                      </m:den>
                    </m:f>
                    <m:r>
                      <a:rPr lang="en-US" i="1">
                        <a:solidFill>
                          <a:srgbClr val="000000"/>
                        </a:solidFill>
                        <a:latin typeface="Cambria Math" panose="02040503050406030204" pitchFamily="18" charset="0"/>
                        <a:cs typeface="Calibri"/>
                        <a:sym typeface="Calibri"/>
                      </a:rPr>
                      <m:t> </m:t>
                    </m:r>
                  </m:oMath>
                </a14:m>
                <a:r>
                  <a:rPr lang="en-US" b="0" i="1" dirty="0">
                    <a:solidFill>
                      <a:srgbClr val="000000"/>
                    </a:solidFill>
                    <a:latin typeface="Cambria Math" panose="02040503050406030204" pitchFamily="18" charset="0"/>
                    <a:cs typeface="Calibri"/>
                    <a:sym typeface="Calibri"/>
                  </a:rPr>
                  <a:t>, </a:t>
                </a:r>
                <a:r>
                  <a:rPr lang="en-US" b="0" dirty="0">
                    <a:solidFill>
                      <a:srgbClr val="000000"/>
                    </a:solidFill>
                    <a:cs typeface="Calibri"/>
                    <a:sym typeface="Calibri"/>
                  </a:rPr>
                  <a:t>so</a:t>
                </a:r>
                <a:r>
                  <a:rPr lang="en-US" b="0"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b="0" dirty="0">
                    <a:solidFill>
                      <a:srgbClr val="000000"/>
                    </a:solidFill>
                    <a:latin typeface="Cambria Math" panose="02040503050406030204" pitchFamily="18" charset="0"/>
                    <a:cs typeface="Calibri"/>
                    <a:sym typeface="Calibri"/>
                  </a:rPr>
                  <a:t>.</a:t>
                </a: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𝑀</m:t>
                        </m:r>
                      </m:sub>
                    </m:sSub>
                  </m:oMath>
                </a14:m>
                <a:r>
                  <a:rPr lang="en-US" b="0" dirty="0">
                    <a:solidFill>
                      <a:srgbClr val="000000"/>
                    </a:solidFill>
                    <a:latin typeface="Calibri"/>
                    <a:cs typeface="Calibri"/>
                    <a:sym typeface="Calibri"/>
                  </a:rPr>
                  <a:t> is called a Miller capacitor</a:t>
                </a:r>
                <a:r>
                  <a:rPr lang="en-US" dirty="0">
                    <a:solidFill>
                      <a:srgbClr val="000000"/>
                    </a:solidFill>
                    <a:latin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𝑚</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m:t>
                        </m:r>
                      </m:sub>
                    </m:sSub>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d>
                          <m:dPr>
                            <m:begChr m:val="|"/>
                            <m:end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sub>
                            </m:sSub>
                          </m:e>
                        </m:d>
                      </m:e>
                    </m:d>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sub>
                    </m:sSub>
                  </m:oMath>
                </a14:m>
                <a:endParaRPr lang="en-US" b="0" dirty="0">
                  <a:solidFill>
                    <a:srgbClr val="000000"/>
                  </a:solidFill>
                  <a:latin typeface="Calibri"/>
                  <a:cs typeface="Calibri"/>
                  <a:sym typeface="Calibri"/>
                </a:endParaRPr>
              </a:p>
              <a:p>
                <a:pPr marL="285750" indent="-285750" defTabSz="457200" latinLnBrk="1" hangingPunct="0">
                  <a:buFont typeface="Arial" panose="020B0604020202020204" pitchFamily="34" charset="0"/>
                  <a:buChar char="•"/>
                </a:pPr>
                <a:r>
                  <a:rPr lang="en-US" b="0" dirty="0">
                    <a:solidFill>
                      <a:srgbClr val="000000"/>
                    </a:solidFill>
                    <a:latin typeface="Calibri"/>
                    <a:cs typeface="Calibri"/>
                    <a:sym typeface="Calibri"/>
                  </a:rPr>
                  <a:t>So with the Miller capacitor,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m:t>
                        </m:r>
                      </m:sub>
                    </m:sSub>
                  </m:oMath>
                </a14:m>
                <a:endParaRPr lang="en-US" b="0" dirty="0">
                  <a:solidFill>
                    <a:srgbClr val="000000"/>
                  </a:solidFill>
                  <a:latin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𝑒𝑎𝑟𝑙𝑦</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den>
                    </m:f>
                  </m:oMath>
                </a14:m>
                <a:r>
                  <a:rPr lang="en-US" b="0"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𝑐</m:t>
                        </m:r>
                      </m:sub>
                    </m:sSub>
                  </m:oMath>
                </a14:m>
                <a:r>
                  <a:rPr lang="en-US" b="0" dirty="0">
                    <a:solidFill>
                      <a:srgbClr val="000000"/>
                    </a:solidFill>
                    <a:cs typeface="Calibri"/>
                    <a:sym typeface="Calibri"/>
                  </a:rPr>
                  <a:t> is the collector resistance </a:t>
                </a: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𝑆</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𝑏</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𝑟</m:t>
                        </m:r>
                      </m:e>
                      <m:sub>
                        <m:r>
                          <a:rPr lang="en-US" i="1">
                            <a:solidFill>
                              <a:srgbClr val="000000"/>
                            </a:solidFill>
                            <a:latin typeface="Cambria Math" panose="02040503050406030204" pitchFamily="18" charset="0"/>
                            <a:cs typeface="Calibri"/>
                            <a:sym typeface="Calibri"/>
                          </a:rPr>
                          <m:t>𝑏</m:t>
                        </m:r>
                      </m:sub>
                    </m:sSub>
                    <m:r>
                      <a:rPr lang="en-US" i="1">
                        <a:solidFill>
                          <a:srgbClr val="000000"/>
                        </a:solidFill>
                        <a:latin typeface="Cambria Math" panose="02040503050406030204" pitchFamily="18" charset="0"/>
                        <a:cs typeface="Calibri"/>
                        <a:sym typeface="Calibri"/>
                      </a:rPr>
                      <m:t> </m:t>
                    </m:r>
                  </m:oMath>
                </a14:m>
                <a:r>
                  <a:rPr lang="en-US" dirty="0">
                    <a:solidFill>
                      <a:srgbClr val="000000"/>
                    </a:solidFill>
                    <a:cs typeface="Calibri"/>
                    <a:sym typeface="Calibri"/>
                  </a:rPr>
                  <a:t>is the base resistance </a:t>
                </a:r>
              </a:p>
              <a:p>
                <a:pPr marL="285750"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𝑧</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𝐶</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𝑐</m:t>
                        </m:r>
                        <m:r>
                          <a:rPr lang="en-US" i="1">
                            <a:solidFill>
                              <a:srgbClr val="000000"/>
                            </a:solidFill>
                            <a:latin typeface="Cambria Math" panose="02040503050406030204" pitchFamily="18" charset="0"/>
                            <a:cs typeface="Calibri"/>
                            <a:sym typeface="Calibri"/>
                          </a:rPr>
                          <m:t> </m:t>
                        </m:r>
                      </m:sub>
                    </m:sSub>
                  </m:oMath>
                </a14:m>
                <a:r>
                  <a:rPr lang="en-US" dirty="0">
                    <a:solidFill>
                      <a:srgbClr val="000000"/>
                    </a:solidFill>
                    <a:cs typeface="Calibri"/>
                    <a:sym typeface="Calibri"/>
                  </a:rPr>
                  <a:t>is specified in data sheet (8pF), </a:t>
                </a:r>
                <a14:m>
                  <m:oMath xmlns:m="http://schemas.openxmlformats.org/officeDocument/2006/math">
                    <m:sSub>
                      <m:sSubPr>
                        <m:ctrlPr>
                          <a:rPr lang="en-US" i="1" dirty="0">
                            <a:solidFill>
                              <a:srgbClr val="000000"/>
                            </a:solidFill>
                            <a:latin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cs typeface="Calibri"/>
                            <a:sym typeface="Calibri"/>
                          </a:rPr>
                          <m:t>𝑧</m:t>
                        </m:r>
                      </m:e>
                      <m:sub>
                        <m:r>
                          <a:rPr lang="en-US" i="1" dirty="0">
                            <a:solidFill>
                              <a:srgbClr val="000000"/>
                            </a:solidFill>
                            <a:latin typeface="Cambria Math" panose="02040503050406030204" pitchFamily="18" charset="0"/>
                            <a:cs typeface="Calibri"/>
                            <a:sym typeface="Calibri"/>
                          </a:rPr>
                          <m:t>𝐶</m:t>
                        </m:r>
                      </m:sub>
                    </m:sSub>
                  </m:oMath>
                </a14:m>
                <a:r>
                  <a:rPr lang="en-US" dirty="0">
                    <a:solidFill>
                      <a:srgbClr val="000000"/>
                    </a:solidFill>
                    <a:cs typeface="Calibri"/>
                    <a:sym typeface="Calibri"/>
                  </a:rPr>
                  <a:t> is the collector impedance</a:t>
                </a:r>
                <a:endParaRPr lang="en-US" b="0" dirty="0">
                  <a:solidFill>
                    <a:srgbClr val="000000"/>
                  </a:solidFill>
                  <a:latin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𝐶</m:t>
                            </m:r>
                          </m:sub>
                        </m:sSub>
                      </m:den>
                    </m:f>
                  </m:oMath>
                </a14:m>
                <a:r>
                  <a:rPr lang="en-US" b="0" dirty="0">
                    <a:solidFill>
                      <a:srgbClr val="000000"/>
                    </a:solidFill>
                    <a:latin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𝑏</m:t>
                        </m:r>
                      </m:sub>
                    </m:sSub>
                    <m:r>
                      <a:rPr lang="en-US" b="0" i="0" smtClean="0">
                        <a:solidFill>
                          <a:srgbClr val="000000"/>
                        </a:solidFill>
                        <a:latin typeface="Cambria Math" panose="02040503050406030204" pitchFamily="18" charset="0"/>
                        <a:ea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𝐶</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den>
                    </m:f>
                    <m:r>
                      <a:rPr lang="en-US" b="0" i="0"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(1+</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den>
                    </m:f>
                    <m:r>
                      <a:rPr lang="en-US" b="0" i="1" smtClean="0">
                        <a:solidFill>
                          <a:srgbClr val="000000"/>
                        </a:solidFill>
                        <a:latin typeface="Cambria Math" panose="02040503050406030204" pitchFamily="18" charset="0"/>
                        <a:cs typeface="Calibri"/>
                        <a:sym typeface="Calibri"/>
                      </a:rPr>
                      <m:t>)</m:t>
                    </m:r>
                  </m:oMath>
                </a14:m>
                <a:endParaRPr lang="en-US" b="0" dirty="0">
                  <a:solidFill>
                    <a:srgbClr val="000000"/>
                  </a:solidFill>
                  <a:latin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𝑉</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𝑧</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𝐶</m:t>
                        </m:r>
                      </m:sub>
                    </m:sSub>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cs typeface="Calibri"/>
                        <a:sym typeface="Calibri"/>
                      </a:rPr>
                      <m:t>)</m:t>
                    </m:r>
                  </m:oMath>
                </a14:m>
                <a:endParaRPr lang="en-US" b="0" i="1" dirty="0">
                  <a:solidFill>
                    <a:srgbClr val="000000"/>
                  </a:solidFill>
                  <a:latin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𝑍</m:t>
                        </m:r>
                      </m:e>
                      <m:sub>
                        <m:r>
                          <a:rPr lang="en-US" b="0" i="1" dirty="0" smtClean="0">
                            <a:solidFill>
                              <a:srgbClr val="000000"/>
                            </a:solidFill>
                            <a:latin typeface="Cambria Math" panose="02040503050406030204" pitchFamily="18" charset="0"/>
                            <a:cs typeface="Calibri"/>
                            <a:sym typeface="Calibri"/>
                          </a:rPr>
                          <m:t>𝑜</m:t>
                        </m:r>
                      </m:sub>
                    </m:sSub>
                    <m:r>
                      <a:rPr lang="en-US" b="0" i="1" dirty="0" smtClean="0">
                        <a:solidFill>
                          <a:srgbClr val="000000"/>
                        </a:solidFill>
                        <a:latin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cs typeface="Calibri"/>
                            <a:sym typeface="Calibri"/>
                          </a:rPr>
                        </m:ctrlPr>
                      </m:fPr>
                      <m:num>
                        <m:r>
                          <a:rPr lang="en-US" b="0" i="1" dirty="0" smtClean="0">
                            <a:solidFill>
                              <a:srgbClr val="000000"/>
                            </a:solidFill>
                            <a:latin typeface="Cambria Math" panose="02040503050406030204" pitchFamily="18" charset="0"/>
                            <a:cs typeface="Calibri"/>
                            <a:sym typeface="Calibri"/>
                          </a:rPr>
                          <m:t>𝑉</m:t>
                        </m:r>
                      </m:num>
                      <m:den>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𝑖</m:t>
                            </m:r>
                          </m:e>
                          <m:sub>
                            <m:r>
                              <a:rPr lang="en-US" b="0" i="1" dirty="0" smtClean="0">
                                <a:solidFill>
                                  <a:srgbClr val="000000"/>
                                </a:solidFill>
                                <a:latin typeface="Cambria Math" panose="02040503050406030204" pitchFamily="18" charset="0"/>
                                <a:cs typeface="Calibri"/>
                                <a:sym typeface="Calibri"/>
                              </a:rPr>
                              <m:t>𝐶</m:t>
                            </m:r>
                          </m:sub>
                        </m:sSub>
                      </m:den>
                    </m:f>
                    <m:r>
                      <a:rPr lang="en-US" b="0" i="1" dirty="0" smtClean="0">
                        <a:solidFill>
                          <a:srgbClr val="000000"/>
                        </a:solidFill>
                        <a:latin typeface="Cambria Math" panose="02040503050406030204" pitchFamily="18" charset="0"/>
                        <a:cs typeface="Calibri"/>
                        <a:sym typeface="Calibri"/>
                      </a:rPr>
                      <m:t>= </m:t>
                    </m:r>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𝑧</m:t>
                        </m:r>
                      </m:e>
                      <m:sub>
                        <m:r>
                          <a:rPr lang="en-US" b="0" i="1" dirty="0" smtClean="0">
                            <a:solidFill>
                              <a:srgbClr val="000000"/>
                            </a:solidFill>
                            <a:latin typeface="Cambria Math" panose="02040503050406030204" pitchFamily="18" charset="0"/>
                            <a:cs typeface="Calibri"/>
                            <a:sym typeface="Calibri"/>
                          </a:rPr>
                          <m:t>𝐶</m:t>
                        </m:r>
                      </m:sub>
                    </m:sSub>
                    <m:d>
                      <m:dPr>
                        <m:ctrlPr>
                          <a:rPr lang="en-US" b="0" i="1" dirty="0" smtClean="0">
                            <a:solidFill>
                              <a:srgbClr val="000000"/>
                            </a:solidFill>
                            <a:latin typeface="Cambria Math" panose="02040503050406030204" pitchFamily="18" charset="0"/>
                            <a:cs typeface="Calibri"/>
                            <a:sym typeface="Calibri"/>
                          </a:rPr>
                        </m:ctrlPr>
                      </m:dPr>
                      <m:e>
                        <m:r>
                          <a:rPr lang="en-US" b="0" i="1" dirty="0" smtClean="0">
                            <a:solidFill>
                              <a:srgbClr val="000000"/>
                            </a:solidFill>
                            <a:latin typeface="Cambria Math" panose="02040503050406030204" pitchFamily="18" charset="0"/>
                            <a:cs typeface="Calibri"/>
                            <a:sym typeface="Calibri"/>
                          </a:rPr>
                          <m:t>1+</m:t>
                        </m:r>
                        <m:f>
                          <m:fPr>
                            <m:ctrlPr>
                              <a:rPr lang="en-US" b="0" i="1" dirty="0" smtClean="0">
                                <a:solidFill>
                                  <a:srgbClr val="000000"/>
                                </a:solidFill>
                                <a:latin typeface="Cambria Math" panose="02040503050406030204" pitchFamily="18" charset="0"/>
                                <a:cs typeface="Calibri"/>
                                <a:sym typeface="Calibri"/>
                              </a:rPr>
                            </m:ctrlPr>
                          </m:fPr>
                          <m:num>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𝐸</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den>
                        </m:f>
                      </m:e>
                    </m:d>
                    <m:r>
                      <a:rPr lang="en-US" b="0" i="1" dirty="0"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oMath>
                </a14:m>
                <a:r>
                  <a:rPr lang="en-US" b="0" dirty="0">
                    <a:solidFill>
                      <a:srgbClr val="000000"/>
                    </a:solidFill>
                    <a:latin typeface="Calibri"/>
                    <a:cs typeface="Calibri"/>
                    <a:sym typeface="Calibri"/>
                  </a:rPr>
                  <a:t>.</a:t>
                </a:r>
              </a:p>
              <a:p>
                <a:pPr marL="285750" indent="-285750" defTabSz="457200" latinLnBrk="1" hangingPunct="0">
                  <a:buFont typeface="Arial" panose="020B0604020202020204" pitchFamily="34" charset="0"/>
                  <a:buChar char="•"/>
                </a:pPr>
                <a14:m>
                  <m:oMath xmlns:m="http://schemas.openxmlformats.org/officeDocument/2006/math">
                    <m:d>
                      <m:dPr>
                        <m:begChr m:val="|"/>
                        <m:endChr m:val="|"/>
                        <m:ctrlPr>
                          <a:rPr lang="en-US" b="0" i="1" smtClean="0">
                            <a:solidFill>
                              <a:srgbClr val="000000"/>
                            </a:solidFill>
                            <a:latin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𝑧</m:t>
                            </m:r>
                          </m:e>
                          <m:sub>
                            <m:r>
                              <a:rPr lang="en-US" b="0" i="1" smtClean="0">
                                <a:solidFill>
                                  <a:srgbClr val="000000"/>
                                </a:solidFill>
                                <a:latin typeface="Cambria Math" panose="02040503050406030204" pitchFamily="18" charset="0"/>
                                <a:cs typeface="Calibri"/>
                                <a:sym typeface="Calibri"/>
                              </a:rPr>
                              <m:t>𝑐</m:t>
                            </m:r>
                          </m:sub>
                        </m:sSub>
                      </m:e>
                    </m:d>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oMath>
                </a14:m>
                <a:r>
                  <a:rPr lang="en-US" b="0" dirty="0">
                    <a:solidFill>
                      <a:srgbClr val="000000"/>
                    </a:solidFill>
                    <a:latin typeface="Calibri"/>
                    <a:cs typeface="Calibri"/>
                    <a:sym typeface="Calibri"/>
                  </a:rPr>
                  <a:t>, so</a:t>
                </a:r>
                <a:r>
                  <a:rPr lang="en-US" dirty="0">
                    <a:solidFill>
                      <a:srgbClr val="000000"/>
                    </a:solidFill>
                    <a:latin typeface="Calibri"/>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m:t>
                        </m:r>
                      </m:sub>
                    </m:sSub>
                    <m:r>
                      <a:rPr lang="en-US" b="0" i="1" smtClean="0">
                        <a:solidFill>
                          <a:srgbClr val="000000"/>
                        </a:solidFill>
                        <a:latin typeface="Cambria Math" panose="02040503050406030204" pitchFamily="18" charset="0"/>
                        <a:cs typeface="Calibri"/>
                        <a:sym typeface="Calibri"/>
                      </a:rPr>
                      <m:t>=</m:t>
                    </m:r>
                    <m:sSub>
                      <m:sSubPr>
                        <m:ctrlPr>
                          <a:rPr lang="en-US" i="1" dirty="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𝑧</m:t>
                        </m:r>
                      </m:e>
                      <m:sub>
                        <m:r>
                          <a:rPr lang="en-US" i="1" dirty="0">
                            <a:solidFill>
                              <a:srgbClr val="000000"/>
                            </a:solidFill>
                            <a:latin typeface="Cambria Math" panose="02040503050406030204" pitchFamily="18" charset="0"/>
                            <a:cs typeface="Calibri"/>
                            <a:sym typeface="Calibri"/>
                          </a:rPr>
                          <m:t>𝐶</m:t>
                        </m:r>
                      </m:sub>
                    </m:sSub>
                    <m:d>
                      <m:dPr>
                        <m:ctrlPr>
                          <a:rPr lang="en-US" i="1" dirty="0">
                            <a:solidFill>
                              <a:srgbClr val="000000"/>
                            </a:solidFill>
                            <a:latin typeface="Cambria Math" panose="02040503050406030204" pitchFamily="18" charset="0"/>
                            <a:cs typeface="Calibri"/>
                            <a:sym typeface="Calibri"/>
                          </a:rPr>
                        </m:ctrlPr>
                      </m:dPr>
                      <m:e>
                        <m:r>
                          <a:rPr lang="en-US" i="1" dirty="0">
                            <a:solidFill>
                              <a:srgbClr val="000000"/>
                            </a:solidFill>
                            <a:latin typeface="Cambria Math" panose="02040503050406030204" pitchFamily="18" charset="0"/>
                            <a:cs typeface="Calibri"/>
                            <a:sym typeface="Calibri"/>
                          </a:rPr>
                          <m:t>1+</m:t>
                        </m:r>
                        <m:f>
                          <m:fPr>
                            <m:ctrlPr>
                              <a:rPr lang="en-US" i="1" dirty="0">
                                <a:solidFill>
                                  <a:srgbClr val="000000"/>
                                </a:solidFill>
                                <a:latin typeface="Cambria Math" panose="02040503050406030204" pitchFamily="18" charset="0"/>
                                <a:cs typeface="Calibri"/>
                                <a:sym typeface="Calibri"/>
                              </a:rPr>
                            </m:ctrlPr>
                          </m:fPr>
                          <m:num>
                            <m:r>
                              <a:rPr lang="en-US" i="1" dirty="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i="1" dirty="0">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ea typeface="Cambria Math" panose="02040503050406030204" pitchFamily="18" charset="0"/>
                                    <a:cs typeface="Calibri"/>
                                    <a:sym typeface="Calibri"/>
                                  </a:rPr>
                                  <m:t>𝑅</m:t>
                                </m:r>
                              </m:e>
                              <m:sub>
                                <m:r>
                                  <a:rPr lang="en-US" i="1" dirty="0">
                                    <a:solidFill>
                                      <a:srgbClr val="000000"/>
                                    </a:solidFill>
                                    <a:latin typeface="Cambria Math" panose="02040503050406030204" pitchFamily="18" charset="0"/>
                                    <a:ea typeface="Cambria Math" panose="02040503050406030204" pitchFamily="18" charset="0"/>
                                    <a:cs typeface="Calibri"/>
                                    <a:sym typeface="Calibri"/>
                                  </a:rPr>
                                  <m:t>𝐸</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den>
                        </m:f>
                      </m:e>
                    </m:d>
                  </m:oMath>
                </a14:m>
                <a:endParaRPr lang="en-US" b="0" dirty="0">
                  <a:solidFill>
                    <a:srgbClr val="000000"/>
                  </a:solidFill>
                  <a:latin typeface="Calibri"/>
                  <a:cs typeface="Calibri"/>
                  <a:sym typeface="Calibri"/>
                </a:endParaRPr>
              </a:p>
              <a:p>
                <a:pPr defTabSz="45720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42256" y="1206555"/>
                <a:ext cx="8882631" cy="5205267"/>
              </a:xfrm>
              <a:prstGeom prst="rect">
                <a:avLst/>
              </a:prstGeom>
              <a:blipFill>
                <a:blip r:embed="rId3"/>
                <a:stretch>
                  <a:fillRect l="-1000" t="-732"/>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64</a:t>
            </a:fld>
            <a:endParaRPr lang="en-US"/>
          </a:p>
        </p:txBody>
      </p:sp>
      <p:sp>
        <p:nvSpPr>
          <p:cNvPr id="123" name="TextBox 122">
            <a:extLst>
              <a:ext uri="{FF2B5EF4-FFF2-40B4-BE49-F238E27FC236}">
                <a16:creationId xmlns:a16="http://schemas.microsoft.com/office/drawing/2014/main" id="{19E6E774-FBF9-4045-ACB7-A0EE316AE953}"/>
              </a:ext>
            </a:extLst>
          </p:cNvPr>
          <p:cNvSpPr txBox="1"/>
          <p:nvPr/>
        </p:nvSpPr>
        <p:spPr>
          <a:xfrm>
            <a:off x="11360041" y="842315"/>
            <a:ext cx="474366" cy="369332"/>
          </a:xfrm>
          <a:prstGeom prst="rect">
            <a:avLst/>
          </a:prstGeom>
          <a:noFill/>
        </p:spPr>
        <p:txBody>
          <a:bodyPr wrap="square" rtlCol="0">
            <a:spAutoFit/>
          </a:bodyPr>
          <a:lstStyle/>
          <a:p>
            <a:r>
              <a:rPr lang="en-US" dirty="0"/>
              <a:t>A</a:t>
            </a:r>
          </a:p>
        </p:txBody>
      </p:sp>
      <p:sp>
        <p:nvSpPr>
          <p:cNvPr id="125" name="TextBox 124">
            <a:extLst>
              <a:ext uri="{FF2B5EF4-FFF2-40B4-BE49-F238E27FC236}">
                <a16:creationId xmlns:a16="http://schemas.microsoft.com/office/drawing/2014/main" id="{4FB66BBA-57C6-4849-BF97-EB2F49473EF3}"/>
              </a:ext>
            </a:extLst>
          </p:cNvPr>
          <p:cNvSpPr txBox="1"/>
          <p:nvPr/>
        </p:nvSpPr>
        <p:spPr>
          <a:xfrm>
            <a:off x="11442217" y="4554349"/>
            <a:ext cx="474366" cy="369332"/>
          </a:xfrm>
          <a:prstGeom prst="rect">
            <a:avLst/>
          </a:prstGeom>
          <a:noFill/>
        </p:spPr>
        <p:txBody>
          <a:bodyPr wrap="square" rtlCol="0">
            <a:spAutoFit/>
          </a:bodyPr>
          <a:lstStyle/>
          <a:p>
            <a:r>
              <a:rPr lang="en-US" dirty="0"/>
              <a:t>B</a:t>
            </a:r>
          </a:p>
        </p:txBody>
      </p:sp>
      <p:grpSp>
        <p:nvGrpSpPr>
          <p:cNvPr id="144" name="Group 143">
            <a:extLst>
              <a:ext uri="{FF2B5EF4-FFF2-40B4-BE49-F238E27FC236}">
                <a16:creationId xmlns:a16="http://schemas.microsoft.com/office/drawing/2014/main" id="{CD7CF3CD-6554-FE45-B260-10BA815CC4BB}"/>
              </a:ext>
            </a:extLst>
          </p:cNvPr>
          <p:cNvGrpSpPr/>
          <p:nvPr/>
        </p:nvGrpSpPr>
        <p:grpSpPr>
          <a:xfrm>
            <a:off x="9775316" y="4290001"/>
            <a:ext cx="2198366" cy="1985943"/>
            <a:chOff x="9775316" y="4290001"/>
            <a:chExt cx="2198366" cy="1985943"/>
          </a:xfrm>
        </p:grpSpPr>
        <p:sp>
          <p:nvSpPr>
            <p:cNvPr id="85" name="Freeform 12">
              <a:extLst>
                <a:ext uri="{FF2B5EF4-FFF2-40B4-BE49-F238E27FC236}">
                  <a16:creationId xmlns:a16="http://schemas.microsoft.com/office/drawing/2014/main" id="{06CAF599-9739-B540-9C8C-C9D938EEBFB6}"/>
                </a:ext>
              </a:extLst>
            </p:cNvPr>
            <p:cNvSpPr>
              <a:spLocks/>
            </p:cNvSpPr>
            <p:nvPr/>
          </p:nvSpPr>
          <p:spPr bwMode="auto">
            <a:xfrm flipH="1">
              <a:off x="11025004" y="5169077"/>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8" name="Oval 87">
              <a:extLst>
                <a:ext uri="{FF2B5EF4-FFF2-40B4-BE49-F238E27FC236}">
                  <a16:creationId xmlns:a16="http://schemas.microsoft.com/office/drawing/2014/main" id="{BFB08976-FF06-C64D-816A-3C7AD89B2DCC}"/>
                </a:ext>
              </a:extLst>
            </p:cNvPr>
            <p:cNvSpPr/>
            <p:nvPr/>
          </p:nvSpPr>
          <p:spPr>
            <a:xfrm>
              <a:off x="10290908" y="5069415"/>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9" name="Oval 88">
              <a:extLst>
                <a:ext uri="{FF2B5EF4-FFF2-40B4-BE49-F238E27FC236}">
                  <a16:creationId xmlns:a16="http://schemas.microsoft.com/office/drawing/2014/main" id="{F97C21E5-9F0F-384F-B9DA-1792388F36DF}"/>
                </a:ext>
              </a:extLst>
            </p:cNvPr>
            <p:cNvSpPr/>
            <p:nvPr/>
          </p:nvSpPr>
          <p:spPr>
            <a:xfrm>
              <a:off x="11079496" y="4290001"/>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90" name="Group 222">
              <a:extLst>
                <a:ext uri="{FF2B5EF4-FFF2-40B4-BE49-F238E27FC236}">
                  <a16:creationId xmlns:a16="http://schemas.microsoft.com/office/drawing/2014/main" id="{A73950B9-1A7A-8941-B837-CE34BCD674C6}"/>
                </a:ext>
              </a:extLst>
            </p:cNvPr>
            <p:cNvGrpSpPr>
              <a:grpSpLocks/>
            </p:cNvGrpSpPr>
            <p:nvPr/>
          </p:nvGrpSpPr>
          <p:grpSpPr bwMode="auto">
            <a:xfrm>
              <a:off x="10964634" y="5894944"/>
              <a:ext cx="304800" cy="381000"/>
              <a:chOff x="4272" y="3072"/>
              <a:chExt cx="192" cy="240"/>
            </a:xfrm>
          </p:grpSpPr>
          <p:sp>
            <p:nvSpPr>
              <p:cNvPr id="91" name="Line 99">
                <a:extLst>
                  <a:ext uri="{FF2B5EF4-FFF2-40B4-BE49-F238E27FC236}">
                    <a16:creationId xmlns:a16="http://schemas.microsoft.com/office/drawing/2014/main" id="{42CBE022-B0FA-1342-A497-1D22125A272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00">
                <a:extLst>
                  <a:ext uri="{FF2B5EF4-FFF2-40B4-BE49-F238E27FC236}">
                    <a16:creationId xmlns:a16="http://schemas.microsoft.com/office/drawing/2014/main" id="{A1C1BBFD-8F14-984B-970B-15041E71AFD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Line 101">
                <a:extLst>
                  <a:ext uri="{FF2B5EF4-FFF2-40B4-BE49-F238E27FC236}">
                    <a16:creationId xmlns:a16="http://schemas.microsoft.com/office/drawing/2014/main" id="{C02DE420-2232-744D-88CF-88D1FF2D2B1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4" name="Line 102">
                <a:extLst>
                  <a:ext uri="{FF2B5EF4-FFF2-40B4-BE49-F238E27FC236}">
                    <a16:creationId xmlns:a16="http://schemas.microsoft.com/office/drawing/2014/main" id="{833B5860-7AFD-5345-899E-BFC4DC6588C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5" name="Line 103">
                <a:extLst>
                  <a:ext uri="{FF2B5EF4-FFF2-40B4-BE49-F238E27FC236}">
                    <a16:creationId xmlns:a16="http://schemas.microsoft.com/office/drawing/2014/main" id="{797B6DD4-5636-6445-B741-FB5DF1BAFA6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 name="Line 104">
                <a:extLst>
                  <a:ext uri="{FF2B5EF4-FFF2-40B4-BE49-F238E27FC236}">
                    <a16:creationId xmlns:a16="http://schemas.microsoft.com/office/drawing/2014/main" id="{465659B4-313A-2447-AAE9-061744460D7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97" name="Group 356">
              <a:extLst>
                <a:ext uri="{FF2B5EF4-FFF2-40B4-BE49-F238E27FC236}">
                  <a16:creationId xmlns:a16="http://schemas.microsoft.com/office/drawing/2014/main" id="{58ED33F2-F698-8441-9C02-126EDD736D29}"/>
                </a:ext>
              </a:extLst>
            </p:cNvPr>
            <p:cNvGrpSpPr>
              <a:grpSpLocks/>
            </p:cNvGrpSpPr>
            <p:nvPr/>
          </p:nvGrpSpPr>
          <p:grpSpPr bwMode="auto">
            <a:xfrm rot="16200000">
              <a:off x="10482049" y="4734043"/>
              <a:ext cx="517931" cy="771180"/>
              <a:chOff x="2969" y="3306"/>
              <a:chExt cx="173" cy="524"/>
            </a:xfrm>
          </p:grpSpPr>
          <p:grpSp>
            <p:nvGrpSpPr>
              <p:cNvPr id="100" name="Group 294">
                <a:extLst>
                  <a:ext uri="{FF2B5EF4-FFF2-40B4-BE49-F238E27FC236}">
                    <a16:creationId xmlns:a16="http://schemas.microsoft.com/office/drawing/2014/main" id="{7F4AFBF7-3C7E-754E-8ED5-ECDECC8B6016}"/>
                  </a:ext>
                </a:extLst>
              </p:cNvPr>
              <p:cNvGrpSpPr>
                <a:grpSpLocks/>
              </p:cNvGrpSpPr>
              <p:nvPr/>
            </p:nvGrpSpPr>
            <p:grpSpPr bwMode="auto">
              <a:xfrm>
                <a:off x="2969" y="3306"/>
                <a:ext cx="173" cy="518"/>
                <a:chOff x="3083" y="3370"/>
                <a:chExt cx="173" cy="518"/>
              </a:xfrm>
            </p:grpSpPr>
            <p:grpSp>
              <p:nvGrpSpPr>
                <p:cNvPr id="103" name="Group 292">
                  <a:extLst>
                    <a:ext uri="{FF2B5EF4-FFF2-40B4-BE49-F238E27FC236}">
                      <a16:creationId xmlns:a16="http://schemas.microsoft.com/office/drawing/2014/main" id="{36F965B9-30C6-4A46-B4F5-4E0675FFEE68}"/>
                    </a:ext>
                  </a:extLst>
                </p:cNvPr>
                <p:cNvGrpSpPr>
                  <a:grpSpLocks/>
                </p:cNvGrpSpPr>
                <p:nvPr/>
              </p:nvGrpSpPr>
              <p:grpSpPr bwMode="auto">
                <a:xfrm>
                  <a:off x="3083" y="3542"/>
                  <a:ext cx="173" cy="169"/>
                  <a:chOff x="3092" y="3427"/>
                  <a:chExt cx="173" cy="284"/>
                </a:xfrm>
              </p:grpSpPr>
              <p:grpSp>
                <p:nvGrpSpPr>
                  <p:cNvPr id="106" name="Group 286">
                    <a:extLst>
                      <a:ext uri="{FF2B5EF4-FFF2-40B4-BE49-F238E27FC236}">
                        <a16:creationId xmlns:a16="http://schemas.microsoft.com/office/drawing/2014/main" id="{ECB269EB-07B7-9843-9EA1-D6504F651FA9}"/>
                      </a:ext>
                    </a:extLst>
                  </p:cNvPr>
                  <p:cNvGrpSpPr>
                    <a:grpSpLocks/>
                  </p:cNvGrpSpPr>
                  <p:nvPr/>
                </p:nvGrpSpPr>
                <p:grpSpPr bwMode="auto">
                  <a:xfrm>
                    <a:off x="3092" y="3427"/>
                    <a:ext cx="173" cy="230"/>
                    <a:chOff x="3168" y="3485"/>
                    <a:chExt cx="173" cy="230"/>
                  </a:xfrm>
                </p:grpSpPr>
                <p:sp>
                  <p:nvSpPr>
                    <p:cNvPr id="111" name="Line 283">
                      <a:extLst>
                        <a:ext uri="{FF2B5EF4-FFF2-40B4-BE49-F238E27FC236}">
                          <a16:creationId xmlns:a16="http://schemas.microsoft.com/office/drawing/2014/main" id="{17C8FBFC-A93E-DE40-8FBF-ADE608D2FECF}"/>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12" name="Line 284">
                      <a:extLst>
                        <a:ext uri="{FF2B5EF4-FFF2-40B4-BE49-F238E27FC236}">
                          <a16:creationId xmlns:a16="http://schemas.microsoft.com/office/drawing/2014/main" id="{FB07B3C4-53BF-674D-B7B8-6C3323A4E705}"/>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13" name="Line 285">
                      <a:extLst>
                        <a:ext uri="{FF2B5EF4-FFF2-40B4-BE49-F238E27FC236}">
                          <a16:creationId xmlns:a16="http://schemas.microsoft.com/office/drawing/2014/main" id="{93DC3770-198B-8347-A7BC-813DD7327BCD}"/>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07" name="Group 287">
                    <a:extLst>
                      <a:ext uri="{FF2B5EF4-FFF2-40B4-BE49-F238E27FC236}">
                        <a16:creationId xmlns:a16="http://schemas.microsoft.com/office/drawing/2014/main" id="{F3B52499-6C28-EF43-8E6D-5E7BF82C1B62}"/>
                      </a:ext>
                    </a:extLst>
                  </p:cNvPr>
                  <p:cNvGrpSpPr>
                    <a:grpSpLocks/>
                  </p:cNvGrpSpPr>
                  <p:nvPr/>
                </p:nvGrpSpPr>
                <p:grpSpPr bwMode="auto">
                  <a:xfrm>
                    <a:off x="3128" y="3481"/>
                    <a:ext cx="91" cy="230"/>
                    <a:chOff x="3168" y="3485"/>
                    <a:chExt cx="173" cy="230"/>
                  </a:xfrm>
                </p:grpSpPr>
                <p:sp>
                  <p:nvSpPr>
                    <p:cNvPr id="108" name="Line 288">
                      <a:extLst>
                        <a:ext uri="{FF2B5EF4-FFF2-40B4-BE49-F238E27FC236}">
                          <a16:creationId xmlns:a16="http://schemas.microsoft.com/office/drawing/2014/main" id="{5092B5B0-09C0-7447-92F6-B0051A1E0F09}"/>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9" name="Line 289">
                      <a:extLst>
                        <a:ext uri="{FF2B5EF4-FFF2-40B4-BE49-F238E27FC236}">
                          <a16:creationId xmlns:a16="http://schemas.microsoft.com/office/drawing/2014/main" id="{996684B3-9B69-AB4F-82A6-CF9B1B35F5E3}"/>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10" name="Line 290">
                      <a:extLst>
                        <a:ext uri="{FF2B5EF4-FFF2-40B4-BE49-F238E27FC236}">
                          <a16:creationId xmlns:a16="http://schemas.microsoft.com/office/drawing/2014/main" id="{56A7E3A1-45FC-764B-B138-AE5116DA1F75}"/>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104" name="Line 291">
                  <a:extLst>
                    <a:ext uri="{FF2B5EF4-FFF2-40B4-BE49-F238E27FC236}">
                      <a16:creationId xmlns:a16="http://schemas.microsoft.com/office/drawing/2014/main" id="{F3BB1C98-5793-364E-A6C1-6F68840035E4}"/>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5" name="Line 293">
                  <a:extLst>
                    <a:ext uri="{FF2B5EF4-FFF2-40B4-BE49-F238E27FC236}">
                      <a16:creationId xmlns:a16="http://schemas.microsoft.com/office/drawing/2014/main" id="{3A387FAE-69FD-EE41-8D85-D0526178E636}"/>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99" name="Freeform 355">
                <a:extLst>
                  <a:ext uri="{FF2B5EF4-FFF2-40B4-BE49-F238E27FC236}">
                    <a16:creationId xmlns:a16="http://schemas.microsoft.com/office/drawing/2014/main" id="{C94AFA1A-9031-1940-9899-169898029FE5}"/>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15" name="TextBox 114">
              <a:extLst>
                <a:ext uri="{FF2B5EF4-FFF2-40B4-BE49-F238E27FC236}">
                  <a16:creationId xmlns:a16="http://schemas.microsoft.com/office/drawing/2014/main" id="{8BB422A9-AC67-B149-B04C-94A1489C804B}"/>
                </a:ext>
              </a:extLst>
            </p:cNvPr>
            <p:cNvSpPr txBox="1"/>
            <p:nvPr/>
          </p:nvSpPr>
          <p:spPr>
            <a:xfrm>
              <a:off x="9775316" y="4880236"/>
              <a:ext cx="445956" cy="338554"/>
            </a:xfrm>
            <a:prstGeom prst="rect">
              <a:avLst/>
            </a:prstGeom>
            <a:noFill/>
          </p:spPr>
          <p:txBody>
            <a:bodyPr wrap="none" rtlCol="0">
              <a:spAutoFit/>
            </a:bodyPr>
            <a:lstStyle/>
            <a:p>
              <a:r>
                <a:rPr lang="en-US" sz="1600" dirty="0" err="1"/>
                <a:t>V</a:t>
              </a:r>
              <a:r>
                <a:rPr lang="en-US" sz="1600" baseline="-25000" dirty="0" err="1"/>
                <a:t>bb</a:t>
              </a:r>
              <a:endParaRPr lang="en-US" sz="1600" baseline="-25000" dirty="0"/>
            </a:p>
          </p:txBody>
        </p:sp>
        <p:sp>
          <p:nvSpPr>
            <p:cNvPr id="116" name="TextBox 115">
              <a:extLst>
                <a:ext uri="{FF2B5EF4-FFF2-40B4-BE49-F238E27FC236}">
                  <a16:creationId xmlns:a16="http://schemas.microsoft.com/office/drawing/2014/main" id="{733524F6-5FAE-2340-9D01-D9A02141B0B3}"/>
                </a:ext>
              </a:extLst>
            </p:cNvPr>
            <p:cNvSpPr txBox="1"/>
            <p:nvPr/>
          </p:nvSpPr>
          <p:spPr>
            <a:xfrm>
              <a:off x="10491647" y="5373450"/>
              <a:ext cx="445956" cy="338554"/>
            </a:xfrm>
            <a:prstGeom prst="rect">
              <a:avLst/>
            </a:prstGeom>
            <a:noFill/>
          </p:spPr>
          <p:txBody>
            <a:bodyPr wrap="square" rtlCol="0">
              <a:spAutoFit/>
            </a:bodyPr>
            <a:lstStyle/>
            <a:p>
              <a:r>
                <a:rPr lang="en-US" sz="1600" dirty="0" err="1"/>
                <a:t>V</a:t>
              </a:r>
              <a:r>
                <a:rPr lang="en-US" sz="1600" baseline="-25000" dirty="0" err="1"/>
                <a:t>f</a:t>
              </a:r>
              <a:endParaRPr lang="en-US" sz="1600" baseline="-25000" dirty="0"/>
            </a:p>
          </p:txBody>
        </p:sp>
        <p:cxnSp>
          <p:nvCxnSpPr>
            <p:cNvPr id="117" name="Straight Arrow Connector 116">
              <a:extLst>
                <a:ext uri="{FF2B5EF4-FFF2-40B4-BE49-F238E27FC236}">
                  <a16:creationId xmlns:a16="http://schemas.microsoft.com/office/drawing/2014/main" id="{400CEBD2-CEFF-234C-9314-A51A40D1B6A0}"/>
                </a:ext>
              </a:extLst>
            </p:cNvPr>
            <p:cNvCxnSpPr/>
            <p:nvPr/>
          </p:nvCxnSpPr>
          <p:spPr>
            <a:xfrm>
              <a:off x="11223972" y="4534749"/>
              <a:ext cx="0" cy="50508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A619357B-587F-8649-A3D8-AA735321C2B4}"/>
                </a:ext>
              </a:extLst>
            </p:cNvPr>
            <p:cNvCxnSpPr>
              <a:cxnSpLocks/>
            </p:cNvCxnSpPr>
            <p:nvPr/>
          </p:nvCxnSpPr>
          <p:spPr>
            <a:xfrm flipH="1">
              <a:off x="11123552" y="4350936"/>
              <a:ext cx="3053" cy="86785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0" name="TextBox 119">
              <a:extLst>
                <a:ext uri="{FF2B5EF4-FFF2-40B4-BE49-F238E27FC236}">
                  <a16:creationId xmlns:a16="http://schemas.microsoft.com/office/drawing/2014/main" id="{C443D020-20E5-F44A-BAD5-B3866ECB669A}"/>
                </a:ext>
              </a:extLst>
            </p:cNvPr>
            <p:cNvSpPr txBox="1"/>
            <p:nvPr/>
          </p:nvSpPr>
          <p:spPr>
            <a:xfrm>
              <a:off x="11343012" y="4855163"/>
              <a:ext cx="366920"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sp>
          <p:nvSpPr>
            <p:cNvPr id="121" name="TextBox 120">
              <a:extLst>
                <a:ext uri="{FF2B5EF4-FFF2-40B4-BE49-F238E27FC236}">
                  <a16:creationId xmlns:a16="http://schemas.microsoft.com/office/drawing/2014/main" id="{51B5A8F7-E29A-444E-B31A-95002479F749}"/>
                </a:ext>
              </a:extLst>
            </p:cNvPr>
            <p:cNvSpPr txBox="1"/>
            <p:nvPr/>
          </p:nvSpPr>
          <p:spPr>
            <a:xfrm>
              <a:off x="11240771" y="5452917"/>
              <a:ext cx="732911" cy="338554"/>
            </a:xfrm>
            <a:prstGeom prst="rect">
              <a:avLst/>
            </a:prstGeom>
            <a:noFill/>
            <a:ln>
              <a:noFill/>
            </a:ln>
          </p:spPr>
          <p:txBody>
            <a:bodyPr wrap="square" rtlCol="0">
              <a:spAutoFit/>
            </a:bodyPr>
            <a:lstStyle/>
            <a:p>
              <a:r>
                <a:rPr lang="en-US" sz="1600" dirty="0"/>
                <a:t>R</a:t>
              </a:r>
              <a:r>
                <a:rPr lang="en-US" sz="1600" baseline="-25000" dirty="0"/>
                <a:t>E</a:t>
              </a:r>
            </a:p>
          </p:txBody>
        </p:sp>
        <p:sp>
          <p:nvSpPr>
            <p:cNvPr id="138" name="TextBox 137">
              <a:extLst>
                <a:ext uri="{FF2B5EF4-FFF2-40B4-BE49-F238E27FC236}">
                  <a16:creationId xmlns:a16="http://schemas.microsoft.com/office/drawing/2014/main" id="{98ACA86A-DA08-1D42-A075-0268B198BC8A}"/>
                </a:ext>
              </a:extLst>
            </p:cNvPr>
            <p:cNvSpPr txBox="1"/>
            <p:nvPr/>
          </p:nvSpPr>
          <p:spPr>
            <a:xfrm>
              <a:off x="10265990" y="4348701"/>
              <a:ext cx="366920"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p:cxnSp>
          <p:nvCxnSpPr>
            <p:cNvPr id="139" name="Straight Arrow Connector 138">
              <a:extLst>
                <a:ext uri="{FF2B5EF4-FFF2-40B4-BE49-F238E27FC236}">
                  <a16:creationId xmlns:a16="http://schemas.microsoft.com/office/drawing/2014/main" id="{CAE7AF91-3F97-A849-82FA-2F023E70F964}"/>
                </a:ext>
              </a:extLst>
            </p:cNvPr>
            <p:cNvCxnSpPr>
              <a:cxnSpLocks/>
            </p:cNvCxnSpPr>
            <p:nvPr/>
          </p:nvCxnSpPr>
          <p:spPr>
            <a:xfrm>
              <a:off x="10247200" y="4769792"/>
              <a:ext cx="45543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40" name="Oval 139">
              <a:extLst>
                <a:ext uri="{FF2B5EF4-FFF2-40B4-BE49-F238E27FC236}">
                  <a16:creationId xmlns:a16="http://schemas.microsoft.com/office/drawing/2014/main" id="{1E0D1D4E-9264-1949-B641-1625BC402FDD}"/>
                </a:ext>
              </a:extLst>
            </p:cNvPr>
            <p:cNvSpPr/>
            <p:nvPr/>
          </p:nvSpPr>
          <p:spPr>
            <a:xfrm>
              <a:off x="11078590" y="5086130"/>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
        <p:nvSpPr>
          <p:cNvPr id="142" name="TextBox 141">
            <a:extLst>
              <a:ext uri="{FF2B5EF4-FFF2-40B4-BE49-F238E27FC236}">
                <a16:creationId xmlns:a16="http://schemas.microsoft.com/office/drawing/2014/main" id="{3C033E34-6C53-4048-A62C-BBD2074766C1}"/>
              </a:ext>
            </a:extLst>
          </p:cNvPr>
          <p:cNvSpPr txBox="1"/>
          <p:nvPr/>
        </p:nvSpPr>
        <p:spPr>
          <a:xfrm>
            <a:off x="9390436" y="5612109"/>
            <a:ext cx="969385" cy="646331"/>
          </a:xfrm>
          <a:prstGeom prst="rect">
            <a:avLst/>
          </a:prstGeom>
          <a:noFill/>
        </p:spPr>
        <p:txBody>
          <a:bodyPr wrap="square" rtlCol="0">
            <a:spAutoFit/>
          </a:bodyPr>
          <a:lstStyle/>
          <a:p>
            <a:r>
              <a:rPr lang="en-US" dirty="0"/>
              <a:t>Bias voltage</a:t>
            </a:r>
          </a:p>
        </p:txBody>
      </p:sp>
      <p:sp>
        <p:nvSpPr>
          <p:cNvPr id="146" name="TextBox 145">
            <a:extLst>
              <a:ext uri="{FF2B5EF4-FFF2-40B4-BE49-F238E27FC236}">
                <a16:creationId xmlns:a16="http://schemas.microsoft.com/office/drawing/2014/main" id="{2055D592-F47D-A644-938B-29804AB6A39C}"/>
              </a:ext>
            </a:extLst>
          </p:cNvPr>
          <p:cNvSpPr txBox="1"/>
          <p:nvPr/>
        </p:nvSpPr>
        <p:spPr>
          <a:xfrm>
            <a:off x="9928996" y="3740993"/>
            <a:ext cx="2299188" cy="369332"/>
          </a:xfrm>
          <a:prstGeom prst="rect">
            <a:avLst/>
          </a:prstGeom>
          <a:noFill/>
        </p:spPr>
        <p:txBody>
          <a:bodyPr wrap="square" rtlCol="0">
            <a:spAutoFit/>
          </a:bodyPr>
          <a:lstStyle/>
          <a:p>
            <a:r>
              <a:rPr lang="en-US" dirty="0"/>
              <a:t>Adding R</a:t>
            </a:r>
            <a:r>
              <a:rPr lang="en-US" baseline="-25000" dirty="0"/>
              <a:t>E</a:t>
            </a:r>
            <a:r>
              <a:rPr lang="en-US" dirty="0"/>
              <a:t> (and (C</a:t>
            </a:r>
            <a:r>
              <a:rPr lang="en-US" sz="1600" baseline="-25000" dirty="0"/>
              <a:t>M</a:t>
            </a:r>
            <a:r>
              <a:rPr lang="en-US" dirty="0"/>
              <a:t>)</a:t>
            </a:r>
          </a:p>
        </p:txBody>
      </p:sp>
      <p:grpSp>
        <p:nvGrpSpPr>
          <p:cNvPr id="3" name="Group 2">
            <a:extLst>
              <a:ext uri="{FF2B5EF4-FFF2-40B4-BE49-F238E27FC236}">
                <a16:creationId xmlns:a16="http://schemas.microsoft.com/office/drawing/2014/main" id="{420B5FD2-9482-1C44-AD66-145EBA607C85}"/>
              </a:ext>
            </a:extLst>
          </p:cNvPr>
          <p:cNvGrpSpPr/>
          <p:nvPr/>
        </p:nvGrpSpPr>
        <p:grpSpPr>
          <a:xfrm>
            <a:off x="9461027" y="573725"/>
            <a:ext cx="2556324" cy="2799443"/>
            <a:chOff x="9461027" y="573725"/>
            <a:chExt cx="2556324" cy="2799443"/>
          </a:xfrm>
        </p:grpSpPr>
        <p:grpSp>
          <p:nvGrpSpPr>
            <p:cNvPr id="7" name="Group 478">
              <a:extLst>
                <a:ext uri="{FF2B5EF4-FFF2-40B4-BE49-F238E27FC236}">
                  <a16:creationId xmlns:a16="http://schemas.microsoft.com/office/drawing/2014/main" id="{A4F1AC46-672C-A243-A3C9-8083CFC31BDF}"/>
                </a:ext>
              </a:extLst>
            </p:cNvPr>
            <p:cNvGrpSpPr>
              <a:grpSpLocks/>
            </p:cNvGrpSpPr>
            <p:nvPr/>
          </p:nvGrpSpPr>
          <p:grpSpPr bwMode="auto">
            <a:xfrm flipH="1">
              <a:off x="10329752" y="1749300"/>
              <a:ext cx="401622" cy="609600"/>
              <a:chOff x="4656" y="1344"/>
              <a:chExt cx="192" cy="384"/>
            </a:xfrm>
          </p:grpSpPr>
          <p:sp>
            <p:nvSpPr>
              <p:cNvPr id="67" name="Freeform 66">
                <a:extLst>
                  <a:ext uri="{FF2B5EF4-FFF2-40B4-BE49-F238E27FC236}">
                    <a16:creationId xmlns:a16="http://schemas.microsoft.com/office/drawing/2014/main" id="{1D2BD3D7-A155-8341-836F-20AB3397CB9C}"/>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68" name="Line 36">
                <a:extLst>
                  <a:ext uri="{FF2B5EF4-FFF2-40B4-BE49-F238E27FC236}">
                    <a16:creationId xmlns:a16="http://schemas.microsoft.com/office/drawing/2014/main" id="{6201D3BF-9DE8-8F4D-8A3E-589119EE706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9" name="Line 37">
                <a:extLst>
                  <a:ext uri="{FF2B5EF4-FFF2-40B4-BE49-F238E27FC236}">
                    <a16:creationId xmlns:a16="http://schemas.microsoft.com/office/drawing/2014/main" id="{E91379C3-99D3-1541-BEA9-F59F78D7CC8B}"/>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0" name="Freeform 69">
                <a:extLst>
                  <a:ext uri="{FF2B5EF4-FFF2-40B4-BE49-F238E27FC236}">
                    <a16:creationId xmlns:a16="http://schemas.microsoft.com/office/drawing/2014/main" id="{1DBC83B2-132B-884E-89EE-A0A9FBA1F856}"/>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14" name="Freeform 12">
              <a:extLst>
                <a:ext uri="{FF2B5EF4-FFF2-40B4-BE49-F238E27FC236}">
                  <a16:creationId xmlns:a16="http://schemas.microsoft.com/office/drawing/2014/main" id="{93B2DB59-CD44-094F-AD5F-F25F3B232BBA}"/>
                </a:ext>
              </a:extLst>
            </p:cNvPr>
            <p:cNvSpPr>
              <a:spLocks/>
            </p:cNvSpPr>
            <p:nvPr/>
          </p:nvSpPr>
          <p:spPr bwMode="auto">
            <a:xfrm flipH="1">
              <a:off x="10643430" y="987300"/>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5" name="Straight Connector 14">
              <a:extLst>
                <a:ext uri="{FF2B5EF4-FFF2-40B4-BE49-F238E27FC236}">
                  <a16:creationId xmlns:a16="http://schemas.microsoft.com/office/drawing/2014/main" id="{EC549769-8D99-6442-AC9C-5EB9E82175C1}"/>
                </a:ext>
              </a:extLst>
            </p:cNvPr>
            <p:cNvCxnSpPr/>
            <p:nvPr/>
          </p:nvCxnSpPr>
          <p:spPr>
            <a:xfrm>
              <a:off x="10723278" y="1749300"/>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6F0565DF-3079-9F4C-918C-84AE7892F459}"/>
                </a:ext>
              </a:extLst>
            </p:cNvPr>
            <p:cNvSpPr txBox="1"/>
            <p:nvPr/>
          </p:nvSpPr>
          <p:spPr>
            <a:xfrm>
              <a:off x="10819980" y="1199023"/>
              <a:ext cx="467741" cy="338554"/>
            </a:xfrm>
            <a:prstGeom prst="rect">
              <a:avLst/>
            </a:prstGeom>
            <a:noFill/>
          </p:spPr>
          <p:txBody>
            <a:bodyPr wrap="square" rtlCol="0">
              <a:spAutoFit/>
            </a:bodyPr>
            <a:lstStyle/>
            <a:p>
              <a:r>
                <a:rPr lang="en-US" sz="1600" dirty="0"/>
                <a:t>R</a:t>
              </a:r>
              <a:r>
                <a:rPr lang="en-US" sz="1600" baseline="-25000" dirty="0"/>
                <a:t>C</a:t>
              </a:r>
              <a:endParaRPr lang="en-US" sz="1200" baseline="-25000" dirty="0"/>
            </a:p>
          </p:txBody>
        </p:sp>
        <p:grpSp>
          <p:nvGrpSpPr>
            <p:cNvPr id="22" name="Group 210">
              <a:extLst>
                <a:ext uri="{FF2B5EF4-FFF2-40B4-BE49-F238E27FC236}">
                  <a16:creationId xmlns:a16="http://schemas.microsoft.com/office/drawing/2014/main" id="{9751104B-19C6-B245-A6C2-336A594FD1A9}"/>
                </a:ext>
              </a:extLst>
            </p:cNvPr>
            <p:cNvGrpSpPr>
              <a:grpSpLocks/>
            </p:cNvGrpSpPr>
            <p:nvPr/>
          </p:nvGrpSpPr>
          <p:grpSpPr bwMode="auto">
            <a:xfrm>
              <a:off x="11266265" y="2314464"/>
              <a:ext cx="304800" cy="762000"/>
              <a:chOff x="3216" y="1728"/>
              <a:chExt cx="192" cy="480"/>
            </a:xfrm>
          </p:grpSpPr>
          <p:sp>
            <p:nvSpPr>
              <p:cNvPr id="46" name="Line 8">
                <a:extLst>
                  <a:ext uri="{FF2B5EF4-FFF2-40B4-BE49-F238E27FC236}">
                    <a16:creationId xmlns:a16="http://schemas.microsoft.com/office/drawing/2014/main" id="{A85CBAD9-6664-9247-9947-63611E52D57E}"/>
                  </a:ext>
                </a:extLst>
              </p:cNvPr>
              <p:cNvSpPr>
                <a:spLocks noChangeAspect="1" noChangeShapeType="1"/>
              </p:cNvSpPr>
              <p:nvPr/>
            </p:nvSpPr>
            <p:spPr bwMode="auto">
              <a:xfrm>
                <a:off x="3312" y="1728"/>
                <a:ext cx="0" cy="216"/>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7" name="Line 9">
                <a:extLst>
                  <a:ext uri="{FF2B5EF4-FFF2-40B4-BE49-F238E27FC236}">
                    <a16:creationId xmlns:a16="http://schemas.microsoft.com/office/drawing/2014/main" id="{BAB25B74-8DBC-CF4B-8377-5F1446D5B613}"/>
                  </a:ext>
                </a:extLst>
              </p:cNvPr>
              <p:cNvSpPr>
                <a:spLocks noChangeAspect="1" noChangeShapeType="1"/>
              </p:cNvSpPr>
              <p:nvPr/>
            </p:nvSpPr>
            <p:spPr bwMode="auto">
              <a:xfrm>
                <a:off x="3312" y="1992"/>
                <a:ext cx="0" cy="216"/>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8" name="Line 10">
                <a:extLst>
                  <a:ext uri="{FF2B5EF4-FFF2-40B4-BE49-F238E27FC236}">
                    <a16:creationId xmlns:a16="http://schemas.microsoft.com/office/drawing/2014/main" id="{A29FAA42-7890-CB4A-A367-BFE2D818B3AD}"/>
                  </a:ext>
                </a:extLst>
              </p:cNvPr>
              <p:cNvSpPr>
                <a:spLocks noChangeAspect="1" noChangeShapeType="1"/>
              </p:cNvSpPr>
              <p:nvPr/>
            </p:nvSpPr>
            <p:spPr bwMode="auto">
              <a:xfrm>
                <a:off x="3216" y="1944"/>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9" name="Line 11">
                <a:extLst>
                  <a:ext uri="{FF2B5EF4-FFF2-40B4-BE49-F238E27FC236}">
                    <a16:creationId xmlns:a16="http://schemas.microsoft.com/office/drawing/2014/main" id="{EAEB560F-0519-2349-9DB7-FDC2E5305FC1}"/>
                  </a:ext>
                </a:extLst>
              </p:cNvPr>
              <p:cNvSpPr>
                <a:spLocks noChangeAspect="1" noChangeShapeType="1"/>
              </p:cNvSpPr>
              <p:nvPr/>
            </p:nvSpPr>
            <p:spPr bwMode="auto">
              <a:xfrm>
                <a:off x="3216" y="1992"/>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grpSp>
        <p:grpSp>
          <p:nvGrpSpPr>
            <p:cNvPr id="24" name="Group 222">
              <a:extLst>
                <a:ext uri="{FF2B5EF4-FFF2-40B4-BE49-F238E27FC236}">
                  <a16:creationId xmlns:a16="http://schemas.microsoft.com/office/drawing/2014/main" id="{9817D856-D87D-004E-8E6B-68695B7E22EF}"/>
                </a:ext>
              </a:extLst>
            </p:cNvPr>
            <p:cNvGrpSpPr>
              <a:grpSpLocks/>
            </p:cNvGrpSpPr>
            <p:nvPr/>
          </p:nvGrpSpPr>
          <p:grpSpPr bwMode="auto">
            <a:xfrm>
              <a:off x="10573038" y="2984168"/>
              <a:ext cx="304800" cy="381000"/>
              <a:chOff x="4272" y="3072"/>
              <a:chExt cx="192" cy="240"/>
            </a:xfrm>
          </p:grpSpPr>
          <p:sp>
            <p:nvSpPr>
              <p:cNvPr id="40" name="Line 99">
                <a:extLst>
                  <a:ext uri="{FF2B5EF4-FFF2-40B4-BE49-F238E27FC236}">
                    <a16:creationId xmlns:a16="http://schemas.microsoft.com/office/drawing/2014/main" id="{40363242-7A24-2A4A-9222-A47252118336}"/>
                  </a:ext>
                </a:extLst>
              </p:cNvPr>
              <p:cNvSpPr>
                <a:spLocks noChangeAspect="1" noChangeShapeType="1"/>
              </p:cNvSpPr>
              <p:nvPr/>
            </p:nvSpPr>
            <p:spPr bwMode="auto">
              <a:xfrm>
                <a:off x="4272" y="3216"/>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1" name="Line 100">
                <a:extLst>
                  <a:ext uri="{FF2B5EF4-FFF2-40B4-BE49-F238E27FC236}">
                    <a16:creationId xmlns:a16="http://schemas.microsoft.com/office/drawing/2014/main" id="{8E6B3C11-2552-834C-9952-2AB1743F6A6E}"/>
                  </a:ext>
                </a:extLst>
              </p:cNvPr>
              <p:cNvSpPr>
                <a:spLocks noChangeAspect="1" noChangeShapeType="1"/>
              </p:cNvSpPr>
              <p:nvPr/>
            </p:nvSpPr>
            <p:spPr bwMode="auto">
              <a:xfrm>
                <a:off x="4368" y="3072"/>
                <a:ext cx="0" cy="144"/>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2" name="Line 101">
                <a:extLst>
                  <a:ext uri="{FF2B5EF4-FFF2-40B4-BE49-F238E27FC236}">
                    <a16:creationId xmlns:a16="http://schemas.microsoft.com/office/drawing/2014/main" id="{CB2303F2-15DD-C247-8761-680CAF2B4BC4}"/>
                  </a:ext>
                </a:extLst>
              </p:cNvPr>
              <p:cNvSpPr>
                <a:spLocks noChangeAspect="1" noChangeShapeType="1"/>
              </p:cNvSpPr>
              <p:nvPr/>
            </p:nvSpPr>
            <p:spPr bwMode="auto">
              <a:xfrm>
                <a:off x="4296" y="3240"/>
                <a:ext cx="144"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3" name="Line 102">
                <a:extLst>
                  <a:ext uri="{FF2B5EF4-FFF2-40B4-BE49-F238E27FC236}">
                    <a16:creationId xmlns:a16="http://schemas.microsoft.com/office/drawing/2014/main" id="{C801D67B-13DF-394C-9AA5-BC6BBBEA03F1}"/>
                  </a:ext>
                </a:extLst>
              </p:cNvPr>
              <p:cNvSpPr>
                <a:spLocks noChangeAspect="1" noChangeShapeType="1"/>
              </p:cNvSpPr>
              <p:nvPr/>
            </p:nvSpPr>
            <p:spPr bwMode="auto">
              <a:xfrm>
                <a:off x="4320" y="3264"/>
                <a:ext cx="96"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4" name="Line 103">
                <a:extLst>
                  <a:ext uri="{FF2B5EF4-FFF2-40B4-BE49-F238E27FC236}">
                    <a16:creationId xmlns:a16="http://schemas.microsoft.com/office/drawing/2014/main" id="{5C7A97C2-077E-BA46-B049-D964DAF577A0}"/>
                  </a:ext>
                </a:extLst>
              </p:cNvPr>
              <p:cNvSpPr>
                <a:spLocks noChangeAspect="1" noChangeShapeType="1"/>
              </p:cNvSpPr>
              <p:nvPr/>
            </p:nvSpPr>
            <p:spPr bwMode="auto">
              <a:xfrm>
                <a:off x="4344" y="3288"/>
                <a:ext cx="48"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5" name="Line 104">
                <a:extLst>
                  <a:ext uri="{FF2B5EF4-FFF2-40B4-BE49-F238E27FC236}">
                    <a16:creationId xmlns:a16="http://schemas.microsoft.com/office/drawing/2014/main" id="{7FF7F39A-7011-C04B-B0BF-AD84AEFE79B4}"/>
                  </a:ext>
                </a:extLst>
              </p:cNvPr>
              <p:cNvSpPr>
                <a:spLocks noChangeAspect="1" noChangeShapeType="1"/>
              </p:cNvSpPr>
              <p:nvPr/>
            </p:nvSpPr>
            <p:spPr bwMode="auto">
              <a:xfrm flipH="1">
                <a:off x="4365" y="3312"/>
                <a:ext cx="5"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grpSp>
        <p:sp>
          <p:nvSpPr>
            <p:cNvPr id="26" name="Freeform 12">
              <a:extLst>
                <a:ext uri="{FF2B5EF4-FFF2-40B4-BE49-F238E27FC236}">
                  <a16:creationId xmlns:a16="http://schemas.microsoft.com/office/drawing/2014/main" id="{DC5ABDC7-D84F-EC48-8914-4660E7FA587E}"/>
                </a:ext>
              </a:extLst>
            </p:cNvPr>
            <p:cNvSpPr>
              <a:spLocks/>
            </p:cNvSpPr>
            <p:nvPr/>
          </p:nvSpPr>
          <p:spPr bwMode="auto">
            <a:xfrm flipH="1">
              <a:off x="10637100" y="2294368"/>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accent1"/>
              </a:solidFill>
              <a:round/>
              <a:headEnd/>
              <a:tailEnd/>
            </a:ln>
            <a:effectLst/>
          </p:spPr>
          <p:txBody>
            <a:bodyPr>
              <a:prstTxWarp prst="textNoShape">
                <a:avLst/>
              </a:prstTxWarp>
            </a:bodyPr>
            <a:lstStyle/>
            <a:p>
              <a:endParaRPr lang="en-US" sz="1200"/>
            </a:p>
          </p:txBody>
        </p:sp>
        <p:sp>
          <p:nvSpPr>
            <p:cNvPr id="30" name="TextBox 29">
              <a:extLst>
                <a:ext uri="{FF2B5EF4-FFF2-40B4-BE49-F238E27FC236}">
                  <a16:creationId xmlns:a16="http://schemas.microsoft.com/office/drawing/2014/main" id="{37988DD4-5A06-6841-B000-79F51B1F475E}"/>
                </a:ext>
              </a:extLst>
            </p:cNvPr>
            <p:cNvSpPr txBox="1"/>
            <p:nvPr/>
          </p:nvSpPr>
          <p:spPr>
            <a:xfrm>
              <a:off x="11606661" y="2554239"/>
              <a:ext cx="410690" cy="338554"/>
            </a:xfrm>
            <a:prstGeom prst="rect">
              <a:avLst/>
            </a:prstGeom>
            <a:noFill/>
            <a:ln>
              <a:noFill/>
            </a:ln>
          </p:spPr>
          <p:txBody>
            <a:bodyPr wrap="none" rtlCol="0">
              <a:spAutoFit/>
            </a:bodyPr>
            <a:lstStyle/>
            <a:p>
              <a:r>
                <a:rPr lang="en-US" sz="1600" dirty="0"/>
                <a:t>C</a:t>
              </a:r>
              <a:r>
                <a:rPr lang="en-US" sz="1600" baseline="-25000" dirty="0"/>
                <a:t>M</a:t>
              </a:r>
              <a:endParaRPr lang="en-US" sz="1200" baseline="-25000" dirty="0"/>
            </a:p>
          </p:txBody>
        </p:sp>
        <p:sp>
          <p:nvSpPr>
            <p:cNvPr id="32" name="TextBox 31">
              <a:extLst>
                <a:ext uri="{FF2B5EF4-FFF2-40B4-BE49-F238E27FC236}">
                  <a16:creationId xmlns:a16="http://schemas.microsoft.com/office/drawing/2014/main" id="{77303C78-F92D-FC4F-873F-40D7DFB0351A}"/>
                </a:ext>
              </a:extLst>
            </p:cNvPr>
            <p:cNvSpPr txBox="1"/>
            <p:nvPr/>
          </p:nvSpPr>
          <p:spPr>
            <a:xfrm>
              <a:off x="10163773" y="2523209"/>
              <a:ext cx="732911" cy="338554"/>
            </a:xfrm>
            <a:prstGeom prst="rect">
              <a:avLst/>
            </a:prstGeom>
            <a:noFill/>
            <a:ln>
              <a:noFill/>
            </a:ln>
          </p:spPr>
          <p:txBody>
            <a:bodyPr wrap="square" rtlCol="0">
              <a:spAutoFit/>
            </a:bodyPr>
            <a:lstStyle/>
            <a:p>
              <a:r>
                <a:rPr lang="en-US" sz="1600" dirty="0"/>
                <a:t>R</a:t>
              </a:r>
              <a:r>
                <a:rPr lang="en-US" sz="1600" baseline="-25000" dirty="0"/>
                <a:t>E</a:t>
              </a:r>
            </a:p>
          </p:txBody>
        </p:sp>
        <p:sp>
          <p:nvSpPr>
            <p:cNvPr id="33" name="Oval 32">
              <a:extLst>
                <a:ext uri="{FF2B5EF4-FFF2-40B4-BE49-F238E27FC236}">
                  <a16:creationId xmlns:a16="http://schemas.microsoft.com/office/drawing/2014/main" id="{C76BEE16-ED94-B44D-9295-56BD1C7B1D64}"/>
                </a:ext>
              </a:extLst>
            </p:cNvPr>
            <p:cNvSpPr/>
            <p:nvPr/>
          </p:nvSpPr>
          <p:spPr>
            <a:xfrm>
              <a:off x="10676344" y="911652"/>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5" name="TextBox 34">
              <a:extLst>
                <a:ext uri="{FF2B5EF4-FFF2-40B4-BE49-F238E27FC236}">
                  <a16:creationId xmlns:a16="http://schemas.microsoft.com/office/drawing/2014/main" id="{F7D9CF0D-8CAA-7843-80C6-29C489260601}"/>
                </a:ext>
              </a:extLst>
            </p:cNvPr>
            <p:cNvSpPr txBox="1"/>
            <p:nvPr/>
          </p:nvSpPr>
          <p:spPr>
            <a:xfrm>
              <a:off x="10567432" y="573725"/>
              <a:ext cx="444161" cy="338554"/>
            </a:xfrm>
            <a:prstGeom prst="rect">
              <a:avLst/>
            </a:prstGeom>
            <a:noFill/>
          </p:spPr>
          <p:txBody>
            <a:bodyPr wrap="none" rtlCol="0">
              <a:spAutoFit/>
            </a:bodyPr>
            <a:lstStyle/>
            <a:p>
              <a:r>
                <a:rPr lang="en-US" sz="1600" dirty="0"/>
                <a:t>V</a:t>
              </a:r>
              <a:r>
                <a:rPr lang="en-US" sz="1600" baseline="-25000" dirty="0"/>
                <a:t>CC</a:t>
              </a:r>
            </a:p>
          </p:txBody>
        </p:sp>
        <p:sp>
          <p:nvSpPr>
            <p:cNvPr id="36" name="TextBox 35">
              <a:extLst>
                <a:ext uri="{FF2B5EF4-FFF2-40B4-BE49-F238E27FC236}">
                  <a16:creationId xmlns:a16="http://schemas.microsoft.com/office/drawing/2014/main" id="{B8E824F9-E326-5C4B-A870-04CDB3B52AB9}"/>
                </a:ext>
              </a:extLst>
            </p:cNvPr>
            <p:cNvSpPr txBox="1"/>
            <p:nvPr/>
          </p:nvSpPr>
          <p:spPr>
            <a:xfrm>
              <a:off x="9461027" y="1639210"/>
              <a:ext cx="639935" cy="369332"/>
            </a:xfrm>
            <a:prstGeom prst="rect">
              <a:avLst/>
            </a:prstGeom>
            <a:noFill/>
          </p:spPr>
          <p:txBody>
            <a:bodyPr wrap="square" rtlCol="0">
              <a:spAutoFit/>
            </a:bodyPr>
            <a:lstStyle/>
            <a:p>
              <a:r>
                <a:rPr lang="en-US" dirty="0"/>
                <a:t>V</a:t>
              </a:r>
              <a:r>
                <a:rPr lang="en-US" baseline="-25000" dirty="0"/>
                <a:t>i</a:t>
              </a:r>
            </a:p>
          </p:txBody>
        </p:sp>
        <p:sp>
          <p:nvSpPr>
            <p:cNvPr id="39" name="Oval 38">
              <a:extLst>
                <a:ext uri="{FF2B5EF4-FFF2-40B4-BE49-F238E27FC236}">
                  <a16:creationId xmlns:a16="http://schemas.microsoft.com/office/drawing/2014/main" id="{56D00754-28BF-CE49-AA90-ED31A2412F0A}"/>
                </a:ext>
              </a:extLst>
            </p:cNvPr>
            <p:cNvSpPr/>
            <p:nvPr/>
          </p:nvSpPr>
          <p:spPr>
            <a:xfrm>
              <a:off x="10692018" y="1704103"/>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1" name="Oval 70">
              <a:extLst>
                <a:ext uri="{FF2B5EF4-FFF2-40B4-BE49-F238E27FC236}">
                  <a16:creationId xmlns:a16="http://schemas.microsoft.com/office/drawing/2014/main" id="{DFBF0225-753F-EA45-BDFF-7FE967730133}"/>
                </a:ext>
              </a:extLst>
            </p:cNvPr>
            <p:cNvSpPr/>
            <p:nvPr/>
          </p:nvSpPr>
          <p:spPr>
            <a:xfrm>
              <a:off x="9658413" y="1997936"/>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2" name="Oval 71">
              <a:extLst>
                <a:ext uri="{FF2B5EF4-FFF2-40B4-BE49-F238E27FC236}">
                  <a16:creationId xmlns:a16="http://schemas.microsoft.com/office/drawing/2014/main" id="{BEAEC53B-530A-264B-8FA0-B0379C2A4A74}"/>
                </a:ext>
              </a:extLst>
            </p:cNvPr>
            <p:cNvSpPr/>
            <p:nvPr/>
          </p:nvSpPr>
          <p:spPr>
            <a:xfrm>
              <a:off x="11378364" y="1708201"/>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3" name="Oval 72">
              <a:extLst>
                <a:ext uri="{FF2B5EF4-FFF2-40B4-BE49-F238E27FC236}">
                  <a16:creationId xmlns:a16="http://schemas.microsoft.com/office/drawing/2014/main" id="{803DEFB4-5DBF-6F42-B3E4-213FD1813973}"/>
                </a:ext>
              </a:extLst>
            </p:cNvPr>
            <p:cNvSpPr/>
            <p:nvPr/>
          </p:nvSpPr>
          <p:spPr>
            <a:xfrm>
              <a:off x="10666592" y="2272582"/>
              <a:ext cx="100584" cy="100584"/>
            </a:xfrm>
            <a:prstGeom prst="ellipse">
              <a:avLst/>
            </a:prstGeom>
            <a:solidFill>
              <a:schemeClr val="tx1"/>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75" name="Straight Connector 74">
              <a:extLst>
                <a:ext uri="{FF2B5EF4-FFF2-40B4-BE49-F238E27FC236}">
                  <a16:creationId xmlns:a16="http://schemas.microsoft.com/office/drawing/2014/main" id="{80356A06-6B85-1349-BD2C-420F0C20EE9E}"/>
                </a:ext>
              </a:extLst>
            </p:cNvPr>
            <p:cNvCxnSpPr/>
            <p:nvPr/>
          </p:nvCxnSpPr>
          <p:spPr>
            <a:xfrm>
              <a:off x="10745338" y="2322805"/>
              <a:ext cx="685800" cy="1552"/>
            </a:xfrm>
            <a:prstGeom prst="line">
              <a:avLst/>
            </a:prstGeom>
            <a:ln w="25400">
              <a:solidFill>
                <a:schemeClr val="accent1"/>
              </a:solidFill>
            </a:ln>
          </p:spPr>
          <p:style>
            <a:lnRef idx="2">
              <a:schemeClr val="accent1"/>
            </a:lnRef>
            <a:fillRef idx="0">
              <a:schemeClr val="accent1"/>
            </a:fillRef>
            <a:effectRef idx="1">
              <a:schemeClr val="accent1"/>
            </a:effectRef>
            <a:fontRef idx="minor">
              <a:schemeClr val="tx1"/>
            </a:fontRef>
          </p:style>
        </p:cxnSp>
        <p:grpSp>
          <p:nvGrpSpPr>
            <p:cNvPr id="76" name="Group 222">
              <a:extLst>
                <a:ext uri="{FF2B5EF4-FFF2-40B4-BE49-F238E27FC236}">
                  <a16:creationId xmlns:a16="http://schemas.microsoft.com/office/drawing/2014/main" id="{3D485F56-5122-DE4E-9890-574DA33A7929}"/>
                </a:ext>
              </a:extLst>
            </p:cNvPr>
            <p:cNvGrpSpPr>
              <a:grpSpLocks/>
            </p:cNvGrpSpPr>
            <p:nvPr/>
          </p:nvGrpSpPr>
          <p:grpSpPr bwMode="auto">
            <a:xfrm>
              <a:off x="11266265" y="2992168"/>
              <a:ext cx="304800" cy="381000"/>
              <a:chOff x="4272" y="3072"/>
              <a:chExt cx="192" cy="240"/>
            </a:xfrm>
          </p:grpSpPr>
          <p:sp>
            <p:nvSpPr>
              <p:cNvPr id="77" name="Line 99">
                <a:extLst>
                  <a:ext uri="{FF2B5EF4-FFF2-40B4-BE49-F238E27FC236}">
                    <a16:creationId xmlns:a16="http://schemas.microsoft.com/office/drawing/2014/main" id="{F2395634-8D70-AF4A-86E3-197B00C4A54A}"/>
                  </a:ext>
                </a:extLst>
              </p:cNvPr>
              <p:cNvSpPr>
                <a:spLocks noChangeAspect="1" noChangeShapeType="1"/>
              </p:cNvSpPr>
              <p:nvPr/>
            </p:nvSpPr>
            <p:spPr bwMode="auto">
              <a:xfrm>
                <a:off x="4272" y="3216"/>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78" name="Line 100">
                <a:extLst>
                  <a:ext uri="{FF2B5EF4-FFF2-40B4-BE49-F238E27FC236}">
                    <a16:creationId xmlns:a16="http://schemas.microsoft.com/office/drawing/2014/main" id="{38133947-21ED-B64D-9040-16A083EB34E9}"/>
                  </a:ext>
                </a:extLst>
              </p:cNvPr>
              <p:cNvSpPr>
                <a:spLocks noChangeAspect="1" noChangeShapeType="1"/>
              </p:cNvSpPr>
              <p:nvPr/>
            </p:nvSpPr>
            <p:spPr bwMode="auto">
              <a:xfrm>
                <a:off x="4368" y="3072"/>
                <a:ext cx="0" cy="144"/>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79" name="Line 101">
                <a:extLst>
                  <a:ext uri="{FF2B5EF4-FFF2-40B4-BE49-F238E27FC236}">
                    <a16:creationId xmlns:a16="http://schemas.microsoft.com/office/drawing/2014/main" id="{1273F9E1-5DB5-FA40-9C6A-9C525B0FC50F}"/>
                  </a:ext>
                </a:extLst>
              </p:cNvPr>
              <p:cNvSpPr>
                <a:spLocks noChangeAspect="1" noChangeShapeType="1"/>
              </p:cNvSpPr>
              <p:nvPr/>
            </p:nvSpPr>
            <p:spPr bwMode="auto">
              <a:xfrm>
                <a:off x="4296" y="3240"/>
                <a:ext cx="144"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80" name="Line 102">
                <a:extLst>
                  <a:ext uri="{FF2B5EF4-FFF2-40B4-BE49-F238E27FC236}">
                    <a16:creationId xmlns:a16="http://schemas.microsoft.com/office/drawing/2014/main" id="{C11BFF2B-DA44-1F49-B0D2-F5A47BBB7CE8}"/>
                  </a:ext>
                </a:extLst>
              </p:cNvPr>
              <p:cNvSpPr>
                <a:spLocks noChangeAspect="1" noChangeShapeType="1"/>
              </p:cNvSpPr>
              <p:nvPr/>
            </p:nvSpPr>
            <p:spPr bwMode="auto">
              <a:xfrm>
                <a:off x="4320" y="3264"/>
                <a:ext cx="96"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81" name="Line 103">
                <a:extLst>
                  <a:ext uri="{FF2B5EF4-FFF2-40B4-BE49-F238E27FC236}">
                    <a16:creationId xmlns:a16="http://schemas.microsoft.com/office/drawing/2014/main" id="{A0196ABB-C700-194F-91EE-DF98D5C493EA}"/>
                  </a:ext>
                </a:extLst>
              </p:cNvPr>
              <p:cNvSpPr>
                <a:spLocks noChangeAspect="1" noChangeShapeType="1"/>
              </p:cNvSpPr>
              <p:nvPr/>
            </p:nvSpPr>
            <p:spPr bwMode="auto">
              <a:xfrm>
                <a:off x="4344" y="3288"/>
                <a:ext cx="48"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82" name="Line 104">
                <a:extLst>
                  <a:ext uri="{FF2B5EF4-FFF2-40B4-BE49-F238E27FC236}">
                    <a16:creationId xmlns:a16="http://schemas.microsoft.com/office/drawing/2014/main" id="{F61ABA50-6BFB-2548-98EB-3349FE385DD1}"/>
                  </a:ext>
                </a:extLst>
              </p:cNvPr>
              <p:cNvSpPr>
                <a:spLocks noChangeAspect="1" noChangeShapeType="1"/>
              </p:cNvSpPr>
              <p:nvPr/>
            </p:nvSpPr>
            <p:spPr bwMode="auto">
              <a:xfrm flipH="1">
                <a:off x="4365" y="3312"/>
                <a:ext cx="5"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grpSp>
        <p:sp>
          <p:nvSpPr>
            <p:cNvPr id="83" name="TextBox 82">
              <a:extLst>
                <a:ext uri="{FF2B5EF4-FFF2-40B4-BE49-F238E27FC236}">
                  <a16:creationId xmlns:a16="http://schemas.microsoft.com/office/drawing/2014/main" id="{01B4218C-21DC-5543-AA36-4277043E2A5D}"/>
                </a:ext>
              </a:extLst>
            </p:cNvPr>
            <p:cNvSpPr txBox="1"/>
            <p:nvPr/>
          </p:nvSpPr>
          <p:spPr>
            <a:xfrm>
              <a:off x="10180973" y="1089821"/>
              <a:ext cx="366920"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cxnSp>
          <p:nvCxnSpPr>
            <p:cNvPr id="5" name="Straight Arrow Connector 4">
              <a:extLst>
                <a:ext uri="{FF2B5EF4-FFF2-40B4-BE49-F238E27FC236}">
                  <a16:creationId xmlns:a16="http://schemas.microsoft.com/office/drawing/2014/main" id="{FC525A2D-DCE0-6E44-810C-98FC054E4AFE}"/>
                </a:ext>
              </a:extLst>
            </p:cNvPr>
            <p:cNvCxnSpPr/>
            <p:nvPr/>
          </p:nvCxnSpPr>
          <p:spPr>
            <a:xfrm>
              <a:off x="10474920" y="1089821"/>
              <a:ext cx="0" cy="50508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0" name="Freeform 12">
              <a:extLst>
                <a:ext uri="{FF2B5EF4-FFF2-40B4-BE49-F238E27FC236}">
                  <a16:creationId xmlns:a16="http://schemas.microsoft.com/office/drawing/2014/main" id="{A88B1D24-7A3A-7942-AF61-60412FA39F15}"/>
                </a:ext>
              </a:extLst>
            </p:cNvPr>
            <p:cNvSpPr>
              <a:spLocks/>
            </p:cNvSpPr>
            <p:nvPr/>
          </p:nvSpPr>
          <p:spPr bwMode="auto">
            <a:xfrm rot="5400000" flipH="1">
              <a:off x="9993485" y="1651712"/>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32" name="TextBox 131">
              <a:extLst>
                <a:ext uri="{FF2B5EF4-FFF2-40B4-BE49-F238E27FC236}">
                  <a16:creationId xmlns:a16="http://schemas.microsoft.com/office/drawing/2014/main" id="{884499CC-27F7-684D-AEF4-E2502C18AB3C}"/>
                </a:ext>
              </a:extLst>
            </p:cNvPr>
            <p:cNvSpPr txBox="1"/>
            <p:nvPr/>
          </p:nvSpPr>
          <p:spPr>
            <a:xfrm>
              <a:off x="9921394" y="2176713"/>
              <a:ext cx="366920"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p:cxnSp>
          <p:nvCxnSpPr>
            <p:cNvPr id="133" name="Straight Arrow Connector 132">
              <a:extLst>
                <a:ext uri="{FF2B5EF4-FFF2-40B4-BE49-F238E27FC236}">
                  <a16:creationId xmlns:a16="http://schemas.microsoft.com/office/drawing/2014/main" id="{F4BBFA9E-214A-444E-BE80-B45EF61768D7}"/>
                </a:ext>
              </a:extLst>
            </p:cNvPr>
            <p:cNvCxnSpPr>
              <a:cxnSpLocks/>
            </p:cNvCxnSpPr>
            <p:nvPr/>
          </p:nvCxnSpPr>
          <p:spPr>
            <a:xfrm>
              <a:off x="9896912" y="2224032"/>
              <a:ext cx="45543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6" name="TextBox 135">
              <a:extLst>
                <a:ext uri="{FF2B5EF4-FFF2-40B4-BE49-F238E27FC236}">
                  <a16:creationId xmlns:a16="http://schemas.microsoft.com/office/drawing/2014/main" id="{A300FBBE-9F67-8D4A-A32A-D1A0603388D2}"/>
                </a:ext>
              </a:extLst>
            </p:cNvPr>
            <p:cNvSpPr txBox="1"/>
            <p:nvPr/>
          </p:nvSpPr>
          <p:spPr>
            <a:xfrm>
              <a:off x="9903967" y="1579823"/>
              <a:ext cx="462729" cy="369332"/>
            </a:xfrm>
            <a:prstGeom prst="rect">
              <a:avLst/>
            </a:prstGeom>
            <a:noFill/>
          </p:spPr>
          <p:txBody>
            <a:bodyPr wrap="square" rtlCol="0">
              <a:spAutoFit/>
            </a:bodyPr>
            <a:lstStyle/>
            <a:p>
              <a:r>
                <a:rPr lang="en-US" dirty="0" err="1"/>
                <a:t>r</a:t>
              </a:r>
              <a:r>
                <a:rPr lang="en-US" baseline="-25000" dirty="0" err="1"/>
                <a:t>b</a:t>
              </a:r>
              <a:endParaRPr lang="en-US" baseline="-25000" dirty="0"/>
            </a:p>
          </p:txBody>
        </p:sp>
        <p:sp>
          <p:nvSpPr>
            <p:cNvPr id="98" name="TextBox 97">
              <a:extLst>
                <a:ext uri="{FF2B5EF4-FFF2-40B4-BE49-F238E27FC236}">
                  <a16:creationId xmlns:a16="http://schemas.microsoft.com/office/drawing/2014/main" id="{6EB1A22C-B163-F54A-B3A4-9E08BD3097FC}"/>
                </a:ext>
              </a:extLst>
            </p:cNvPr>
            <p:cNvSpPr txBox="1"/>
            <p:nvPr/>
          </p:nvSpPr>
          <p:spPr>
            <a:xfrm>
              <a:off x="11277730" y="1821061"/>
              <a:ext cx="366920" cy="369332"/>
            </a:xfrm>
            <a:prstGeom prst="rect">
              <a:avLst/>
            </a:prstGeom>
            <a:noFill/>
          </p:spPr>
          <p:txBody>
            <a:bodyPr wrap="square" rtlCol="0">
              <a:spAutoFit/>
            </a:bodyPr>
            <a:lstStyle/>
            <a:p>
              <a:r>
                <a:rPr lang="en-US" dirty="0"/>
                <a:t>V</a:t>
              </a:r>
              <a:endParaRPr lang="en-US" baseline="-25000" dirty="0"/>
            </a:p>
          </p:txBody>
        </p:sp>
      </p:grpSp>
    </p:spTree>
    <p:extLst>
      <p:ext uri="{BB962C8B-B14F-4D97-AF65-F5344CB8AC3E}">
        <p14:creationId xmlns:p14="http://schemas.microsoft.com/office/powerpoint/2010/main" val="333059975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22: Emitter degeneration</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12140" y="1278082"/>
                <a:ext cx="11181542" cy="4623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In Driver amplifier, add probe to R</a:t>
                </a:r>
                <a:r>
                  <a:rPr lang="en-US" sz="2000" baseline="-25000" dirty="0">
                    <a:solidFill>
                      <a:srgbClr val="000000"/>
                    </a:solidFill>
                    <a:latin typeface="Calibri"/>
                    <a:ea typeface="Calibri"/>
                    <a:cs typeface="Calibri"/>
                    <a:sym typeface="Calibri"/>
                  </a:rPr>
                  <a:t>11</a:t>
                </a:r>
                <a:r>
                  <a:rPr lang="en-US" sz="2000" dirty="0">
                    <a:solidFill>
                      <a:srgbClr val="000000"/>
                    </a:solidFill>
                    <a:latin typeface="Calibri"/>
                    <a:ea typeface="Calibri"/>
                    <a:cs typeface="Calibri"/>
                    <a:sym typeface="Calibri"/>
                  </a:rPr>
                  <a:t>, this allows us to measure the AC voltage,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oMath>
                </a14:m>
                <a:endParaRPr lang="en-US" sz="2000" dirty="0">
                  <a:solidFill>
                    <a:srgbClr val="000000"/>
                  </a:solidFill>
                  <a:latin typeface="Calibri"/>
                  <a:ea typeface="Calibri"/>
                  <a:cs typeface="Calibri"/>
                  <a:sym typeface="Calibri"/>
                </a:endParaRPr>
              </a:p>
              <a:p>
                <a:pPr defTabSz="457200" latinLnBrk="1" hangingPunct="0"/>
                <a:endParaRPr lang="en-US" sz="2000" dirty="0">
                  <a:solidFill>
                    <a:srgbClr val="000000"/>
                  </a:solidFill>
                  <a:latin typeface="Calibri"/>
                  <a:ea typeface="Calibri"/>
                  <a:cs typeface="Calibri"/>
                  <a:sym typeface="Calibri"/>
                </a:endParaRP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Measure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𝑣</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𝑉</m:t>
                        </m:r>
                        <m:r>
                          <a:rPr lang="en-US" sz="2000" b="0" i="1" smtClean="0">
                            <a:solidFill>
                              <a:srgbClr val="000000"/>
                            </a:solidFill>
                            <a:latin typeface="Cambria Math" panose="02040503050406030204" pitchFamily="18" charset="0"/>
                            <a:cs typeface="Calibri"/>
                            <a:sym typeface="Calibri"/>
                          </a:rPr>
                          <m:t> </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den>
                    </m:f>
                  </m:oMath>
                </a14:m>
                <a:r>
                  <a:rPr lang="en-US" sz="2000" dirty="0">
                    <a:solidFill>
                      <a:srgbClr val="000000"/>
                    </a:solidFill>
                    <a:latin typeface="Calibri"/>
                    <a:ea typeface="Calibri"/>
                    <a:cs typeface="Calibri"/>
                    <a:sym typeface="Calibri"/>
                  </a:rPr>
                  <a:t> with R</a:t>
                </a:r>
                <a:r>
                  <a:rPr lang="en-US" sz="2000" baseline="-25000" dirty="0">
                    <a:solidFill>
                      <a:srgbClr val="000000"/>
                    </a:solidFill>
                    <a:latin typeface="Calibri"/>
                    <a:ea typeface="Calibri"/>
                    <a:cs typeface="Calibri"/>
                    <a:sym typeface="Calibri"/>
                  </a:rPr>
                  <a:t>13</a:t>
                </a:r>
                <a:r>
                  <a:rPr lang="en-US" sz="2000" dirty="0">
                    <a:solidFill>
                      <a:srgbClr val="000000"/>
                    </a:solidFill>
                    <a:latin typeface="Calibri"/>
                    <a:ea typeface="Calibri"/>
                    <a:cs typeface="Calibri"/>
                    <a:sym typeface="Calibri"/>
                  </a:rPr>
                  <a:t> turned fully counterclockwise</a:t>
                </a: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Calculate the expected voltage gain for each setting</a:t>
                </a: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Measure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oMath>
                </a14:m>
                <a:r>
                  <a:rPr lang="en-US" sz="2000" dirty="0">
                    <a:solidFill>
                      <a:srgbClr val="000000"/>
                    </a:solidFill>
                    <a:latin typeface="Calibri"/>
                    <a:ea typeface="Calibri"/>
                    <a:cs typeface="Calibri"/>
                    <a:sym typeface="Calibri"/>
                  </a:rPr>
                  <a:t> at the maximal gain setting</a:t>
                </a: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The open circuit voltage is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0</m:t>
                        </m:r>
                      </m:sub>
                    </m:sSub>
                    <m:r>
                      <a:rPr lang="en-US" sz="2000" b="0" i="1" smtClean="0">
                        <a:solidFill>
                          <a:srgbClr val="000000"/>
                        </a:solidFill>
                        <a:latin typeface="Cambria Math" panose="02040503050406030204" pitchFamily="18" charset="0"/>
                        <a:cs typeface="Calibri"/>
                        <a:sym typeface="Calibri"/>
                      </a:rPr>
                      <m:t>=2</m:t>
                    </m:r>
                    <m:r>
                      <a:rPr lang="en-US" sz="2000" b="0" i="1" smtClean="0">
                        <a:solidFill>
                          <a:srgbClr val="000000"/>
                        </a:solidFill>
                        <a:latin typeface="Cambria Math" panose="02040503050406030204" pitchFamily="18" charset="0"/>
                        <a:cs typeface="Calibri"/>
                        <a:sym typeface="Calibri"/>
                      </a:rPr>
                      <m:t>𝑉</m:t>
                    </m:r>
                  </m:oMath>
                </a14:m>
                <a:r>
                  <a:rPr lang="en-US" sz="2000" dirty="0">
                    <a:solidFill>
                      <a:srgbClr val="000000"/>
                    </a:solidFill>
                    <a:latin typeface="Calibri"/>
                    <a:ea typeface="Calibri"/>
                    <a:cs typeface="Calibri"/>
                    <a:sym typeface="Calibri"/>
                  </a:rPr>
                  <a:t>, calculate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oMath>
                </a14:m>
                <a:r>
                  <a:rPr lang="en-US" sz="2000" dirty="0">
                    <a:solidFill>
                      <a:srgbClr val="000000"/>
                    </a:solidFill>
                    <a:latin typeface="Calibri"/>
                    <a:ea typeface="Calibri"/>
                    <a:cs typeface="Calibri"/>
                    <a:sym typeface="Calibri"/>
                  </a:rPr>
                  <a:t> in terms of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𝑀</m:t>
                        </m:r>
                      </m:sub>
                    </m:sSub>
                  </m:oMath>
                </a14:m>
                <a:endParaRPr lang="en-US" sz="2000"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12140" y="1278082"/>
                <a:ext cx="11181542" cy="4623949"/>
              </a:xfrm>
              <a:prstGeom prst="rect">
                <a:avLst/>
              </a:prstGeom>
              <a:blipFill>
                <a:blip r:embed="rId3"/>
                <a:stretch>
                  <a:fillRect l="-1022" t="-822"/>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65</a:t>
            </a:fld>
            <a:endParaRPr lang="en-US"/>
          </a:p>
        </p:txBody>
      </p:sp>
    </p:spTree>
    <p:extLst>
      <p:ext uri="{BB962C8B-B14F-4D97-AF65-F5344CB8AC3E}">
        <p14:creationId xmlns:p14="http://schemas.microsoft.com/office/powerpoint/2010/main" val="333489270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61257" y="76149"/>
            <a:ext cx="11815947"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23: Norcal Buffer amplifier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835670" y="1148589"/>
                <a:ext cx="9135021" cy="2936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Measure the DC voltage at source of the JFET</a:t>
                </a: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Calculate the source and drain voltages you should expect</a:t>
                </a: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Measure the voltage gain</a:t>
                </a: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Find the transconductance you should expect</a:t>
                </a: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Calculate the available power P</a:t>
                </a:r>
                <a:r>
                  <a:rPr lang="en-US" sz="2000" baseline="-25000" dirty="0">
                    <a:solidFill>
                      <a:srgbClr val="000000"/>
                    </a:solidFill>
                    <a:latin typeface="Calibri" panose="020F0502020204030204" pitchFamily="34" charset="0"/>
                    <a:cs typeface="Calibri" panose="020F0502020204030204" pitchFamily="34" charset="0"/>
                    <a:sym typeface="Calibri"/>
                  </a:rPr>
                  <a:t>+</a:t>
                </a:r>
                <a:r>
                  <a:rPr lang="en-US" sz="2000" dirty="0">
                    <a:solidFill>
                      <a:srgbClr val="000000"/>
                    </a:solidFill>
                    <a:latin typeface="Calibri" panose="020F0502020204030204" pitchFamily="34" charset="0"/>
                    <a:cs typeface="Calibri" panose="020F0502020204030204" pitchFamily="34" charset="0"/>
                    <a:sym typeface="Calibri"/>
                  </a:rPr>
                  <a:t> from the function generator through a 1.5Kohm load.  Calculate gain in in dB</a:t>
                </a:r>
              </a:p>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𝐺</m:t>
                        </m:r>
                      </m:e>
                      <m:sub>
                        <m:r>
                          <a:rPr lang="en-US" sz="2000" b="0" i="1" smtClean="0">
                            <a:solidFill>
                              <a:srgbClr val="000000"/>
                            </a:solidFill>
                            <a:latin typeface="Cambria Math" panose="02040503050406030204" pitchFamily="18" charset="0"/>
                            <a:cs typeface="Calibri" panose="020F0502020204030204" pitchFamily="34" charset="0"/>
                            <a:sym typeface="Calibri"/>
                          </a:rPr>
                          <m:t>𝑉</m:t>
                        </m:r>
                      </m:sub>
                    </m:sSub>
                    <m:r>
                      <a:rPr lang="en-US" sz="2000" b="0" i="1" smtClean="0">
                        <a:solidFill>
                          <a:srgbClr val="000000"/>
                        </a:solidFill>
                        <a:latin typeface="Cambria Math" panose="02040503050406030204" pitchFamily="18" charset="0"/>
                        <a:cs typeface="Calibri" panose="020F0502020204030204" pitchFamily="34" charset="0"/>
                        <a:sym typeface="Calibri"/>
                      </a:rPr>
                      <m:t>=</m:t>
                    </m:r>
                    <m:f>
                      <m:fPr>
                        <m:ctrlPr>
                          <a:rPr lang="en-US" sz="2000" b="0" i="1" smtClean="0">
                            <a:solidFill>
                              <a:srgbClr val="000000"/>
                            </a:solidFill>
                            <a:latin typeface="Cambria Math" panose="02040503050406030204" pitchFamily="18" charset="0"/>
                            <a:cs typeface="Calibri" panose="020F0502020204030204" pitchFamily="34" charset="0"/>
                            <a:sym typeface="Calibri"/>
                          </a:rPr>
                        </m:ctrlPr>
                      </m:fPr>
                      <m:num>
                        <m:r>
                          <a:rPr lang="en-US" sz="2000" b="0" i="1" smtClean="0">
                            <a:solidFill>
                              <a:srgbClr val="000000"/>
                            </a:solidFill>
                            <a:latin typeface="Cambria Math" panose="02040503050406030204" pitchFamily="18" charset="0"/>
                            <a:cs typeface="Calibri" panose="020F0502020204030204" pitchFamily="34" charset="0"/>
                            <a:sym typeface="Calibri"/>
                          </a:rPr>
                          <m:t>𝑉</m:t>
                        </m:r>
                      </m:num>
                      <m:den>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cs typeface="Calibri" panose="020F0502020204030204" pitchFamily="34" charset="0"/>
                                <a:sym typeface="Calibri"/>
                              </a:rPr>
                              <m:t>𝑖</m:t>
                            </m:r>
                          </m:sub>
                        </m:sSub>
                      </m:den>
                    </m:f>
                    <m:r>
                      <a:rPr lang="en-US" sz="2000" b="0" i="1" smtClean="0">
                        <a:solidFill>
                          <a:srgbClr val="000000"/>
                        </a:solidFill>
                        <a:latin typeface="Cambria Math" panose="02040503050406030204" pitchFamily="18" charset="0"/>
                        <a:cs typeface="Calibri" panose="020F0502020204030204" pitchFamily="34" charset="0"/>
                        <a:sym typeface="Calibri"/>
                      </a:rPr>
                      <m:t>= </m:t>
                    </m:r>
                    <m:f>
                      <m:fPr>
                        <m:ctrlPr>
                          <a:rPr lang="en-US" sz="2000" b="0" i="1" smtClean="0">
                            <a:solidFill>
                              <a:srgbClr val="000000"/>
                            </a:solidFill>
                            <a:latin typeface="Cambria Math" panose="02040503050406030204" pitchFamily="18" charset="0"/>
                            <a:cs typeface="Calibri" panose="020F0502020204030204" pitchFamily="34" charset="0"/>
                            <a:sym typeface="Calibri"/>
                          </a:rPr>
                        </m:ctrlPr>
                      </m:fPr>
                      <m:num>
                        <m:r>
                          <a:rPr lang="en-US" sz="2000" b="0" i="1" smtClean="0">
                            <a:solidFill>
                              <a:srgbClr val="000000"/>
                            </a:solidFill>
                            <a:latin typeface="Cambria Math" panose="02040503050406030204" pitchFamily="18" charset="0"/>
                            <a:cs typeface="Calibri" panose="020F0502020204030204" pitchFamily="34" charset="0"/>
                            <a:sym typeface="Calibri"/>
                          </a:rPr>
                          <m:t>1</m:t>
                        </m:r>
                      </m:num>
                      <m:den>
                        <m:r>
                          <a:rPr lang="en-US" sz="2000" b="0" i="1" smtClean="0">
                            <a:solidFill>
                              <a:srgbClr val="000000"/>
                            </a:solidFill>
                            <a:latin typeface="Cambria Math" panose="02040503050406030204" pitchFamily="18" charset="0"/>
                            <a:cs typeface="Calibri" panose="020F0502020204030204" pitchFamily="34" charset="0"/>
                            <a:sym typeface="Calibri"/>
                          </a:rPr>
                          <m:t>1+</m:t>
                        </m:r>
                        <m:f>
                          <m:fPr>
                            <m:ctrlPr>
                              <a:rPr lang="en-US" sz="2000" b="0" i="1" smtClean="0">
                                <a:solidFill>
                                  <a:srgbClr val="000000"/>
                                </a:solidFill>
                                <a:latin typeface="Cambria Math" panose="02040503050406030204" pitchFamily="18" charset="0"/>
                                <a:cs typeface="Calibri" panose="020F0502020204030204" pitchFamily="34" charset="0"/>
                                <a:sym typeface="Calibri"/>
                              </a:rPr>
                            </m:ctrlPr>
                          </m:fPr>
                          <m:num>
                            <m:r>
                              <a:rPr lang="en-US" sz="2000" b="0" i="1" smtClean="0">
                                <a:solidFill>
                                  <a:srgbClr val="000000"/>
                                </a:solidFill>
                                <a:latin typeface="Cambria Math" panose="02040503050406030204" pitchFamily="18" charset="0"/>
                                <a:cs typeface="Calibri" panose="020F0502020204030204" pitchFamily="34" charset="0"/>
                                <a:sym typeface="Calibri"/>
                              </a:rPr>
                              <m:t>1</m:t>
                            </m:r>
                          </m:num>
                          <m:den>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𝑔</m:t>
                                </m:r>
                              </m:e>
                              <m:sub>
                                <m:r>
                                  <a:rPr lang="en-US" sz="2000" b="0" i="1" smtClean="0">
                                    <a:solidFill>
                                      <a:srgbClr val="000000"/>
                                    </a:solidFill>
                                    <a:latin typeface="Cambria Math" panose="02040503050406030204" pitchFamily="18" charset="0"/>
                                    <a:cs typeface="Calibri" panose="020F0502020204030204" pitchFamily="34" charset="0"/>
                                    <a:sym typeface="Calibri"/>
                                  </a:rPr>
                                  <m:t>𝑚</m:t>
                                </m:r>
                              </m:sub>
                            </m:sSub>
                            <m:r>
                              <a:rPr lang="en-US" sz="2000" b="0" i="1" smtClean="0">
                                <a:solidFill>
                                  <a:srgbClr val="000000"/>
                                </a:solidFill>
                                <a:latin typeface="Cambria Math" panose="02040503050406030204" pitchFamily="18" charset="0"/>
                                <a:cs typeface="Calibri" panose="020F0502020204030204" pitchFamily="34" charset="0"/>
                                <a:sym typeface="Calibri"/>
                              </a:rPr>
                              <m:t>𝑅</m:t>
                            </m:r>
                          </m:den>
                        </m:f>
                      </m:den>
                    </m:f>
                  </m:oMath>
                </a14:m>
                <a:r>
                  <a:rPr lang="en-US" sz="2000" dirty="0">
                    <a:solidFill>
                      <a:srgbClr val="000000"/>
                    </a:solidFill>
                    <a:latin typeface="Calibri" panose="020F0502020204030204" pitchFamily="34" charset="0"/>
                    <a:cs typeface="Calibri" panose="020F0502020204030204" pitchFamily="34" charset="0"/>
                    <a:sym typeface="Calibri"/>
                  </a:rPr>
                  <a:t>, or about 1 since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𝑔</m:t>
                        </m:r>
                      </m:e>
                      <m:sub>
                        <m:r>
                          <a:rPr lang="en-US" sz="2000" b="0" i="1" smtClean="0">
                            <a:solidFill>
                              <a:srgbClr val="000000"/>
                            </a:solidFill>
                            <a:latin typeface="Cambria Math" panose="02040503050406030204" pitchFamily="18" charset="0"/>
                            <a:cs typeface="Calibri" panose="020F0502020204030204" pitchFamily="34" charset="0"/>
                            <a:sym typeface="Calibri"/>
                          </a:rPr>
                          <m:t>𝑚</m:t>
                        </m:r>
                      </m:sub>
                    </m:sSub>
                    <m:r>
                      <a:rPr lang="en-US" sz="200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10</m:t>
                    </m:r>
                  </m:oMath>
                </a14:m>
                <a:endParaRPr lang="en-US" sz="2000" dirty="0">
                  <a:solidFill>
                    <a:srgbClr val="000000"/>
                  </a:solidFill>
                  <a:latin typeface="Calibri" panose="020F0502020204030204" pitchFamily="34" charset="0"/>
                  <a:cs typeface="Calibri" panose="020F0502020204030204" pitchFamily="34" charset="0"/>
                  <a:sym typeface="Calibri"/>
                </a:endParaRPr>
              </a:p>
              <a:p>
                <a:pPr defTabSz="45720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835670" y="1148589"/>
                <a:ext cx="9135021" cy="2936740"/>
              </a:xfrm>
              <a:prstGeom prst="rect">
                <a:avLst/>
              </a:prstGeom>
              <a:blipFill>
                <a:blip r:embed="rId3"/>
                <a:stretch>
                  <a:fillRect l="-1110" t="-1293"/>
                </a:stretch>
              </a:blipFill>
              <a:ln w="12700" cap="flat">
                <a:noFill/>
                <a:miter lim="400000"/>
              </a:ln>
              <a:effectLst/>
            </p:spPr>
            <p:txBody>
              <a:bodyPr/>
              <a:lstStyle/>
              <a:p>
                <a:r>
                  <a:rPr lang="en-US">
                    <a:noFill/>
                  </a:rPr>
                  <a:t> </a:t>
                </a:r>
              </a:p>
            </p:txBody>
          </p:sp>
        </mc:Fallback>
      </mc:AlternateContent>
      <p:sp>
        <p:nvSpPr>
          <p:cNvPr id="93" name="Slide Number Placeholder 92">
            <a:extLst>
              <a:ext uri="{FF2B5EF4-FFF2-40B4-BE49-F238E27FC236}">
                <a16:creationId xmlns:a16="http://schemas.microsoft.com/office/drawing/2014/main" id="{E1105482-C95D-C247-92F2-B9BAD06A5878}"/>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66</a:t>
            </a:fld>
            <a:endParaRPr lang="en-US"/>
          </a:p>
        </p:txBody>
      </p:sp>
      <p:grpSp>
        <p:nvGrpSpPr>
          <p:cNvPr id="2" name="Group 1">
            <a:extLst>
              <a:ext uri="{FF2B5EF4-FFF2-40B4-BE49-F238E27FC236}">
                <a16:creationId xmlns:a16="http://schemas.microsoft.com/office/drawing/2014/main" id="{A4ECB66C-3210-944C-9FA8-0E291655B762}"/>
              </a:ext>
            </a:extLst>
          </p:cNvPr>
          <p:cNvGrpSpPr/>
          <p:nvPr/>
        </p:nvGrpSpPr>
        <p:grpSpPr>
          <a:xfrm>
            <a:off x="4468252" y="3429000"/>
            <a:ext cx="7463558" cy="2792989"/>
            <a:chOff x="2013098" y="1484443"/>
            <a:chExt cx="7463558" cy="2792989"/>
          </a:xfrm>
        </p:grpSpPr>
        <p:grpSp>
          <p:nvGrpSpPr>
            <p:cNvPr id="5" name="Group 4">
              <a:extLst>
                <a:ext uri="{FF2B5EF4-FFF2-40B4-BE49-F238E27FC236}">
                  <a16:creationId xmlns:a16="http://schemas.microsoft.com/office/drawing/2014/main" id="{339A2A84-4DB2-F54A-B7CE-826C5C63F227}"/>
                </a:ext>
              </a:extLst>
            </p:cNvPr>
            <p:cNvGrpSpPr/>
            <p:nvPr/>
          </p:nvGrpSpPr>
          <p:grpSpPr>
            <a:xfrm>
              <a:off x="7681700" y="2815671"/>
              <a:ext cx="796405" cy="519348"/>
              <a:chOff x="2940494" y="1205493"/>
              <a:chExt cx="796405" cy="519348"/>
            </a:xfrm>
          </p:grpSpPr>
          <p:sp>
            <p:nvSpPr>
              <p:cNvPr id="6" name="Oval 5">
                <a:extLst>
                  <a:ext uri="{FF2B5EF4-FFF2-40B4-BE49-F238E27FC236}">
                    <a16:creationId xmlns:a16="http://schemas.microsoft.com/office/drawing/2014/main" id="{FDF316A7-DD9E-364E-920A-03E050F20C61}"/>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7" name="Straight Connector 6">
                <a:extLst>
                  <a:ext uri="{FF2B5EF4-FFF2-40B4-BE49-F238E27FC236}">
                    <a16:creationId xmlns:a16="http://schemas.microsoft.com/office/drawing/2014/main" id="{6885ADBA-0C68-8649-943A-459C6A94E818}"/>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 name="Straight Arrow Connector 7">
                <a:extLst>
                  <a:ext uri="{FF2B5EF4-FFF2-40B4-BE49-F238E27FC236}">
                    <a16:creationId xmlns:a16="http://schemas.microsoft.com/office/drawing/2014/main" id="{2D33B405-A28A-744A-86EA-E342F270EECA}"/>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 name="Straight Connector 8">
                <a:extLst>
                  <a:ext uri="{FF2B5EF4-FFF2-40B4-BE49-F238E27FC236}">
                    <a16:creationId xmlns:a16="http://schemas.microsoft.com/office/drawing/2014/main" id="{E444CAFD-0F4B-D34C-897C-1A6246E4C22A}"/>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6D7FEA62-4411-DB42-B845-A8B903F4283B}"/>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89E936DD-1739-5A4D-883C-C6349A0CB2AD}"/>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
          <p:nvSpPr>
            <p:cNvPr id="13" name="Freeform 12">
              <a:extLst>
                <a:ext uri="{FF2B5EF4-FFF2-40B4-BE49-F238E27FC236}">
                  <a16:creationId xmlns:a16="http://schemas.microsoft.com/office/drawing/2014/main" id="{10E82F2C-0397-3D4F-B658-297A5B8658CC}"/>
                </a:ext>
              </a:extLst>
            </p:cNvPr>
            <p:cNvSpPr>
              <a:spLocks noChangeAspect="1"/>
            </p:cNvSpPr>
            <p:nvPr/>
          </p:nvSpPr>
          <p:spPr bwMode="auto">
            <a:xfrm rot="5400000">
              <a:off x="2470058" y="268274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4" name="Group 210">
              <a:extLst>
                <a:ext uri="{FF2B5EF4-FFF2-40B4-BE49-F238E27FC236}">
                  <a16:creationId xmlns:a16="http://schemas.microsoft.com/office/drawing/2014/main" id="{8E591BBE-925D-C945-9EF5-2E4E59A5FCD4}"/>
                </a:ext>
              </a:extLst>
            </p:cNvPr>
            <p:cNvGrpSpPr>
              <a:grpSpLocks/>
            </p:cNvGrpSpPr>
            <p:nvPr/>
          </p:nvGrpSpPr>
          <p:grpSpPr bwMode="auto">
            <a:xfrm>
              <a:off x="5997709" y="3059572"/>
              <a:ext cx="304800" cy="762000"/>
              <a:chOff x="3216" y="1728"/>
              <a:chExt cx="192" cy="480"/>
            </a:xfrm>
          </p:grpSpPr>
          <p:sp>
            <p:nvSpPr>
              <p:cNvPr id="15" name="Line 8">
                <a:extLst>
                  <a:ext uri="{FF2B5EF4-FFF2-40B4-BE49-F238E27FC236}">
                    <a16:creationId xmlns:a16="http://schemas.microsoft.com/office/drawing/2014/main" id="{FB9A9BF2-8103-DB46-B069-4741C291F57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Line 9">
                <a:extLst>
                  <a:ext uri="{FF2B5EF4-FFF2-40B4-BE49-F238E27FC236}">
                    <a16:creationId xmlns:a16="http://schemas.microsoft.com/office/drawing/2014/main" id="{82D38EE6-2099-7444-AE83-F091BA8ED84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 name="Line 10">
                <a:extLst>
                  <a:ext uri="{FF2B5EF4-FFF2-40B4-BE49-F238E27FC236}">
                    <a16:creationId xmlns:a16="http://schemas.microsoft.com/office/drawing/2014/main" id="{9A5BE7C1-1FBD-3744-AE51-0CABB606629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 name="Line 11">
                <a:extLst>
                  <a:ext uri="{FF2B5EF4-FFF2-40B4-BE49-F238E27FC236}">
                    <a16:creationId xmlns:a16="http://schemas.microsoft.com/office/drawing/2014/main" id="{D9F6D4DA-8EA9-C449-81FE-9FA4A2D9A35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 name="Group 222">
              <a:extLst>
                <a:ext uri="{FF2B5EF4-FFF2-40B4-BE49-F238E27FC236}">
                  <a16:creationId xmlns:a16="http://schemas.microsoft.com/office/drawing/2014/main" id="{FD9DE7DB-E106-C642-829B-D0F6B7974C61}"/>
                </a:ext>
              </a:extLst>
            </p:cNvPr>
            <p:cNvGrpSpPr>
              <a:grpSpLocks/>
            </p:cNvGrpSpPr>
            <p:nvPr/>
          </p:nvGrpSpPr>
          <p:grpSpPr bwMode="auto">
            <a:xfrm>
              <a:off x="9063622" y="2340324"/>
              <a:ext cx="304800" cy="381000"/>
              <a:chOff x="4272" y="3072"/>
              <a:chExt cx="192" cy="240"/>
            </a:xfrm>
          </p:grpSpPr>
          <p:sp>
            <p:nvSpPr>
              <p:cNvPr id="20" name="Line 99">
                <a:extLst>
                  <a:ext uri="{FF2B5EF4-FFF2-40B4-BE49-F238E27FC236}">
                    <a16:creationId xmlns:a16="http://schemas.microsoft.com/office/drawing/2014/main" id="{8DD72CE4-D551-5449-81B1-C358082E70F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100">
                <a:extLst>
                  <a:ext uri="{FF2B5EF4-FFF2-40B4-BE49-F238E27FC236}">
                    <a16:creationId xmlns:a16="http://schemas.microsoft.com/office/drawing/2014/main" id="{65D9EF72-2C23-2F44-AFE5-FC6474B4447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1">
                <a:extLst>
                  <a:ext uri="{FF2B5EF4-FFF2-40B4-BE49-F238E27FC236}">
                    <a16:creationId xmlns:a16="http://schemas.microsoft.com/office/drawing/2014/main" id="{1FE29893-00F3-0743-B120-0B77B6EB629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2">
                <a:extLst>
                  <a:ext uri="{FF2B5EF4-FFF2-40B4-BE49-F238E27FC236}">
                    <a16:creationId xmlns:a16="http://schemas.microsoft.com/office/drawing/2014/main" id="{C8CF00B2-6DBA-7143-A22E-5EB595CBFEC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3">
                <a:extLst>
                  <a:ext uri="{FF2B5EF4-FFF2-40B4-BE49-F238E27FC236}">
                    <a16:creationId xmlns:a16="http://schemas.microsoft.com/office/drawing/2014/main" id="{376847FB-A91C-F947-BB0A-5E4A0D99EAB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04">
                <a:extLst>
                  <a:ext uri="{FF2B5EF4-FFF2-40B4-BE49-F238E27FC236}">
                    <a16:creationId xmlns:a16="http://schemas.microsoft.com/office/drawing/2014/main" id="{3D4629F7-6FED-BF4D-B5F9-AE7FDBC4C32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6" name="Straight Arrow Connector 25">
              <a:extLst>
                <a:ext uri="{FF2B5EF4-FFF2-40B4-BE49-F238E27FC236}">
                  <a16:creationId xmlns:a16="http://schemas.microsoft.com/office/drawing/2014/main" id="{3EF399F7-D6D0-ED4C-BE6C-34DFF73EBEDE}"/>
                </a:ext>
              </a:extLst>
            </p:cNvPr>
            <p:cNvCxnSpPr>
              <a:cxnSpLocks/>
            </p:cNvCxnSpPr>
            <p:nvPr/>
          </p:nvCxnSpPr>
          <p:spPr>
            <a:xfrm flipV="1">
              <a:off x="5997710" y="3257156"/>
              <a:ext cx="267491" cy="367637"/>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3" name="TextBox 32">
              <a:extLst>
                <a:ext uri="{FF2B5EF4-FFF2-40B4-BE49-F238E27FC236}">
                  <a16:creationId xmlns:a16="http://schemas.microsoft.com/office/drawing/2014/main" id="{7DA15984-5937-4B47-9AF8-6CC6A8A69A00}"/>
                </a:ext>
              </a:extLst>
            </p:cNvPr>
            <p:cNvSpPr txBox="1"/>
            <p:nvPr/>
          </p:nvSpPr>
          <p:spPr>
            <a:xfrm flipH="1">
              <a:off x="2326572" y="2702262"/>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1.5</a:t>
              </a:r>
              <a:r>
                <a:rPr lang="en-US" sz="1400" dirty="0">
                  <a:solidFill>
                    <a:srgbClr val="000000"/>
                  </a:solidFill>
                  <a:latin typeface="Calibri"/>
                  <a:ea typeface="Calibri"/>
                  <a:cs typeface="Calibri"/>
                  <a:sym typeface="Calibri"/>
                </a:rPr>
                <a:t>K</a:t>
              </a:r>
            </a:p>
          </p:txBody>
        </p:sp>
        <p:sp>
          <p:nvSpPr>
            <p:cNvPr id="34" name="TextBox 33">
              <a:extLst>
                <a:ext uri="{FF2B5EF4-FFF2-40B4-BE49-F238E27FC236}">
                  <a16:creationId xmlns:a16="http://schemas.microsoft.com/office/drawing/2014/main" id="{B9E64F4F-FE3B-674C-8D4D-56E10BDB2C0F}"/>
                </a:ext>
              </a:extLst>
            </p:cNvPr>
            <p:cNvSpPr txBox="1"/>
            <p:nvPr/>
          </p:nvSpPr>
          <p:spPr>
            <a:xfrm flipH="1">
              <a:off x="5667866" y="3352772"/>
              <a:ext cx="51472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50</a:t>
              </a:r>
            </a:p>
            <a:p>
              <a:pPr defTabSz="457200" latinLnBrk="1" hangingPunct="0"/>
              <a:r>
                <a:rPr lang="en-US" sz="1400" dirty="0">
                  <a:solidFill>
                    <a:srgbClr val="000000"/>
                  </a:solidFill>
                  <a:latin typeface="Calibri"/>
                  <a:ea typeface="Calibri"/>
                  <a:cs typeface="Calibri"/>
                  <a:sym typeface="Calibri"/>
                </a:rPr>
                <a:t>25pF</a:t>
              </a:r>
            </a:p>
          </p:txBody>
        </p:sp>
        <p:cxnSp>
          <p:nvCxnSpPr>
            <p:cNvPr id="35" name="Straight Connector 34">
              <a:extLst>
                <a:ext uri="{FF2B5EF4-FFF2-40B4-BE49-F238E27FC236}">
                  <a16:creationId xmlns:a16="http://schemas.microsoft.com/office/drawing/2014/main" id="{CD669EB7-0C61-0642-BBD7-3011E6BAC8F9}"/>
                </a:ext>
              </a:extLst>
            </p:cNvPr>
            <p:cNvCxnSpPr>
              <a:cxnSpLocks/>
            </p:cNvCxnSpPr>
            <p:nvPr/>
          </p:nvCxnSpPr>
          <p:spPr>
            <a:xfrm flipH="1">
              <a:off x="8458074" y="1917532"/>
              <a:ext cx="1" cy="98230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6" name="Oval 35">
              <a:extLst>
                <a:ext uri="{FF2B5EF4-FFF2-40B4-BE49-F238E27FC236}">
                  <a16:creationId xmlns:a16="http://schemas.microsoft.com/office/drawing/2014/main" id="{DD2145F7-78CA-9840-A8C7-C57A9E17399A}"/>
                </a:ext>
              </a:extLst>
            </p:cNvPr>
            <p:cNvSpPr/>
            <p:nvPr/>
          </p:nvSpPr>
          <p:spPr>
            <a:xfrm>
              <a:off x="8408587" y="18897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7" name="Group 209">
              <a:extLst>
                <a:ext uri="{FF2B5EF4-FFF2-40B4-BE49-F238E27FC236}">
                  <a16:creationId xmlns:a16="http://schemas.microsoft.com/office/drawing/2014/main" id="{15C52109-E6A9-8844-B81D-2BD74946A76D}"/>
                </a:ext>
              </a:extLst>
            </p:cNvPr>
            <p:cNvGrpSpPr>
              <a:grpSpLocks/>
            </p:cNvGrpSpPr>
            <p:nvPr/>
          </p:nvGrpSpPr>
          <p:grpSpPr bwMode="auto">
            <a:xfrm>
              <a:off x="6479108" y="3069439"/>
              <a:ext cx="152400" cy="762000"/>
              <a:chOff x="3935" y="1728"/>
              <a:chExt cx="96" cy="480"/>
            </a:xfrm>
          </p:grpSpPr>
          <p:sp>
            <p:nvSpPr>
              <p:cNvPr id="38" name="Arc 59">
                <a:extLst>
                  <a:ext uri="{FF2B5EF4-FFF2-40B4-BE49-F238E27FC236}">
                    <a16:creationId xmlns:a16="http://schemas.microsoft.com/office/drawing/2014/main" id="{7D19D41F-47FF-DE45-9084-09D798E4F4F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 name="Arc 60">
                <a:extLst>
                  <a:ext uri="{FF2B5EF4-FFF2-40B4-BE49-F238E27FC236}">
                    <a16:creationId xmlns:a16="http://schemas.microsoft.com/office/drawing/2014/main" id="{C80CC08E-4ACB-604D-A007-CA8A0DCA001C}"/>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 name="Arc 61">
                <a:extLst>
                  <a:ext uri="{FF2B5EF4-FFF2-40B4-BE49-F238E27FC236}">
                    <a16:creationId xmlns:a16="http://schemas.microsoft.com/office/drawing/2014/main" id="{55B1161A-DD5E-B441-8A17-FF78BD18160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1" name="Arc 62">
                <a:extLst>
                  <a:ext uri="{FF2B5EF4-FFF2-40B4-BE49-F238E27FC236}">
                    <a16:creationId xmlns:a16="http://schemas.microsoft.com/office/drawing/2014/main" id="{719FA313-C609-C244-8586-99619DB9D07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 name="Line 63">
                <a:extLst>
                  <a:ext uri="{FF2B5EF4-FFF2-40B4-BE49-F238E27FC236}">
                    <a16:creationId xmlns:a16="http://schemas.microsoft.com/office/drawing/2014/main" id="{7A025C12-A39F-4545-90DE-33902E3E133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64">
                <a:extLst>
                  <a:ext uri="{FF2B5EF4-FFF2-40B4-BE49-F238E27FC236}">
                    <a16:creationId xmlns:a16="http://schemas.microsoft.com/office/drawing/2014/main" id="{E9132BA4-6CFC-3E45-8D86-C195A453E41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Arc 65">
                <a:extLst>
                  <a:ext uri="{FF2B5EF4-FFF2-40B4-BE49-F238E27FC236}">
                    <a16:creationId xmlns:a16="http://schemas.microsoft.com/office/drawing/2014/main" id="{DBE78B02-6396-104D-B3AA-E377FD6A435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5" name="Arc 66">
                <a:extLst>
                  <a:ext uri="{FF2B5EF4-FFF2-40B4-BE49-F238E27FC236}">
                    <a16:creationId xmlns:a16="http://schemas.microsoft.com/office/drawing/2014/main" id="{FC23F5F0-50C5-3F44-A635-D359E69C96A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67">
                <a:extLst>
                  <a:ext uri="{FF2B5EF4-FFF2-40B4-BE49-F238E27FC236}">
                    <a16:creationId xmlns:a16="http://schemas.microsoft.com/office/drawing/2014/main" id="{788C6A65-85B0-B449-BA7B-40E23769478C}"/>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68">
                <a:extLst>
                  <a:ext uri="{FF2B5EF4-FFF2-40B4-BE49-F238E27FC236}">
                    <a16:creationId xmlns:a16="http://schemas.microsoft.com/office/drawing/2014/main" id="{F3733101-C306-404B-87A7-B180D3DAFFA3}"/>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Arc 69">
                <a:extLst>
                  <a:ext uri="{FF2B5EF4-FFF2-40B4-BE49-F238E27FC236}">
                    <a16:creationId xmlns:a16="http://schemas.microsoft.com/office/drawing/2014/main" id="{9EA72915-CC51-6A48-AEDE-B3424C490CD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Arc 70">
                <a:extLst>
                  <a:ext uri="{FF2B5EF4-FFF2-40B4-BE49-F238E27FC236}">
                    <a16:creationId xmlns:a16="http://schemas.microsoft.com/office/drawing/2014/main" id="{F3AF317E-14A0-3345-A964-1B29E359EE11}"/>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71">
                <a:extLst>
                  <a:ext uri="{FF2B5EF4-FFF2-40B4-BE49-F238E27FC236}">
                    <a16:creationId xmlns:a16="http://schemas.microsoft.com/office/drawing/2014/main" id="{0F59E61C-6110-8A43-82EF-EB56BFE6963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2" name="Group 210">
              <a:extLst>
                <a:ext uri="{FF2B5EF4-FFF2-40B4-BE49-F238E27FC236}">
                  <a16:creationId xmlns:a16="http://schemas.microsoft.com/office/drawing/2014/main" id="{04C979B2-3E7B-7D41-B719-969328AF3F0F}"/>
                </a:ext>
              </a:extLst>
            </p:cNvPr>
            <p:cNvGrpSpPr>
              <a:grpSpLocks/>
            </p:cNvGrpSpPr>
            <p:nvPr/>
          </p:nvGrpSpPr>
          <p:grpSpPr bwMode="auto">
            <a:xfrm rot="5400000">
              <a:off x="5106394" y="2693848"/>
              <a:ext cx="304800" cy="762000"/>
              <a:chOff x="3216" y="1728"/>
              <a:chExt cx="192" cy="480"/>
            </a:xfrm>
          </p:grpSpPr>
          <p:sp>
            <p:nvSpPr>
              <p:cNvPr id="53" name="Line 8">
                <a:extLst>
                  <a:ext uri="{FF2B5EF4-FFF2-40B4-BE49-F238E27FC236}">
                    <a16:creationId xmlns:a16="http://schemas.microsoft.com/office/drawing/2014/main" id="{C7AFBC88-1B2A-FA4F-9A16-1C72BE571FA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9">
                <a:extLst>
                  <a:ext uri="{FF2B5EF4-FFF2-40B4-BE49-F238E27FC236}">
                    <a16:creationId xmlns:a16="http://schemas.microsoft.com/office/drawing/2014/main" id="{7AB18DA9-C979-A046-890C-06A8FBF8A78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
                <a:extLst>
                  <a:ext uri="{FF2B5EF4-FFF2-40B4-BE49-F238E27FC236}">
                    <a16:creationId xmlns:a16="http://schemas.microsoft.com/office/drawing/2014/main" id="{AB98F0DC-B55D-C748-835A-16FAEBA011F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1">
                <a:extLst>
                  <a:ext uri="{FF2B5EF4-FFF2-40B4-BE49-F238E27FC236}">
                    <a16:creationId xmlns:a16="http://schemas.microsoft.com/office/drawing/2014/main" id="{8AB7FFF9-C1D3-5741-B08C-487777170EF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7" name="Straight Connector 56">
              <a:extLst>
                <a:ext uri="{FF2B5EF4-FFF2-40B4-BE49-F238E27FC236}">
                  <a16:creationId xmlns:a16="http://schemas.microsoft.com/office/drawing/2014/main" id="{E68DE465-98DC-E14A-AF21-5ACCA8172B38}"/>
                </a:ext>
              </a:extLst>
            </p:cNvPr>
            <p:cNvCxnSpPr>
              <a:cxnSpLocks/>
            </p:cNvCxnSpPr>
            <p:nvPr/>
          </p:nvCxnSpPr>
          <p:spPr>
            <a:xfrm flipH="1">
              <a:off x="5617324" y="3074948"/>
              <a:ext cx="146304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8" name="Group 210">
              <a:extLst>
                <a:ext uri="{FF2B5EF4-FFF2-40B4-BE49-F238E27FC236}">
                  <a16:creationId xmlns:a16="http://schemas.microsoft.com/office/drawing/2014/main" id="{2141BF3C-5D21-A64F-8208-1BCCA536CF2D}"/>
                </a:ext>
              </a:extLst>
            </p:cNvPr>
            <p:cNvGrpSpPr>
              <a:grpSpLocks/>
            </p:cNvGrpSpPr>
            <p:nvPr/>
          </p:nvGrpSpPr>
          <p:grpSpPr bwMode="auto">
            <a:xfrm>
              <a:off x="4545864" y="3062190"/>
              <a:ext cx="304800" cy="762000"/>
              <a:chOff x="3216" y="1728"/>
              <a:chExt cx="192" cy="480"/>
            </a:xfrm>
          </p:grpSpPr>
          <p:sp>
            <p:nvSpPr>
              <p:cNvPr id="59" name="Line 8">
                <a:extLst>
                  <a:ext uri="{FF2B5EF4-FFF2-40B4-BE49-F238E27FC236}">
                    <a16:creationId xmlns:a16="http://schemas.microsoft.com/office/drawing/2014/main" id="{07910258-2F07-8B49-830B-6DB15B9A0DD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9">
                <a:extLst>
                  <a:ext uri="{FF2B5EF4-FFF2-40B4-BE49-F238E27FC236}">
                    <a16:creationId xmlns:a16="http://schemas.microsoft.com/office/drawing/2014/main" id="{95F7EF62-E438-C149-8F26-60220379C90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10">
                <a:extLst>
                  <a:ext uri="{FF2B5EF4-FFF2-40B4-BE49-F238E27FC236}">
                    <a16:creationId xmlns:a16="http://schemas.microsoft.com/office/drawing/2014/main" id="{BD176EEF-5BB5-1742-AC97-21E4389260A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1">
                <a:extLst>
                  <a:ext uri="{FF2B5EF4-FFF2-40B4-BE49-F238E27FC236}">
                    <a16:creationId xmlns:a16="http://schemas.microsoft.com/office/drawing/2014/main" id="{053A0F6B-416E-3542-9C16-653F3DB4824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3" name="Group 222">
              <a:extLst>
                <a:ext uri="{FF2B5EF4-FFF2-40B4-BE49-F238E27FC236}">
                  <a16:creationId xmlns:a16="http://schemas.microsoft.com/office/drawing/2014/main" id="{18F9643D-67E5-8742-A5A4-7F091B974E6B}"/>
                </a:ext>
              </a:extLst>
            </p:cNvPr>
            <p:cNvGrpSpPr>
              <a:grpSpLocks/>
            </p:cNvGrpSpPr>
            <p:nvPr/>
          </p:nvGrpSpPr>
          <p:grpSpPr bwMode="auto">
            <a:xfrm>
              <a:off x="4545864" y="3745919"/>
              <a:ext cx="304800" cy="381000"/>
              <a:chOff x="4272" y="3072"/>
              <a:chExt cx="192" cy="240"/>
            </a:xfrm>
          </p:grpSpPr>
          <p:sp>
            <p:nvSpPr>
              <p:cNvPr id="64" name="Line 99">
                <a:extLst>
                  <a:ext uri="{FF2B5EF4-FFF2-40B4-BE49-F238E27FC236}">
                    <a16:creationId xmlns:a16="http://schemas.microsoft.com/office/drawing/2014/main" id="{BD5605D9-3381-DC41-BFFF-5E559C09DA1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0">
                <a:extLst>
                  <a:ext uri="{FF2B5EF4-FFF2-40B4-BE49-F238E27FC236}">
                    <a16:creationId xmlns:a16="http://schemas.microsoft.com/office/drawing/2014/main" id="{18176630-F22F-A244-8B87-B4C249F4688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01">
                <a:extLst>
                  <a:ext uri="{FF2B5EF4-FFF2-40B4-BE49-F238E27FC236}">
                    <a16:creationId xmlns:a16="http://schemas.microsoft.com/office/drawing/2014/main" id="{BAC244B8-A3AF-9C46-8D87-D975F58494B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2">
                <a:extLst>
                  <a:ext uri="{FF2B5EF4-FFF2-40B4-BE49-F238E27FC236}">
                    <a16:creationId xmlns:a16="http://schemas.microsoft.com/office/drawing/2014/main" id="{EA521F29-A852-EB4A-A6EC-6C3EB76A18C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03">
                <a:extLst>
                  <a:ext uri="{FF2B5EF4-FFF2-40B4-BE49-F238E27FC236}">
                    <a16:creationId xmlns:a16="http://schemas.microsoft.com/office/drawing/2014/main" id="{0758EF65-52C0-A241-BE98-4B8EC85B11E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04">
                <a:extLst>
                  <a:ext uri="{FF2B5EF4-FFF2-40B4-BE49-F238E27FC236}">
                    <a16:creationId xmlns:a16="http://schemas.microsoft.com/office/drawing/2014/main" id="{7DBA2682-44F0-B247-884F-07318E370EC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0" name="Group 222">
              <a:extLst>
                <a:ext uri="{FF2B5EF4-FFF2-40B4-BE49-F238E27FC236}">
                  <a16:creationId xmlns:a16="http://schemas.microsoft.com/office/drawing/2014/main" id="{5CAB8C1D-E1C5-0B42-95EA-F7191970625F}"/>
                </a:ext>
              </a:extLst>
            </p:cNvPr>
            <p:cNvGrpSpPr>
              <a:grpSpLocks/>
            </p:cNvGrpSpPr>
            <p:nvPr/>
          </p:nvGrpSpPr>
          <p:grpSpPr bwMode="auto">
            <a:xfrm>
              <a:off x="5997709" y="3821572"/>
              <a:ext cx="304800" cy="381000"/>
              <a:chOff x="4272" y="3072"/>
              <a:chExt cx="192" cy="240"/>
            </a:xfrm>
          </p:grpSpPr>
          <p:sp>
            <p:nvSpPr>
              <p:cNvPr id="71" name="Line 99">
                <a:extLst>
                  <a:ext uri="{FF2B5EF4-FFF2-40B4-BE49-F238E27FC236}">
                    <a16:creationId xmlns:a16="http://schemas.microsoft.com/office/drawing/2014/main" id="{0FF94510-648A-B141-8231-76AF8B032FE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00">
                <a:extLst>
                  <a:ext uri="{FF2B5EF4-FFF2-40B4-BE49-F238E27FC236}">
                    <a16:creationId xmlns:a16="http://schemas.microsoft.com/office/drawing/2014/main" id="{E8C1984E-3705-8C4D-BF28-B228850E3B5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1">
                <a:extLst>
                  <a:ext uri="{FF2B5EF4-FFF2-40B4-BE49-F238E27FC236}">
                    <a16:creationId xmlns:a16="http://schemas.microsoft.com/office/drawing/2014/main" id="{E134172D-0B8C-B748-A3B0-7ACBA360683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2">
                <a:extLst>
                  <a:ext uri="{FF2B5EF4-FFF2-40B4-BE49-F238E27FC236}">
                    <a16:creationId xmlns:a16="http://schemas.microsoft.com/office/drawing/2014/main" id="{8B85305D-3D1D-7D45-8598-E8A5568CFE8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03">
                <a:extLst>
                  <a:ext uri="{FF2B5EF4-FFF2-40B4-BE49-F238E27FC236}">
                    <a16:creationId xmlns:a16="http://schemas.microsoft.com/office/drawing/2014/main" id="{FF5DB6F7-2EC4-8943-AC77-84577AD371B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4">
                <a:extLst>
                  <a:ext uri="{FF2B5EF4-FFF2-40B4-BE49-F238E27FC236}">
                    <a16:creationId xmlns:a16="http://schemas.microsoft.com/office/drawing/2014/main" id="{3D8DC7E6-2501-D846-94F4-95F253851CA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7" name="Group 222">
              <a:extLst>
                <a:ext uri="{FF2B5EF4-FFF2-40B4-BE49-F238E27FC236}">
                  <a16:creationId xmlns:a16="http://schemas.microsoft.com/office/drawing/2014/main" id="{825757BE-DFFF-6945-BF82-13B7CD283757}"/>
                </a:ext>
              </a:extLst>
            </p:cNvPr>
            <p:cNvGrpSpPr>
              <a:grpSpLocks/>
            </p:cNvGrpSpPr>
            <p:nvPr/>
          </p:nvGrpSpPr>
          <p:grpSpPr bwMode="auto">
            <a:xfrm>
              <a:off x="6400311" y="3798460"/>
              <a:ext cx="304800" cy="381000"/>
              <a:chOff x="4272" y="3072"/>
              <a:chExt cx="192" cy="240"/>
            </a:xfrm>
          </p:grpSpPr>
          <p:sp>
            <p:nvSpPr>
              <p:cNvPr id="78" name="Line 99">
                <a:extLst>
                  <a:ext uri="{FF2B5EF4-FFF2-40B4-BE49-F238E27FC236}">
                    <a16:creationId xmlns:a16="http://schemas.microsoft.com/office/drawing/2014/main" id="{0741971A-2E7E-2747-8805-0A9E3416AA4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0">
                <a:extLst>
                  <a:ext uri="{FF2B5EF4-FFF2-40B4-BE49-F238E27FC236}">
                    <a16:creationId xmlns:a16="http://schemas.microsoft.com/office/drawing/2014/main" id="{C21788F8-77A8-AD48-8F5C-E972991A07A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1">
                <a:extLst>
                  <a:ext uri="{FF2B5EF4-FFF2-40B4-BE49-F238E27FC236}">
                    <a16:creationId xmlns:a16="http://schemas.microsoft.com/office/drawing/2014/main" id="{F4724CF4-636B-1449-8C0E-692865448F8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2">
                <a:extLst>
                  <a:ext uri="{FF2B5EF4-FFF2-40B4-BE49-F238E27FC236}">
                    <a16:creationId xmlns:a16="http://schemas.microsoft.com/office/drawing/2014/main" id="{C66BB128-C3F3-0442-A34B-367D192F8BB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3">
                <a:extLst>
                  <a:ext uri="{FF2B5EF4-FFF2-40B4-BE49-F238E27FC236}">
                    <a16:creationId xmlns:a16="http://schemas.microsoft.com/office/drawing/2014/main" id="{836D02E3-6F0D-7B46-9057-4D64A36D676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104">
                <a:extLst>
                  <a:ext uri="{FF2B5EF4-FFF2-40B4-BE49-F238E27FC236}">
                    <a16:creationId xmlns:a16="http://schemas.microsoft.com/office/drawing/2014/main" id="{36404FB7-3B05-8944-881B-5F524030F00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4" name="Freeform 83">
              <a:extLst>
                <a:ext uri="{FF2B5EF4-FFF2-40B4-BE49-F238E27FC236}">
                  <a16:creationId xmlns:a16="http://schemas.microsoft.com/office/drawing/2014/main" id="{8105D38C-0E1D-4E44-B6F1-E4FCD2AF9D4E}"/>
                </a:ext>
              </a:extLst>
            </p:cNvPr>
            <p:cNvSpPr>
              <a:spLocks noChangeAspect="1"/>
            </p:cNvSpPr>
            <p:nvPr/>
          </p:nvSpPr>
          <p:spPr bwMode="auto">
            <a:xfrm rot="5400000">
              <a:off x="7272506" y="269894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6" name="Freeform 85">
              <a:extLst>
                <a:ext uri="{FF2B5EF4-FFF2-40B4-BE49-F238E27FC236}">
                  <a16:creationId xmlns:a16="http://schemas.microsoft.com/office/drawing/2014/main" id="{773738C8-C060-4245-A0A4-42D444001290}"/>
                </a:ext>
              </a:extLst>
            </p:cNvPr>
            <p:cNvSpPr>
              <a:spLocks noChangeAspect="1"/>
            </p:cNvSpPr>
            <p:nvPr/>
          </p:nvSpPr>
          <p:spPr bwMode="auto">
            <a:xfrm>
              <a:off x="8423526" y="321548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7" name="Group 210">
              <a:extLst>
                <a:ext uri="{FF2B5EF4-FFF2-40B4-BE49-F238E27FC236}">
                  <a16:creationId xmlns:a16="http://schemas.microsoft.com/office/drawing/2014/main" id="{0D0BAF34-7BF8-FB4C-AB02-348C132065C3}"/>
                </a:ext>
              </a:extLst>
            </p:cNvPr>
            <p:cNvGrpSpPr>
              <a:grpSpLocks/>
            </p:cNvGrpSpPr>
            <p:nvPr/>
          </p:nvGrpSpPr>
          <p:grpSpPr bwMode="auto">
            <a:xfrm rot="5400000">
              <a:off x="8690175" y="1970400"/>
              <a:ext cx="304800" cy="762000"/>
              <a:chOff x="3216" y="1728"/>
              <a:chExt cx="192" cy="480"/>
            </a:xfrm>
          </p:grpSpPr>
          <p:sp>
            <p:nvSpPr>
              <p:cNvPr id="88" name="Line 8">
                <a:extLst>
                  <a:ext uri="{FF2B5EF4-FFF2-40B4-BE49-F238E27FC236}">
                    <a16:creationId xmlns:a16="http://schemas.microsoft.com/office/drawing/2014/main" id="{BDB875FF-CB87-7343-9142-6FE73C3C5A1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9">
                <a:extLst>
                  <a:ext uri="{FF2B5EF4-FFF2-40B4-BE49-F238E27FC236}">
                    <a16:creationId xmlns:a16="http://schemas.microsoft.com/office/drawing/2014/main" id="{FB5CD4E8-EF4F-9A4E-B985-97C4BC17FE1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10">
                <a:extLst>
                  <a:ext uri="{FF2B5EF4-FFF2-40B4-BE49-F238E27FC236}">
                    <a16:creationId xmlns:a16="http://schemas.microsoft.com/office/drawing/2014/main" id="{07858899-6AB0-4F41-93A5-694DF809418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1">
                <a:extLst>
                  <a:ext uri="{FF2B5EF4-FFF2-40B4-BE49-F238E27FC236}">
                    <a16:creationId xmlns:a16="http://schemas.microsoft.com/office/drawing/2014/main" id="{ADE766EF-602C-3346-854D-A1B0E430346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94" name="Straight Connector 93">
              <a:extLst>
                <a:ext uri="{FF2B5EF4-FFF2-40B4-BE49-F238E27FC236}">
                  <a16:creationId xmlns:a16="http://schemas.microsoft.com/office/drawing/2014/main" id="{307BF5AF-C153-1C47-96DE-68106918439D}"/>
                </a:ext>
              </a:extLst>
            </p:cNvPr>
            <p:cNvCxnSpPr>
              <a:cxnSpLocks/>
            </p:cNvCxnSpPr>
            <p:nvPr/>
          </p:nvCxnSpPr>
          <p:spPr>
            <a:xfrm flipH="1">
              <a:off x="8407069" y="3211258"/>
              <a:ext cx="731520" cy="872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5" name="Group 222">
              <a:extLst>
                <a:ext uri="{FF2B5EF4-FFF2-40B4-BE49-F238E27FC236}">
                  <a16:creationId xmlns:a16="http://schemas.microsoft.com/office/drawing/2014/main" id="{C8564231-81DA-034C-AD4F-7BC244CD29B5}"/>
                </a:ext>
              </a:extLst>
            </p:cNvPr>
            <p:cNvGrpSpPr>
              <a:grpSpLocks/>
            </p:cNvGrpSpPr>
            <p:nvPr/>
          </p:nvGrpSpPr>
          <p:grpSpPr bwMode="auto">
            <a:xfrm>
              <a:off x="8350423" y="3896432"/>
              <a:ext cx="304800" cy="381000"/>
              <a:chOff x="4272" y="3072"/>
              <a:chExt cx="192" cy="240"/>
            </a:xfrm>
          </p:grpSpPr>
          <p:sp>
            <p:nvSpPr>
              <p:cNvPr id="96" name="Line 99">
                <a:extLst>
                  <a:ext uri="{FF2B5EF4-FFF2-40B4-BE49-F238E27FC236}">
                    <a16:creationId xmlns:a16="http://schemas.microsoft.com/office/drawing/2014/main" id="{DD8C3626-CEF8-1044-9C31-475C03A5E53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100">
                <a:extLst>
                  <a:ext uri="{FF2B5EF4-FFF2-40B4-BE49-F238E27FC236}">
                    <a16:creationId xmlns:a16="http://schemas.microsoft.com/office/drawing/2014/main" id="{1AEA0545-6B92-7740-87BC-152177E12E5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101">
                <a:extLst>
                  <a:ext uri="{FF2B5EF4-FFF2-40B4-BE49-F238E27FC236}">
                    <a16:creationId xmlns:a16="http://schemas.microsoft.com/office/drawing/2014/main" id="{1F8D87AD-967C-5A45-9AFB-27D0F272B71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102">
                <a:extLst>
                  <a:ext uri="{FF2B5EF4-FFF2-40B4-BE49-F238E27FC236}">
                    <a16:creationId xmlns:a16="http://schemas.microsoft.com/office/drawing/2014/main" id="{A6EEF142-A082-6B45-B41A-4CDB58B20B1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103">
                <a:extLst>
                  <a:ext uri="{FF2B5EF4-FFF2-40B4-BE49-F238E27FC236}">
                    <a16:creationId xmlns:a16="http://schemas.microsoft.com/office/drawing/2014/main" id="{0CA364C8-A949-664B-A34A-9F894AD59C17}"/>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104">
                <a:extLst>
                  <a:ext uri="{FF2B5EF4-FFF2-40B4-BE49-F238E27FC236}">
                    <a16:creationId xmlns:a16="http://schemas.microsoft.com/office/drawing/2014/main" id="{614D9FD5-2E3C-5649-9076-743A0D04833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2" name="Oval 101">
              <a:extLst>
                <a:ext uri="{FF2B5EF4-FFF2-40B4-BE49-F238E27FC236}">
                  <a16:creationId xmlns:a16="http://schemas.microsoft.com/office/drawing/2014/main" id="{25FD582C-64AC-1347-8A40-8950A515FE57}"/>
                </a:ext>
              </a:extLst>
            </p:cNvPr>
            <p:cNvSpPr/>
            <p:nvPr/>
          </p:nvSpPr>
          <p:spPr>
            <a:xfrm>
              <a:off x="9116159" y="316268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96E5B14D-0C8F-644B-BAB4-0DD97C3AAFA6}"/>
                </a:ext>
              </a:extLst>
            </p:cNvPr>
            <p:cNvSpPr/>
            <p:nvPr/>
          </p:nvSpPr>
          <p:spPr>
            <a:xfrm>
              <a:off x="2132618" y="302189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4" name="TextBox 103">
              <a:extLst>
                <a:ext uri="{FF2B5EF4-FFF2-40B4-BE49-F238E27FC236}">
                  <a16:creationId xmlns:a16="http://schemas.microsoft.com/office/drawing/2014/main" id="{FA6547FF-0C74-FC45-A8EA-3BA8099B71BC}"/>
                </a:ext>
              </a:extLst>
            </p:cNvPr>
            <p:cNvSpPr txBox="1"/>
            <p:nvPr/>
          </p:nvSpPr>
          <p:spPr>
            <a:xfrm flipH="1">
              <a:off x="8737463" y="164309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36</a:t>
              </a:r>
            </a:p>
            <a:p>
              <a:pPr defTabSz="457200" latinLnBrk="1" hangingPunct="0"/>
              <a:r>
                <a:rPr lang="en-US" sz="1400" dirty="0">
                  <a:solidFill>
                    <a:srgbClr val="000000"/>
                  </a:solidFill>
                </a:rPr>
                <a:t>47nF</a:t>
              </a:r>
              <a:endParaRPr lang="en-US" sz="1400" dirty="0">
                <a:solidFill>
                  <a:srgbClr val="000000"/>
                </a:solidFill>
                <a:latin typeface="Calibri"/>
                <a:ea typeface="Calibri"/>
                <a:cs typeface="Calibri"/>
                <a:sym typeface="Calibri"/>
              </a:endParaRPr>
            </a:p>
          </p:txBody>
        </p:sp>
        <p:sp>
          <p:nvSpPr>
            <p:cNvPr id="105" name="TextBox 104">
              <a:extLst>
                <a:ext uri="{FF2B5EF4-FFF2-40B4-BE49-F238E27FC236}">
                  <a16:creationId xmlns:a16="http://schemas.microsoft.com/office/drawing/2014/main" id="{22AAD9B6-9A6D-8248-9FCE-13B875530EE0}"/>
                </a:ext>
              </a:extLst>
            </p:cNvPr>
            <p:cNvSpPr txBox="1"/>
            <p:nvPr/>
          </p:nvSpPr>
          <p:spPr>
            <a:xfrm flipH="1">
              <a:off x="7958866" y="1484443"/>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 TX</a:t>
              </a:r>
              <a:endParaRPr lang="en-US" sz="1400" dirty="0">
                <a:solidFill>
                  <a:srgbClr val="000000"/>
                </a:solidFill>
                <a:latin typeface="Calibri"/>
                <a:ea typeface="Calibri"/>
                <a:cs typeface="Calibri"/>
                <a:sym typeface="Calibri"/>
              </a:endParaRPr>
            </a:p>
          </p:txBody>
        </p:sp>
        <p:sp>
          <p:nvSpPr>
            <p:cNvPr id="106" name="TextBox 105">
              <a:extLst>
                <a:ext uri="{FF2B5EF4-FFF2-40B4-BE49-F238E27FC236}">
                  <a16:creationId xmlns:a16="http://schemas.microsoft.com/office/drawing/2014/main" id="{F5BB50F5-CED0-DD4D-A1D6-CCEC85F5587E}"/>
                </a:ext>
              </a:extLst>
            </p:cNvPr>
            <p:cNvSpPr txBox="1"/>
            <p:nvPr/>
          </p:nvSpPr>
          <p:spPr>
            <a:xfrm flipH="1">
              <a:off x="8885736" y="2851201"/>
              <a:ext cx="59092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Driver</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07" name="TextBox 106">
                  <a:extLst>
                    <a:ext uri="{FF2B5EF4-FFF2-40B4-BE49-F238E27FC236}">
                      <a16:creationId xmlns:a16="http://schemas.microsoft.com/office/drawing/2014/main" id="{AE056836-AAA6-BB43-933B-69ED5108CEE6}"/>
                    </a:ext>
                  </a:extLst>
                </p:cNvPr>
                <p:cNvSpPr txBox="1"/>
                <p:nvPr/>
              </p:nvSpPr>
              <p:spPr>
                <a:xfrm flipH="1">
                  <a:off x="8713609" y="3436999"/>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11</a:t>
                  </a:r>
                </a:p>
                <a:p>
                  <a:pPr defTabSz="457200" latinLnBrk="1" hangingPunct="0"/>
                  <a:r>
                    <a:rPr lang="en-US" sz="1400" dirty="0">
                      <a:solidFill>
                        <a:srgbClr val="000000"/>
                      </a:solidFill>
                      <a:latin typeface="Calibri"/>
                      <a:ea typeface="Calibri"/>
                      <a:cs typeface="Calibri"/>
                      <a:sym typeface="Calibri"/>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sym typeface="Calibri"/>
                        </a:rPr>
                        <m:t>Ω</m:t>
                      </m:r>
                    </m:oMath>
                  </a14:m>
                  <a:endParaRPr lang="en-US" sz="1400" dirty="0">
                    <a:solidFill>
                      <a:srgbClr val="000000"/>
                    </a:solidFill>
                    <a:latin typeface="Calibri"/>
                    <a:ea typeface="Calibri"/>
                    <a:cs typeface="Calibri"/>
                    <a:sym typeface="Calibri"/>
                  </a:endParaRPr>
                </a:p>
              </p:txBody>
            </p:sp>
          </mc:Choice>
          <mc:Fallback xmlns="">
            <p:sp>
              <p:nvSpPr>
                <p:cNvPr id="107" name="TextBox 106">
                  <a:extLst>
                    <a:ext uri="{FF2B5EF4-FFF2-40B4-BE49-F238E27FC236}">
                      <a16:creationId xmlns:a16="http://schemas.microsoft.com/office/drawing/2014/main" id="{AE056836-AAA6-BB43-933B-69ED5108CEE6}"/>
                    </a:ext>
                  </a:extLst>
                </p:cNvPr>
                <p:cNvSpPr txBox="1">
                  <a:spLocks noRot="1" noChangeAspect="1" noMove="1" noResize="1" noEditPoints="1" noAdjustHandles="1" noChangeArrowheads="1" noChangeShapeType="1" noTextEdit="1"/>
                </p:cNvSpPr>
                <p:nvPr/>
              </p:nvSpPr>
              <p:spPr>
                <a:xfrm flipH="1">
                  <a:off x="8713609" y="3436999"/>
                  <a:ext cx="525365" cy="523218"/>
                </a:xfrm>
                <a:prstGeom prst="rect">
                  <a:avLst/>
                </a:prstGeom>
                <a:blipFill>
                  <a:blip r:embed="rId4"/>
                  <a:stretch>
                    <a:fillRect l="-9302" t="-2381" b="-11905"/>
                  </a:stretch>
                </a:blipFill>
                <a:ln w="12700" cap="flat">
                  <a:noFill/>
                  <a:miter lim="400000"/>
                </a:ln>
                <a:effectLst/>
              </p:spPr>
              <p:txBody>
                <a:bodyPr/>
                <a:lstStyle/>
                <a:p>
                  <a:r>
                    <a:rPr lang="en-US">
                      <a:noFill/>
                    </a:rPr>
                    <a:t> </a:t>
                  </a:r>
                </a:p>
              </p:txBody>
            </p:sp>
          </mc:Fallback>
        </mc:AlternateContent>
        <p:sp>
          <p:nvSpPr>
            <p:cNvPr id="108" name="TextBox 107">
              <a:extLst>
                <a:ext uri="{FF2B5EF4-FFF2-40B4-BE49-F238E27FC236}">
                  <a16:creationId xmlns:a16="http://schemas.microsoft.com/office/drawing/2014/main" id="{486D0C6B-630B-2047-BD7B-519BBD580E7C}"/>
                </a:ext>
              </a:extLst>
            </p:cNvPr>
            <p:cNvSpPr txBox="1"/>
            <p:nvPr/>
          </p:nvSpPr>
          <p:spPr>
            <a:xfrm flipH="1">
              <a:off x="5142501" y="234344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39</a:t>
              </a:r>
            </a:p>
            <a:p>
              <a:pPr defTabSz="457200" latinLnBrk="1" hangingPunct="0"/>
              <a:r>
                <a:rPr lang="en-US" sz="1400" dirty="0">
                  <a:solidFill>
                    <a:srgbClr val="000000"/>
                  </a:solidFill>
                </a:rPr>
                <a:t>50pF</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09" name="TextBox 108">
                  <a:extLst>
                    <a:ext uri="{FF2B5EF4-FFF2-40B4-BE49-F238E27FC236}">
                      <a16:creationId xmlns:a16="http://schemas.microsoft.com/office/drawing/2014/main" id="{4123F7FA-2DEB-F34C-BF2C-6AAB7B897F05}"/>
                    </a:ext>
                  </a:extLst>
                </p:cNvPr>
                <p:cNvSpPr txBox="1"/>
                <p:nvPr/>
              </p:nvSpPr>
              <p:spPr>
                <a:xfrm flipH="1">
                  <a:off x="7146066" y="2391969"/>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10</a:t>
                  </a:r>
                </a:p>
                <a:p>
                  <a:pPr defTabSz="457200" latinLnBrk="1" hangingPunct="0"/>
                  <a:r>
                    <a:rPr lang="en-US" sz="1400" dirty="0">
                      <a:solidFill>
                        <a:srgbClr val="000000"/>
                      </a:solidFill>
                      <a:latin typeface="Calibri"/>
                      <a:ea typeface="Calibri"/>
                      <a:cs typeface="Calibri"/>
                      <a:sym typeface="Calibri"/>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sym typeface="Calibri"/>
                        </a:rPr>
                        <m:t>Ω</m:t>
                      </m:r>
                    </m:oMath>
                  </a14:m>
                  <a:endParaRPr lang="en-US" sz="1400" dirty="0">
                    <a:solidFill>
                      <a:srgbClr val="000000"/>
                    </a:solidFill>
                    <a:latin typeface="Calibri"/>
                    <a:ea typeface="Calibri"/>
                    <a:cs typeface="Calibri"/>
                    <a:sym typeface="Calibri"/>
                  </a:endParaRPr>
                </a:p>
              </p:txBody>
            </p:sp>
          </mc:Choice>
          <mc:Fallback xmlns="">
            <p:sp>
              <p:nvSpPr>
                <p:cNvPr id="109" name="TextBox 108">
                  <a:extLst>
                    <a:ext uri="{FF2B5EF4-FFF2-40B4-BE49-F238E27FC236}">
                      <a16:creationId xmlns:a16="http://schemas.microsoft.com/office/drawing/2014/main" id="{4123F7FA-2DEB-F34C-BF2C-6AAB7B897F05}"/>
                    </a:ext>
                  </a:extLst>
                </p:cNvPr>
                <p:cNvSpPr txBox="1">
                  <a:spLocks noRot="1" noChangeAspect="1" noMove="1" noResize="1" noEditPoints="1" noAdjustHandles="1" noChangeArrowheads="1" noChangeShapeType="1" noTextEdit="1"/>
                </p:cNvSpPr>
                <p:nvPr/>
              </p:nvSpPr>
              <p:spPr>
                <a:xfrm flipH="1">
                  <a:off x="7146066" y="2391969"/>
                  <a:ext cx="525365" cy="523218"/>
                </a:xfrm>
                <a:prstGeom prst="rect">
                  <a:avLst/>
                </a:prstGeom>
                <a:blipFill>
                  <a:blip r:embed="rId5"/>
                  <a:stretch>
                    <a:fillRect l="-11905" t="-2381" b="-11905"/>
                  </a:stretch>
                </a:blipFill>
                <a:ln w="12700" cap="flat">
                  <a:noFill/>
                  <a:miter lim="400000"/>
                </a:ln>
                <a:effectLst/>
              </p:spPr>
              <p:txBody>
                <a:bodyPr/>
                <a:lstStyle/>
                <a:p>
                  <a:r>
                    <a:rPr lang="en-US">
                      <a:noFill/>
                    </a:rPr>
                    <a:t> </a:t>
                  </a:r>
                </a:p>
              </p:txBody>
            </p:sp>
          </mc:Fallback>
        </mc:AlternateContent>
        <p:sp>
          <p:nvSpPr>
            <p:cNvPr id="110" name="TextBox 109">
              <a:extLst>
                <a:ext uri="{FF2B5EF4-FFF2-40B4-BE49-F238E27FC236}">
                  <a16:creationId xmlns:a16="http://schemas.microsoft.com/office/drawing/2014/main" id="{89436788-79F5-1C41-BFEF-4A487D46E7CC}"/>
                </a:ext>
              </a:extLst>
            </p:cNvPr>
            <p:cNvSpPr txBox="1"/>
            <p:nvPr/>
          </p:nvSpPr>
          <p:spPr>
            <a:xfrm flipH="1">
              <a:off x="6711710" y="3335788"/>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6</a:t>
              </a:r>
            </a:p>
            <a:p>
              <a:pPr defTabSz="457200" latinLnBrk="1" hangingPunct="0"/>
              <a:r>
                <a:rPr lang="en-US" sz="1400" dirty="0">
                  <a:solidFill>
                    <a:srgbClr val="000000"/>
                  </a:solidFill>
                </a:rPr>
                <a:t>3.1uF</a:t>
              </a:r>
              <a:endParaRPr lang="en-US" sz="1400" dirty="0">
                <a:solidFill>
                  <a:srgbClr val="000000"/>
                </a:solidFill>
                <a:latin typeface="Calibri"/>
                <a:ea typeface="Calibri"/>
                <a:cs typeface="Calibri"/>
                <a:sym typeface="Calibri"/>
              </a:endParaRPr>
            </a:p>
          </p:txBody>
        </p:sp>
        <p:sp>
          <p:nvSpPr>
            <p:cNvPr id="111" name="TextBox 110">
              <a:extLst>
                <a:ext uri="{FF2B5EF4-FFF2-40B4-BE49-F238E27FC236}">
                  <a16:creationId xmlns:a16="http://schemas.microsoft.com/office/drawing/2014/main" id="{20EE82AB-60DF-A046-95B7-C19EDF507050}"/>
                </a:ext>
              </a:extLst>
            </p:cNvPr>
            <p:cNvSpPr txBox="1"/>
            <p:nvPr/>
          </p:nvSpPr>
          <p:spPr>
            <a:xfrm flipH="1">
              <a:off x="4902720" y="3291008"/>
              <a:ext cx="66739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38</a:t>
              </a:r>
            </a:p>
            <a:p>
              <a:pPr defTabSz="457200" latinLnBrk="1" hangingPunct="0"/>
              <a:r>
                <a:rPr lang="en-US" sz="1400" dirty="0">
                  <a:solidFill>
                    <a:srgbClr val="000000"/>
                  </a:solidFill>
                </a:rPr>
                <a:t>100pF</a:t>
              </a:r>
              <a:endParaRPr lang="en-US" sz="1400" dirty="0">
                <a:solidFill>
                  <a:srgbClr val="000000"/>
                </a:solidFill>
                <a:latin typeface="Calibri"/>
                <a:ea typeface="Calibri"/>
                <a:cs typeface="Calibri"/>
                <a:sym typeface="Calibri"/>
              </a:endParaRPr>
            </a:p>
          </p:txBody>
        </p:sp>
        <p:sp>
          <p:nvSpPr>
            <p:cNvPr id="112" name="TextBox 111">
              <a:extLst>
                <a:ext uri="{FF2B5EF4-FFF2-40B4-BE49-F238E27FC236}">
                  <a16:creationId xmlns:a16="http://schemas.microsoft.com/office/drawing/2014/main" id="{7FE74552-B19C-0C42-AB2F-7FD770A5BF50}"/>
                </a:ext>
              </a:extLst>
            </p:cNvPr>
            <p:cNvSpPr txBox="1"/>
            <p:nvPr/>
          </p:nvSpPr>
          <p:spPr>
            <a:xfrm flipH="1">
              <a:off x="7697241" y="3370455"/>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J309</a:t>
              </a:r>
              <a:endParaRPr lang="en-US" sz="1400" dirty="0">
                <a:solidFill>
                  <a:srgbClr val="000000"/>
                </a:solidFill>
                <a:latin typeface="Calibri"/>
                <a:ea typeface="Calibri"/>
                <a:cs typeface="Calibri"/>
                <a:sym typeface="Calibri"/>
              </a:endParaRPr>
            </a:p>
          </p:txBody>
        </p:sp>
        <p:sp>
          <p:nvSpPr>
            <p:cNvPr id="113" name="TextBox 112">
              <a:extLst>
                <a:ext uri="{FF2B5EF4-FFF2-40B4-BE49-F238E27FC236}">
                  <a16:creationId xmlns:a16="http://schemas.microsoft.com/office/drawing/2014/main" id="{9473D009-73CF-FB4C-A80A-F304B45AE40D}"/>
                </a:ext>
              </a:extLst>
            </p:cNvPr>
            <p:cNvSpPr txBox="1"/>
            <p:nvPr/>
          </p:nvSpPr>
          <p:spPr>
            <a:xfrm flipH="1">
              <a:off x="3003458" y="2521667"/>
              <a:ext cx="116356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Pin 4 transmit</a:t>
              </a:r>
            </a:p>
            <a:p>
              <a:pPr defTabSz="457200" latinLnBrk="1" hangingPunct="0"/>
              <a:r>
                <a:rPr lang="en-US" sz="1400" dirty="0">
                  <a:solidFill>
                    <a:srgbClr val="000000"/>
                  </a:solidFill>
                </a:rPr>
                <a:t> mixer</a:t>
              </a:r>
              <a:endParaRPr lang="en-US" sz="1400" dirty="0">
                <a:solidFill>
                  <a:srgbClr val="000000"/>
                </a:solidFill>
                <a:latin typeface="Calibri"/>
                <a:ea typeface="Calibri"/>
                <a:cs typeface="Calibri"/>
                <a:sym typeface="Calibri"/>
              </a:endParaRPr>
            </a:p>
          </p:txBody>
        </p:sp>
        <p:sp>
          <p:nvSpPr>
            <p:cNvPr id="114" name="Oval 113">
              <a:extLst>
                <a:ext uri="{FF2B5EF4-FFF2-40B4-BE49-F238E27FC236}">
                  <a16:creationId xmlns:a16="http://schemas.microsoft.com/office/drawing/2014/main" id="{C691B6D1-BFDA-1A4A-B73D-09A5BAD875A5}"/>
                </a:ext>
              </a:extLst>
            </p:cNvPr>
            <p:cNvSpPr/>
            <p:nvPr/>
          </p:nvSpPr>
          <p:spPr>
            <a:xfrm>
              <a:off x="3331498" y="302189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5" name="Straight Connector 114">
              <a:extLst>
                <a:ext uri="{FF2B5EF4-FFF2-40B4-BE49-F238E27FC236}">
                  <a16:creationId xmlns:a16="http://schemas.microsoft.com/office/drawing/2014/main" id="{C43A59AA-A20A-4749-88F0-ED7FFCFD70A8}"/>
                </a:ext>
              </a:extLst>
            </p:cNvPr>
            <p:cNvCxnSpPr>
              <a:cxnSpLocks/>
            </p:cNvCxnSpPr>
            <p:nvPr/>
          </p:nvCxnSpPr>
          <p:spPr>
            <a:xfrm flipH="1">
              <a:off x="4569680" y="3074848"/>
              <a:ext cx="49099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6" name="TextBox 115">
              <a:extLst>
                <a:ext uri="{FF2B5EF4-FFF2-40B4-BE49-F238E27FC236}">
                  <a16:creationId xmlns:a16="http://schemas.microsoft.com/office/drawing/2014/main" id="{CF7DF34D-CE87-D849-B27C-B4285C84C5C5}"/>
                </a:ext>
              </a:extLst>
            </p:cNvPr>
            <p:cNvSpPr txBox="1"/>
            <p:nvPr/>
          </p:nvSpPr>
          <p:spPr>
            <a:xfrm flipH="1">
              <a:off x="2013098" y="2183579"/>
              <a:ext cx="116356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Function</a:t>
              </a:r>
            </a:p>
            <a:p>
              <a:pPr defTabSz="457200" latinLnBrk="1" hangingPunct="0"/>
              <a:r>
                <a:rPr lang="en-US" sz="1400" dirty="0">
                  <a:solidFill>
                    <a:srgbClr val="000000"/>
                  </a:solidFill>
                  <a:latin typeface="Calibri"/>
                  <a:ea typeface="Calibri"/>
                  <a:cs typeface="Calibri"/>
                  <a:sym typeface="Calibri"/>
                </a:rPr>
                <a:t>Genera</a:t>
              </a:r>
              <a:r>
                <a:rPr lang="en-US" sz="1400" dirty="0">
                  <a:solidFill>
                    <a:srgbClr val="000000"/>
                  </a:solidFill>
                </a:rPr>
                <a:t>tor</a:t>
              </a:r>
              <a:endParaRPr lang="en-US" sz="1400" dirty="0">
                <a:solidFill>
                  <a:srgbClr val="000000"/>
                </a:solidFill>
                <a:latin typeface="Calibri"/>
                <a:ea typeface="Calibri"/>
                <a:cs typeface="Calibri"/>
                <a:sym typeface="Calibri"/>
              </a:endParaRPr>
            </a:p>
          </p:txBody>
        </p:sp>
        <p:cxnSp>
          <p:nvCxnSpPr>
            <p:cNvPr id="117" name="Straight Connector 116">
              <a:extLst>
                <a:ext uri="{FF2B5EF4-FFF2-40B4-BE49-F238E27FC236}">
                  <a16:creationId xmlns:a16="http://schemas.microsoft.com/office/drawing/2014/main" id="{F0AFE8ED-E19F-784A-B474-E0DAABE8F8F4}"/>
                </a:ext>
              </a:extLst>
            </p:cNvPr>
            <p:cNvCxnSpPr>
              <a:cxnSpLocks/>
            </p:cNvCxnSpPr>
            <p:nvPr/>
          </p:nvCxnSpPr>
          <p:spPr>
            <a:xfrm flipH="1">
              <a:off x="2851936" y="3067618"/>
              <a:ext cx="49099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TextBox 117">
              <a:extLst>
                <a:ext uri="{FF2B5EF4-FFF2-40B4-BE49-F238E27FC236}">
                  <a16:creationId xmlns:a16="http://schemas.microsoft.com/office/drawing/2014/main" id="{8EA37C68-6786-4349-A409-F4813AE8E325}"/>
                </a:ext>
              </a:extLst>
            </p:cNvPr>
            <p:cNvSpPr txBox="1"/>
            <p:nvPr/>
          </p:nvSpPr>
          <p:spPr>
            <a:xfrm flipH="1">
              <a:off x="4096021" y="241456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37</a:t>
              </a:r>
            </a:p>
            <a:p>
              <a:pPr defTabSz="457200" latinLnBrk="1" hangingPunct="0"/>
              <a:r>
                <a:rPr lang="en-US" sz="1400" dirty="0">
                  <a:solidFill>
                    <a:srgbClr val="000000"/>
                  </a:solidFill>
                </a:rPr>
                <a:t>5pF</a:t>
              </a:r>
              <a:endParaRPr lang="en-US" sz="1400" dirty="0">
                <a:solidFill>
                  <a:srgbClr val="000000"/>
                </a:solidFill>
                <a:latin typeface="Calibri"/>
                <a:ea typeface="Calibri"/>
                <a:cs typeface="Calibri"/>
                <a:sym typeface="Calibri"/>
              </a:endParaRPr>
            </a:p>
          </p:txBody>
        </p:sp>
        <p:grpSp>
          <p:nvGrpSpPr>
            <p:cNvPr id="119" name="Group 210">
              <a:extLst>
                <a:ext uri="{FF2B5EF4-FFF2-40B4-BE49-F238E27FC236}">
                  <a16:creationId xmlns:a16="http://schemas.microsoft.com/office/drawing/2014/main" id="{D8D4EA9A-6965-CB48-8320-A2AB98745A76}"/>
                </a:ext>
              </a:extLst>
            </p:cNvPr>
            <p:cNvGrpSpPr>
              <a:grpSpLocks/>
            </p:cNvGrpSpPr>
            <p:nvPr/>
          </p:nvGrpSpPr>
          <p:grpSpPr bwMode="auto">
            <a:xfrm rot="5400000">
              <a:off x="4120874" y="2693848"/>
              <a:ext cx="304800" cy="762000"/>
              <a:chOff x="3216" y="1728"/>
              <a:chExt cx="192" cy="480"/>
            </a:xfrm>
          </p:grpSpPr>
          <p:sp>
            <p:nvSpPr>
              <p:cNvPr id="120" name="Line 8">
                <a:extLst>
                  <a:ext uri="{FF2B5EF4-FFF2-40B4-BE49-F238E27FC236}">
                    <a16:creationId xmlns:a16="http://schemas.microsoft.com/office/drawing/2014/main" id="{80F6EB22-DC53-7A45-8386-571030C9983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9">
                <a:extLst>
                  <a:ext uri="{FF2B5EF4-FFF2-40B4-BE49-F238E27FC236}">
                    <a16:creationId xmlns:a16="http://schemas.microsoft.com/office/drawing/2014/main" id="{4797E23F-095F-0045-B403-A6CE7F88521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0">
                <a:extLst>
                  <a:ext uri="{FF2B5EF4-FFF2-40B4-BE49-F238E27FC236}">
                    <a16:creationId xmlns:a16="http://schemas.microsoft.com/office/drawing/2014/main" id="{7BE82C0E-20E8-7149-8A9E-93D3FE4BEEA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1">
                <a:extLst>
                  <a:ext uri="{FF2B5EF4-FFF2-40B4-BE49-F238E27FC236}">
                    <a16:creationId xmlns:a16="http://schemas.microsoft.com/office/drawing/2014/main" id="{519356F3-9D05-9541-AE4F-DB91B3879A8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4" name="Straight Connector 123">
              <a:extLst>
                <a:ext uri="{FF2B5EF4-FFF2-40B4-BE49-F238E27FC236}">
                  <a16:creationId xmlns:a16="http://schemas.microsoft.com/office/drawing/2014/main" id="{16AC4D36-034B-9946-9945-B00EDFB1F4B4}"/>
                </a:ext>
              </a:extLst>
            </p:cNvPr>
            <p:cNvCxnSpPr>
              <a:cxnSpLocks/>
            </p:cNvCxnSpPr>
            <p:nvPr/>
          </p:nvCxnSpPr>
          <p:spPr>
            <a:xfrm flipH="1">
              <a:off x="3401280" y="3065632"/>
              <a:ext cx="49099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5" name="Oval 124">
              <a:extLst>
                <a:ext uri="{FF2B5EF4-FFF2-40B4-BE49-F238E27FC236}">
                  <a16:creationId xmlns:a16="http://schemas.microsoft.com/office/drawing/2014/main" id="{E6CCE141-C257-164B-A3BA-BE7DEBA8D350}"/>
                </a:ext>
              </a:extLst>
            </p:cNvPr>
            <p:cNvSpPr/>
            <p:nvPr/>
          </p:nvSpPr>
          <p:spPr>
            <a:xfrm>
              <a:off x="4653480" y="302543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6" name="Oval 125">
              <a:extLst>
                <a:ext uri="{FF2B5EF4-FFF2-40B4-BE49-F238E27FC236}">
                  <a16:creationId xmlns:a16="http://schemas.microsoft.com/office/drawing/2014/main" id="{54F38539-2F5F-8141-B0F4-673DE928DF4F}"/>
                </a:ext>
              </a:extLst>
            </p:cNvPr>
            <p:cNvSpPr/>
            <p:nvPr/>
          </p:nvSpPr>
          <p:spPr>
            <a:xfrm>
              <a:off x="6113687" y="30289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7" name="Oval 126">
              <a:extLst>
                <a:ext uri="{FF2B5EF4-FFF2-40B4-BE49-F238E27FC236}">
                  <a16:creationId xmlns:a16="http://schemas.microsoft.com/office/drawing/2014/main" id="{A7EC6EC5-1A08-A84B-B456-DDA0A1678248}"/>
                </a:ext>
              </a:extLst>
            </p:cNvPr>
            <p:cNvSpPr/>
            <p:nvPr/>
          </p:nvSpPr>
          <p:spPr>
            <a:xfrm>
              <a:off x="6510638" y="30325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8" name="Oval 127">
              <a:extLst>
                <a:ext uri="{FF2B5EF4-FFF2-40B4-BE49-F238E27FC236}">
                  <a16:creationId xmlns:a16="http://schemas.microsoft.com/office/drawing/2014/main" id="{65A69558-CD0C-844E-A25A-44C7DA410E4E}"/>
                </a:ext>
              </a:extLst>
            </p:cNvPr>
            <p:cNvSpPr/>
            <p:nvPr/>
          </p:nvSpPr>
          <p:spPr>
            <a:xfrm>
              <a:off x="8460484" y="316622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9" name="Oval 128">
              <a:extLst>
                <a:ext uri="{FF2B5EF4-FFF2-40B4-BE49-F238E27FC236}">
                  <a16:creationId xmlns:a16="http://schemas.microsoft.com/office/drawing/2014/main" id="{0BF9CA0C-2551-9C4B-8847-14D77CD9F8F6}"/>
                </a:ext>
              </a:extLst>
            </p:cNvPr>
            <p:cNvSpPr/>
            <p:nvPr/>
          </p:nvSpPr>
          <p:spPr>
            <a:xfrm>
              <a:off x="8410862" y="230853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33262641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Blank</a:t>
            </a:r>
          </a:p>
        </p:txBody>
      </p:sp>
      <p:sp>
        <p:nvSpPr>
          <p:cNvPr id="15" name="TextBox 14">
            <a:extLst>
              <a:ext uri="{FF2B5EF4-FFF2-40B4-BE49-F238E27FC236}">
                <a16:creationId xmlns:a16="http://schemas.microsoft.com/office/drawing/2014/main" id="{34EE796B-9DCB-DE41-AEA4-31CBF97794EF}"/>
              </a:ext>
            </a:extLst>
          </p:cNvPr>
          <p:cNvSpPr txBox="1"/>
          <p:nvPr/>
        </p:nvSpPr>
        <p:spPr>
          <a:xfrm>
            <a:off x="472108" y="1413172"/>
            <a:ext cx="11529391" cy="499112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defTabSz="457200" latinLnBrk="1" hangingPunct="0"/>
            <a:r>
              <a:rPr lang="en-US" sz="2000" dirty="0">
                <a:solidFill>
                  <a:srgbClr val="000000"/>
                </a:solidFill>
                <a:ea typeface="Cambria Math" panose="02040503050406030204" pitchFamily="18" charset="0"/>
                <a:sym typeface="Calibri"/>
              </a:rPr>
              <a:t>x.</a:t>
            </a:r>
          </a:p>
          <a:p>
            <a:pPr marL="342900" indent="-342900" defTabSz="457200" latinLnBrk="1" hangingPunct="0">
              <a:buFont typeface="Arial" panose="020B0604020202020204" pitchFamily="34" charset="0"/>
              <a:buChar char="•"/>
            </a:pPr>
            <a:endParaRPr lang="en-US" sz="2000" b="1" dirty="0">
              <a:solidFill>
                <a:srgbClr val="000000"/>
              </a:solidFill>
              <a:latin typeface="Calibri"/>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67</a:t>
            </a:fld>
            <a:endParaRPr lang="en-US"/>
          </a:p>
        </p:txBody>
      </p:sp>
    </p:spTree>
    <p:extLst>
      <p:ext uri="{BB962C8B-B14F-4D97-AF65-F5344CB8AC3E}">
        <p14:creationId xmlns:p14="http://schemas.microsoft.com/office/powerpoint/2010/main" val="321357087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059149" y="91468"/>
            <a:ext cx="10459915"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24: Norcal Power Amp</a:t>
            </a:r>
            <a:endParaRPr sz="4400" dirty="0">
              <a:latin typeface="+mj-lt"/>
            </a:endParaRPr>
          </a:p>
        </p:txBody>
      </p:sp>
      <p:sp>
        <p:nvSpPr>
          <p:cNvPr id="2" name="Slide Number Placeholder 1">
            <a:extLst>
              <a:ext uri="{FF2B5EF4-FFF2-40B4-BE49-F238E27FC236}">
                <a16:creationId xmlns:a16="http://schemas.microsoft.com/office/drawing/2014/main" id="{7125E888-15BE-CD4C-ACDD-2807405EA433}"/>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68</a:t>
            </a:fld>
            <a:endParaRPr lang="en-US"/>
          </a:p>
        </p:txBody>
      </p:sp>
      <p:grpSp>
        <p:nvGrpSpPr>
          <p:cNvPr id="10" name="Group 9">
            <a:extLst>
              <a:ext uri="{FF2B5EF4-FFF2-40B4-BE49-F238E27FC236}">
                <a16:creationId xmlns:a16="http://schemas.microsoft.com/office/drawing/2014/main" id="{3ED2DFFD-A33D-7242-BA5C-CB45E7727089}"/>
              </a:ext>
            </a:extLst>
          </p:cNvPr>
          <p:cNvGrpSpPr/>
          <p:nvPr/>
        </p:nvGrpSpPr>
        <p:grpSpPr>
          <a:xfrm>
            <a:off x="64720" y="1782894"/>
            <a:ext cx="4499456" cy="3516147"/>
            <a:chOff x="1059149" y="1828360"/>
            <a:chExt cx="4499456" cy="3516147"/>
          </a:xfrm>
        </p:grpSpPr>
        <p:sp>
          <p:nvSpPr>
            <p:cNvPr id="98" name="TextBox 97">
              <a:extLst>
                <a:ext uri="{FF2B5EF4-FFF2-40B4-BE49-F238E27FC236}">
                  <a16:creationId xmlns:a16="http://schemas.microsoft.com/office/drawing/2014/main" id="{2F5FB70D-EA4E-754D-8790-98B9EBE561F6}"/>
                </a:ext>
              </a:extLst>
            </p:cNvPr>
            <p:cNvSpPr txBox="1"/>
            <p:nvPr/>
          </p:nvSpPr>
          <p:spPr>
            <a:xfrm flipH="1">
              <a:off x="4213694" y="3402472"/>
              <a:ext cx="13449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Harmonic</a:t>
              </a:r>
            </a:p>
            <a:p>
              <a:pP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grpSp>
          <p:nvGrpSpPr>
            <p:cNvPr id="20" name="Group 222">
              <a:extLst>
                <a:ext uri="{FF2B5EF4-FFF2-40B4-BE49-F238E27FC236}">
                  <a16:creationId xmlns:a16="http://schemas.microsoft.com/office/drawing/2014/main" id="{16FA772F-1E29-924E-BF2C-9239731F4443}"/>
                </a:ext>
              </a:extLst>
            </p:cNvPr>
            <p:cNvGrpSpPr>
              <a:grpSpLocks/>
            </p:cNvGrpSpPr>
            <p:nvPr/>
          </p:nvGrpSpPr>
          <p:grpSpPr bwMode="auto">
            <a:xfrm>
              <a:off x="2454300" y="4509014"/>
              <a:ext cx="304800" cy="381000"/>
              <a:chOff x="4272" y="3072"/>
              <a:chExt cx="192" cy="240"/>
            </a:xfrm>
          </p:grpSpPr>
          <p:sp>
            <p:nvSpPr>
              <p:cNvPr id="21" name="Line 99">
                <a:extLst>
                  <a:ext uri="{FF2B5EF4-FFF2-40B4-BE49-F238E27FC236}">
                    <a16:creationId xmlns:a16="http://schemas.microsoft.com/office/drawing/2014/main" id="{97D44E4F-AE8C-E849-8304-590F4BDF5A9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0">
                <a:extLst>
                  <a:ext uri="{FF2B5EF4-FFF2-40B4-BE49-F238E27FC236}">
                    <a16:creationId xmlns:a16="http://schemas.microsoft.com/office/drawing/2014/main" id="{4B739C12-70B7-1D4A-BD4B-55C701B56FA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1">
                <a:extLst>
                  <a:ext uri="{FF2B5EF4-FFF2-40B4-BE49-F238E27FC236}">
                    <a16:creationId xmlns:a16="http://schemas.microsoft.com/office/drawing/2014/main" id="{3DB1FE3F-2860-E34D-84FB-195CF2989A3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2">
                <a:extLst>
                  <a:ext uri="{FF2B5EF4-FFF2-40B4-BE49-F238E27FC236}">
                    <a16:creationId xmlns:a16="http://schemas.microsoft.com/office/drawing/2014/main" id="{5C5A6B9B-F5C9-134C-9852-AE6BFAFBCD7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03">
                <a:extLst>
                  <a:ext uri="{FF2B5EF4-FFF2-40B4-BE49-F238E27FC236}">
                    <a16:creationId xmlns:a16="http://schemas.microsoft.com/office/drawing/2014/main" id="{491DB253-0F85-D946-968D-71D632D3DA5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104">
                <a:extLst>
                  <a:ext uri="{FF2B5EF4-FFF2-40B4-BE49-F238E27FC236}">
                    <a16:creationId xmlns:a16="http://schemas.microsoft.com/office/drawing/2014/main" id="{D36F8A4E-3120-2B49-8F3F-F0A69AF6815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8" name="TextBox 27">
              <a:extLst>
                <a:ext uri="{FF2B5EF4-FFF2-40B4-BE49-F238E27FC236}">
                  <a16:creationId xmlns:a16="http://schemas.microsoft.com/office/drawing/2014/main" id="{1B175A02-D4A4-EE4C-8CA8-D2B49800C393}"/>
                </a:ext>
              </a:extLst>
            </p:cNvPr>
            <p:cNvSpPr txBox="1"/>
            <p:nvPr/>
          </p:nvSpPr>
          <p:spPr>
            <a:xfrm flipH="1">
              <a:off x="1827084" y="3655699"/>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2N3553</a:t>
              </a:r>
              <a:endParaRPr lang="en-US" sz="1400" dirty="0">
                <a:solidFill>
                  <a:srgbClr val="000000"/>
                </a:solidFill>
                <a:latin typeface="Calibri"/>
                <a:ea typeface="Calibri"/>
                <a:cs typeface="Calibri"/>
                <a:sym typeface="Calibri"/>
              </a:endParaRPr>
            </a:p>
          </p:txBody>
        </p:sp>
        <p:cxnSp>
          <p:nvCxnSpPr>
            <p:cNvPr id="30" name="Straight Connector 29">
              <a:extLst>
                <a:ext uri="{FF2B5EF4-FFF2-40B4-BE49-F238E27FC236}">
                  <a16:creationId xmlns:a16="http://schemas.microsoft.com/office/drawing/2014/main" id="{064C5567-29FF-8743-99C2-C99C0BC6799D}"/>
                </a:ext>
              </a:extLst>
            </p:cNvPr>
            <p:cNvCxnSpPr>
              <a:cxnSpLocks/>
            </p:cNvCxnSpPr>
            <p:nvPr/>
          </p:nvCxnSpPr>
          <p:spPr>
            <a:xfrm flipH="1">
              <a:off x="3636740" y="2179065"/>
              <a:ext cx="1" cy="5486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1" name="Oval 30">
              <a:extLst>
                <a:ext uri="{FF2B5EF4-FFF2-40B4-BE49-F238E27FC236}">
                  <a16:creationId xmlns:a16="http://schemas.microsoft.com/office/drawing/2014/main" id="{7B5F39CA-4195-454B-8D6E-EE7EA8331755}"/>
                </a:ext>
              </a:extLst>
            </p:cNvPr>
            <p:cNvSpPr/>
            <p:nvPr/>
          </p:nvSpPr>
          <p:spPr>
            <a:xfrm>
              <a:off x="3576620" y="2151318"/>
              <a:ext cx="11887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2" name="Straight Connector 51">
              <a:extLst>
                <a:ext uri="{FF2B5EF4-FFF2-40B4-BE49-F238E27FC236}">
                  <a16:creationId xmlns:a16="http://schemas.microsoft.com/office/drawing/2014/main" id="{32CBDF3F-9D2F-9D4E-8706-1156B78F1B0C}"/>
                </a:ext>
              </a:extLst>
            </p:cNvPr>
            <p:cNvCxnSpPr>
              <a:cxnSpLocks/>
            </p:cNvCxnSpPr>
            <p:nvPr/>
          </p:nvCxnSpPr>
          <p:spPr>
            <a:xfrm flipH="1" flipV="1">
              <a:off x="2599770" y="3965058"/>
              <a:ext cx="1241482" cy="1253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0" name="Freeform 79">
              <a:extLst>
                <a:ext uri="{FF2B5EF4-FFF2-40B4-BE49-F238E27FC236}">
                  <a16:creationId xmlns:a16="http://schemas.microsoft.com/office/drawing/2014/main" id="{694584D8-119E-2849-82ED-911DBEC5047C}"/>
                </a:ext>
              </a:extLst>
            </p:cNvPr>
            <p:cNvSpPr>
              <a:spLocks noChangeAspect="1"/>
            </p:cNvSpPr>
            <p:nvPr/>
          </p:nvSpPr>
          <p:spPr bwMode="auto">
            <a:xfrm>
              <a:off x="2121736" y="428255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1" name="Group 210">
              <a:extLst>
                <a:ext uri="{FF2B5EF4-FFF2-40B4-BE49-F238E27FC236}">
                  <a16:creationId xmlns:a16="http://schemas.microsoft.com/office/drawing/2014/main" id="{A13C3D17-89AB-3048-8224-E737087168B7}"/>
                </a:ext>
              </a:extLst>
            </p:cNvPr>
            <p:cNvGrpSpPr>
              <a:grpSpLocks/>
            </p:cNvGrpSpPr>
            <p:nvPr/>
          </p:nvGrpSpPr>
          <p:grpSpPr bwMode="auto">
            <a:xfrm rot="5400000">
              <a:off x="3902373" y="3602990"/>
              <a:ext cx="304800" cy="762000"/>
              <a:chOff x="3216" y="1728"/>
              <a:chExt cx="192" cy="480"/>
            </a:xfrm>
          </p:grpSpPr>
          <p:sp>
            <p:nvSpPr>
              <p:cNvPr id="82" name="Line 8">
                <a:extLst>
                  <a:ext uri="{FF2B5EF4-FFF2-40B4-BE49-F238E27FC236}">
                    <a16:creationId xmlns:a16="http://schemas.microsoft.com/office/drawing/2014/main" id="{17C43E60-646B-A345-B7F8-066A353CEB2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9">
                <a:extLst>
                  <a:ext uri="{FF2B5EF4-FFF2-40B4-BE49-F238E27FC236}">
                    <a16:creationId xmlns:a16="http://schemas.microsoft.com/office/drawing/2014/main" id="{332E07DB-726B-E24B-BE4F-F8832B3A739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Line 10">
                <a:extLst>
                  <a:ext uri="{FF2B5EF4-FFF2-40B4-BE49-F238E27FC236}">
                    <a16:creationId xmlns:a16="http://schemas.microsoft.com/office/drawing/2014/main" id="{265FB581-7AEF-E140-925A-B682602C502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5" name="Line 11">
                <a:extLst>
                  <a:ext uri="{FF2B5EF4-FFF2-40B4-BE49-F238E27FC236}">
                    <a16:creationId xmlns:a16="http://schemas.microsoft.com/office/drawing/2014/main" id="{7D7A60DF-1DBF-1B48-BF63-807E139F945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6" name="Straight Connector 85">
              <a:extLst>
                <a:ext uri="{FF2B5EF4-FFF2-40B4-BE49-F238E27FC236}">
                  <a16:creationId xmlns:a16="http://schemas.microsoft.com/office/drawing/2014/main" id="{626DC84A-65CD-5940-A78A-E227BE4595EE}"/>
                </a:ext>
              </a:extLst>
            </p:cNvPr>
            <p:cNvCxnSpPr>
              <a:cxnSpLocks/>
            </p:cNvCxnSpPr>
            <p:nvPr/>
          </p:nvCxnSpPr>
          <p:spPr>
            <a:xfrm flipH="1">
              <a:off x="1641126" y="4264163"/>
              <a:ext cx="731520" cy="872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87" name="Group 222">
              <a:extLst>
                <a:ext uri="{FF2B5EF4-FFF2-40B4-BE49-F238E27FC236}">
                  <a16:creationId xmlns:a16="http://schemas.microsoft.com/office/drawing/2014/main" id="{240775F0-476B-5540-AF34-BDBAB7BA2569}"/>
                </a:ext>
              </a:extLst>
            </p:cNvPr>
            <p:cNvGrpSpPr>
              <a:grpSpLocks/>
            </p:cNvGrpSpPr>
            <p:nvPr/>
          </p:nvGrpSpPr>
          <p:grpSpPr bwMode="auto">
            <a:xfrm>
              <a:off x="2047494" y="4963507"/>
              <a:ext cx="304800" cy="381000"/>
              <a:chOff x="4272" y="3072"/>
              <a:chExt cx="192" cy="240"/>
            </a:xfrm>
          </p:grpSpPr>
          <p:sp>
            <p:nvSpPr>
              <p:cNvPr id="88" name="Line 99">
                <a:extLst>
                  <a:ext uri="{FF2B5EF4-FFF2-40B4-BE49-F238E27FC236}">
                    <a16:creationId xmlns:a16="http://schemas.microsoft.com/office/drawing/2014/main" id="{0883364B-3B44-674D-BC84-E757564275C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100">
                <a:extLst>
                  <a:ext uri="{FF2B5EF4-FFF2-40B4-BE49-F238E27FC236}">
                    <a16:creationId xmlns:a16="http://schemas.microsoft.com/office/drawing/2014/main" id="{2AD339AE-097C-CD48-B54F-0A4653354CF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101">
                <a:extLst>
                  <a:ext uri="{FF2B5EF4-FFF2-40B4-BE49-F238E27FC236}">
                    <a16:creationId xmlns:a16="http://schemas.microsoft.com/office/drawing/2014/main" id="{1EDB98E9-2A6E-0245-B3C3-637CD9E7F8E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02">
                <a:extLst>
                  <a:ext uri="{FF2B5EF4-FFF2-40B4-BE49-F238E27FC236}">
                    <a16:creationId xmlns:a16="http://schemas.microsoft.com/office/drawing/2014/main" id="{23D39082-BE7D-C741-8CF8-7C82CBAF244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03">
                <a:extLst>
                  <a:ext uri="{FF2B5EF4-FFF2-40B4-BE49-F238E27FC236}">
                    <a16:creationId xmlns:a16="http://schemas.microsoft.com/office/drawing/2014/main" id="{2969C2F8-E24D-4B41-A26F-4A63954A637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Line 104">
                <a:extLst>
                  <a:ext uri="{FF2B5EF4-FFF2-40B4-BE49-F238E27FC236}">
                    <a16:creationId xmlns:a16="http://schemas.microsoft.com/office/drawing/2014/main" id="{29B34A9C-9E6F-424E-BE6B-463E7709F1D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4" name="Oval 93">
              <a:extLst>
                <a:ext uri="{FF2B5EF4-FFF2-40B4-BE49-F238E27FC236}">
                  <a16:creationId xmlns:a16="http://schemas.microsoft.com/office/drawing/2014/main" id="{F70DCBCF-7B73-BC4D-950B-8C978F5502B8}"/>
                </a:ext>
              </a:extLst>
            </p:cNvPr>
            <p:cNvSpPr/>
            <p:nvPr/>
          </p:nvSpPr>
          <p:spPr>
            <a:xfrm>
              <a:off x="4403680" y="39343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TextBox 95">
              <a:extLst>
                <a:ext uri="{FF2B5EF4-FFF2-40B4-BE49-F238E27FC236}">
                  <a16:creationId xmlns:a16="http://schemas.microsoft.com/office/drawing/2014/main" id="{3AC172BE-1C8E-CA4B-B7A8-2FA3B27A436B}"/>
                </a:ext>
              </a:extLst>
            </p:cNvPr>
            <p:cNvSpPr txBox="1"/>
            <p:nvPr/>
          </p:nvSpPr>
          <p:spPr>
            <a:xfrm flipH="1">
              <a:off x="3964543" y="4079516"/>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44</a:t>
              </a:r>
            </a:p>
            <a:p>
              <a:pPr defTabSz="457200" latinLnBrk="1" hangingPunct="0"/>
              <a:r>
                <a:rPr lang="en-US" sz="1400" dirty="0">
                  <a:solidFill>
                    <a:srgbClr val="000000"/>
                  </a:solidFill>
                </a:rPr>
                <a:t>47nF</a:t>
              </a:r>
              <a:endParaRPr lang="en-US" sz="1400" dirty="0">
                <a:solidFill>
                  <a:srgbClr val="000000"/>
                </a:solidFill>
                <a:latin typeface="Calibri"/>
                <a:ea typeface="Calibri"/>
                <a:cs typeface="Calibri"/>
                <a:sym typeface="Calibri"/>
              </a:endParaRPr>
            </a:p>
          </p:txBody>
        </p:sp>
        <p:sp>
          <p:nvSpPr>
            <p:cNvPr id="97" name="TextBox 96">
              <a:extLst>
                <a:ext uri="{FF2B5EF4-FFF2-40B4-BE49-F238E27FC236}">
                  <a16:creationId xmlns:a16="http://schemas.microsoft.com/office/drawing/2014/main" id="{DB01F3EB-2470-7741-9C8F-0DB4A5E3F7F5}"/>
                </a:ext>
              </a:extLst>
            </p:cNvPr>
            <p:cNvSpPr txBox="1"/>
            <p:nvPr/>
          </p:nvSpPr>
          <p:spPr>
            <a:xfrm flipH="1">
              <a:off x="3366910" y="1828360"/>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00" name="TextBox 99">
                  <a:extLst>
                    <a:ext uri="{FF2B5EF4-FFF2-40B4-BE49-F238E27FC236}">
                      <a16:creationId xmlns:a16="http://schemas.microsoft.com/office/drawing/2014/main" id="{C3856636-96F9-6E4B-81EA-616CEE5DA04E}"/>
                    </a:ext>
                  </a:extLst>
                </p:cNvPr>
                <p:cNvSpPr txBox="1"/>
                <p:nvPr/>
              </p:nvSpPr>
              <p:spPr>
                <a:xfrm flipH="1">
                  <a:off x="1562999" y="4534362"/>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14</a:t>
                  </a:r>
                </a:p>
                <a:p>
                  <a:pPr defTabSz="457200" latinLnBrk="1" hangingPunct="0"/>
                  <a:r>
                    <a:rPr lang="en-US" sz="1400" dirty="0">
                      <a:solidFill>
                        <a:srgbClr val="000000"/>
                      </a:solidFill>
                    </a:rPr>
                    <a:t>100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00" name="TextBox 99">
                  <a:extLst>
                    <a:ext uri="{FF2B5EF4-FFF2-40B4-BE49-F238E27FC236}">
                      <a16:creationId xmlns:a16="http://schemas.microsoft.com/office/drawing/2014/main" id="{C3856636-96F9-6E4B-81EA-616CEE5DA04E}"/>
                    </a:ext>
                  </a:extLst>
                </p:cNvPr>
                <p:cNvSpPr txBox="1">
                  <a:spLocks noRot="1" noChangeAspect="1" noMove="1" noResize="1" noEditPoints="1" noAdjustHandles="1" noChangeArrowheads="1" noChangeShapeType="1" noTextEdit="1"/>
                </p:cNvSpPr>
                <p:nvPr/>
              </p:nvSpPr>
              <p:spPr>
                <a:xfrm flipH="1">
                  <a:off x="1562999" y="4534362"/>
                  <a:ext cx="525365" cy="523218"/>
                </a:xfrm>
                <a:prstGeom prst="rect">
                  <a:avLst/>
                </a:prstGeom>
                <a:blipFill>
                  <a:blip r:embed="rId3"/>
                  <a:stretch>
                    <a:fillRect l="-11628" t="-2381" b="-11905"/>
                  </a:stretch>
                </a:blipFill>
                <a:ln w="12700" cap="flat">
                  <a:noFill/>
                  <a:miter lim="400000"/>
                </a:ln>
                <a:effectLst/>
              </p:spPr>
              <p:txBody>
                <a:bodyPr/>
                <a:lstStyle/>
                <a:p>
                  <a:r>
                    <a:rPr lang="en-US">
                      <a:noFill/>
                    </a:rPr>
                    <a:t> </a:t>
                  </a:r>
                </a:p>
              </p:txBody>
            </p:sp>
          </mc:Fallback>
        </mc:AlternateContent>
        <p:grpSp>
          <p:nvGrpSpPr>
            <p:cNvPr id="105" name="Group 478">
              <a:extLst>
                <a:ext uri="{FF2B5EF4-FFF2-40B4-BE49-F238E27FC236}">
                  <a16:creationId xmlns:a16="http://schemas.microsoft.com/office/drawing/2014/main" id="{CAE429AF-2E43-4F43-AFB3-E2A4069A4969}"/>
                </a:ext>
              </a:extLst>
            </p:cNvPr>
            <p:cNvGrpSpPr>
              <a:grpSpLocks/>
            </p:cNvGrpSpPr>
            <p:nvPr/>
          </p:nvGrpSpPr>
          <p:grpSpPr bwMode="auto">
            <a:xfrm flipH="1">
              <a:off x="2205077" y="3966702"/>
              <a:ext cx="401622" cy="609600"/>
              <a:chOff x="4656" y="1344"/>
              <a:chExt cx="192" cy="384"/>
            </a:xfrm>
          </p:grpSpPr>
          <p:sp>
            <p:nvSpPr>
              <p:cNvPr id="106" name="Freeform 105">
                <a:extLst>
                  <a:ext uri="{FF2B5EF4-FFF2-40B4-BE49-F238E27FC236}">
                    <a16:creationId xmlns:a16="http://schemas.microsoft.com/office/drawing/2014/main" id="{9E0A763B-460C-CE4F-8E12-DFAD45A64268}"/>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07" name="Line 36">
                <a:extLst>
                  <a:ext uri="{FF2B5EF4-FFF2-40B4-BE49-F238E27FC236}">
                    <a16:creationId xmlns:a16="http://schemas.microsoft.com/office/drawing/2014/main" id="{1B630500-FD45-5145-81E7-C33AF171D5A7}"/>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8" name="Line 37">
                <a:extLst>
                  <a:ext uri="{FF2B5EF4-FFF2-40B4-BE49-F238E27FC236}">
                    <a16:creationId xmlns:a16="http://schemas.microsoft.com/office/drawing/2014/main" id="{DA3A231C-4154-4D4F-9F1E-009A644A113D}"/>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9" name="Freeform 108">
                <a:extLst>
                  <a:ext uri="{FF2B5EF4-FFF2-40B4-BE49-F238E27FC236}">
                    <a16:creationId xmlns:a16="http://schemas.microsoft.com/office/drawing/2014/main" id="{8DC7B0EA-B499-8B42-AAF8-D5FFD234303C}"/>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110" name="Freeform 109">
              <a:extLst>
                <a:ext uri="{FF2B5EF4-FFF2-40B4-BE49-F238E27FC236}">
                  <a16:creationId xmlns:a16="http://schemas.microsoft.com/office/drawing/2014/main" id="{022D64F6-CF0E-7440-AA31-7D395E1B2C10}"/>
                </a:ext>
              </a:extLst>
            </p:cNvPr>
            <p:cNvSpPr>
              <a:spLocks noChangeAspect="1"/>
            </p:cNvSpPr>
            <p:nvPr/>
          </p:nvSpPr>
          <p:spPr bwMode="auto">
            <a:xfrm>
              <a:off x="3560539" y="25836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1" name="Group 209">
              <a:extLst>
                <a:ext uri="{FF2B5EF4-FFF2-40B4-BE49-F238E27FC236}">
                  <a16:creationId xmlns:a16="http://schemas.microsoft.com/office/drawing/2014/main" id="{BB09EA68-5CD2-FE43-BBE2-AF73A063F623}"/>
                </a:ext>
              </a:extLst>
            </p:cNvPr>
            <p:cNvGrpSpPr>
              <a:grpSpLocks/>
            </p:cNvGrpSpPr>
            <p:nvPr/>
          </p:nvGrpSpPr>
          <p:grpSpPr bwMode="auto">
            <a:xfrm>
              <a:off x="3563873" y="3209041"/>
              <a:ext cx="152400" cy="762000"/>
              <a:chOff x="3935" y="1728"/>
              <a:chExt cx="96" cy="480"/>
            </a:xfrm>
          </p:grpSpPr>
          <p:sp>
            <p:nvSpPr>
              <p:cNvPr id="112" name="Arc 59">
                <a:extLst>
                  <a:ext uri="{FF2B5EF4-FFF2-40B4-BE49-F238E27FC236}">
                    <a16:creationId xmlns:a16="http://schemas.microsoft.com/office/drawing/2014/main" id="{FAD5ECCB-E265-AD4B-AD24-9CFF676D002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3" name="Arc 60">
                <a:extLst>
                  <a:ext uri="{FF2B5EF4-FFF2-40B4-BE49-F238E27FC236}">
                    <a16:creationId xmlns:a16="http://schemas.microsoft.com/office/drawing/2014/main" id="{6102E0A4-2031-3343-AD77-AC394A50CC9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4" name="Arc 61">
                <a:extLst>
                  <a:ext uri="{FF2B5EF4-FFF2-40B4-BE49-F238E27FC236}">
                    <a16:creationId xmlns:a16="http://schemas.microsoft.com/office/drawing/2014/main" id="{D32C5485-240E-C44A-861E-0231A5B6108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5" name="Arc 62">
                <a:extLst>
                  <a:ext uri="{FF2B5EF4-FFF2-40B4-BE49-F238E27FC236}">
                    <a16:creationId xmlns:a16="http://schemas.microsoft.com/office/drawing/2014/main" id="{3C69B79B-B325-5940-BFDA-5D2710DB4DD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6" name="Line 63">
                <a:extLst>
                  <a:ext uri="{FF2B5EF4-FFF2-40B4-BE49-F238E27FC236}">
                    <a16:creationId xmlns:a16="http://schemas.microsoft.com/office/drawing/2014/main" id="{1691DC35-5E75-3345-B391-719A893BBE8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64">
                <a:extLst>
                  <a:ext uri="{FF2B5EF4-FFF2-40B4-BE49-F238E27FC236}">
                    <a16:creationId xmlns:a16="http://schemas.microsoft.com/office/drawing/2014/main" id="{6B0DD2E1-3305-054A-9A51-E16DC7DC8FE0}"/>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Arc 65">
                <a:extLst>
                  <a:ext uri="{FF2B5EF4-FFF2-40B4-BE49-F238E27FC236}">
                    <a16:creationId xmlns:a16="http://schemas.microsoft.com/office/drawing/2014/main" id="{A6DDEE89-6B55-E74A-B475-AA6FF8C1C5A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9" name="Arc 66">
                <a:extLst>
                  <a:ext uri="{FF2B5EF4-FFF2-40B4-BE49-F238E27FC236}">
                    <a16:creationId xmlns:a16="http://schemas.microsoft.com/office/drawing/2014/main" id="{24D472E3-BC3A-174B-B400-0A4CC3FC380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0" name="Arc 67">
                <a:extLst>
                  <a:ext uri="{FF2B5EF4-FFF2-40B4-BE49-F238E27FC236}">
                    <a16:creationId xmlns:a16="http://schemas.microsoft.com/office/drawing/2014/main" id="{8FD968E1-81D5-A344-81D6-8428E206DB2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1" name="Arc 68">
                <a:extLst>
                  <a:ext uri="{FF2B5EF4-FFF2-40B4-BE49-F238E27FC236}">
                    <a16:creationId xmlns:a16="http://schemas.microsoft.com/office/drawing/2014/main" id="{D631BB19-2620-224D-9D7E-EE28F392A2DC}"/>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2" name="Arc 69">
                <a:extLst>
                  <a:ext uri="{FF2B5EF4-FFF2-40B4-BE49-F238E27FC236}">
                    <a16:creationId xmlns:a16="http://schemas.microsoft.com/office/drawing/2014/main" id="{5FDACDA1-BF02-3E44-95BB-ED82088FB452}"/>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3" name="Arc 70">
                <a:extLst>
                  <a:ext uri="{FF2B5EF4-FFF2-40B4-BE49-F238E27FC236}">
                    <a16:creationId xmlns:a16="http://schemas.microsoft.com/office/drawing/2014/main" id="{D8B032A0-CD6D-0E44-8419-E635D72354F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71">
                <a:extLst>
                  <a:ext uri="{FF2B5EF4-FFF2-40B4-BE49-F238E27FC236}">
                    <a16:creationId xmlns:a16="http://schemas.microsoft.com/office/drawing/2014/main" id="{E082DF67-86FC-BD4A-8DB5-496116DA2FE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25" name="Oval 124">
              <a:extLst>
                <a:ext uri="{FF2B5EF4-FFF2-40B4-BE49-F238E27FC236}">
                  <a16:creationId xmlns:a16="http://schemas.microsoft.com/office/drawing/2014/main" id="{83F74119-8090-8E45-AE67-353D60712D1A}"/>
                </a:ext>
              </a:extLst>
            </p:cNvPr>
            <p:cNvSpPr/>
            <p:nvPr/>
          </p:nvSpPr>
          <p:spPr>
            <a:xfrm>
              <a:off x="3587252" y="3925690"/>
              <a:ext cx="11887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6" name="Group 438">
              <a:extLst>
                <a:ext uri="{FF2B5EF4-FFF2-40B4-BE49-F238E27FC236}">
                  <a16:creationId xmlns:a16="http://schemas.microsoft.com/office/drawing/2014/main" id="{59C79239-6C9E-8E41-B4D7-AA975E9665FC}"/>
                </a:ext>
              </a:extLst>
            </p:cNvPr>
            <p:cNvGrpSpPr>
              <a:grpSpLocks noChangeAspect="1"/>
            </p:cNvGrpSpPr>
            <p:nvPr/>
          </p:nvGrpSpPr>
          <p:grpSpPr bwMode="auto">
            <a:xfrm rot="10800000">
              <a:off x="3515014" y="3965057"/>
              <a:ext cx="255587" cy="640080"/>
              <a:chOff x="1498" y="3312"/>
              <a:chExt cx="230" cy="576"/>
            </a:xfrm>
          </p:grpSpPr>
          <p:grpSp>
            <p:nvGrpSpPr>
              <p:cNvPr id="127" name="Group 309">
                <a:extLst>
                  <a:ext uri="{FF2B5EF4-FFF2-40B4-BE49-F238E27FC236}">
                    <a16:creationId xmlns:a16="http://schemas.microsoft.com/office/drawing/2014/main" id="{9754EB77-8A7A-FC40-9D6E-5ED29B1B6C0C}"/>
                  </a:ext>
                </a:extLst>
              </p:cNvPr>
              <p:cNvGrpSpPr>
                <a:grpSpLocks/>
              </p:cNvGrpSpPr>
              <p:nvPr/>
            </p:nvGrpSpPr>
            <p:grpSpPr bwMode="auto">
              <a:xfrm>
                <a:off x="1498" y="3312"/>
                <a:ext cx="230" cy="576"/>
                <a:chOff x="1613" y="2851"/>
                <a:chExt cx="230" cy="576"/>
              </a:xfrm>
            </p:grpSpPr>
            <p:grpSp>
              <p:nvGrpSpPr>
                <p:cNvPr id="129" name="Group 310">
                  <a:extLst>
                    <a:ext uri="{FF2B5EF4-FFF2-40B4-BE49-F238E27FC236}">
                      <a16:creationId xmlns:a16="http://schemas.microsoft.com/office/drawing/2014/main" id="{6DCD7DFA-549D-1D45-BE1D-233A82E68B38}"/>
                    </a:ext>
                  </a:extLst>
                </p:cNvPr>
                <p:cNvGrpSpPr>
                  <a:grpSpLocks/>
                </p:cNvGrpSpPr>
                <p:nvPr/>
              </p:nvGrpSpPr>
              <p:grpSpPr bwMode="auto">
                <a:xfrm>
                  <a:off x="1613" y="2851"/>
                  <a:ext cx="230" cy="576"/>
                  <a:chOff x="3341" y="1584"/>
                  <a:chExt cx="230" cy="576"/>
                </a:xfrm>
              </p:grpSpPr>
              <p:sp>
                <p:nvSpPr>
                  <p:cNvPr id="133" name="AutoShape 311">
                    <a:extLst>
                      <a:ext uri="{FF2B5EF4-FFF2-40B4-BE49-F238E27FC236}">
                        <a16:creationId xmlns:a16="http://schemas.microsoft.com/office/drawing/2014/main" id="{DC34CFE8-D081-794C-B508-0227AABA23FA}"/>
                      </a:ext>
                    </a:extLst>
                  </p:cNvPr>
                  <p:cNvSpPr>
                    <a:spLocks noChangeArrowheads="1"/>
                  </p:cNvSpPr>
                  <p:nvPr/>
                </p:nvSpPr>
                <p:spPr bwMode="auto">
                  <a:xfrm flipV="1">
                    <a:off x="3341" y="1757"/>
                    <a:ext cx="230" cy="230"/>
                  </a:xfrm>
                  <a:prstGeom prst="triangle">
                    <a:avLst>
                      <a:gd name="adj" fmla="val 50000"/>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4" name="Line 312">
                    <a:extLst>
                      <a:ext uri="{FF2B5EF4-FFF2-40B4-BE49-F238E27FC236}">
                        <a16:creationId xmlns:a16="http://schemas.microsoft.com/office/drawing/2014/main" id="{F36EBBBF-DD93-964D-8BC3-BEB2B2A6F397}"/>
                      </a:ext>
                    </a:extLst>
                  </p:cNvPr>
                  <p:cNvSpPr>
                    <a:spLocks noChangeShapeType="1"/>
                  </p:cNvSpPr>
                  <p:nvPr/>
                </p:nvSpPr>
                <p:spPr bwMode="auto">
                  <a:xfrm>
                    <a:off x="3456" y="1987"/>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313">
                    <a:extLst>
                      <a:ext uri="{FF2B5EF4-FFF2-40B4-BE49-F238E27FC236}">
                        <a16:creationId xmlns:a16="http://schemas.microsoft.com/office/drawing/2014/main" id="{D7FEB854-399C-9C48-8C2D-438B8B79B91F}"/>
                      </a:ext>
                    </a:extLst>
                  </p:cNvPr>
                  <p:cNvSpPr>
                    <a:spLocks noChangeShapeType="1"/>
                  </p:cNvSpPr>
                  <p:nvPr/>
                </p:nvSpPr>
                <p:spPr bwMode="auto">
                  <a:xfrm flipV="1">
                    <a:off x="3456" y="1584"/>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314">
                    <a:extLst>
                      <a:ext uri="{FF2B5EF4-FFF2-40B4-BE49-F238E27FC236}">
                        <a16:creationId xmlns:a16="http://schemas.microsoft.com/office/drawing/2014/main" id="{3FC08973-FE4C-DC48-AF7A-33F6016ACB46}"/>
                      </a:ext>
                    </a:extLst>
                  </p:cNvPr>
                  <p:cNvSpPr>
                    <a:spLocks noChangeShapeType="1"/>
                  </p:cNvSpPr>
                  <p:nvPr/>
                </p:nvSpPr>
                <p:spPr bwMode="auto">
                  <a:xfrm>
                    <a:off x="3341" y="1987"/>
                    <a:ext cx="23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1" name="Line 316">
                  <a:extLst>
                    <a:ext uri="{FF2B5EF4-FFF2-40B4-BE49-F238E27FC236}">
                      <a16:creationId xmlns:a16="http://schemas.microsoft.com/office/drawing/2014/main" id="{FD50E95C-E051-7049-9287-60711BE95896}"/>
                    </a:ext>
                  </a:extLst>
                </p:cNvPr>
                <p:cNvSpPr>
                  <a:spLocks noChangeShapeType="1"/>
                </p:cNvSpPr>
                <p:nvPr/>
              </p:nvSpPr>
              <p:spPr bwMode="auto">
                <a:xfrm>
                  <a:off x="1843" y="3254"/>
                  <a:ext cx="0" cy="5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2" name="Line 317">
                  <a:extLst>
                    <a:ext uri="{FF2B5EF4-FFF2-40B4-BE49-F238E27FC236}">
                      <a16:creationId xmlns:a16="http://schemas.microsoft.com/office/drawing/2014/main" id="{151029C7-4AD9-B844-A003-555C710E87DC}"/>
                    </a:ext>
                  </a:extLst>
                </p:cNvPr>
                <p:cNvSpPr>
                  <a:spLocks noChangeShapeType="1"/>
                </p:cNvSpPr>
                <p:nvPr/>
              </p:nvSpPr>
              <p:spPr bwMode="auto">
                <a:xfrm>
                  <a:off x="1613" y="3197"/>
                  <a:ext cx="0" cy="5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28" name="Freeform 435">
                <a:extLst>
                  <a:ext uri="{FF2B5EF4-FFF2-40B4-BE49-F238E27FC236}">
                    <a16:creationId xmlns:a16="http://schemas.microsoft.com/office/drawing/2014/main" id="{4A06C4C4-B309-3A4B-BFA5-C2F1E943353E}"/>
                  </a:ext>
                </a:extLst>
              </p:cNvPr>
              <p:cNvSpPr>
                <a:spLocks/>
              </p:cNvSpPr>
              <p:nvPr/>
            </p:nvSpPr>
            <p:spPr bwMode="auto">
              <a:xfrm>
                <a:off x="1498" y="3312"/>
                <a:ext cx="230" cy="576"/>
              </a:xfrm>
              <a:custGeom>
                <a:avLst/>
                <a:gdLst>
                  <a:gd name="T0" fmla="*/ 115 w 230"/>
                  <a:gd name="T1" fmla="*/ 0 h 576"/>
                  <a:gd name="T2" fmla="*/ 0 w 230"/>
                  <a:gd name="T3" fmla="*/ 173 h 576"/>
                  <a:gd name="T4" fmla="*/ 115 w 230"/>
                  <a:gd name="T5" fmla="*/ 576 h 576"/>
                  <a:gd name="T6" fmla="*/ 230 w 230"/>
                  <a:gd name="T7" fmla="*/ 173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173"/>
                    </a:lnTo>
                    <a:lnTo>
                      <a:pt x="115" y="576"/>
                    </a:lnTo>
                    <a:lnTo>
                      <a:pt x="230" y="173"/>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37" name="Oval 136">
              <a:extLst>
                <a:ext uri="{FF2B5EF4-FFF2-40B4-BE49-F238E27FC236}">
                  <a16:creationId xmlns:a16="http://schemas.microsoft.com/office/drawing/2014/main" id="{FD9F9A21-D200-2A4C-9953-A387B84887E3}"/>
                </a:ext>
              </a:extLst>
            </p:cNvPr>
            <p:cNvSpPr/>
            <p:nvPr/>
          </p:nvSpPr>
          <p:spPr>
            <a:xfrm>
              <a:off x="2150342" y="421959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38" name="Group 222">
              <a:extLst>
                <a:ext uri="{FF2B5EF4-FFF2-40B4-BE49-F238E27FC236}">
                  <a16:creationId xmlns:a16="http://schemas.microsoft.com/office/drawing/2014/main" id="{436CC60B-AC96-C145-BFC7-A0B52DA2D797}"/>
                </a:ext>
              </a:extLst>
            </p:cNvPr>
            <p:cNvGrpSpPr>
              <a:grpSpLocks/>
            </p:cNvGrpSpPr>
            <p:nvPr/>
          </p:nvGrpSpPr>
          <p:grpSpPr bwMode="auto">
            <a:xfrm>
              <a:off x="3491517" y="4495493"/>
              <a:ext cx="304800" cy="381000"/>
              <a:chOff x="4272" y="3072"/>
              <a:chExt cx="192" cy="240"/>
            </a:xfrm>
          </p:grpSpPr>
          <p:sp>
            <p:nvSpPr>
              <p:cNvPr id="139" name="Line 99">
                <a:extLst>
                  <a:ext uri="{FF2B5EF4-FFF2-40B4-BE49-F238E27FC236}">
                    <a16:creationId xmlns:a16="http://schemas.microsoft.com/office/drawing/2014/main" id="{3668C84C-3049-964F-98C3-A76A4CEE407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100">
                <a:extLst>
                  <a:ext uri="{FF2B5EF4-FFF2-40B4-BE49-F238E27FC236}">
                    <a16:creationId xmlns:a16="http://schemas.microsoft.com/office/drawing/2014/main" id="{15431C9E-5905-2147-83E0-AE7AB7E53EE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01">
                <a:extLst>
                  <a:ext uri="{FF2B5EF4-FFF2-40B4-BE49-F238E27FC236}">
                    <a16:creationId xmlns:a16="http://schemas.microsoft.com/office/drawing/2014/main" id="{0FE6B4E8-29E7-3642-93B7-179D1488B6D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2">
                <a:extLst>
                  <a:ext uri="{FF2B5EF4-FFF2-40B4-BE49-F238E27FC236}">
                    <a16:creationId xmlns:a16="http://schemas.microsoft.com/office/drawing/2014/main" id="{88E99F05-5C3A-A948-8902-5A4449BFE27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3">
                <a:extLst>
                  <a:ext uri="{FF2B5EF4-FFF2-40B4-BE49-F238E27FC236}">
                    <a16:creationId xmlns:a16="http://schemas.microsoft.com/office/drawing/2014/main" id="{E0480A14-FC3A-A546-85C1-08D3860869A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4">
                <a:extLst>
                  <a:ext uri="{FF2B5EF4-FFF2-40B4-BE49-F238E27FC236}">
                    <a16:creationId xmlns:a16="http://schemas.microsoft.com/office/drawing/2014/main" id="{F3EDCD87-F04F-FE4C-B91A-4E0528CFA6F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45" name="Oval 144">
              <a:extLst>
                <a:ext uri="{FF2B5EF4-FFF2-40B4-BE49-F238E27FC236}">
                  <a16:creationId xmlns:a16="http://schemas.microsoft.com/office/drawing/2014/main" id="{99CC8588-D9A9-984F-B169-ED3A556B3463}"/>
                </a:ext>
              </a:extLst>
            </p:cNvPr>
            <p:cNvSpPr/>
            <p:nvPr/>
          </p:nvSpPr>
          <p:spPr>
            <a:xfrm>
              <a:off x="1638712" y="421959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6" name="TextBox 145">
                  <a:extLst>
                    <a:ext uri="{FF2B5EF4-FFF2-40B4-BE49-F238E27FC236}">
                      <a16:creationId xmlns:a16="http://schemas.microsoft.com/office/drawing/2014/main" id="{0AB8FE48-7607-4543-B919-B068C4591C70}"/>
                    </a:ext>
                  </a:extLst>
                </p:cNvPr>
                <p:cNvSpPr txBox="1"/>
                <p:nvPr/>
              </p:nvSpPr>
              <p:spPr>
                <a:xfrm flipH="1">
                  <a:off x="3730839" y="269539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14</a:t>
                  </a:r>
                </a:p>
                <a:p>
                  <a:pPr defTabSz="457200" latinLnBrk="1" hangingPunct="0"/>
                  <a:r>
                    <a:rPr lang="en-US" sz="1400" dirty="0">
                      <a:solidFill>
                        <a:srgbClr val="000000"/>
                      </a:solidFill>
                    </a:rPr>
                    <a:t>1</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46" name="TextBox 145">
                  <a:extLst>
                    <a:ext uri="{FF2B5EF4-FFF2-40B4-BE49-F238E27FC236}">
                      <a16:creationId xmlns:a16="http://schemas.microsoft.com/office/drawing/2014/main" id="{0AB8FE48-7607-4543-B919-B068C4591C70}"/>
                    </a:ext>
                  </a:extLst>
                </p:cNvPr>
                <p:cNvSpPr txBox="1">
                  <a:spLocks noRot="1" noChangeAspect="1" noMove="1" noResize="1" noEditPoints="1" noAdjustHandles="1" noChangeArrowheads="1" noChangeShapeType="1" noTextEdit="1"/>
                </p:cNvSpPr>
                <p:nvPr/>
              </p:nvSpPr>
              <p:spPr>
                <a:xfrm flipH="1">
                  <a:off x="3730839" y="2695391"/>
                  <a:ext cx="525365" cy="523218"/>
                </a:xfrm>
                <a:prstGeom prst="rect">
                  <a:avLst/>
                </a:prstGeom>
                <a:blipFill>
                  <a:blip r:embed="rId4"/>
                  <a:stretch>
                    <a:fillRect l="-11628" t="-2381" b="-14286"/>
                  </a:stretch>
                </a:blipFill>
                <a:ln w="12700" cap="flat">
                  <a:noFill/>
                  <a:miter lim="400000"/>
                </a:ln>
                <a:effectLst/>
              </p:spPr>
              <p:txBody>
                <a:bodyPr/>
                <a:lstStyle/>
                <a:p>
                  <a:r>
                    <a:rPr lang="en-US">
                      <a:noFill/>
                    </a:rPr>
                    <a:t> </a:t>
                  </a:r>
                </a:p>
              </p:txBody>
            </p:sp>
          </mc:Fallback>
        </mc:AlternateContent>
        <p:sp>
          <p:nvSpPr>
            <p:cNvPr id="147" name="TextBox 146">
              <a:extLst>
                <a:ext uri="{FF2B5EF4-FFF2-40B4-BE49-F238E27FC236}">
                  <a16:creationId xmlns:a16="http://schemas.microsoft.com/office/drawing/2014/main" id="{09F2B64F-26EA-7B40-BD7D-6533893B7494}"/>
                </a:ext>
              </a:extLst>
            </p:cNvPr>
            <p:cNvSpPr txBox="1"/>
            <p:nvPr/>
          </p:nvSpPr>
          <p:spPr>
            <a:xfrm flipH="1">
              <a:off x="2923775" y="3240381"/>
              <a:ext cx="763549"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RFC</a:t>
              </a:r>
              <a:endParaRPr lang="en-US" sz="1400" baseline="-25000" dirty="0">
                <a:solidFill>
                  <a:srgbClr val="000000"/>
                </a:solidFill>
              </a:endParaRPr>
            </a:p>
            <a:p>
              <a:pPr defTabSz="457200" latinLnBrk="1" hangingPunct="0"/>
              <a:r>
                <a:rPr lang="en-US" sz="1400" dirty="0">
                  <a:solidFill>
                    <a:srgbClr val="000000"/>
                  </a:solidFill>
                </a:rPr>
                <a:t>18uH</a:t>
              </a:r>
              <a:endParaRPr lang="en-US" sz="1400" dirty="0">
                <a:solidFill>
                  <a:srgbClr val="000000"/>
                </a:solidFill>
                <a:latin typeface="Calibri"/>
                <a:ea typeface="Calibri"/>
                <a:cs typeface="Calibri"/>
                <a:sym typeface="Calibri"/>
              </a:endParaRPr>
            </a:p>
          </p:txBody>
        </p:sp>
        <p:sp>
          <p:nvSpPr>
            <p:cNvPr id="78" name="TextBox 77">
              <a:extLst>
                <a:ext uri="{FF2B5EF4-FFF2-40B4-BE49-F238E27FC236}">
                  <a16:creationId xmlns:a16="http://schemas.microsoft.com/office/drawing/2014/main" id="{513613F8-DBC7-E64B-84D7-F95337319F9A}"/>
                </a:ext>
              </a:extLst>
            </p:cNvPr>
            <p:cNvSpPr txBox="1"/>
            <p:nvPr/>
          </p:nvSpPr>
          <p:spPr>
            <a:xfrm flipH="1">
              <a:off x="2884717" y="4408547"/>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IN4753A</a:t>
              </a:r>
              <a:endParaRPr lang="en-US" sz="1400" dirty="0">
                <a:solidFill>
                  <a:srgbClr val="000000"/>
                </a:solidFill>
                <a:latin typeface="Calibri"/>
                <a:ea typeface="Calibri"/>
                <a:cs typeface="Calibri"/>
                <a:sym typeface="Calibri"/>
              </a:endParaRPr>
            </a:p>
          </p:txBody>
        </p:sp>
        <p:sp>
          <p:nvSpPr>
            <p:cNvPr id="79" name="TextBox 78">
              <a:extLst>
                <a:ext uri="{FF2B5EF4-FFF2-40B4-BE49-F238E27FC236}">
                  <a16:creationId xmlns:a16="http://schemas.microsoft.com/office/drawing/2014/main" id="{B1AE00DE-7AE0-614C-829A-CE9D8A3C42B0}"/>
                </a:ext>
              </a:extLst>
            </p:cNvPr>
            <p:cNvSpPr txBox="1"/>
            <p:nvPr/>
          </p:nvSpPr>
          <p:spPr>
            <a:xfrm flipH="1">
              <a:off x="1059149" y="4114641"/>
              <a:ext cx="13449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Driver</a:t>
              </a:r>
              <a:endParaRPr lang="en-US" sz="1400" dirty="0">
                <a:solidFill>
                  <a:srgbClr val="000000"/>
                </a:solidFill>
                <a:latin typeface="Calibri"/>
                <a:ea typeface="Calibri"/>
                <a:cs typeface="Calibri"/>
                <a:sym typeface="Calibri"/>
              </a:endParaRPr>
            </a:p>
          </p:txBody>
        </p:sp>
      </p:grpSp>
      <p:grpSp>
        <p:nvGrpSpPr>
          <p:cNvPr id="11" name="Group 10">
            <a:extLst>
              <a:ext uri="{FF2B5EF4-FFF2-40B4-BE49-F238E27FC236}">
                <a16:creationId xmlns:a16="http://schemas.microsoft.com/office/drawing/2014/main" id="{D2963348-E723-754E-8F89-7A2955571AB8}"/>
              </a:ext>
            </a:extLst>
          </p:cNvPr>
          <p:cNvGrpSpPr/>
          <p:nvPr/>
        </p:nvGrpSpPr>
        <p:grpSpPr>
          <a:xfrm>
            <a:off x="9362088" y="2528416"/>
            <a:ext cx="2661666" cy="2934091"/>
            <a:chOff x="9123095" y="2528416"/>
            <a:chExt cx="2661666" cy="2934091"/>
          </a:xfrm>
        </p:grpSpPr>
        <p:sp>
          <p:nvSpPr>
            <p:cNvPr id="4" name="TextBox 3">
              <a:extLst>
                <a:ext uri="{FF2B5EF4-FFF2-40B4-BE49-F238E27FC236}">
                  <a16:creationId xmlns:a16="http://schemas.microsoft.com/office/drawing/2014/main" id="{36163FAD-ED6D-8943-9ED2-0FE63EEA856C}"/>
                </a:ext>
              </a:extLst>
            </p:cNvPr>
            <p:cNvSpPr txBox="1"/>
            <p:nvPr/>
          </p:nvSpPr>
          <p:spPr>
            <a:xfrm>
              <a:off x="9123095" y="2528416"/>
              <a:ext cx="1539188" cy="584773"/>
            </a:xfrm>
            <a:prstGeom prst="rect">
              <a:avLst/>
            </a:prstGeom>
            <a:noFill/>
            <a:ln w="254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600" dirty="0">
                  <a:solidFill>
                    <a:srgbClr val="000000"/>
                  </a:solidFill>
                  <a:latin typeface="Calibri"/>
                  <a:ea typeface="Calibri"/>
                  <a:cs typeface="Calibri"/>
                  <a:sym typeface="Calibri"/>
                </a:rPr>
                <a:t>Supply power</a:t>
              </a:r>
            </a:p>
            <a:p>
              <a:pPr algn="ctr" defTabSz="457200" latinLnBrk="1" hangingPunct="0"/>
              <a:r>
                <a:rPr lang="en-US" sz="1600" dirty="0">
                  <a:solidFill>
                    <a:srgbClr val="000000"/>
                  </a:solidFill>
                  <a:latin typeface="Calibri"/>
                  <a:ea typeface="Calibri"/>
                  <a:cs typeface="Calibri"/>
                  <a:sym typeface="Calibri"/>
                </a:rPr>
                <a:t>3,200 </a:t>
              </a:r>
              <a:r>
                <a:rPr lang="en-US" sz="1600" dirty="0" err="1">
                  <a:solidFill>
                    <a:srgbClr val="000000"/>
                  </a:solidFill>
                  <a:latin typeface="Calibri"/>
                  <a:ea typeface="Calibri"/>
                  <a:cs typeface="Calibri"/>
                  <a:sym typeface="Calibri"/>
                </a:rPr>
                <a:t>mW</a:t>
              </a:r>
              <a:endParaRPr lang="en-US" sz="1600" dirty="0">
                <a:solidFill>
                  <a:srgbClr val="000000"/>
                </a:solidFill>
                <a:latin typeface="Calibri"/>
                <a:ea typeface="Calibri"/>
                <a:cs typeface="Calibri"/>
                <a:sym typeface="Calibri"/>
              </a:endParaRPr>
            </a:p>
          </p:txBody>
        </p:sp>
        <p:sp>
          <p:nvSpPr>
            <p:cNvPr id="95" name="TextBox 94">
              <a:extLst>
                <a:ext uri="{FF2B5EF4-FFF2-40B4-BE49-F238E27FC236}">
                  <a16:creationId xmlns:a16="http://schemas.microsoft.com/office/drawing/2014/main" id="{681A8CF6-2623-B845-A707-C46CAA0D4BA6}"/>
                </a:ext>
              </a:extLst>
            </p:cNvPr>
            <p:cNvSpPr txBox="1"/>
            <p:nvPr/>
          </p:nvSpPr>
          <p:spPr>
            <a:xfrm>
              <a:off x="9123095" y="3540968"/>
              <a:ext cx="1549394" cy="892550"/>
            </a:xfrm>
            <a:prstGeom prst="rect">
              <a:avLst/>
            </a:prstGeom>
            <a:noFill/>
            <a:ln w="254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endParaRPr lang="en-US" dirty="0">
                <a:solidFill>
                  <a:srgbClr val="000000"/>
                </a:solidFill>
                <a:latin typeface="Calibri"/>
                <a:ea typeface="Calibri"/>
                <a:cs typeface="Calibri"/>
                <a:sym typeface="Calibri"/>
              </a:endParaRPr>
            </a:p>
            <a:p>
              <a:pPr algn="ctr" defTabSz="457200" latinLnBrk="1" hangingPunct="0"/>
              <a:r>
                <a:rPr lang="en-US" sz="1600" dirty="0">
                  <a:solidFill>
                    <a:srgbClr val="000000"/>
                  </a:solidFill>
                  <a:latin typeface="Calibri"/>
                  <a:ea typeface="Calibri"/>
                  <a:cs typeface="Calibri"/>
                  <a:sym typeface="Calibri"/>
                </a:rPr>
                <a:t>Power transistor</a:t>
              </a:r>
            </a:p>
            <a:p>
              <a:pPr algn="ctr" defTabSz="457200" latinLnBrk="1" hangingPunct="0"/>
              <a:endParaRPr lang="en-US" dirty="0">
                <a:solidFill>
                  <a:srgbClr val="000000"/>
                </a:solidFill>
                <a:latin typeface="Calibri"/>
                <a:ea typeface="Calibri"/>
                <a:cs typeface="Calibri"/>
                <a:sym typeface="Calibri"/>
              </a:endParaRPr>
            </a:p>
          </p:txBody>
        </p:sp>
        <p:sp>
          <p:nvSpPr>
            <p:cNvPr id="99" name="TextBox 98">
              <a:extLst>
                <a:ext uri="{FF2B5EF4-FFF2-40B4-BE49-F238E27FC236}">
                  <a16:creationId xmlns:a16="http://schemas.microsoft.com/office/drawing/2014/main" id="{C7D26748-A189-5540-AEC4-7A7FA4FE76C3}"/>
                </a:ext>
              </a:extLst>
            </p:cNvPr>
            <p:cNvSpPr txBox="1"/>
            <p:nvPr/>
          </p:nvSpPr>
          <p:spPr>
            <a:xfrm>
              <a:off x="9123095" y="4877734"/>
              <a:ext cx="1549394" cy="584773"/>
            </a:xfrm>
            <a:prstGeom prst="rect">
              <a:avLst/>
            </a:prstGeom>
            <a:noFill/>
            <a:ln w="254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600" dirty="0">
                  <a:solidFill>
                    <a:srgbClr val="000000"/>
                  </a:solidFill>
                  <a:latin typeface="Calibri"/>
                  <a:ea typeface="Calibri"/>
                  <a:cs typeface="Calibri"/>
                  <a:sym typeface="Calibri"/>
                </a:rPr>
                <a:t>Antenna</a:t>
              </a:r>
            </a:p>
            <a:p>
              <a:pPr algn="ctr" defTabSz="457200" latinLnBrk="1" hangingPunct="0"/>
              <a:r>
                <a:rPr lang="en-US" sz="1600" dirty="0">
                  <a:solidFill>
                    <a:srgbClr val="000000"/>
                  </a:solidFill>
                  <a:latin typeface="Calibri"/>
                  <a:ea typeface="Calibri"/>
                  <a:cs typeface="Calibri"/>
                  <a:sym typeface="Calibri"/>
                </a:rPr>
                <a:t>2500 </a:t>
              </a:r>
              <a:r>
                <a:rPr lang="en-US" sz="1600" dirty="0" err="1">
                  <a:solidFill>
                    <a:srgbClr val="000000"/>
                  </a:solidFill>
                  <a:latin typeface="Calibri"/>
                  <a:ea typeface="Calibri"/>
                  <a:cs typeface="Calibri"/>
                  <a:sym typeface="Calibri"/>
                </a:rPr>
                <a:t>mW</a:t>
              </a:r>
              <a:endParaRPr lang="en-US" sz="1600" dirty="0">
                <a:solidFill>
                  <a:srgbClr val="000000"/>
                </a:solidFill>
                <a:latin typeface="Calibri"/>
                <a:ea typeface="Calibri"/>
                <a:cs typeface="Calibri"/>
                <a:sym typeface="Calibri"/>
              </a:endParaRPr>
            </a:p>
          </p:txBody>
        </p:sp>
        <p:sp>
          <p:nvSpPr>
            <p:cNvPr id="5" name="Down Arrow 4">
              <a:extLst>
                <a:ext uri="{FF2B5EF4-FFF2-40B4-BE49-F238E27FC236}">
                  <a16:creationId xmlns:a16="http://schemas.microsoft.com/office/drawing/2014/main" id="{D556E82C-0885-B94C-83A6-9C27DFFD9830}"/>
                </a:ext>
              </a:extLst>
            </p:cNvPr>
            <p:cNvSpPr/>
            <p:nvPr/>
          </p:nvSpPr>
          <p:spPr>
            <a:xfrm>
              <a:off x="9768753" y="3136846"/>
              <a:ext cx="408259" cy="393700"/>
            </a:xfrm>
            <a:prstGeom prst="downArrow">
              <a:avLst>
                <a:gd name="adj1" fmla="val 50000"/>
                <a:gd name="adj2" fmla="val 47254"/>
              </a:avLst>
            </a:prstGeom>
            <a:solidFill>
              <a:srgbClr val="FFFFFF"/>
            </a:solidFill>
            <a:ln w="25400" cap="flat">
              <a:solidFill>
                <a:srgbClr val="4F81BD"/>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sp>
          <p:nvSpPr>
            <p:cNvPr id="101" name="Down Arrow 100">
              <a:extLst>
                <a:ext uri="{FF2B5EF4-FFF2-40B4-BE49-F238E27FC236}">
                  <a16:creationId xmlns:a16="http://schemas.microsoft.com/office/drawing/2014/main" id="{D6AB49B5-229B-2641-81A3-6138BEF43437}"/>
                </a:ext>
              </a:extLst>
            </p:cNvPr>
            <p:cNvSpPr/>
            <p:nvPr/>
          </p:nvSpPr>
          <p:spPr>
            <a:xfrm>
              <a:off x="9764110" y="4464960"/>
              <a:ext cx="408259" cy="393700"/>
            </a:xfrm>
            <a:prstGeom prst="downArrow">
              <a:avLst>
                <a:gd name="adj1" fmla="val 50000"/>
                <a:gd name="adj2" fmla="val 47254"/>
              </a:avLst>
            </a:prstGeom>
            <a:solidFill>
              <a:srgbClr val="FFFFFF"/>
            </a:solidFill>
            <a:ln w="25400" cap="flat">
              <a:solidFill>
                <a:srgbClr val="4F81BD"/>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7" name="Straight Arrow Connector 6">
              <a:extLst>
                <a:ext uri="{FF2B5EF4-FFF2-40B4-BE49-F238E27FC236}">
                  <a16:creationId xmlns:a16="http://schemas.microsoft.com/office/drawing/2014/main" id="{764D9759-76B6-724A-B2F5-202F67D59781}"/>
                </a:ext>
              </a:extLst>
            </p:cNvPr>
            <p:cNvCxnSpPr/>
            <p:nvPr/>
          </p:nvCxnSpPr>
          <p:spPr>
            <a:xfrm flipV="1">
              <a:off x="10741491" y="3468587"/>
              <a:ext cx="471074" cy="300801"/>
            </a:xfrm>
            <a:prstGeom prst="straightConnector1">
              <a:avLst/>
            </a:prstGeom>
            <a:noFill/>
            <a:ln w="25400" cap="flat">
              <a:solidFill>
                <a:srgbClr val="4F81BD"/>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02" name="Straight Arrow Connector 101">
              <a:extLst>
                <a:ext uri="{FF2B5EF4-FFF2-40B4-BE49-F238E27FC236}">
                  <a16:creationId xmlns:a16="http://schemas.microsoft.com/office/drawing/2014/main" id="{BA83F1F0-3BC6-9846-80F7-60135B3E455D}"/>
                </a:ext>
              </a:extLst>
            </p:cNvPr>
            <p:cNvCxnSpPr>
              <a:cxnSpLocks/>
            </p:cNvCxnSpPr>
            <p:nvPr/>
          </p:nvCxnSpPr>
          <p:spPr>
            <a:xfrm>
              <a:off x="10747005" y="3920002"/>
              <a:ext cx="465559" cy="202507"/>
            </a:xfrm>
            <a:prstGeom prst="straightConnector1">
              <a:avLst/>
            </a:prstGeom>
            <a:noFill/>
            <a:ln w="25400" cap="flat">
              <a:solidFill>
                <a:srgbClr val="4F81BD"/>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 name="TextBox 8">
              <a:extLst>
                <a:ext uri="{FF2B5EF4-FFF2-40B4-BE49-F238E27FC236}">
                  <a16:creationId xmlns:a16="http://schemas.microsoft.com/office/drawing/2014/main" id="{5A2D3997-6C22-4B4A-B66D-6C80F73C53BE}"/>
                </a:ext>
              </a:extLst>
            </p:cNvPr>
            <p:cNvSpPr txBox="1"/>
            <p:nvPr/>
          </p:nvSpPr>
          <p:spPr>
            <a:xfrm>
              <a:off x="10859913" y="2854117"/>
              <a:ext cx="904265" cy="47957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Active loss</a:t>
              </a:r>
            </a:p>
            <a:p>
              <a:pPr defTabSz="457200" latinLnBrk="1" hangingPunct="0"/>
              <a:r>
                <a:rPr lang="en-US" sz="1600" dirty="0">
                  <a:solidFill>
                    <a:srgbClr val="000000"/>
                  </a:solidFill>
                </a:rPr>
                <a:t>P</a:t>
              </a:r>
              <a:r>
                <a:rPr lang="en-US" sz="1600" baseline="-25000" dirty="0">
                  <a:solidFill>
                    <a:srgbClr val="000000"/>
                  </a:solidFill>
                </a:rPr>
                <a:t>a</a:t>
              </a:r>
              <a:r>
                <a:rPr lang="en-US" sz="1600" dirty="0">
                  <a:solidFill>
                    <a:srgbClr val="000000"/>
                  </a:solidFill>
                </a:rPr>
                <a:t>, 260 </a:t>
              </a:r>
              <a:r>
                <a:rPr lang="en-US" sz="1600" dirty="0" err="1">
                  <a:solidFill>
                    <a:srgbClr val="000000"/>
                  </a:solidFill>
                </a:rPr>
                <a:t>mW</a:t>
              </a:r>
              <a:endParaRPr lang="en-US" sz="1600" dirty="0">
                <a:solidFill>
                  <a:srgbClr val="000000"/>
                </a:solidFill>
                <a:latin typeface="Calibri"/>
                <a:ea typeface="Calibri"/>
                <a:cs typeface="Calibri"/>
                <a:sym typeface="Calibri"/>
              </a:endParaRPr>
            </a:p>
          </p:txBody>
        </p:sp>
        <p:sp>
          <p:nvSpPr>
            <p:cNvPr id="103" name="TextBox 102">
              <a:extLst>
                <a:ext uri="{FF2B5EF4-FFF2-40B4-BE49-F238E27FC236}">
                  <a16:creationId xmlns:a16="http://schemas.microsoft.com/office/drawing/2014/main" id="{0E509117-FDCA-8B4A-8828-57B533CD736E}"/>
                </a:ext>
              </a:extLst>
            </p:cNvPr>
            <p:cNvSpPr txBox="1"/>
            <p:nvPr/>
          </p:nvSpPr>
          <p:spPr>
            <a:xfrm>
              <a:off x="10842246" y="4193728"/>
              <a:ext cx="942515" cy="47957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Active loss</a:t>
              </a:r>
            </a:p>
            <a:p>
              <a:pPr defTabSz="457200" latinLnBrk="1" hangingPunct="0"/>
              <a:r>
                <a:rPr lang="en-US" sz="1600" dirty="0" err="1">
                  <a:solidFill>
                    <a:srgbClr val="000000"/>
                  </a:solidFill>
                </a:rPr>
                <a:t>P</a:t>
              </a:r>
              <a:r>
                <a:rPr lang="en-US" sz="1600" baseline="-25000" dirty="0" err="1">
                  <a:solidFill>
                    <a:srgbClr val="000000"/>
                  </a:solidFill>
                </a:rPr>
                <a:t>on</a:t>
              </a:r>
              <a:r>
                <a:rPr lang="en-US" sz="1600" dirty="0">
                  <a:solidFill>
                    <a:srgbClr val="000000"/>
                  </a:solidFill>
                </a:rPr>
                <a:t>, 430 </a:t>
              </a:r>
              <a:r>
                <a:rPr lang="en-US" sz="1600" dirty="0" err="1">
                  <a:solidFill>
                    <a:srgbClr val="000000"/>
                  </a:solidFill>
                </a:rPr>
                <a:t>mW</a:t>
              </a:r>
              <a:endParaRPr lang="en-US" sz="1600" dirty="0">
                <a:solidFill>
                  <a:srgbClr val="000000"/>
                </a:solidFill>
                <a:latin typeface="Calibri"/>
                <a:ea typeface="Calibri"/>
                <a:cs typeface="Calibri"/>
                <a:sym typeface="Calibri"/>
              </a:endParaRPr>
            </a:p>
          </p:txBody>
        </p:sp>
      </p:grpSp>
      <mc:AlternateContent xmlns:mc="http://schemas.openxmlformats.org/markup-compatibility/2006" xmlns:a14="http://schemas.microsoft.com/office/drawing/2010/main">
        <mc:Choice Requires="a14">
          <p:sp>
            <p:nvSpPr>
              <p:cNvPr id="104" name="TextBox 103">
                <a:extLst>
                  <a:ext uri="{FF2B5EF4-FFF2-40B4-BE49-F238E27FC236}">
                    <a16:creationId xmlns:a16="http://schemas.microsoft.com/office/drawing/2014/main" id="{33E86ADB-980E-C44B-8FC9-22AF91E1FC28}"/>
                  </a:ext>
                </a:extLst>
              </p:cNvPr>
              <p:cNvSpPr txBox="1"/>
              <p:nvPr/>
            </p:nvSpPr>
            <p:spPr>
              <a:xfrm>
                <a:off x="4005823" y="1340821"/>
                <a:ext cx="5119033" cy="46599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Norcal-40 Power amp is class C</a:t>
                </a:r>
                <a:endParaRPr lang="en-US" i="1" dirty="0">
                  <a:solidFill>
                    <a:srgbClr val="000000"/>
                  </a:solidFill>
                  <a:latin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𝑡</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𝑇</m:t>
                        </m:r>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𝑇</m:t>
                            </m:r>
                          </m:e>
                          <m:sub>
                            <m:r>
                              <a:rPr lang="en-US" i="1">
                                <a:solidFill>
                                  <a:srgbClr val="000000"/>
                                </a:solidFill>
                                <a:latin typeface="Cambria Math" panose="02040503050406030204" pitchFamily="18" charset="0"/>
                                <a:cs typeface="Calibri"/>
                                <a:sym typeface="Calibri"/>
                              </a:rPr>
                              <m:t>0</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𝑑</m:t>
                            </m:r>
                          </m:sub>
                        </m:sSub>
                      </m:den>
                    </m:f>
                  </m:oMath>
                </a14:m>
                <a:endParaRPr lang="en-US" i="1" dirty="0">
                  <a:solidFill>
                    <a:srgbClr val="000000"/>
                  </a:solidFill>
                  <a:latin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𝑇</m:t>
                        </m:r>
                      </m:e>
                      <m:sub>
                        <m:r>
                          <a:rPr lang="en-US" i="1">
                            <a:solidFill>
                              <a:srgbClr val="000000"/>
                            </a:solidFill>
                            <a:latin typeface="Cambria Math" panose="02040503050406030204" pitchFamily="18" charset="0"/>
                            <a:cs typeface="Calibri"/>
                            <a:sym typeface="Calibri"/>
                          </a:rPr>
                          <m:t>0</m:t>
                        </m:r>
                      </m:sub>
                    </m:sSub>
                  </m:oMath>
                </a14:m>
                <a:r>
                  <a:rPr lang="en-US" dirty="0">
                    <a:solidFill>
                      <a:srgbClr val="000000"/>
                    </a:solidFill>
                    <a:latin typeface="Calibri"/>
                    <a:ea typeface="Calibri"/>
                    <a:cs typeface="Calibri"/>
                    <a:sym typeface="Calibri"/>
                  </a:rPr>
                  <a:t> is ambient temperature,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𝑇</m:t>
                    </m:r>
                  </m:oMath>
                </a14:m>
                <a:r>
                  <a:rPr lang="en-US" dirty="0">
                    <a:solidFill>
                      <a:srgbClr val="000000"/>
                    </a:solidFill>
                    <a:latin typeface="Calibri"/>
                    <a:ea typeface="Calibri"/>
                    <a:cs typeface="Calibri"/>
                    <a:sym typeface="Calibri"/>
                  </a:rPr>
                  <a:t> is heat sink temperature</a:t>
                </a:r>
              </a:p>
              <a:p>
                <a:pPr marL="342900" indent="-342900" defTabSz="457200"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Calculate pp across 50ohm load required for output of 2W</a:t>
                </a:r>
              </a:p>
              <a:p>
                <a:pPr marL="342900" indent="-342900" defTabSz="457200"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Find pp output voltages or 5, 10, 15, 20, 25 and 30V.  Calculate power supply current subtracting 2mA for regulator</a:t>
                </a:r>
              </a:p>
              <a:p>
                <a:pPr marL="342900" indent="-342900" defTabSz="457200"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Plot efficiency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𝜂</m:t>
                    </m:r>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fPr>
                      <m:num>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𝑃</m:t>
                        </m:r>
                      </m:num>
                      <m:den>
                        <m:sSub>
                          <m:sSubPr>
                            <m:ctrlP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𝑃</m:t>
                            </m:r>
                          </m:e>
                          <m:sub>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0</m:t>
                            </m:r>
                          </m:sub>
                        </m:sSub>
                      </m:den>
                    </m:f>
                  </m:oMath>
                </a14:m>
                <a:r>
                  <a:rPr lang="en-US" dirty="0">
                    <a:solidFill>
                      <a:srgbClr val="000000"/>
                    </a:solidFill>
                    <a:latin typeface="Calibri" panose="020F0502020204030204" pitchFamily="34" charset="0"/>
                    <a:cs typeface="Calibri" panose="020F0502020204030204" pitchFamily="34" charset="0"/>
                    <a:sym typeface="Calibri"/>
                  </a:rPr>
                  <a:t>.  Plot dissipated power </a:t>
                </a:r>
                <a14:m>
                  <m:oMath xmlns:m="http://schemas.openxmlformats.org/officeDocument/2006/math">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𝑃</m:t>
                        </m:r>
                      </m:e>
                      <m:sub>
                        <m:r>
                          <a:rPr lang="en-US" i="1">
                            <a:solidFill>
                              <a:srgbClr val="000000"/>
                            </a:solidFill>
                            <a:latin typeface="Cambria Math" panose="02040503050406030204" pitchFamily="18" charset="0"/>
                            <a:cs typeface="Calibri" panose="020F0502020204030204" pitchFamily="34" charset="0"/>
                            <a:sym typeface="Calibri"/>
                          </a:rPr>
                          <m:t>𝑑</m:t>
                        </m:r>
                      </m:sub>
                    </m:sSub>
                    <m:r>
                      <a:rPr lang="en-US" i="1">
                        <a:solidFill>
                          <a:srgbClr val="000000"/>
                        </a:solidFill>
                        <a:latin typeface="Cambria Math" panose="02040503050406030204" pitchFamily="18" charset="0"/>
                        <a:cs typeface="Calibri" panose="020F0502020204030204" pitchFamily="34" charset="0"/>
                        <a:sym typeface="Calibri"/>
                      </a:rPr>
                      <m:t>=</m:t>
                    </m:r>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𝑃</m:t>
                        </m:r>
                      </m:e>
                      <m:sub>
                        <m:r>
                          <a:rPr lang="en-US" i="1">
                            <a:solidFill>
                              <a:srgbClr val="000000"/>
                            </a:solidFill>
                            <a:latin typeface="Cambria Math" panose="02040503050406030204" pitchFamily="18" charset="0"/>
                            <a:cs typeface="Calibri" panose="020F0502020204030204" pitchFamily="34" charset="0"/>
                            <a:sym typeface="Calibri"/>
                          </a:rPr>
                          <m:t>𝑜</m:t>
                        </m:r>
                      </m:sub>
                    </m:sSub>
                    <m:r>
                      <a:rPr lang="en-US" i="1">
                        <a:solidFill>
                          <a:srgbClr val="000000"/>
                        </a:solidFill>
                        <a:latin typeface="Cambria Math" panose="02040503050406030204" pitchFamily="18" charset="0"/>
                        <a:cs typeface="Calibri" panose="020F0502020204030204" pitchFamily="34" charset="0"/>
                        <a:sym typeface="Calibri"/>
                      </a:rPr>
                      <m:t>−</m:t>
                    </m:r>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𝑃</m:t>
                        </m:r>
                      </m:e>
                      <m:sub>
                        <m:r>
                          <a:rPr lang="en-US" i="1">
                            <a:solidFill>
                              <a:srgbClr val="000000"/>
                            </a:solidFill>
                            <a:latin typeface="Cambria Math" panose="02040503050406030204" pitchFamily="18" charset="0"/>
                            <a:cs typeface="Calibri" panose="020F0502020204030204" pitchFamily="34" charset="0"/>
                            <a:sym typeface="Calibri"/>
                          </a:rPr>
                          <m:t>𝑖</m:t>
                        </m:r>
                      </m:sub>
                    </m:sSub>
                  </m:oMath>
                </a14:m>
                <a:endParaRPr lang="en-US" dirty="0">
                  <a:solidFill>
                    <a:srgbClr val="000000"/>
                  </a:solidFill>
                  <a:latin typeface="Calibri" panose="020F0502020204030204" pitchFamily="34" charset="0"/>
                  <a:cs typeface="Calibri" panose="020F0502020204030204" pitchFamily="34" charset="0"/>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4" name="TextBox 103">
                <a:extLst>
                  <a:ext uri="{FF2B5EF4-FFF2-40B4-BE49-F238E27FC236}">
                    <a16:creationId xmlns:a16="http://schemas.microsoft.com/office/drawing/2014/main" id="{33E86ADB-980E-C44B-8FC9-22AF91E1FC28}"/>
                  </a:ext>
                </a:extLst>
              </p:cNvPr>
              <p:cNvSpPr txBox="1">
                <a:spLocks noRot="1" noChangeAspect="1" noMove="1" noResize="1" noEditPoints="1" noAdjustHandles="1" noChangeArrowheads="1" noChangeShapeType="1" noTextEdit="1"/>
              </p:cNvSpPr>
              <p:nvPr/>
            </p:nvSpPr>
            <p:spPr>
              <a:xfrm>
                <a:off x="4005823" y="1340821"/>
                <a:ext cx="5119033" cy="4659915"/>
              </a:xfrm>
              <a:prstGeom prst="rect">
                <a:avLst/>
              </a:prstGeom>
              <a:blipFill>
                <a:blip r:embed="rId5"/>
                <a:stretch>
                  <a:fillRect l="-1980" t="-543"/>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75426623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Blank</a:t>
            </a:r>
          </a:p>
        </p:txBody>
      </p:sp>
      <p:sp>
        <p:nvSpPr>
          <p:cNvPr id="15" name="TextBox 14">
            <a:extLst>
              <a:ext uri="{FF2B5EF4-FFF2-40B4-BE49-F238E27FC236}">
                <a16:creationId xmlns:a16="http://schemas.microsoft.com/office/drawing/2014/main" id="{34EE796B-9DCB-DE41-AEA4-31CBF97794EF}"/>
              </a:ext>
            </a:extLst>
          </p:cNvPr>
          <p:cNvSpPr txBox="1"/>
          <p:nvPr/>
        </p:nvSpPr>
        <p:spPr>
          <a:xfrm>
            <a:off x="472108" y="1413172"/>
            <a:ext cx="11529391" cy="499112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defTabSz="457200" latinLnBrk="1" hangingPunct="0"/>
            <a:r>
              <a:rPr lang="en-US" sz="2000" dirty="0">
                <a:solidFill>
                  <a:srgbClr val="000000"/>
                </a:solidFill>
                <a:ea typeface="Cambria Math" panose="02040503050406030204" pitchFamily="18" charset="0"/>
                <a:sym typeface="Calibri"/>
              </a:rPr>
              <a:t>x.</a:t>
            </a:r>
          </a:p>
          <a:p>
            <a:pPr marL="342900" indent="-342900" defTabSz="457200" latinLnBrk="1" hangingPunct="0">
              <a:buFont typeface="Arial" panose="020B0604020202020204" pitchFamily="34" charset="0"/>
              <a:buChar char="•"/>
            </a:pPr>
            <a:endParaRPr lang="en-US" sz="2000" b="1" dirty="0">
              <a:solidFill>
                <a:srgbClr val="000000"/>
              </a:solidFill>
              <a:latin typeface="Calibri"/>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69</a:t>
            </a:fld>
            <a:endParaRPr lang="en-US"/>
          </a:p>
        </p:txBody>
      </p:sp>
    </p:spTree>
    <p:extLst>
      <p:ext uri="{BB962C8B-B14F-4D97-AF65-F5344CB8AC3E}">
        <p14:creationId xmlns:p14="http://schemas.microsoft.com/office/powerpoint/2010/main" val="36633176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4766" y="60194"/>
            <a:ext cx="10515600" cy="869909"/>
          </a:xfrm>
        </p:spPr>
        <p:txBody>
          <a:bodyPr/>
          <a:lstStyle/>
          <a:p>
            <a:pPr algn="ctr"/>
            <a:r>
              <a:rPr lang="en-US" dirty="0"/>
              <a:t>Simple circuit analysis with Kirchhoff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1700131" y="1042563"/>
                <a:ext cx="4696255" cy="5388381"/>
              </a:xfrm>
            </p:spPr>
            <p:txBody>
              <a:bodyPr>
                <a:normAutofit/>
              </a:bodyPr>
              <a:lstStyle/>
              <a:p>
                <a:pPr>
                  <a:spcBef>
                    <a:spcPts val="400"/>
                  </a:spcBef>
                </a:pPr>
                <a:r>
                  <a:rPr lang="en-US" sz="1800" dirty="0"/>
                  <a:t>Let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oMath>
                </a14:m>
                <a:r>
                  <a:rPr lang="en-US" sz="1800" dirty="0"/>
                  <a:t> be the equivalent inductance, replacing the top left circuit with a single inductor.</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r>
                      <a:rPr lang="en-US" sz="1800">
                        <a:latin typeface="Cambria Math" panose="02040503050406030204" pitchFamily="18" charset="0"/>
                      </a:rPr>
                      <m:t>, </m:t>
                    </m:r>
                    <m:r>
                      <m:rPr>
                        <m:sty m:val="p"/>
                      </m:rPr>
                      <a:rPr lang="en-US" sz="1800">
                        <a:latin typeface="Cambria Math" panose="02040503050406030204" pitchFamily="18" charset="0"/>
                      </a:rPr>
                      <m:t>so</m:t>
                    </m:r>
                  </m:oMath>
                </a14:m>
                <a:endParaRPr lang="en-US" sz="1800" dirty="0"/>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𝑑𝑖</m:t>
                        </m:r>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b="0" i="1" smtClean="0">
                                <a:latin typeface="Cambria Math" panose="02040503050406030204" pitchFamily="18" charset="0"/>
                              </a:rPr>
                              <m:t>2</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oMath>
                </a14:m>
                <a:endParaRPr lang="en-US" sz="1800" dirty="0"/>
              </a:p>
              <a:p>
                <a:pPr>
                  <a:spcBef>
                    <a:spcPts val="400"/>
                  </a:spcBef>
                </a:pPr>
                <a14:m>
                  <m:oMath xmlns:m="http://schemas.openxmlformats.org/officeDocument/2006/math">
                    <m:sSub>
                      <m:sSubPr>
                        <m:ctrlPr>
                          <a:rPr lang="en-US" sz="1800" i="1">
                            <a:latin typeface="Cambria Math" panose="02040503050406030204" pitchFamily="18" charset="0"/>
                          </a:rPr>
                        </m:ctrlPr>
                      </m:sSubPr>
                      <m:e>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r>
                          <a:rPr lang="en-US" sz="1800" i="1">
                            <a:latin typeface="Cambria Math" panose="02040503050406030204" pitchFamily="18" charset="0"/>
                          </a:rPr>
                          <m:t>𝐿</m:t>
                        </m:r>
                      </m:e>
                      <m:sub>
                        <m:r>
                          <a:rPr lang="en-US" sz="1800" i="1">
                            <a:latin typeface="Cambria Math" panose="02040503050406030204" pitchFamily="18" charset="0"/>
                          </a:rPr>
                          <m:t>𝑒𝑞</m:t>
                        </m:r>
                      </m:sub>
                    </m:sSub>
                    <m:f>
                      <m:fPr>
                        <m:ctrlPr>
                          <a:rPr lang="en-US" sz="1800" i="1">
                            <a:latin typeface="Cambria Math" panose="02040503050406030204" pitchFamily="18" charset="0"/>
                          </a:rPr>
                        </m:ctrlPr>
                      </m:fPr>
                      <m:num>
                        <m:r>
                          <a:rPr lang="en-US" sz="1800" i="1">
                            <a:latin typeface="Cambria Math" panose="02040503050406030204" pitchFamily="18" charset="0"/>
                          </a:rPr>
                          <m:t>𝑑𝑖</m:t>
                        </m:r>
                      </m:num>
                      <m:den>
                        <m:r>
                          <a:rPr lang="en-US" sz="1800" i="1">
                            <a:latin typeface="Cambria Math" panose="02040503050406030204" pitchFamily="18" charset="0"/>
                          </a:rPr>
                          <m:t>𝑑𝑡</m:t>
                        </m:r>
                      </m:den>
                    </m:f>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b="0" i="1" smtClean="0">
                            <a:latin typeface="Cambria Math" panose="02040503050406030204" pitchFamily="18" charset="0"/>
                          </a:rPr>
                          <m:t>𝑖</m:t>
                        </m:r>
                      </m:num>
                      <m:den>
                        <m:r>
                          <a:rPr lang="en-US" sz="1800" i="1">
                            <a:latin typeface="Cambria Math" panose="02040503050406030204" pitchFamily="18" charset="0"/>
                          </a:rPr>
                          <m:t>𝑑𝑡</m:t>
                        </m:r>
                      </m:den>
                    </m:f>
                    <m:r>
                      <a:rPr lang="en-US" sz="1800" b="0" i="0" smtClean="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2</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b="0" i="1" smtClean="0">
                            <a:latin typeface="Cambria Math" panose="02040503050406030204" pitchFamily="18" charset="0"/>
                          </a:rPr>
                          <m:t>𝑖</m:t>
                        </m:r>
                      </m:num>
                      <m:den>
                        <m:r>
                          <a:rPr lang="en-US" sz="1800" i="1">
                            <a:latin typeface="Cambria Math" panose="02040503050406030204" pitchFamily="18" charset="0"/>
                          </a:rPr>
                          <m:t>𝑑𝑡</m:t>
                        </m:r>
                      </m:den>
                    </m:f>
                  </m:oMath>
                </a14:m>
                <a:r>
                  <a:rPr lang="en-US" sz="1800" dirty="0"/>
                  <a:t> and</a:t>
                </a:r>
              </a:p>
              <a:p>
                <a:pPr>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𝑒𝑞</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r>
                      <a:rPr lang="en-US" sz="180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2</m:t>
                        </m:r>
                      </m:sub>
                    </m:sSub>
                  </m:oMath>
                </a14:m>
                <a:endParaRPr lang="en-US" sz="1800" dirty="0"/>
              </a:p>
              <a:p>
                <a:pPr>
                  <a:spcBef>
                    <a:spcPts val="400"/>
                  </a:spcBef>
                </a:pPr>
                <a:endParaRPr lang="en-US" sz="1800" dirty="0"/>
              </a:p>
              <a:p>
                <a:pPr>
                  <a:spcBef>
                    <a:spcPts val="400"/>
                  </a:spcBef>
                </a:pPr>
                <a:r>
                  <a:rPr lang="en-US" sz="1800" dirty="0"/>
                  <a:t>Let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𝑒𝑞</m:t>
                        </m:r>
                      </m:sub>
                    </m:sSub>
                  </m:oMath>
                </a14:m>
                <a:r>
                  <a:rPr lang="en-US" sz="1800" dirty="0"/>
                  <a:t> be the equivalent inductance, replacing the bottom left circuit with a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𝑑𝑖</m:t>
                        </m:r>
                      </m:num>
                      <m:den>
                        <m:r>
                          <a:rPr lang="en-US" sz="1800" i="1">
                            <a:latin typeface="Cambria Math" panose="02040503050406030204" pitchFamily="18" charset="0"/>
                          </a:rPr>
                          <m:t>𝑑𝑡</m:t>
                        </m:r>
                      </m:den>
                    </m:f>
                    <m:r>
                      <a:rPr lang="en-US" sz="1800" i="1">
                        <a:latin typeface="Cambria Math" panose="02040503050406030204" pitchFamily="18" charset="0"/>
                      </a:rPr>
                      <m:t>=</m:t>
                    </m:r>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smtClean="0">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1</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2</m:t>
                            </m:r>
                          </m:sub>
                        </m:sSub>
                      </m:den>
                    </m:f>
                  </m:oMath>
                </a14:m>
                <a:r>
                  <a:rPr lang="en-US" sz="1800" dirty="0"/>
                  <a:t>, </a:t>
                </a:r>
              </a:p>
              <a:p>
                <a:pPr>
                  <a:spcBef>
                    <a:spcPts val="400"/>
                  </a:spcBef>
                </a:pPr>
                <a:r>
                  <a:rPr lang="en-US" sz="1800" dirty="0"/>
                  <a:t>single inductor.</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r>
                      <a:rPr lang="en-US" sz="1800">
                        <a:latin typeface="Cambria Math" panose="02040503050406030204" pitchFamily="18" charset="0"/>
                      </a:rPr>
                      <m:t>, </m:t>
                    </m:r>
                    <m:r>
                      <m:rPr>
                        <m:sty m:val="p"/>
                      </m:rPr>
                      <a:rPr lang="en-US" sz="1800">
                        <a:latin typeface="Cambria Math" panose="02040503050406030204" pitchFamily="18" charset="0"/>
                      </a:rPr>
                      <m:t>so</m:t>
                    </m:r>
                  </m:oMath>
                </a14:m>
                <a:endParaRPr lang="en-US" sz="1800" dirty="0"/>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𝑒𝑞</m:t>
                            </m:r>
                          </m:sub>
                        </m:sSub>
                      </m:den>
                    </m:f>
                    <m:r>
                      <a:rPr lang="en-US" sz="1800" b="0" i="0" smtClean="0">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den>
                    </m:f>
                    <m:r>
                      <a:rPr lang="en-US" sz="1800" b="0" i="1" smtClean="0">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2</m:t>
                            </m:r>
                          </m:sub>
                        </m:sSub>
                      </m:den>
                    </m:f>
                  </m:oMath>
                </a14:m>
                <a:r>
                  <a:rPr lang="en-US" sz="1800" dirty="0"/>
                  <a:t> and</a:t>
                </a:r>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1</m:t>
                            </m:r>
                          </m:sub>
                        </m:s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2</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2</m:t>
                            </m:r>
                          </m:sub>
                        </m:sSub>
                      </m:den>
                    </m:f>
                  </m:oMath>
                </a14:m>
                <a:endParaRPr lang="en-US" sz="18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1700131" y="1042563"/>
                <a:ext cx="4696255" cy="5388381"/>
              </a:xfrm>
              <a:blipFill>
                <a:blip r:embed="rId2"/>
                <a:stretch>
                  <a:fillRect l="-539" t="-1176"/>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7</a:t>
            </a:fld>
            <a:endParaRPr lang="en-US"/>
          </a:p>
        </p:txBody>
      </p:sp>
      <p:grpSp>
        <p:nvGrpSpPr>
          <p:cNvPr id="320" name="Group 319">
            <a:extLst>
              <a:ext uri="{FF2B5EF4-FFF2-40B4-BE49-F238E27FC236}">
                <a16:creationId xmlns:a16="http://schemas.microsoft.com/office/drawing/2014/main" id="{60A38E6C-C57D-7046-86F3-27F861FFC32C}"/>
              </a:ext>
            </a:extLst>
          </p:cNvPr>
          <p:cNvGrpSpPr/>
          <p:nvPr/>
        </p:nvGrpSpPr>
        <p:grpSpPr>
          <a:xfrm>
            <a:off x="0" y="910567"/>
            <a:ext cx="1134624" cy="1790544"/>
            <a:chOff x="10680473" y="2415999"/>
            <a:chExt cx="1134624" cy="1790544"/>
          </a:xfrm>
        </p:grpSpPr>
        <p:grpSp>
          <p:nvGrpSpPr>
            <p:cNvPr id="115" name="Group 13">
              <a:extLst>
                <a:ext uri="{FF2B5EF4-FFF2-40B4-BE49-F238E27FC236}">
                  <a16:creationId xmlns:a16="http://schemas.microsoft.com/office/drawing/2014/main" id="{2B5616A4-1E95-634B-BE16-C0AA3293BCBD}"/>
                </a:ext>
              </a:extLst>
            </p:cNvPr>
            <p:cNvGrpSpPr>
              <a:grpSpLocks noChangeAspect="1"/>
            </p:cNvGrpSpPr>
            <p:nvPr/>
          </p:nvGrpSpPr>
          <p:grpSpPr bwMode="auto">
            <a:xfrm>
              <a:off x="11214203" y="2705716"/>
              <a:ext cx="152400" cy="152400"/>
              <a:chOff x="1344" y="2064"/>
              <a:chExt cx="192" cy="192"/>
            </a:xfrm>
          </p:grpSpPr>
          <p:sp>
            <p:nvSpPr>
              <p:cNvPr id="133" name="Oval 14">
                <a:extLst>
                  <a:ext uri="{FF2B5EF4-FFF2-40B4-BE49-F238E27FC236}">
                    <a16:creationId xmlns:a16="http://schemas.microsoft.com/office/drawing/2014/main" id="{6289CA62-EA37-7546-BEF0-37A3EF95703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4" name="Rectangle 15">
                <a:extLst>
                  <a:ext uri="{FF2B5EF4-FFF2-40B4-BE49-F238E27FC236}">
                    <a16:creationId xmlns:a16="http://schemas.microsoft.com/office/drawing/2014/main" id="{C2446FE1-AE2C-4A4E-8958-883D05CFDCB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6" name="Group 13">
              <a:extLst>
                <a:ext uri="{FF2B5EF4-FFF2-40B4-BE49-F238E27FC236}">
                  <a16:creationId xmlns:a16="http://schemas.microsoft.com/office/drawing/2014/main" id="{F7F2C317-08C4-7F41-9E91-F18D36055837}"/>
                </a:ext>
              </a:extLst>
            </p:cNvPr>
            <p:cNvGrpSpPr>
              <a:grpSpLocks noChangeAspect="1"/>
            </p:cNvGrpSpPr>
            <p:nvPr/>
          </p:nvGrpSpPr>
          <p:grpSpPr bwMode="auto">
            <a:xfrm>
              <a:off x="11211855" y="3252013"/>
              <a:ext cx="152400" cy="152400"/>
              <a:chOff x="1344" y="2064"/>
              <a:chExt cx="192" cy="192"/>
            </a:xfrm>
          </p:grpSpPr>
          <p:sp>
            <p:nvSpPr>
              <p:cNvPr id="131" name="Oval 14">
                <a:extLst>
                  <a:ext uri="{FF2B5EF4-FFF2-40B4-BE49-F238E27FC236}">
                    <a16:creationId xmlns:a16="http://schemas.microsoft.com/office/drawing/2014/main" id="{E6DD8F26-E61D-9C42-B3EB-4AC2372D136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2" name="Rectangle 15">
                <a:extLst>
                  <a:ext uri="{FF2B5EF4-FFF2-40B4-BE49-F238E27FC236}">
                    <a16:creationId xmlns:a16="http://schemas.microsoft.com/office/drawing/2014/main" id="{0CDFCB5C-C93D-6545-9AE3-4E82B05F257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7" name="Group 116">
              <a:extLst>
                <a:ext uri="{FF2B5EF4-FFF2-40B4-BE49-F238E27FC236}">
                  <a16:creationId xmlns:a16="http://schemas.microsoft.com/office/drawing/2014/main" id="{43DF3C42-CBFE-B44C-8F55-33E2DECFC9D9}"/>
                </a:ext>
              </a:extLst>
            </p:cNvPr>
            <p:cNvGrpSpPr>
              <a:grpSpLocks noChangeAspect="1"/>
            </p:cNvGrpSpPr>
            <p:nvPr/>
          </p:nvGrpSpPr>
          <p:grpSpPr bwMode="auto">
            <a:xfrm>
              <a:off x="11211855" y="3783401"/>
              <a:ext cx="152400" cy="152400"/>
              <a:chOff x="1344" y="2064"/>
              <a:chExt cx="192" cy="192"/>
            </a:xfrm>
          </p:grpSpPr>
          <p:sp>
            <p:nvSpPr>
              <p:cNvPr id="129" name="Oval 128">
                <a:extLst>
                  <a:ext uri="{FF2B5EF4-FFF2-40B4-BE49-F238E27FC236}">
                    <a16:creationId xmlns:a16="http://schemas.microsoft.com/office/drawing/2014/main" id="{388C3607-BCB6-6A40-ABE7-D207834F717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0" name="Rectangle 129">
                <a:extLst>
                  <a:ext uri="{FF2B5EF4-FFF2-40B4-BE49-F238E27FC236}">
                    <a16:creationId xmlns:a16="http://schemas.microsoft.com/office/drawing/2014/main" id="{7DE41E2E-56B3-8F47-8F84-A2857B61388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8" name="TextBox 117">
              <a:extLst>
                <a:ext uri="{FF2B5EF4-FFF2-40B4-BE49-F238E27FC236}">
                  <a16:creationId xmlns:a16="http://schemas.microsoft.com/office/drawing/2014/main" id="{85A5D5DE-15B5-834D-B0DD-EB4F5FFB684E}"/>
                </a:ext>
              </a:extLst>
            </p:cNvPr>
            <p:cNvSpPr txBox="1"/>
            <p:nvPr/>
          </p:nvSpPr>
          <p:spPr>
            <a:xfrm>
              <a:off x="10900476" y="2926806"/>
              <a:ext cx="361741" cy="307777"/>
            </a:xfrm>
            <a:prstGeom prst="rect">
              <a:avLst/>
            </a:prstGeom>
            <a:noFill/>
          </p:spPr>
          <p:txBody>
            <a:bodyPr wrap="square" rtlCol="0">
              <a:spAutoFit/>
            </a:bodyPr>
            <a:lstStyle/>
            <a:p>
              <a:r>
                <a:rPr lang="en-US" sz="1400" dirty="0"/>
                <a:t>L</a:t>
              </a:r>
              <a:r>
                <a:rPr lang="en-US" sz="1400" baseline="-25000" dirty="0"/>
                <a:t>1</a:t>
              </a:r>
            </a:p>
          </p:txBody>
        </p:sp>
        <p:sp>
          <p:nvSpPr>
            <p:cNvPr id="119" name="TextBox 118">
              <a:extLst>
                <a:ext uri="{FF2B5EF4-FFF2-40B4-BE49-F238E27FC236}">
                  <a16:creationId xmlns:a16="http://schemas.microsoft.com/office/drawing/2014/main" id="{21109F4C-70A2-7A4D-95E5-2AC6E514FDF6}"/>
                </a:ext>
              </a:extLst>
            </p:cNvPr>
            <p:cNvSpPr txBox="1"/>
            <p:nvPr/>
          </p:nvSpPr>
          <p:spPr>
            <a:xfrm>
              <a:off x="10900476" y="3450757"/>
              <a:ext cx="361741" cy="307777"/>
            </a:xfrm>
            <a:prstGeom prst="rect">
              <a:avLst/>
            </a:prstGeom>
            <a:noFill/>
          </p:spPr>
          <p:txBody>
            <a:bodyPr wrap="square" rtlCol="0">
              <a:spAutoFit/>
            </a:bodyPr>
            <a:lstStyle/>
            <a:p>
              <a:r>
                <a:rPr lang="en-US" sz="1400" dirty="0"/>
                <a:t>L</a:t>
              </a:r>
              <a:r>
                <a:rPr lang="en-US" sz="1400" baseline="-25000" dirty="0"/>
                <a:t>2</a:t>
              </a:r>
            </a:p>
          </p:txBody>
        </p:sp>
        <p:sp>
          <p:nvSpPr>
            <p:cNvPr id="120" name="TextBox 119">
              <a:extLst>
                <a:ext uri="{FF2B5EF4-FFF2-40B4-BE49-F238E27FC236}">
                  <a16:creationId xmlns:a16="http://schemas.microsoft.com/office/drawing/2014/main" id="{3C084A1D-A1A4-BB42-B3F5-8D78B4C1511C}"/>
                </a:ext>
              </a:extLst>
            </p:cNvPr>
            <p:cNvSpPr txBox="1"/>
            <p:nvPr/>
          </p:nvSpPr>
          <p:spPr>
            <a:xfrm>
              <a:off x="11064549" y="3898766"/>
              <a:ext cx="526181" cy="307777"/>
            </a:xfrm>
            <a:prstGeom prst="rect">
              <a:avLst/>
            </a:prstGeom>
            <a:noFill/>
          </p:spPr>
          <p:txBody>
            <a:bodyPr wrap="square" rtlCol="0">
              <a:spAutoFit/>
            </a:bodyPr>
            <a:lstStyle/>
            <a:p>
              <a:r>
                <a:rPr lang="en-US" sz="1400" dirty="0"/>
                <a:t>V=0</a:t>
              </a:r>
            </a:p>
          </p:txBody>
        </p:sp>
        <p:sp>
          <p:nvSpPr>
            <p:cNvPr id="121" name="TextBox 120">
              <a:extLst>
                <a:ext uri="{FF2B5EF4-FFF2-40B4-BE49-F238E27FC236}">
                  <a16:creationId xmlns:a16="http://schemas.microsoft.com/office/drawing/2014/main" id="{58EB8179-04A2-894D-A845-547B56B51E5C}"/>
                </a:ext>
              </a:extLst>
            </p:cNvPr>
            <p:cNvSpPr txBox="1"/>
            <p:nvPr/>
          </p:nvSpPr>
          <p:spPr>
            <a:xfrm>
              <a:off x="11086154" y="2415999"/>
              <a:ext cx="361741" cy="307777"/>
            </a:xfrm>
            <a:prstGeom prst="rect">
              <a:avLst/>
            </a:prstGeom>
            <a:noFill/>
          </p:spPr>
          <p:txBody>
            <a:bodyPr wrap="square" rtlCol="0">
              <a:spAutoFit/>
            </a:bodyPr>
            <a:lstStyle/>
            <a:p>
              <a:r>
                <a:rPr lang="en-US" sz="1400" dirty="0"/>
                <a:t>V</a:t>
              </a:r>
              <a:r>
                <a:rPr lang="en-US" sz="1400" baseline="-25000" dirty="0"/>
                <a:t>1</a:t>
              </a:r>
            </a:p>
          </p:txBody>
        </p:sp>
        <p:sp>
          <p:nvSpPr>
            <p:cNvPr id="122" name="TextBox 121">
              <a:extLst>
                <a:ext uri="{FF2B5EF4-FFF2-40B4-BE49-F238E27FC236}">
                  <a16:creationId xmlns:a16="http://schemas.microsoft.com/office/drawing/2014/main" id="{86D330BD-A060-644B-AF50-D97A1CB0E1D1}"/>
                </a:ext>
              </a:extLst>
            </p:cNvPr>
            <p:cNvSpPr txBox="1"/>
            <p:nvPr/>
          </p:nvSpPr>
          <p:spPr>
            <a:xfrm>
              <a:off x="11273423" y="3166938"/>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123" name="Straight Arrow Connector 122">
              <a:extLst>
                <a:ext uri="{FF2B5EF4-FFF2-40B4-BE49-F238E27FC236}">
                  <a16:creationId xmlns:a16="http://schemas.microsoft.com/office/drawing/2014/main" id="{6F68DECF-72B9-B543-8056-11CF5E1B2822}"/>
                </a:ext>
              </a:extLst>
            </p:cNvPr>
            <p:cNvCxnSpPr>
              <a:cxnSpLocks/>
            </p:cNvCxnSpPr>
            <p:nvPr/>
          </p:nvCxnSpPr>
          <p:spPr>
            <a:xfrm>
              <a:off x="11447895" y="2860231"/>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5C29ABE7-A147-754F-B574-5FA82C24A497}"/>
                </a:ext>
              </a:extLst>
            </p:cNvPr>
            <p:cNvCxnSpPr>
              <a:cxnSpLocks/>
            </p:cNvCxnSpPr>
            <p:nvPr/>
          </p:nvCxnSpPr>
          <p:spPr>
            <a:xfrm>
              <a:off x="11449570" y="3474856"/>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5" name="TextBox 124">
              <a:extLst>
                <a:ext uri="{FF2B5EF4-FFF2-40B4-BE49-F238E27FC236}">
                  <a16:creationId xmlns:a16="http://schemas.microsoft.com/office/drawing/2014/main" id="{67C06E10-2712-2F4E-9646-72F200C750E0}"/>
                </a:ext>
              </a:extLst>
            </p:cNvPr>
            <p:cNvSpPr txBox="1"/>
            <p:nvPr/>
          </p:nvSpPr>
          <p:spPr>
            <a:xfrm>
              <a:off x="11453356" y="2856756"/>
              <a:ext cx="361741" cy="307777"/>
            </a:xfrm>
            <a:prstGeom prst="rect">
              <a:avLst/>
            </a:prstGeom>
            <a:noFill/>
          </p:spPr>
          <p:txBody>
            <a:bodyPr wrap="square" rtlCol="0">
              <a:spAutoFit/>
            </a:bodyPr>
            <a:lstStyle/>
            <a:p>
              <a:r>
                <a:rPr lang="en-US" sz="1400" dirty="0"/>
                <a:t>i</a:t>
              </a:r>
              <a:r>
                <a:rPr lang="en-US" sz="1400" baseline="-25000" dirty="0"/>
                <a:t>1</a:t>
              </a:r>
            </a:p>
          </p:txBody>
        </p:sp>
        <p:sp>
          <p:nvSpPr>
            <p:cNvPr id="126" name="TextBox 125">
              <a:extLst>
                <a:ext uri="{FF2B5EF4-FFF2-40B4-BE49-F238E27FC236}">
                  <a16:creationId xmlns:a16="http://schemas.microsoft.com/office/drawing/2014/main" id="{13AB128C-21F9-864F-960D-E4BBD249564D}"/>
                </a:ext>
              </a:extLst>
            </p:cNvPr>
            <p:cNvSpPr txBox="1"/>
            <p:nvPr/>
          </p:nvSpPr>
          <p:spPr>
            <a:xfrm>
              <a:off x="11415404" y="3427499"/>
              <a:ext cx="361741" cy="307777"/>
            </a:xfrm>
            <a:prstGeom prst="rect">
              <a:avLst/>
            </a:prstGeom>
            <a:noFill/>
          </p:spPr>
          <p:txBody>
            <a:bodyPr wrap="square" rtlCol="0">
              <a:spAutoFit/>
            </a:bodyPr>
            <a:lstStyle/>
            <a:p>
              <a:r>
                <a:rPr lang="en-US" sz="1400" dirty="0"/>
                <a:t>i</a:t>
              </a:r>
              <a:r>
                <a:rPr lang="en-US" sz="1400" baseline="-25000" dirty="0"/>
                <a:t>2</a:t>
              </a:r>
            </a:p>
          </p:txBody>
        </p:sp>
        <p:cxnSp>
          <p:nvCxnSpPr>
            <p:cNvPr id="127" name="Straight Arrow Connector 126">
              <a:extLst>
                <a:ext uri="{FF2B5EF4-FFF2-40B4-BE49-F238E27FC236}">
                  <a16:creationId xmlns:a16="http://schemas.microsoft.com/office/drawing/2014/main" id="{9C80AA34-B99E-7043-AFB5-EC0DAB58C5EE}"/>
                </a:ext>
              </a:extLst>
            </p:cNvPr>
            <p:cNvCxnSpPr>
              <a:cxnSpLocks/>
            </p:cNvCxnSpPr>
            <p:nvPr/>
          </p:nvCxnSpPr>
          <p:spPr>
            <a:xfrm>
              <a:off x="10918166" y="2820016"/>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8" name="TextBox 127">
              <a:extLst>
                <a:ext uri="{FF2B5EF4-FFF2-40B4-BE49-F238E27FC236}">
                  <a16:creationId xmlns:a16="http://schemas.microsoft.com/office/drawing/2014/main" id="{4081184C-9360-DA4F-A936-02F4BB5DCBA0}"/>
                </a:ext>
              </a:extLst>
            </p:cNvPr>
            <p:cNvSpPr txBox="1"/>
            <p:nvPr/>
          </p:nvSpPr>
          <p:spPr>
            <a:xfrm>
              <a:off x="10680473" y="3009156"/>
              <a:ext cx="216166" cy="307777"/>
            </a:xfrm>
            <a:prstGeom prst="rect">
              <a:avLst/>
            </a:prstGeom>
            <a:noFill/>
          </p:spPr>
          <p:txBody>
            <a:bodyPr wrap="square" rtlCol="0">
              <a:spAutoFit/>
            </a:bodyPr>
            <a:lstStyle/>
            <a:p>
              <a:r>
                <a:rPr lang="en-US" sz="1400" dirty="0" err="1"/>
                <a:t>i</a:t>
              </a:r>
              <a:endParaRPr lang="en-US" sz="1400" baseline="-25000" dirty="0"/>
            </a:p>
          </p:txBody>
        </p:sp>
        <p:grpSp>
          <p:nvGrpSpPr>
            <p:cNvPr id="270" name="Group 338">
              <a:extLst>
                <a:ext uri="{FF2B5EF4-FFF2-40B4-BE49-F238E27FC236}">
                  <a16:creationId xmlns:a16="http://schemas.microsoft.com/office/drawing/2014/main" id="{E92DB682-107C-E943-88F2-21E4B0E9B55E}"/>
                </a:ext>
              </a:extLst>
            </p:cNvPr>
            <p:cNvGrpSpPr>
              <a:grpSpLocks/>
            </p:cNvGrpSpPr>
            <p:nvPr/>
          </p:nvGrpSpPr>
          <p:grpSpPr bwMode="auto">
            <a:xfrm>
              <a:off x="11211291" y="2775861"/>
              <a:ext cx="176432" cy="538104"/>
              <a:chOff x="3398" y="1757"/>
              <a:chExt cx="128" cy="518"/>
            </a:xfrm>
          </p:grpSpPr>
          <p:grpSp>
            <p:nvGrpSpPr>
              <p:cNvPr id="271" name="Group 54">
                <a:extLst>
                  <a:ext uri="{FF2B5EF4-FFF2-40B4-BE49-F238E27FC236}">
                    <a16:creationId xmlns:a16="http://schemas.microsoft.com/office/drawing/2014/main" id="{A3442102-DD06-524E-8CC9-F4721AC9ABF7}"/>
                  </a:ext>
                </a:extLst>
              </p:cNvPr>
              <p:cNvGrpSpPr>
                <a:grpSpLocks/>
              </p:cNvGrpSpPr>
              <p:nvPr/>
            </p:nvGrpSpPr>
            <p:grpSpPr bwMode="auto">
              <a:xfrm>
                <a:off x="3398" y="1757"/>
                <a:ext cx="128" cy="518"/>
                <a:chOff x="451" y="2160"/>
                <a:chExt cx="298" cy="1209"/>
              </a:xfrm>
            </p:grpSpPr>
            <p:grpSp>
              <p:nvGrpSpPr>
                <p:cNvPr id="273" name="Group 55">
                  <a:extLst>
                    <a:ext uri="{FF2B5EF4-FFF2-40B4-BE49-F238E27FC236}">
                      <a16:creationId xmlns:a16="http://schemas.microsoft.com/office/drawing/2014/main" id="{75D19AED-DDD9-DF48-828C-103EB0A0F75E}"/>
                    </a:ext>
                  </a:extLst>
                </p:cNvPr>
                <p:cNvGrpSpPr>
                  <a:grpSpLocks/>
                </p:cNvGrpSpPr>
                <p:nvPr/>
              </p:nvGrpSpPr>
              <p:grpSpPr bwMode="auto">
                <a:xfrm>
                  <a:off x="451" y="2621"/>
                  <a:ext cx="230" cy="115"/>
                  <a:chOff x="576" y="2218"/>
                  <a:chExt cx="230" cy="230"/>
                </a:xfrm>
              </p:grpSpPr>
              <p:sp>
                <p:nvSpPr>
                  <p:cNvPr id="292" name="Freeform 56">
                    <a:extLst>
                      <a:ext uri="{FF2B5EF4-FFF2-40B4-BE49-F238E27FC236}">
                        <a16:creationId xmlns:a16="http://schemas.microsoft.com/office/drawing/2014/main" id="{C9F6BF13-84B5-BA49-8254-B4EE62328DD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3" name="Freeform 57">
                    <a:extLst>
                      <a:ext uri="{FF2B5EF4-FFF2-40B4-BE49-F238E27FC236}">
                        <a16:creationId xmlns:a16="http://schemas.microsoft.com/office/drawing/2014/main" id="{B7C8551D-D4FC-864F-B581-05C44D4818D3}"/>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74" name="Group 58">
                  <a:extLst>
                    <a:ext uri="{FF2B5EF4-FFF2-40B4-BE49-F238E27FC236}">
                      <a16:creationId xmlns:a16="http://schemas.microsoft.com/office/drawing/2014/main" id="{4ECFF305-1C32-9948-97F6-C9D96530C7BE}"/>
                    </a:ext>
                  </a:extLst>
                </p:cNvPr>
                <p:cNvGrpSpPr>
                  <a:grpSpLocks/>
                </p:cNvGrpSpPr>
                <p:nvPr/>
              </p:nvGrpSpPr>
              <p:grpSpPr bwMode="auto">
                <a:xfrm>
                  <a:off x="451" y="2448"/>
                  <a:ext cx="230" cy="115"/>
                  <a:chOff x="576" y="2218"/>
                  <a:chExt cx="230" cy="230"/>
                </a:xfrm>
              </p:grpSpPr>
              <p:sp>
                <p:nvSpPr>
                  <p:cNvPr id="290" name="Freeform 59">
                    <a:extLst>
                      <a:ext uri="{FF2B5EF4-FFF2-40B4-BE49-F238E27FC236}">
                        <a16:creationId xmlns:a16="http://schemas.microsoft.com/office/drawing/2014/main" id="{67E5B753-998B-B447-9D57-65878035299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1" name="Freeform 60">
                    <a:extLst>
                      <a:ext uri="{FF2B5EF4-FFF2-40B4-BE49-F238E27FC236}">
                        <a16:creationId xmlns:a16="http://schemas.microsoft.com/office/drawing/2014/main" id="{D0A11BB4-A063-D844-BE98-31E8BD247158}"/>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75" name="Freeform 61">
                  <a:extLst>
                    <a:ext uri="{FF2B5EF4-FFF2-40B4-BE49-F238E27FC236}">
                      <a16:creationId xmlns:a16="http://schemas.microsoft.com/office/drawing/2014/main" id="{65DEBCF6-895D-364B-87DE-D0AB66DAF61F}"/>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6" name="Freeform 62">
                  <a:extLst>
                    <a:ext uri="{FF2B5EF4-FFF2-40B4-BE49-F238E27FC236}">
                      <a16:creationId xmlns:a16="http://schemas.microsoft.com/office/drawing/2014/main" id="{A0AFFFCD-0579-D348-8776-263851F34189}"/>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77" name="Group 63">
                  <a:extLst>
                    <a:ext uri="{FF2B5EF4-FFF2-40B4-BE49-F238E27FC236}">
                      <a16:creationId xmlns:a16="http://schemas.microsoft.com/office/drawing/2014/main" id="{2C41AC43-3715-684A-A779-7890BFE7662E}"/>
                    </a:ext>
                  </a:extLst>
                </p:cNvPr>
                <p:cNvGrpSpPr>
                  <a:grpSpLocks/>
                </p:cNvGrpSpPr>
                <p:nvPr/>
              </p:nvGrpSpPr>
              <p:grpSpPr bwMode="auto">
                <a:xfrm>
                  <a:off x="451" y="2794"/>
                  <a:ext cx="230" cy="115"/>
                  <a:chOff x="576" y="2218"/>
                  <a:chExt cx="230" cy="230"/>
                </a:xfrm>
              </p:grpSpPr>
              <p:sp>
                <p:nvSpPr>
                  <p:cNvPr id="288" name="Freeform 64">
                    <a:extLst>
                      <a:ext uri="{FF2B5EF4-FFF2-40B4-BE49-F238E27FC236}">
                        <a16:creationId xmlns:a16="http://schemas.microsoft.com/office/drawing/2014/main" id="{FEF28192-FE44-BB49-B563-017F6437213F}"/>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9" name="Freeform 65">
                    <a:extLst>
                      <a:ext uri="{FF2B5EF4-FFF2-40B4-BE49-F238E27FC236}">
                        <a16:creationId xmlns:a16="http://schemas.microsoft.com/office/drawing/2014/main" id="{A2DB5BB5-6C00-0644-A24E-FFE657C79EE9}"/>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78" name="Group 66">
                  <a:extLst>
                    <a:ext uri="{FF2B5EF4-FFF2-40B4-BE49-F238E27FC236}">
                      <a16:creationId xmlns:a16="http://schemas.microsoft.com/office/drawing/2014/main" id="{EE423411-825E-3B47-8ADE-5595E78F7838}"/>
                    </a:ext>
                  </a:extLst>
                </p:cNvPr>
                <p:cNvGrpSpPr>
                  <a:grpSpLocks/>
                </p:cNvGrpSpPr>
                <p:nvPr/>
              </p:nvGrpSpPr>
              <p:grpSpPr bwMode="auto">
                <a:xfrm>
                  <a:off x="451" y="2967"/>
                  <a:ext cx="230" cy="115"/>
                  <a:chOff x="576" y="2218"/>
                  <a:chExt cx="230" cy="230"/>
                </a:xfrm>
              </p:grpSpPr>
              <p:sp>
                <p:nvSpPr>
                  <p:cNvPr id="286" name="Freeform 67">
                    <a:extLst>
                      <a:ext uri="{FF2B5EF4-FFF2-40B4-BE49-F238E27FC236}">
                        <a16:creationId xmlns:a16="http://schemas.microsoft.com/office/drawing/2014/main" id="{80C6C1AD-FDAD-7248-A3A2-2C69AD643FA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7" name="Freeform 68">
                    <a:extLst>
                      <a:ext uri="{FF2B5EF4-FFF2-40B4-BE49-F238E27FC236}">
                        <a16:creationId xmlns:a16="http://schemas.microsoft.com/office/drawing/2014/main" id="{965F504C-3E4F-D74F-A5AE-66DB5040F33A}"/>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79" name="Freeform 69">
                  <a:extLst>
                    <a:ext uri="{FF2B5EF4-FFF2-40B4-BE49-F238E27FC236}">
                      <a16:creationId xmlns:a16="http://schemas.microsoft.com/office/drawing/2014/main" id="{C6585954-CC52-D647-8143-68DE59404458}"/>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80" name="Group 70">
                  <a:extLst>
                    <a:ext uri="{FF2B5EF4-FFF2-40B4-BE49-F238E27FC236}">
                      <a16:creationId xmlns:a16="http://schemas.microsoft.com/office/drawing/2014/main" id="{C687E4E2-DA23-8041-ACD4-2931DC0D3B7F}"/>
                    </a:ext>
                  </a:extLst>
                </p:cNvPr>
                <p:cNvGrpSpPr>
                  <a:grpSpLocks/>
                </p:cNvGrpSpPr>
                <p:nvPr/>
              </p:nvGrpSpPr>
              <p:grpSpPr bwMode="auto">
                <a:xfrm>
                  <a:off x="576" y="2160"/>
                  <a:ext cx="135" cy="345"/>
                  <a:chOff x="576" y="2160"/>
                  <a:chExt cx="135" cy="345"/>
                </a:xfrm>
              </p:grpSpPr>
              <p:sp>
                <p:nvSpPr>
                  <p:cNvPr id="284" name="Freeform 71">
                    <a:extLst>
                      <a:ext uri="{FF2B5EF4-FFF2-40B4-BE49-F238E27FC236}">
                        <a16:creationId xmlns:a16="http://schemas.microsoft.com/office/drawing/2014/main" id="{FE7D3A00-7606-9F48-AA87-AE9CFF4D05A8}"/>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5" name="Line 72">
                    <a:extLst>
                      <a:ext uri="{FF2B5EF4-FFF2-40B4-BE49-F238E27FC236}">
                        <a16:creationId xmlns:a16="http://schemas.microsoft.com/office/drawing/2014/main" id="{4FD232AF-5591-D647-A22A-F0FB16A3592F}"/>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281" name="Group 73">
                  <a:extLst>
                    <a:ext uri="{FF2B5EF4-FFF2-40B4-BE49-F238E27FC236}">
                      <a16:creationId xmlns:a16="http://schemas.microsoft.com/office/drawing/2014/main" id="{6E606F65-20E1-6642-832E-69DBACA9EE3F}"/>
                    </a:ext>
                  </a:extLst>
                </p:cNvPr>
                <p:cNvGrpSpPr>
                  <a:grpSpLocks/>
                </p:cNvGrpSpPr>
                <p:nvPr/>
              </p:nvGrpSpPr>
              <p:grpSpPr bwMode="auto">
                <a:xfrm flipV="1">
                  <a:off x="576" y="3024"/>
                  <a:ext cx="135" cy="345"/>
                  <a:chOff x="576" y="2160"/>
                  <a:chExt cx="135" cy="345"/>
                </a:xfrm>
              </p:grpSpPr>
              <p:sp>
                <p:nvSpPr>
                  <p:cNvPr id="282" name="Freeform 74">
                    <a:extLst>
                      <a:ext uri="{FF2B5EF4-FFF2-40B4-BE49-F238E27FC236}">
                        <a16:creationId xmlns:a16="http://schemas.microsoft.com/office/drawing/2014/main" id="{B10D6E5B-6EA7-EE45-9A86-967381056154}"/>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3" name="Line 75">
                    <a:extLst>
                      <a:ext uri="{FF2B5EF4-FFF2-40B4-BE49-F238E27FC236}">
                        <a16:creationId xmlns:a16="http://schemas.microsoft.com/office/drawing/2014/main" id="{26FC0D3F-76BA-1448-A0E3-B063E7981279}"/>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72" name="Freeform 337">
                <a:extLst>
                  <a:ext uri="{FF2B5EF4-FFF2-40B4-BE49-F238E27FC236}">
                    <a16:creationId xmlns:a16="http://schemas.microsoft.com/office/drawing/2014/main" id="{770A83FB-274C-1742-A002-F1127B8D94AF}"/>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94" name="Group 338">
              <a:extLst>
                <a:ext uri="{FF2B5EF4-FFF2-40B4-BE49-F238E27FC236}">
                  <a16:creationId xmlns:a16="http://schemas.microsoft.com/office/drawing/2014/main" id="{96F4C8F0-09F1-5B49-AA43-6324F0F2E36D}"/>
                </a:ext>
              </a:extLst>
            </p:cNvPr>
            <p:cNvGrpSpPr>
              <a:grpSpLocks/>
            </p:cNvGrpSpPr>
            <p:nvPr/>
          </p:nvGrpSpPr>
          <p:grpSpPr bwMode="auto">
            <a:xfrm>
              <a:off x="11225770" y="3296019"/>
              <a:ext cx="176432" cy="548492"/>
              <a:chOff x="3398" y="1757"/>
              <a:chExt cx="128" cy="528"/>
            </a:xfrm>
          </p:grpSpPr>
          <p:grpSp>
            <p:nvGrpSpPr>
              <p:cNvPr id="295" name="Group 54">
                <a:extLst>
                  <a:ext uri="{FF2B5EF4-FFF2-40B4-BE49-F238E27FC236}">
                    <a16:creationId xmlns:a16="http://schemas.microsoft.com/office/drawing/2014/main" id="{053BE493-4372-914E-A550-CEF38D73B46A}"/>
                  </a:ext>
                </a:extLst>
              </p:cNvPr>
              <p:cNvGrpSpPr>
                <a:grpSpLocks/>
              </p:cNvGrpSpPr>
              <p:nvPr/>
            </p:nvGrpSpPr>
            <p:grpSpPr bwMode="auto">
              <a:xfrm>
                <a:off x="3398" y="1757"/>
                <a:ext cx="128" cy="528"/>
                <a:chOff x="451" y="2160"/>
                <a:chExt cx="298" cy="1233"/>
              </a:xfrm>
            </p:grpSpPr>
            <p:grpSp>
              <p:nvGrpSpPr>
                <p:cNvPr id="297" name="Group 55">
                  <a:extLst>
                    <a:ext uri="{FF2B5EF4-FFF2-40B4-BE49-F238E27FC236}">
                      <a16:creationId xmlns:a16="http://schemas.microsoft.com/office/drawing/2014/main" id="{113C508B-2613-D646-9EE0-5E99D209CCFB}"/>
                    </a:ext>
                  </a:extLst>
                </p:cNvPr>
                <p:cNvGrpSpPr>
                  <a:grpSpLocks/>
                </p:cNvGrpSpPr>
                <p:nvPr/>
              </p:nvGrpSpPr>
              <p:grpSpPr bwMode="auto">
                <a:xfrm>
                  <a:off x="451" y="2621"/>
                  <a:ext cx="230" cy="115"/>
                  <a:chOff x="576" y="2218"/>
                  <a:chExt cx="230" cy="230"/>
                </a:xfrm>
              </p:grpSpPr>
              <p:sp>
                <p:nvSpPr>
                  <p:cNvPr id="316" name="Freeform 56">
                    <a:extLst>
                      <a:ext uri="{FF2B5EF4-FFF2-40B4-BE49-F238E27FC236}">
                        <a16:creationId xmlns:a16="http://schemas.microsoft.com/office/drawing/2014/main" id="{FC9345A2-41F5-6A43-94A0-70AD894EEFC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7" name="Freeform 57">
                    <a:extLst>
                      <a:ext uri="{FF2B5EF4-FFF2-40B4-BE49-F238E27FC236}">
                        <a16:creationId xmlns:a16="http://schemas.microsoft.com/office/drawing/2014/main" id="{3486E47B-73DC-2649-A010-4258E76B884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98" name="Group 58">
                  <a:extLst>
                    <a:ext uri="{FF2B5EF4-FFF2-40B4-BE49-F238E27FC236}">
                      <a16:creationId xmlns:a16="http://schemas.microsoft.com/office/drawing/2014/main" id="{F81C9C9B-D851-2D4A-8FE9-000423BC05BD}"/>
                    </a:ext>
                  </a:extLst>
                </p:cNvPr>
                <p:cNvGrpSpPr>
                  <a:grpSpLocks/>
                </p:cNvGrpSpPr>
                <p:nvPr/>
              </p:nvGrpSpPr>
              <p:grpSpPr bwMode="auto">
                <a:xfrm>
                  <a:off x="451" y="2448"/>
                  <a:ext cx="230" cy="115"/>
                  <a:chOff x="576" y="2218"/>
                  <a:chExt cx="230" cy="230"/>
                </a:xfrm>
              </p:grpSpPr>
              <p:sp>
                <p:nvSpPr>
                  <p:cNvPr id="314" name="Freeform 59">
                    <a:extLst>
                      <a:ext uri="{FF2B5EF4-FFF2-40B4-BE49-F238E27FC236}">
                        <a16:creationId xmlns:a16="http://schemas.microsoft.com/office/drawing/2014/main" id="{DB583B4D-0EB3-B246-BE25-CA3D3FDC466C}"/>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5" name="Freeform 60">
                    <a:extLst>
                      <a:ext uri="{FF2B5EF4-FFF2-40B4-BE49-F238E27FC236}">
                        <a16:creationId xmlns:a16="http://schemas.microsoft.com/office/drawing/2014/main" id="{CE25B348-54B6-FB4D-84A5-D1946E9B5B8D}"/>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99" name="Freeform 61">
                  <a:extLst>
                    <a:ext uri="{FF2B5EF4-FFF2-40B4-BE49-F238E27FC236}">
                      <a16:creationId xmlns:a16="http://schemas.microsoft.com/office/drawing/2014/main" id="{D78CB351-2C98-4E43-ADAE-2175A3FCE5E3}"/>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0" name="Freeform 62">
                  <a:extLst>
                    <a:ext uri="{FF2B5EF4-FFF2-40B4-BE49-F238E27FC236}">
                      <a16:creationId xmlns:a16="http://schemas.microsoft.com/office/drawing/2014/main" id="{4BA06D5C-F713-3743-B17F-3AB3D610E4A5}"/>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1" name="Group 63">
                  <a:extLst>
                    <a:ext uri="{FF2B5EF4-FFF2-40B4-BE49-F238E27FC236}">
                      <a16:creationId xmlns:a16="http://schemas.microsoft.com/office/drawing/2014/main" id="{E40CC33C-6A99-784D-851A-4EEF66026A20}"/>
                    </a:ext>
                  </a:extLst>
                </p:cNvPr>
                <p:cNvGrpSpPr>
                  <a:grpSpLocks/>
                </p:cNvGrpSpPr>
                <p:nvPr/>
              </p:nvGrpSpPr>
              <p:grpSpPr bwMode="auto">
                <a:xfrm>
                  <a:off x="451" y="2794"/>
                  <a:ext cx="230" cy="115"/>
                  <a:chOff x="576" y="2218"/>
                  <a:chExt cx="230" cy="230"/>
                </a:xfrm>
              </p:grpSpPr>
              <p:sp>
                <p:nvSpPr>
                  <p:cNvPr id="312" name="Freeform 64">
                    <a:extLst>
                      <a:ext uri="{FF2B5EF4-FFF2-40B4-BE49-F238E27FC236}">
                        <a16:creationId xmlns:a16="http://schemas.microsoft.com/office/drawing/2014/main" id="{110807DD-0514-0446-BC95-897A3DD0AAB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3" name="Freeform 65">
                    <a:extLst>
                      <a:ext uri="{FF2B5EF4-FFF2-40B4-BE49-F238E27FC236}">
                        <a16:creationId xmlns:a16="http://schemas.microsoft.com/office/drawing/2014/main" id="{8F7D3B40-9632-084E-A0DF-7829B2AE3AB5}"/>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02" name="Group 66">
                  <a:extLst>
                    <a:ext uri="{FF2B5EF4-FFF2-40B4-BE49-F238E27FC236}">
                      <a16:creationId xmlns:a16="http://schemas.microsoft.com/office/drawing/2014/main" id="{8C625483-7DCB-AF46-B708-B5892D518D53}"/>
                    </a:ext>
                  </a:extLst>
                </p:cNvPr>
                <p:cNvGrpSpPr>
                  <a:grpSpLocks/>
                </p:cNvGrpSpPr>
                <p:nvPr/>
              </p:nvGrpSpPr>
              <p:grpSpPr bwMode="auto">
                <a:xfrm>
                  <a:off x="451" y="2967"/>
                  <a:ext cx="230" cy="115"/>
                  <a:chOff x="576" y="2218"/>
                  <a:chExt cx="230" cy="230"/>
                </a:xfrm>
              </p:grpSpPr>
              <p:sp>
                <p:nvSpPr>
                  <p:cNvPr id="310" name="Freeform 67">
                    <a:extLst>
                      <a:ext uri="{FF2B5EF4-FFF2-40B4-BE49-F238E27FC236}">
                        <a16:creationId xmlns:a16="http://schemas.microsoft.com/office/drawing/2014/main" id="{CEC40643-5BE3-0343-8DB1-CA56D19181C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1" name="Freeform 68">
                    <a:extLst>
                      <a:ext uri="{FF2B5EF4-FFF2-40B4-BE49-F238E27FC236}">
                        <a16:creationId xmlns:a16="http://schemas.microsoft.com/office/drawing/2014/main" id="{C0947094-99A7-8F44-82D7-D088CA5FD2F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03" name="Freeform 69">
                  <a:extLst>
                    <a:ext uri="{FF2B5EF4-FFF2-40B4-BE49-F238E27FC236}">
                      <a16:creationId xmlns:a16="http://schemas.microsoft.com/office/drawing/2014/main" id="{1741D236-B282-A649-A638-3EF2DCDF6BD4}"/>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4" name="Group 70">
                  <a:extLst>
                    <a:ext uri="{FF2B5EF4-FFF2-40B4-BE49-F238E27FC236}">
                      <a16:creationId xmlns:a16="http://schemas.microsoft.com/office/drawing/2014/main" id="{903D58BF-228F-2345-9F21-26FE17D6956C}"/>
                    </a:ext>
                  </a:extLst>
                </p:cNvPr>
                <p:cNvGrpSpPr>
                  <a:grpSpLocks/>
                </p:cNvGrpSpPr>
                <p:nvPr/>
              </p:nvGrpSpPr>
              <p:grpSpPr bwMode="auto">
                <a:xfrm>
                  <a:off x="576" y="2160"/>
                  <a:ext cx="135" cy="345"/>
                  <a:chOff x="576" y="2160"/>
                  <a:chExt cx="135" cy="345"/>
                </a:xfrm>
              </p:grpSpPr>
              <p:sp>
                <p:nvSpPr>
                  <p:cNvPr id="308" name="Freeform 71">
                    <a:extLst>
                      <a:ext uri="{FF2B5EF4-FFF2-40B4-BE49-F238E27FC236}">
                        <a16:creationId xmlns:a16="http://schemas.microsoft.com/office/drawing/2014/main" id="{A1CE9EA0-D536-524A-B421-80E2548F673D}"/>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9" name="Line 72">
                    <a:extLst>
                      <a:ext uri="{FF2B5EF4-FFF2-40B4-BE49-F238E27FC236}">
                        <a16:creationId xmlns:a16="http://schemas.microsoft.com/office/drawing/2014/main" id="{7DB52157-9FF3-FF4F-A181-1A98E246E0A5}"/>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05" name="Group 73">
                  <a:extLst>
                    <a:ext uri="{FF2B5EF4-FFF2-40B4-BE49-F238E27FC236}">
                      <a16:creationId xmlns:a16="http://schemas.microsoft.com/office/drawing/2014/main" id="{35A7882D-C6B8-8F49-9A98-6C0AA72AB18D}"/>
                    </a:ext>
                  </a:extLst>
                </p:cNvPr>
                <p:cNvGrpSpPr>
                  <a:grpSpLocks/>
                </p:cNvGrpSpPr>
                <p:nvPr/>
              </p:nvGrpSpPr>
              <p:grpSpPr bwMode="auto">
                <a:xfrm flipV="1">
                  <a:off x="576" y="3024"/>
                  <a:ext cx="135" cy="369"/>
                  <a:chOff x="576" y="2136"/>
                  <a:chExt cx="135" cy="369"/>
                </a:xfrm>
              </p:grpSpPr>
              <p:sp>
                <p:nvSpPr>
                  <p:cNvPr id="306" name="Freeform 74">
                    <a:extLst>
                      <a:ext uri="{FF2B5EF4-FFF2-40B4-BE49-F238E27FC236}">
                        <a16:creationId xmlns:a16="http://schemas.microsoft.com/office/drawing/2014/main" id="{AC7EF921-EBA4-8F41-A87B-2ABEB0ED7832}"/>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7" name="Line 75">
                    <a:extLst>
                      <a:ext uri="{FF2B5EF4-FFF2-40B4-BE49-F238E27FC236}">
                        <a16:creationId xmlns:a16="http://schemas.microsoft.com/office/drawing/2014/main" id="{9FCA737E-D5A4-F845-8259-5154BCEBE3AD}"/>
                      </a:ext>
                    </a:extLst>
                  </p:cNvPr>
                  <p:cNvSpPr>
                    <a:spLocks noChangeShapeType="1"/>
                  </p:cNvSpPr>
                  <p:nvPr/>
                </p:nvSpPr>
                <p:spPr bwMode="auto">
                  <a:xfrm flipV="1">
                    <a:off x="576" y="2136"/>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96" name="Freeform 337">
                <a:extLst>
                  <a:ext uri="{FF2B5EF4-FFF2-40B4-BE49-F238E27FC236}">
                    <a16:creationId xmlns:a16="http://schemas.microsoft.com/office/drawing/2014/main" id="{B69AB3A2-D6C4-D947-B122-47C60391F6B0}"/>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345" name="Group 344">
            <a:extLst>
              <a:ext uri="{FF2B5EF4-FFF2-40B4-BE49-F238E27FC236}">
                <a16:creationId xmlns:a16="http://schemas.microsoft.com/office/drawing/2014/main" id="{E9743286-BC15-FA45-9E8D-34D22E17AE94}"/>
              </a:ext>
            </a:extLst>
          </p:cNvPr>
          <p:cNvGrpSpPr/>
          <p:nvPr/>
        </p:nvGrpSpPr>
        <p:grpSpPr>
          <a:xfrm>
            <a:off x="174137" y="3540406"/>
            <a:ext cx="1845069" cy="1961572"/>
            <a:chOff x="10493692" y="4197745"/>
            <a:chExt cx="1845069" cy="1961572"/>
          </a:xfrm>
        </p:grpSpPr>
        <p:grpSp>
          <p:nvGrpSpPr>
            <p:cNvPr id="137" name="Group 13">
              <a:extLst>
                <a:ext uri="{FF2B5EF4-FFF2-40B4-BE49-F238E27FC236}">
                  <a16:creationId xmlns:a16="http://schemas.microsoft.com/office/drawing/2014/main" id="{E36D2D13-0E9B-0747-B013-99E06727654C}"/>
                </a:ext>
              </a:extLst>
            </p:cNvPr>
            <p:cNvGrpSpPr>
              <a:grpSpLocks noChangeAspect="1"/>
            </p:cNvGrpSpPr>
            <p:nvPr/>
          </p:nvGrpSpPr>
          <p:grpSpPr bwMode="auto">
            <a:xfrm>
              <a:off x="11181164" y="4474436"/>
              <a:ext cx="234110" cy="195821"/>
              <a:chOff x="1344" y="2064"/>
              <a:chExt cx="192" cy="192"/>
            </a:xfrm>
          </p:grpSpPr>
          <p:sp>
            <p:nvSpPr>
              <p:cNvPr id="157" name="Oval 14">
                <a:extLst>
                  <a:ext uri="{FF2B5EF4-FFF2-40B4-BE49-F238E27FC236}">
                    <a16:creationId xmlns:a16="http://schemas.microsoft.com/office/drawing/2014/main" id="{5B8D430F-ADE7-EC4B-B09A-8E43AC5F1FC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8" name="Rectangle 15">
                <a:extLst>
                  <a:ext uri="{FF2B5EF4-FFF2-40B4-BE49-F238E27FC236}">
                    <a16:creationId xmlns:a16="http://schemas.microsoft.com/office/drawing/2014/main" id="{1AB8D104-8172-C549-895C-982B5FBA086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8" name="Rectangle 15">
              <a:extLst>
                <a:ext uri="{FF2B5EF4-FFF2-40B4-BE49-F238E27FC236}">
                  <a16:creationId xmlns:a16="http://schemas.microsoft.com/office/drawing/2014/main" id="{AEAFDAF2-20A2-7943-BC79-8049C52BCE68}"/>
                </a:ext>
              </a:extLst>
            </p:cNvPr>
            <p:cNvSpPr>
              <a:spLocks noChangeAspect="1" noChangeArrowheads="1"/>
            </p:cNvSpPr>
            <p:nvPr/>
          </p:nvSpPr>
          <p:spPr bwMode="auto">
            <a:xfrm>
              <a:off x="11491888" y="5232805"/>
              <a:ext cx="234110" cy="195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39" name="Group 138">
              <a:extLst>
                <a:ext uri="{FF2B5EF4-FFF2-40B4-BE49-F238E27FC236}">
                  <a16:creationId xmlns:a16="http://schemas.microsoft.com/office/drawing/2014/main" id="{CB1BAAD4-D962-624E-AA8A-2AB66184502C}"/>
                </a:ext>
              </a:extLst>
            </p:cNvPr>
            <p:cNvGrpSpPr>
              <a:grpSpLocks noChangeAspect="1"/>
            </p:cNvGrpSpPr>
            <p:nvPr/>
          </p:nvGrpSpPr>
          <p:grpSpPr bwMode="auto">
            <a:xfrm>
              <a:off x="11165716" y="5557180"/>
              <a:ext cx="234110" cy="195821"/>
              <a:chOff x="1344" y="2064"/>
              <a:chExt cx="192" cy="192"/>
            </a:xfrm>
          </p:grpSpPr>
          <p:sp>
            <p:nvSpPr>
              <p:cNvPr id="155" name="Oval 154">
                <a:extLst>
                  <a:ext uri="{FF2B5EF4-FFF2-40B4-BE49-F238E27FC236}">
                    <a16:creationId xmlns:a16="http://schemas.microsoft.com/office/drawing/2014/main" id="{2EF6757E-CC4B-D74A-8E62-7DE9EEF6EC6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6" name="Rectangle 155">
                <a:extLst>
                  <a:ext uri="{FF2B5EF4-FFF2-40B4-BE49-F238E27FC236}">
                    <a16:creationId xmlns:a16="http://schemas.microsoft.com/office/drawing/2014/main" id="{2E489E54-73C1-224E-AE5B-657B909FCCF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40" name="TextBox 139">
              <a:extLst>
                <a:ext uri="{FF2B5EF4-FFF2-40B4-BE49-F238E27FC236}">
                  <a16:creationId xmlns:a16="http://schemas.microsoft.com/office/drawing/2014/main" id="{6A57D0E4-9788-D246-B5CE-CD204E6A9F4D}"/>
                </a:ext>
              </a:extLst>
            </p:cNvPr>
            <p:cNvSpPr txBox="1"/>
            <p:nvPr/>
          </p:nvSpPr>
          <p:spPr>
            <a:xfrm>
              <a:off x="10548356" y="4877025"/>
              <a:ext cx="555690" cy="307777"/>
            </a:xfrm>
            <a:prstGeom prst="rect">
              <a:avLst/>
            </a:prstGeom>
            <a:noFill/>
          </p:spPr>
          <p:txBody>
            <a:bodyPr wrap="square" rtlCol="0">
              <a:spAutoFit/>
            </a:bodyPr>
            <a:lstStyle/>
            <a:p>
              <a:r>
                <a:rPr lang="en-US" sz="1400" dirty="0"/>
                <a:t>L</a:t>
              </a:r>
              <a:r>
                <a:rPr lang="en-US" sz="1400" baseline="-25000" dirty="0"/>
                <a:t>1</a:t>
              </a:r>
            </a:p>
          </p:txBody>
        </p:sp>
        <p:sp>
          <p:nvSpPr>
            <p:cNvPr id="141" name="TextBox 140">
              <a:extLst>
                <a:ext uri="{FF2B5EF4-FFF2-40B4-BE49-F238E27FC236}">
                  <a16:creationId xmlns:a16="http://schemas.microsoft.com/office/drawing/2014/main" id="{9D63982D-A4D9-444E-A668-090E1CF69B63}"/>
                </a:ext>
              </a:extLst>
            </p:cNvPr>
            <p:cNvSpPr txBox="1"/>
            <p:nvPr/>
          </p:nvSpPr>
          <p:spPr>
            <a:xfrm>
              <a:off x="11269294" y="4889234"/>
              <a:ext cx="555690" cy="307777"/>
            </a:xfrm>
            <a:prstGeom prst="rect">
              <a:avLst/>
            </a:prstGeom>
            <a:noFill/>
          </p:spPr>
          <p:txBody>
            <a:bodyPr wrap="square" rtlCol="0">
              <a:spAutoFit/>
            </a:bodyPr>
            <a:lstStyle/>
            <a:p>
              <a:r>
                <a:rPr lang="en-US" sz="1400" dirty="0"/>
                <a:t>L</a:t>
              </a:r>
              <a:r>
                <a:rPr lang="en-US" sz="1400" baseline="-25000" dirty="0"/>
                <a:t>2</a:t>
              </a:r>
            </a:p>
          </p:txBody>
        </p:sp>
        <p:sp>
          <p:nvSpPr>
            <p:cNvPr id="142" name="TextBox 141">
              <a:extLst>
                <a:ext uri="{FF2B5EF4-FFF2-40B4-BE49-F238E27FC236}">
                  <a16:creationId xmlns:a16="http://schemas.microsoft.com/office/drawing/2014/main" id="{413CC544-C455-E741-BA13-21ACDFD34A9D}"/>
                </a:ext>
              </a:extLst>
            </p:cNvPr>
            <p:cNvSpPr txBox="1"/>
            <p:nvPr/>
          </p:nvSpPr>
          <p:spPr>
            <a:xfrm>
              <a:off x="11060036" y="5763850"/>
              <a:ext cx="808295" cy="395467"/>
            </a:xfrm>
            <a:prstGeom prst="rect">
              <a:avLst/>
            </a:prstGeom>
            <a:noFill/>
          </p:spPr>
          <p:txBody>
            <a:bodyPr wrap="square" rtlCol="0">
              <a:spAutoFit/>
            </a:bodyPr>
            <a:lstStyle/>
            <a:p>
              <a:r>
                <a:rPr lang="en-US" sz="1400" dirty="0"/>
                <a:t>V=0</a:t>
              </a:r>
            </a:p>
          </p:txBody>
        </p:sp>
        <p:sp>
          <p:nvSpPr>
            <p:cNvPr id="143" name="TextBox 142">
              <a:extLst>
                <a:ext uri="{FF2B5EF4-FFF2-40B4-BE49-F238E27FC236}">
                  <a16:creationId xmlns:a16="http://schemas.microsoft.com/office/drawing/2014/main" id="{2EEEB78F-1FA3-6040-9B66-945DE33C0D2C}"/>
                </a:ext>
              </a:extLst>
            </p:cNvPr>
            <p:cNvSpPr txBox="1"/>
            <p:nvPr/>
          </p:nvSpPr>
          <p:spPr>
            <a:xfrm>
              <a:off x="11089788" y="4197745"/>
              <a:ext cx="555690" cy="395467"/>
            </a:xfrm>
            <a:prstGeom prst="rect">
              <a:avLst/>
            </a:prstGeom>
            <a:noFill/>
          </p:spPr>
          <p:txBody>
            <a:bodyPr wrap="square" rtlCol="0">
              <a:spAutoFit/>
            </a:bodyPr>
            <a:lstStyle/>
            <a:p>
              <a:r>
                <a:rPr lang="en-US" sz="1400" dirty="0"/>
                <a:t>V</a:t>
              </a:r>
              <a:r>
                <a:rPr lang="en-US" sz="1400" baseline="-25000" dirty="0"/>
                <a:t>1</a:t>
              </a:r>
            </a:p>
          </p:txBody>
        </p:sp>
        <p:cxnSp>
          <p:nvCxnSpPr>
            <p:cNvPr id="144" name="Straight Arrow Connector 143">
              <a:extLst>
                <a:ext uri="{FF2B5EF4-FFF2-40B4-BE49-F238E27FC236}">
                  <a16:creationId xmlns:a16="http://schemas.microsoft.com/office/drawing/2014/main" id="{114F6FCF-F740-0D4A-BD5D-217D2E43F6E1}"/>
                </a:ext>
              </a:extLst>
            </p:cNvPr>
            <p:cNvCxnSpPr>
              <a:cxnSpLocks/>
            </p:cNvCxnSpPr>
            <p:nvPr/>
          </p:nvCxnSpPr>
          <p:spPr>
            <a:xfrm>
              <a:off x="11062980" y="4945658"/>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45" name="Straight Arrow Connector 144">
              <a:extLst>
                <a:ext uri="{FF2B5EF4-FFF2-40B4-BE49-F238E27FC236}">
                  <a16:creationId xmlns:a16="http://schemas.microsoft.com/office/drawing/2014/main" id="{5599A2DD-288D-5645-88A5-D2C648C2FF17}"/>
                </a:ext>
              </a:extLst>
            </p:cNvPr>
            <p:cNvCxnSpPr>
              <a:cxnSpLocks/>
            </p:cNvCxnSpPr>
            <p:nvPr/>
          </p:nvCxnSpPr>
          <p:spPr>
            <a:xfrm>
              <a:off x="11803882" y="4970923"/>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46" name="TextBox 145">
              <a:extLst>
                <a:ext uri="{FF2B5EF4-FFF2-40B4-BE49-F238E27FC236}">
                  <a16:creationId xmlns:a16="http://schemas.microsoft.com/office/drawing/2014/main" id="{4BC230BD-EF2C-D940-A54B-057BAACB07AF}"/>
                </a:ext>
              </a:extLst>
            </p:cNvPr>
            <p:cNvSpPr txBox="1"/>
            <p:nvPr/>
          </p:nvSpPr>
          <p:spPr>
            <a:xfrm>
              <a:off x="11026698" y="4922142"/>
              <a:ext cx="368997" cy="307777"/>
            </a:xfrm>
            <a:prstGeom prst="rect">
              <a:avLst/>
            </a:prstGeom>
            <a:noFill/>
          </p:spPr>
          <p:txBody>
            <a:bodyPr wrap="square" rtlCol="0">
              <a:spAutoFit/>
            </a:bodyPr>
            <a:lstStyle/>
            <a:p>
              <a:r>
                <a:rPr lang="en-US" sz="1400" dirty="0"/>
                <a:t>i</a:t>
              </a:r>
              <a:r>
                <a:rPr lang="en-US" sz="1400" baseline="-25000" dirty="0"/>
                <a:t>1</a:t>
              </a:r>
            </a:p>
          </p:txBody>
        </p:sp>
        <p:sp>
          <p:nvSpPr>
            <p:cNvPr id="147" name="TextBox 146">
              <a:extLst>
                <a:ext uri="{FF2B5EF4-FFF2-40B4-BE49-F238E27FC236}">
                  <a16:creationId xmlns:a16="http://schemas.microsoft.com/office/drawing/2014/main" id="{B7C85BCA-B217-3044-BC65-76836CF61DDB}"/>
                </a:ext>
              </a:extLst>
            </p:cNvPr>
            <p:cNvSpPr txBox="1"/>
            <p:nvPr/>
          </p:nvSpPr>
          <p:spPr>
            <a:xfrm>
              <a:off x="11783071" y="4949174"/>
              <a:ext cx="555690" cy="395467"/>
            </a:xfrm>
            <a:prstGeom prst="rect">
              <a:avLst/>
            </a:prstGeom>
            <a:noFill/>
          </p:spPr>
          <p:txBody>
            <a:bodyPr wrap="square" rtlCol="0">
              <a:spAutoFit/>
            </a:bodyPr>
            <a:lstStyle/>
            <a:p>
              <a:r>
                <a:rPr lang="en-US" sz="1400" dirty="0"/>
                <a:t>i</a:t>
              </a:r>
              <a:r>
                <a:rPr lang="en-US" sz="1400" baseline="-25000" dirty="0"/>
                <a:t>2</a:t>
              </a:r>
            </a:p>
          </p:txBody>
        </p:sp>
        <p:cxnSp>
          <p:nvCxnSpPr>
            <p:cNvPr id="148" name="Straight Arrow Connector 147">
              <a:extLst>
                <a:ext uri="{FF2B5EF4-FFF2-40B4-BE49-F238E27FC236}">
                  <a16:creationId xmlns:a16="http://schemas.microsoft.com/office/drawing/2014/main" id="{1EABA5C0-E4E2-E444-89A4-6353D8E087F0}"/>
                </a:ext>
              </a:extLst>
            </p:cNvPr>
            <p:cNvCxnSpPr>
              <a:cxnSpLocks/>
            </p:cNvCxnSpPr>
            <p:nvPr/>
          </p:nvCxnSpPr>
          <p:spPr>
            <a:xfrm>
              <a:off x="10509826" y="4630915"/>
              <a:ext cx="0" cy="1205914"/>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49" name="TextBox 148">
              <a:extLst>
                <a:ext uri="{FF2B5EF4-FFF2-40B4-BE49-F238E27FC236}">
                  <a16:creationId xmlns:a16="http://schemas.microsoft.com/office/drawing/2014/main" id="{4B9FCA51-B332-1B48-81A1-3F7EA9EA04A5}"/>
                </a:ext>
              </a:extLst>
            </p:cNvPr>
            <p:cNvSpPr txBox="1"/>
            <p:nvPr/>
          </p:nvSpPr>
          <p:spPr>
            <a:xfrm flipH="1">
              <a:off x="10493692" y="4513760"/>
              <a:ext cx="694311" cy="307777"/>
            </a:xfrm>
            <a:prstGeom prst="rect">
              <a:avLst/>
            </a:prstGeom>
            <a:noFill/>
          </p:spPr>
          <p:txBody>
            <a:bodyPr wrap="square" rtlCol="0">
              <a:spAutoFit/>
            </a:bodyPr>
            <a:lstStyle/>
            <a:p>
              <a:r>
                <a:rPr lang="en-US" sz="1400" dirty="0" err="1"/>
                <a:t>i</a:t>
              </a:r>
              <a:endParaRPr lang="en-US" sz="1400" baseline="-25000" dirty="0"/>
            </a:p>
          </p:txBody>
        </p:sp>
        <p:cxnSp>
          <p:nvCxnSpPr>
            <p:cNvPr id="151" name="Straight Connector 150">
              <a:extLst>
                <a:ext uri="{FF2B5EF4-FFF2-40B4-BE49-F238E27FC236}">
                  <a16:creationId xmlns:a16="http://schemas.microsoft.com/office/drawing/2014/main" id="{AB1B1D02-AC61-A04A-B598-B83620ED3767}"/>
                </a:ext>
              </a:extLst>
            </p:cNvPr>
            <p:cNvCxnSpPr/>
            <p:nvPr/>
          </p:nvCxnSpPr>
          <p:spPr>
            <a:xfrm flipV="1">
              <a:off x="10908407" y="48308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13A02041-24F7-BD4F-95B9-64D6613CAAC1}"/>
                </a:ext>
              </a:extLst>
            </p:cNvPr>
            <p:cNvCxnSpPr/>
            <p:nvPr/>
          </p:nvCxnSpPr>
          <p:spPr>
            <a:xfrm flipV="1">
              <a:off x="10907636" y="5343251"/>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6B67A34A-3637-3C4F-99B8-C0CA7C8881E0}"/>
                </a:ext>
              </a:extLst>
            </p:cNvPr>
            <p:cNvCxnSpPr>
              <a:cxnSpLocks/>
            </p:cNvCxnSpPr>
            <p:nvPr/>
          </p:nvCxnSpPr>
          <p:spPr>
            <a:xfrm>
              <a:off x="11291431" y="4551705"/>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62B4AA6E-52AA-A142-870B-7DFF3BA3E112}"/>
                </a:ext>
              </a:extLst>
            </p:cNvPr>
            <p:cNvCxnSpPr>
              <a:cxnSpLocks/>
            </p:cNvCxnSpPr>
            <p:nvPr/>
          </p:nvCxnSpPr>
          <p:spPr>
            <a:xfrm>
              <a:off x="11280542" y="5335477"/>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44" name="Group 338">
              <a:extLst>
                <a:ext uri="{FF2B5EF4-FFF2-40B4-BE49-F238E27FC236}">
                  <a16:creationId xmlns:a16="http://schemas.microsoft.com/office/drawing/2014/main" id="{307B24AF-6705-6743-80E6-7C8E1D1F963A}"/>
                </a:ext>
              </a:extLst>
            </p:cNvPr>
            <p:cNvGrpSpPr>
              <a:grpSpLocks/>
            </p:cNvGrpSpPr>
            <p:nvPr/>
          </p:nvGrpSpPr>
          <p:grpSpPr bwMode="auto">
            <a:xfrm>
              <a:off x="11557921" y="4823233"/>
              <a:ext cx="176432" cy="538104"/>
              <a:chOff x="3398" y="1757"/>
              <a:chExt cx="128" cy="518"/>
            </a:xfrm>
          </p:grpSpPr>
          <p:grpSp>
            <p:nvGrpSpPr>
              <p:cNvPr id="247" name="Group 54">
                <a:extLst>
                  <a:ext uri="{FF2B5EF4-FFF2-40B4-BE49-F238E27FC236}">
                    <a16:creationId xmlns:a16="http://schemas.microsoft.com/office/drawing/2014/main" id="{ADAA7E79-8592-F946-90DA-24B2407EFA82}"/>
                  </a:ext>
                </a:extLst>
              </p:cNvPr>
              <p:cNvGrpSpPr>
                <a:grpSpLocks/>
              </p:cNvGrpSpPr>
              <p:nvPr/>
            </p:nvGrpSpPr>
            <p:grpSpPr bwMode="auto">
              <a:xfrm>
                <a:off x="3398" y="1757"/>
                <a:ext cx="128" cy="518"/>
                <a:chOff x="451" y="2160"/>
                <a:chExt cx="298" cy="1209"/>
              </a:xfrm>
            </p:grpSpPr>
            <p:grpSp>
              <p:nvGrpSpPr>
                <p:cNvPr id="249" name="Group 55">
                  <a:extLst>
                    <a:ext uri="{FF2B5EF4-FFF2-40B4-BE49-F238E27FC236}">
                      <a16:creationId xmlns:a16="http://schemas.microsoft.com/office/drawing/2014/main" id="{A5AD5BE1-F606-B745-A1F4-A2872EDCCA32}"/>
                    </a:ext>
                  </a:extLst>
                </p:cNvPr>
                <p:cNvGrpSpPr>
                  <a:grpSpLocks/>
                </p:cNvGrpSpPr>
                <p:nvPr/>
              </p:nvGrpSpPr>
              <p:grpSpPr bwMode="auto">
                <a:xfrm>
                  <a:off x="451" y="2621"/>
                  <a:ext cx="230" cy="115"/>
                  <a:chOff x="576" y="2218"/>
                  <a:chExt cx="230" cy="230"/>
                </a:xfrm>
              </p:grpSpPr>
              <p:sp>
                <p:nvSpPr>
                  <p:cNvPr id="268" name="Freeform 56">
                    <a:extLst>
                      <a:ext uri="{FF2B5EF4-FFF2-40B4-BE49-F238E27FC236}">
                        <a16:creationId xmlns:a16="http://schemas.microsoft.com/office/drawing/2014/main" id="{BF99047C-9C6F-E14C-8800-304E60F4239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9" name="Freeform 57">
                    <a:extLst>
                      <a:ext uri="{FF2B5EF4-FFF2-40B4-BE49-F238E27FC236}">
                        <a16:creationId xmlns:a16="http://schemas.microsoft.com/office/drawing/2014/main" id="{9EE349AF-AD6B-044E-B420-AC88D353137D}"/>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50" name="Group 58">
                  <a:extLst>
                    <a:ext uri="{FF2B5EF4-FFF2-40B4-BE49-F238E27FC236}">
                      <a16:creationId xmlns:a16="http://schemas.microsoft.com/office/drawing/2014/main" id="{ADC5512F-0500-1B43-8FFB-02D447151D9B}"/>
                    </a:ext>
                  </a:extLst>
                </p:cNvPr>
                <p:cNvGrpSpPr>
                  <a:grpSpLocks/>
                </p:cNvGrpSpPr>
                <p:nvPr/>
              </p:nvGrpSpPr>
              <p:grpSpPr bwMode="auto">
                <a:xfrm>
                  <a:off x="451" y="2448"/>
                  <a:ext cx="230" cy="115"/>
                  <a:chOff x="576" y="2218"/>
                  <a:chExt cx="230" cy="230"/>
                </a:xfrm>
              </p:grpSpPr>
              <p:sp>
                <p:nvSpPr>
                  <p:cNvPr id="266" name="Freeform 59">
                    <a:extLst>
                      <a:ext uri="{FF2B5EF4-FFF2-40B4-BE49-F238E27FC236}">
                        <a16:creationId xmlns:a16="http://schemas.microsoft.com/office/drawing/2014/main" id="{ECB91EC8-3D6C-5240-9DA2-1A8415330F8B}"/>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7" name="Freeform 60">
                    <a:extLst>
                      <a:ext uri="{FF2B5EF4-FFF2-40B4-BE49-F238E27FC236}">
                        <a16:creationId xmlns:a16="http://schemas.microsoft.com/office/drawing/2014/main" id="{DA7CA68C-AC64-CC45-B4B3-E835D93C0375}"/>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51" name="Freeform 61">
                  <a:extLst>
                    <a:ext uri="{FF2B5EF4-FFF2-40B4-BE49-F238E27FC236}">
                      <a16:creationId xmlns:a16="http://schemas.microsoft.com/office/drawing/2014/main" id="{2747B05C-F3C7-F941-8065-D6FB64E7D12E}"/>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2" name="Freeform 62">
                  <a:extLst>
                    <a:ext uri="{FF2B5EF4-FFF2-40B4-BE49-F238E27FC236}">
                      <a16:creationId xmlns:a16="http://schemas.microsoft.com/office/drawing/2014/main" id="{0C1DE057-BDBD-DD47-8868-8F6F55DADA38}"/>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53" name="Group 63">
                  <a:extLst>
                    <a:ext uri="{FF2B5EF4-FFF2-40B4-BE49-F238E27FC236}">
                      <a16:creationId xmlns:a16="http://schemas.microsoft.com/office/drawing/2014/main" id="{88E0FC3E-709C-FA42-8002-36C3B58600AF}"/>
                    </a:ext>
                  </a:extLst>
                </p:cNvPr>
                <p:cNvGrpSpPr>
                  <a:grpSpLocks/>
                </p:cNvGrpSpPr>
                <p:nvPr/>
              </p:nvGrpSpPr>
              <p:grpSpPr bwMode="auto">
                <a:xfrm>
                  <a:off x="451" y="2794"/>
                  <a:ext cx="230" cy="115"/>
                  <a:chOff x="576" y="2218"/>
                  <a:chExt cx="230" cy="230"/>
                </a:xfrm>
              </p:grpSpPr>
              <p:sp>
                <p:nvSpPr>
                  <p:cNvPr id="264" name="Freeform 64">
                    <a:extLst>
                      <a:ext uri="{FF2B5EF4-FFF2-40B4-BE49-F238E27FC236}">
                        <a16:creationId xmlns:a16="http://schemas.microsoft.com/office/drawing/2014/main" id="{F028C903-6097-D743-9343-0E407638479B}"/>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5" name="Freeform 65">
                    <a:extLst>
                      <a:ext uri="{FF2B5EF4-FFF2-40B4-BE49-F238E27FC236}">
                        <a16:creationId xmlns:a16="http://schemas.microsoft.com/office/drawing/2014/main" id="{00568BBC-733F-EC46-A90C-68543A459CE6}"/>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54" name="Group 66">
                  <a:extLst>
                    <a:ext uri="{FF2B5EF4-FFF2-40B4-BE49-F238E27FC236}">
                      <a16:creationId xmlns:a16="http://schemas.microsoft.com/office/drawing/2014/main" id="{530A6C25-5E96-8040-8A76-90C5431E0C66}"/>
                    </a:ext>
                  </a:extLst>
                </p:cNvPr>
                <p:cNvGrpSpPr>
                  <a:grpSpLocks/>
                </p:cNvGrpSpPr>
                <p:nvPr/>
              </p:nvGrpSpPr>
              <p:grpSpPr bwMode="auto">
                <a:xfrm>
                  <a:off x="451" y="2967"/>
                  <a:ext cx="230" cy="115"/>
                  <a:chOff x="576" y="2218"/>
                  <a:chExt cx="230" cy="230"/>
                </a:xfrm>
              </p:grpSpPr>
              <p:sp>
                <p:nvSpPr>
                  <p:cNvPr id="262" name="Freeform 67">
                    <a:extLst>
                      <a:ext uri="{FF2B5EF4-FFF2-40B4-BE49-F238E27FC236}">
                        <a16:creationId xmlns:a16="http://schemas.microsoft.com/office/drawing/2014/main" id="{0C02D628-3708-6849-8EBC-41204CEF3C6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3" name="Freeform 68">
                    <a:extLst>
                      <a:ext uri="{FF2B5EF4-FFF2-40B4-BE49-F238E27FC236}">
                        <a16:creationId xmlns:a16="http://schemas.microsoft.com/office/drawing/2014/main" id="{081D973F-4918-2143-9C82-07435FD9193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55" name="Freeform 69">
                  <a:extLst>
                    <a:ext uri="{FF2B5EF4-FFF2-40B4-BE49-F238E27FC236}">
                      <a16:creationId xmlns:a16="http://schemas.microsoft.com/office/drawing/2014/main" id="{71C8BC54-4C38-F546-A3ED-D81ECFFA5ABC}"/>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56" name="Group 70">
                  <a:extLst>
                    <a:ext uri="{FF2B5EF4-FFF2-40B4-BE49-F238E27FC236}">
                      <a16:creationId xmlns:a16="http://schemas.microsoft.com/office/drawing/2014/main" id="{834A609E-40FD-E545-87D2-E0BC3E9B1B15}"/>
                    </a:ext>
                  </a:extLst>
                </p:cNvPr>
                <p:cNvGrpSpPr>
                  <a:grpSpLocks/>
                </p:cNvGrpSpPr>
                <p:nvPr/>
              </p:nvGrpSpPr>
              <p:grpSpPr bwMode="auto">
                <a:xfrm>
                  <a:off x="576" y="2160"/>
                  <a:ext cx="135" cy="345"/>
                  <a:chOff x="576" y="2160"/>
                  <a:chExt cx="135" cy="345"/>
                </a:xfrm>
              </p:grpSpPr>
              <p:sp>
                <p:nvSpPr>
                  <p:cNvPr id="260" name="Freeform 71">
                    <a:extLst>
                      <a:ext uri="{FF2B5EF4-FFF2-40B4-BE49-F238E27FC236}">
                        <a16:creationId xmlns:a16="http://schemas.microsoft.com/office/drawing/2014/main" id="{119F6F48-2F93-7949-94C7-EAC1A36D7065}"/>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1" name="Line 72">
                    <a:extLst>
                      <a:ext uri="{FF2B5EF4-FFF2-40B4-BE49-F238E27FC236}">
                        <a16:creationId xmlns:a16="http://schemas.microsoft.com/office/drawing/2014/main" id="{9910C89B-ECBF-6340-9639-1BC4CCC315DE}"/>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257" name="Group 73">
                  <a:extLst>
                    <a:ext uri="{FF2B5EF4-FFF2-40B4-BE49-F238E27FC236}">
                      <a16:creationId xmlns:a16="http://schemas.microsoft.com/office/drawing/2014/main" id="{85067352-E6BE-C348-B9FB-34DB39B711A4}"/>
                    </a:ext>
                  </a:extLst>
                </p:cNvPr>
                <p:cNvGrpSpPr>
                  <a:grpSpLocks/>
                </p:cNvGrpSpPr>
                <p:nvPr/>
              </p:nvGrpSpPr>
              <p:grpSpPr bwMode="auto">
                <a:xfrm flipV="1">
                  <a:off x="576" y="3024"/>
                  <a:ext cx="135" cy="345"/>
                  <a:chOff x="576" y="2160"/>
                  <a:chExt cx="135" cy="345"/>
                </a:xfrm>
              </p:grpSpPr>
              <p:sp>
                <p:nvSpPr>
                  <p:cNvPr id="258" name="Freeform 74">
                    <a:extLst>
                      <a:ext uri="{FF2B5EF4-FFF2-40B4-BE49-F238E27FC236}">
                        <a16:creationId xmlns:a16="http://schemas.microsoft.com/office/drawing/2014/main" id="{E627DB3B-DB14-B641-8AA2-36CAD4CF09F1}"/>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9" name="Line 75">
                    <a:extLst>
                      <a:ext uri="{FF2B5EF4-FFF2-40B4-BE49-F238E27FC236}">
                        <a16:creationId xmlns:a16="http://schemas.microsoft.com/office/drawing/2014/main" id="{73CEDD87-A79D-5A4A-AEFE-28DC15EA94CC}"/>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46" name="Freeform 337">
                <a:extLst>
                  <a:ext uri="{FF2B5EF4-FFF2-40B4-BE49-F238E27FC236}">
                    <a16:creationId xmlns:a16="http://schemas.microsoft.com/office/drawing/2014/main" id="{18A317B4-BEB5-6E4B-803E-5D1BDD18B49E}"/>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21" name="Group 338">
              <a:extLst>
                <a:ext uri="{FF2B5EF4-FFF2-40B4-BE49-F238E27FC236}">
                  <a16:creationId xmlns:a16="http://schemas.microsoft.com/office/drawing/2014/main" id="{A8580E22-F9AE-0A42-B0F3-7685A954B9E4}"/>
                </a:ext>
              </a:extLst>
            </p:cNvPr>
            <p:cNvGrpSpPr>
              <a:grpSpLocks/>
            </p:cNvGrpSpPr>
            <p:nvPr/>
          </p:nvGrpSpPr>
          <p:grpSpPr bwMode="auto">
            <a:xfrm>
              <a:off x="10841630" y="4825026"/>
              <a:ext cx="176432" cy="538104"/>
              <a:chOff x="3398" y="1757"/>
              <a:chExt cx="128" cy="518"/>
            </a:xfrm>
          </p:grpSpPr>
          <p:grpSp>
            <p:nvGrpSpPr>
              <p:cNvPr id="322" name="Group 54">
                <a:extLst>
                  <a:ext uri="{FF2B5EF4-FFF2-40B4-BE49-F238E27FC236}">
                    <a16:creationId xmlns:a16="http://schemas.microsoft.com/office/drawing/2014/main" id="{D590C8CC-517D-3945-AEE2-96CD2024745E}"/>
                  </a:ext>
                </a:extLst>
              </p:cNvPr>
              <p:cNvGrpSpPr>
                <a:grpSpLocks/>
              </p:cNvGrpSpPr>
              <p:nvPr/>
            </p:nvGrpSpPr>
            <p:grpSpPr bwMode="auto">
              <a:xfrm>
                <a:off x="3398" y="1757"/>
                <a:ext cx="128" cy="518"/>
                <a:chOff x="451" y="2160"/>
                <a:chExt cx="298" cy="1209"/>
              </a:xfrm>
            </p:grpSpPr>
            <p:grpSp>
              <p:nvGrpSpPr>
                <p:cNvPr id="324" name="Group 55">
                  <a:extLst>
                    <a:ext uri="{FF2B5EF4-FFF2-40B4-BE49-F238E27FC236}">
                      <a16:creationId xmlns:a16="http://schemas.microsoft.com/office/drawing/2014/main" id="{2C1C3269-CE7E-F349-9D64-0B2CA9267D53}"/>
                    </a:ext>
                  </a:extLst>
                </p:cNvPr>
                <p:cNvGrpSpPr>
                  <a:grpSpLocks/>
                </p:cNvGrpSpPr>
                <p:nvPr/>
              </p:nvGrpSpPr>
              <p:grpSpPr bwMode="auto">
                <a:xfrm>
                  <a:off x="451" y="2621"/>
                  <a:ext cx="230" cy="115"/>
                  <a:chOff x="576" y="2218"/>
                  <a:chExt cx="230" cy="230"/>
                </a:xfrm>
              </p:grpSpPr>
              <p:sp>
                <p:nvSpPr>
                  <p:cNvPr id="343" name="Freeform 56">
                    <a:extLst>
                      <a:ext uri="{FF2B5EF4-FFF2-40B4-BE49-F238E27FC236}">
                        <a16:creationId xmlns:a16="http://schemas.microsoft.com/office/drawing/2014/main" id="{EA7D2ECC-3EAC-2D48-B36B-9BF1A3A5064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4" name="Freeform 57">
                    <a:extLst>
                      <a:ext uri="{FF2B5EF4-FFF2-40B4-BE49-F238E27FC236}">
                        <a16:creationId xmlns:a16="http://schemas.microsoft.com/office/drawing/2014/main" id="{BEBA0069-DA4B-5943-A864-0519D815D044}"/>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25" name="Group 58">
                  <a:extLst>
                    <a:ext uri="{FF2B5EF4-FFF2-40B4-BE49-F238E27FC236}">
                      <a16:creationId xmlns:a16="http://schemas.microsoft.com/office/drawing/2014/main" id="{6D2628EB-3A4E-A045-9767-AB9BD862E446}"/>
                    </a:ext>
                  </a:extLst>
                </p:cNvPr>
                <p:cNvGrpSpPr>
                  <a:grpSpLocks/>
                </p:cNvGrpSpPr>
                <p:nvPr/>
              </p:nvGrpSpPr>
              <p:grpSpPr bwMode="auto">
                <a:xfrm>
                  <a:off x="451" y="2448"/>
                  <a:ext cx="230" cy="115"/>
                  <a:chOff x="576" y="2218"/>
                  <a:chExt cx="230" cy="230"/>
                </a:xfrm>
              </p:grpSpPr>
              <p:sp>
                <p:nvSpPr>
                  <p:cNvPr id="341" name="Freeform 59">
                    <a:extLst>
                      <a:ext uri="{FF2B5EF4-FFF2-40B4-BE49-F238E27FC236}">
                        <a16:creationId xmlns:a16="http://schemas.microsoft.com/office/drawing/2014/main" id="{56B95D41-9A5B-434C-A066-8108550909D7}"/>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2" name="Freeform 60">
                    <a:extLst>
                      <a:ext uri="{FF2B5EF4-FFF2-40B4-BE49-F238E27FC236}">
                        <a16:creationId xmlns:a16="http://schemas.microsoft.com/office/drawing/2014/main" id="{DC16F912-97CC-9F47-B594-4CF4B6F05267}"/>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26" name="Freeform 61">
                  <a:extLst>
                    <a:ext uri="{FF2B5EF4-FFF2-40B4-BE49-F238E27FC236}">
                      <a16:creationId xmlns:a16="http://schemas.microsoft.com/office/drawing/2014/main" id="{1763B44B-A6FF-BA43-8600-F1B69A896A73}"/>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7" name="Freeform 62">
                  <a:extLst>
                    <a:ext uri="{FF2B5EF4-FFF2-40B4-BE49-F238E27FC236}">
                      <a16:creationId xmlns:a16="http://schemas.microsoft.com/office/drawing/2014/main" id="{2FE1EC92-CF6A-2746-BE33-C6FD7C1D19C4}"/>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28" name="Group 63">
                  <a:extLst>
                    <a:ext uri="{FF2B5EF4-FFF2-40B4-BE49-F238E27FC236}">
                      <a16:creationId xmlns:a16="http://schemas.microsoft.com/office/drawing/2014/main" id="{C8512C6A-52EA-BB4F-B832-B56ED8E789E8}"/>
                    </a:ext>
                  </a:extLst>
                </p:cNvPr>
                <p:cNvGrpSpPr>
                  <a:grpSpLocks/>
                </p:cNvGrpSpPr>
                <p:nvPr/>
              </p:nvGrpSpPr>
              <p:grpSpPr bwMode="auto">
                <a:xfrm>
                  <a:off x="451" y="2794"/>
                  <a:ext cx="230" cy="115"/>
                  <a:chOff x="576" y="2218"/>
                  <a:chExt cx="230" cy="230"/>
                </a:xfrm>
              </p:grpSpPr>
              <p:sp>
                <p:nvSpPr>
                  <p:cNvPr id="339" name="Freeform 64">
                    <a:extLst>
                      <a:ext uri="{FF2B5EF4-FFF2-40B4-BE49-F238E27FC236}">
                        <a16:creationId xmlns:a16="http://schemas.microsoft.com/office/drawing/2014/main" id="{84712379-208F-B242-96D0-92C8B51D883D}"/>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0" name="Freeform 65">
                    <a:extLst>
                      <a:ext uri="{FF2B5EF4-FFF2-40B4-BE49-F238E27FC236}">
                        <a16:creationId xmlns:a16="http://schemas.microsoft.com/office/drawing/2014/main" id="{712B8FE6-F9DB-C049-9A8C-C8C6EDE9543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29" name="Group 66">
                  <a:extLst>
                    <a:ext uri="{FF2B5EF4-FFF2-40B4-BE49-F238E27FC236}">
                      <a16:creationId xmlns:a16="http://schemas.microsoft.com/office/drawing/2014/main" id="{79606830-4460-0F4A-8554-573D4507E847}"/>
                    </a:ext>
                  </a:extLst>
                </p:cNvPr>
                <p:cNvGrpSpPr>
                  <a:grpSpLocks/>
                </p:cNvGrpSpPr>
                <p:nvPr/>
              </p:nvGrpSpPr>
              <p:grpSpPr bwMode="auto">
                <a:xfrm>
                  <a:off x="451" y="2967"/>
                  <a:ext cx="230" cy="115"/>
                  <a:chOff x="576" y="2218"/>
                  <a:chExt cx="230" cy="230"/>
                </a:xfrm>
              </p:grpSpPr>
              <p:sp>
                <p:nvSpPr>
                  <p:cNvPr id="337" name="Freeform 67">
                    <a:extLst>
                      <a:ext uri="{FF2B5EF4-FFF2-40B4-BE49-F238E27FC236}">
                        <a16:creationId xmlns:a16="http://schemas.microsoft.com/office/drawing/2014/main" id="{41A31195-CF0E-284F-96D5-FCF98A13C9EA}"/>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8" name="Freeform 68">
                    <a:extLst>
                      <a:ext uri="{FF2B5EF4-FFF2-40B4-BE49-F238E27FC236}">
                        <a16:creationId xmlns:a16="http://schemas.microsoft.com/office/drawing/2014/main" id="{6CF7F22C-4058-1941-B7F4-CE7550925BE4}"/>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30" name="Freeform 69">
                  <a:extLst>
                    <a:ext uri="{FF2B5EF4-FFF2-40B4-BE49-F238E27FC236}">
                      <a16:creationId xmlns:a16="http://schemas.microsoft.com/office/drawing/2014/main" id="{66BED975-FDF6-BB40-A714-82EB3EA46306}"/>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31" name="Group 70">
                  <a:extLst>
                    <a:ext uri="{FF2B5EF4-FFF2-40B4-BE49-F238E27FC236}">
                      <a16:creationId xmlns:a16="http://schemas.microsoft.com/office/drawing/2014/main" id="{9E9F428C-7075-8940-B378-66F732E069B2}"/>
                    </a:ext>
                  </a:extLst>
                </p:cNvPr>
                <p:cNvGrpSpPr>
                  <a:grpSpLocks/>
                </p:cNvGrpSpPr>
                <p:nvPr/>
              </p:nvGrpSpPr>
              <p:grpSpPr bwMode="auto">
                <a:xfrm>
                  <a:off x="576" y="2160"/>
                  <a:ext cx="135" cy="345"/>
                  <a:chOff x="576" y="2160"/>
                  <a:chExt cx="135" cy="345"/>
                </a:xfrm>
              </p:grpSpPr>
              <p:sp>
                <p:nvSpPr>
                  <p:cNvPr id="335" name="Freeform 71">
                    <a:extLst>
                      <a:ext uri="{FF2B5EF4-FFF2-40B4-BE49-F238E27FC236}">
                        <a16:creationId xmlns:a16="http://schemas.microsoft.com/office/drawing/2014/main" id="{87B25F96-6967-DF41-8652-D825C2F231F8}"/>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6" name="Line 72">
                    <a:extLst>
                      <a:ext uri="{FF2B5EF4-FFF2-40B4-BE49-F238E27FC236}">
                        <a16:creationId xmlns:a16="http://schemas.microsoft.com/office/drawing/2014/main" id="{0A2C523E-90C0-0343-B7EE-B68E8C58A511}"/>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32" name="Group 73">
                  <a:extLst>
                    <a:ext uri="{FF2B5EF4-FFF2-40B4-BE49-F238E27FC236}">
                      <a16:creationId xmlns:a16="http://schemas.microsoft.com/office/drawing/2014/main" id="{0E0C855B-8DBC-D344-8F81-0C9989469A37}"/>
                    </a:ext>
                  </a:extLst>
                </p:cNvPr>
                <p:cNvGrpSpPr>
                  <a:grpSpLocks/>
                </p:cNvGrpSpPr>
                <p:nvPr/>
              </p:nvGrpSpPr>
              <p:grpSpPr bwMode="auto">
                <a:xfrm flipV="1">
                  <a:off x="576" y="3024"/>
                  <a:ext cx="135" cy="345"/>
                  <a:chOff x="576" y="2160"/>
                  <a:chExt cx="135" cy="345"/>
                </a:xfrm>
              </p:grpSpPr>
              <p:sp>
                <p:nvSpPr>
                  <p:cNvPr id="333" name="Freeform 74">
                    <a:extLst>
                      <a:ext uri="{FF2B5EF4-FFF2-40B4-BE49-F238E27FC236}">
                        <a16:creationId xmlns:a16="http://schemas.microsoft.com/office/drawing/2014/main" id="{301545AF-8E10-A046-A8BE-3B8C15F7105A}"/>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4" name="Line 75">
                    <a:extLst>
                      <a:ext uri="{FF2B5EF4-FFF2-40B4-BE49-F238E27FC236}">
                        <a16:creationId xmlns:a16="http://schemas.microsoft.com/office/drawing/2014/main" id="{384ADF5D-6D15-6947-84CD-09F55F9A6703}"/>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323" name="Freeform 337">
                <a:extLst>
                  <a:ext uri="{FF2B5EF4-FFF2-40B4-BE49-F238E27FC236}">
                    <a16:creationId xmlns:a16="http://schemas.microsoft.com/office/drawing/2014/main" id="{01B95A7D-585C-174C-B0E4-651B3B0AFB58}"/>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29" name="Group 28">
            <a:extLst>
              <a:ext uri="{FF2B5EF4-FFF2-40B4-BE49-F238E27FC236}">
                <a16:creationId xmlns:a16="http://schemas.microsoft.com/office/drawing/2014/main" id="{CB244269-41B9-7243-8DA6-A54219B28F0E}"/>
              </a:ext>
            </a:extLst>
          </p:cNvPr>
          <p:cNvGrpSpPr/>
          <p:nvPr/>
        </p:nvGrpSpPr>
        <p:grpSpPr>
          <a:xfrm>
            <a:off x="10440244" y="2608035"/>
            <a:ext cx="1573481" cy="1801430"/>
            <a:chOff x="10299560" y="1783843"/>
            <a:chExt cx="1573481" cy="1801430"/>
          </a:xfrm>
        </p:grpSpPr>
        <p:sp>
          <p:nvSpPr>
            <p:cNvPr id="6" name="Freeform 12">
              <a:extLst>
                <a:ext uri="{FF2B5EF4-FFF2-40B4-BE49-F238E27FC236}">
                  <a16:creationId xmlns:a16="http://schemas.microsoft.com/office/drawing/2014/main" id="{13743C50-A3C3-5D4E-AF96-4D0E161AC12B}"/>
                </a:ext>
              </a:extLst>
            </p:cNvPr>
            <p:cNvSpPr>
              <a:spLocks noChangeAspect="1"/>
            </p:cNvSpPr>
            <p:nvPr/>
          </p:nvSpPr>
          <p:spPr bwMode="auto">
            <a:xfrm>
              <a:off x="10967008" y="2149760"/>
              <a:ext cx="134037"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7" name="Freeform 12">
              <a:extLst>
                <a:ext uri="{FF2B5EF4-FFF2-40B4-BE49-F238E27FC236}">
                  <a16:creationId xmlns:a16="http://schemas.microsoft.com/office/drawing/2014/main" id="{F70ADF49-5892-6940-8C74-B834973EFC38}"/>
                </a:ext>
              </a:extLst>
            </p:cNvPr>
            <p:cNvSpPr>
              <a:spLocks noChangeAspect="1"/>
            </p:cNvSpPr>
            <p:nvPr/>
          </p:nvSpPr>
          <p:spPr bwMode="auto">
            <a:xfrm>
              <a:off x="10964193" y="2681989"/>
              <a:ext cx="134037"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8" name="Group 13">
              <a:extLst>
                <a:ext uri="{FF2B5EF4-FFF2-40B4-BE49-F238E27FC236}">
                  <a16:creationId xmlns:a16="http://schemas.microsoft.com/office/drawing/2014/main" id="{E3A98E8F-0A3D-6D45-958E-266B5B1E52E1}"/>
                </a:ext>
              </a:extLst>
            </p:cNvPr>
            <p:cNvGrpSpPr>
              <a:grpSpLocks noChangeAspect="1"/>
            </p:cNvGrpSpPr>
            <p:nvPr/>
          </p:nvGrpSpPr>
          <p:grpSpPr bwMode="auto">
            <a:xfrm>
              <a:off x="10939805" y="2073560"/>
              <a:ext cx="182814" cy="152400"/>
              <a:chOff x="1344" y="2064"/>
              <a:chExt cx="192" cy="192"/>
            </a:xfrm>
          </p:grpSpPr>
          <p:sp>
            <p:nvSpPr>
              <p:cNvPr id="9" name="Oval 14">
                <a:extLst>
                  <a:ext uri="{FF2B5EF4-FFF2-40B4-BE49-F238E27FC236}">
                    <a16:creationId xmlns:a16="http://schemas.microsoft.com/office/drawing/2014/main" id="{17AC0CC0-4624-6444-98D0-70FCEF8FBB5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 name="Rectangle 15">
                <a:extLst>
                  <a:ext uri="{FF2B5EF4-FFF2-40B4-BE49-F238E27FC236}">
                    <a16:creationId xmlns:a16="http://schemas.microsoft.com/office/drawing/2014/main" id="{90E199EB-4E72-F648-B588-0F60E67161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 name="Group 13">
              <a:extLst>
                <a:ext uri="{FF2B5EF4-FFF2-40B4-BE49-F238E27FC236}">
                  <a16:creationId xmlns:a16="http://schemas.microsoft.com/office/drawing/2014/main" id="{F9F44F86-7652-F947-98C2-AB1BB7818593}"/>
                </a:ext>
              </a:extLst>
            </p:cNvPr>
            <p:cNvGrpSpPr>
              <a:grpSpLocks noChangeAspect="1"/>
            </p:cNvGrpSpPr>
            <p:nvPr/>
          </p:nvGrpSpPr>
          <p:grpSpPr bwMode="auto">
            <a:xfrm>
              <a:off x="10936988" y="2619857"/>
              <a:ext cx="182814" cy="152400"/>
              <a:chOff x="1344" y="2064"/>
              <a:chExt cx="192" cy="192"/>
            </a:xfrm>
          </p:grpSpPr>
          <p:sp>
            <p:nvSpPr>
              <p:cNvPr id="12" name="Oval 14">
                <a:extLst>
                  <a:ext uri="{FF2B5EF4-FFF2-40B4-BE49-F238E27FC236}">
                    <a16:creationId xmlns:a16="http://schemas.microsoft.com/office/drawing/2014/main" id="{110C5F0D-9330-F844-924C-3026CAB1B1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 name="Rectangle 15">
                <a:extLst>
                  <a:ext uri="{FF2B5EF4-FFF2-40B4-BE49-F238E27FC236}">
                    <a16:creationId xmlns:a16="http://schemas.microsoft.com/office/drawing/2014/main" id="{A0BF6635-6CD4-2E4B-BCE6-B42D7B80CAB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 name="Group 13">
              <a:extLst>
                <a:ext uri="{FF2B5EF4-FFF2-40B4-BE49-F238E27FC236}">
                  <a16:creationId xmlns:a16="http://schemas.microsoft.com/office/drawing/2014/main" id="{E2CCEE7E-7406-D140-AECB-BA1A9BC02DAD}"/>
                </a:ext>
              </a:extLst>
            </p:cNvPr>
            <p:cNvGrpSpPr>
              <a:grpSpLocks noChangeAspect="1"/>
            </p:cNvGrpSpPr>
            <p:nvPr/>
          </p:nvGrpSpPr>
          <p:grpSpPr bwMode="auto">
            <a:xfrm>
              <a:off x="10936988" y="3140359"/>
              <a:ext cx="182814" cy="152400"/>
              <a:chOff x="1344" y="2064"/>
              <a:chExt cx="192" cy="192"/>
            </a:xfrm>
          </p:grpSpPr>
          <p:sp>
            <p:nvSpPr>
              <p:cNvPr id="15" name="Oval 14">
                <a:extLst>
                  <a:ext uri="{FF2B5EF4-FFF2-40B4-BE49-F238E27FC236}">
                    <a16:creationId xmlns:a16="http://schemas.microsoft.com/office/drawing/2014/main" id="{B64F40A2-ED0F-FB45-90C8-96A0A9C6B80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 name="Rectangle 15">
                <a:extLst>
                  <a:ext uri="{FF2B5EF4-FFF2-40B4-BE49-F238E27FC236}">
                    <a16:creationId xmlns:a16="http://schemas.microsoft.com/office/drawing/2014/main" id="{262AFF42-FA48-F041-99EE-A8FDA85C96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 name="TextBox 16">
              <a:extLst>
                <a:ext uri="{FF2B5EF4-FFF2-40B4-BE49-F238E27FC236}">
                  <a16:creationId xmlns:a16="http://schemas.microsoft.com/office/drawing/2014/main" id="{285A3B7E-DC23-6F4D-BDED-6F86FE187756}"/>
                </a:ext>
              </a:extLst>
            </p:cNvPr>
            <p:cNvSpPr txBox="1"/>
            <p:nvPr/>
          </p:nvSpPr>
          <p:spPr>
            <a:xfrm>
              <a:off x="10563468" y="2294650"/>
              <a:ext cx="433932" cy="307777"/>
            </a:xfrm>
            <a:prstGeom prst="rect">
              <a:avLst/>
            </a:prstGeom>
            <a:noFill/>
          </p:spPr>
          <p:txBody>
            <a:bodyPr wrap="square" rtlCol="0">
              <a:spAutoFit/>
            </a:bodyPr>
            <a:lstStyle/>
            <a:p>
              <a:r>
                <a:rPr lang="en-US" sz="1400" dirty="0"/>
                <a:t>R</a:t>
              </a:r>
              <a:r>
                <a:rPr lang="en-US" sz="1400" baseline="-25000" dirty="0"/>
                <a:t>1</a:t>
              </a:r>
            </a:p>
          </p:txBody>
        </p:sp>
        <p:sp>
          <p:nvSpPr>
            <p:cNvPr id="18" name="TextBox 17">
              <a:extLst>
                <a:ext uri="{FF2B5EF4-FFF2-40B4-BE49-F238E27FC236}">
                  <a16:creationId xmlns:a16="http://schemas.microsoft.com/office/drawing/2014/main" id="{0704522B-3475-A945-AD35-AA412CE79D47}"/>
                </a:ext>
              </a:extLst>
            </p:cNvPr>
            <p:cNvSpPr txBox="1"/>
            <p:nvPr/>
          </p:nvSpPr>
          <p:spPr>
            <a:xfrm>
              <a:off x="10563468" y="2818601"/>
              <a:ext cx="433932" cy="307777"/>
            </a:xfrm>
            <a:prstGeom prst="rect">
              <a:avLst/>
            </a:prstGeom>
            <a:noFill/>
          </p:spPr>
          <p:txBody>
            <a:bodyPr wrap="square" rtlCol="0">
              <a:spAutoFit/>
            </a:bodyPr>
            <a:lstStyle/>
            <a:p>
              <a:r>
                <a:rPr lang="en-US" sz="1400" dirty="0"/>
                <a:t>R</a:t>
              </a:r>
              <a:r>
                <a:rPr lang="en-US" sz="1400" baseline="-25000" dirty="0"/>
                <a:t>2</a:t>
              </a:r>
            </a:p>
          </p:txBody>
        </p:sp>
        <p:sp>
          <p:nvSpPr>
            <p:cNvPr id="19" name="TextBox 18">
              <a:extLst>
                <a:ext uri="{FF2B5EF4-FFF2-40B4-BE49-F238E27FC236}">
                  <a16:creationId xmlns:a16="http://schemas.microsoft.com/office/drawing/2014/main" id="{ECF10042-4248-924D-91F8-D50D8E796BE2}"/>
                </a:ext>
              </a:extLst>
            </p:cNvPr>
            <p:cNvSpPr txBox="1"/>
            <p:nvPr/>
          </p:nvSpPr>
          <p:spPr>
            <a:xfrm>
              <a:off x="10760285" y="3277496"/>
              <a:ext cx="631189" cy="307777"/>
            </a:xfrm>
            <a:prstGeom prst="rect">
              <a:avLst/>
            </a:prstGeom>
            <a:noFill/>
          </p:spPr>
          <p:txBody>
            <a:bodyPr wrap="square" rtlCol="0">
              <a:spAutoFit/>
            </a:bodyPr>
            <a:lstStyle/>
            <a:p>
              <a:r>
                <a:rPr lang="en-US" sz="1400" dirty="0"/>
                <a:t>V=0</a:t>
              </a:r>
            </a:p>
          </p:txBody>
        </p:sp>
        <p:sp>
          <p:nvSpPr>
            <p:cNvPr id="20" name="TextBox 19">
              <a:extLst>
                <a:ext uri="{FF2B5EF4-FFF2-40B4-BE49-F238E27FC236}">
                  <a16:creationId xmlns:a16="http://schemas.microsoft.com/office/drawing/2014/main" id="{42F849E2-E1F6-F547-AB63-47EF3D45D6B5}"/>
                </a:ext>
              </a:extLst>
            </p:cNvPr>
            <p:cNvSpPr txBox="1"/>
            <p:nvPr/>
          </p:nvSpPr>
          <p:spPr>
            <a:xfrm>
              <a:off x="10786201" y="1783843"/>
              <a:ext cx="433932" cy="307777"/>
            </a:xfrm>
            <a:prstGeom prst="rect">
              <a:avLst/>
            </a:prstGeom>
            <a:noFill/>
          </p:spPr>
          <p:txBody>
            <a:bodyPr wrap="square" rtlCol="0">
              <a:spAutoFit/>
            </a:bodyPr>
            <a:lstStyle/>
            <a:p>
              <a:r>
                <a:rPr lang="en-US" sz="1400" dirty="0"/>
                <a:t>V</a:t>
              </a:r>
              <a:r>
                <a:rPr lang="en-US" sz="1400" baseline="-25000" dirty="0"/>
                <a:t>1</a:t>
              </a:r>
            </a:p>
          </p:txBody>
        </p:sp>
        <p:sp>
          <p:nvSpPr>
            <p:cNvPr id="21" name="TextBox 20">
              <a:extLst>
                <a:ext uri="{FF2B5EF4-FFF2-40B4-BE49-F238E27FC236}">
                  <a16:creationId xmlns:a16="http://schemas.microsoft.com/office/drawing/2014/main" id="{1F89F8E5-CD0B-CB4E-B091-8DD8CF32745D}"/>
                </a:ext>
              </a:extLst>
            </p:cNvPr>
            <p:cNvSpPr txBox="1"/>
            <p:nvPr/>
          </p:nvSpPr>
          <p:spPr>
            <a:xfrm>
              <a:off x="11439109" y="2589985"/>
              <a:ext cx="433932" cy="307777"/>
            </a:xfrm>
            <a:prstGeom prst="rect">
              <a:avLst/>
            </a:prstGeom>
            <a:noFill/>
          </p:spPr>
          <p:txBody>
            <a:bodyPr wrap="square" rtlCol="0">
              <a:spAutoFit/>
            </a:bodyPr>
            <a:lstStyle/>
            <a:p>
              <a:r>
                <a:rPr lang="en-US" sz="1400" dirty="0"/>
                <a:t>V</a:t>
              </a:r>
              <a:r>
                <a:rPr lang="en-US" sz="1400" baseline="-25000" dirty="0"/>
                <a:t>2</a:t>
              </a:r>
            </a:p>
          </p:txBody>
        </p:sp>
        <p:cxnSp>
          <p:nvCxnSpPr>
            <p:cNvPr id="23" name="Straight Arrow Connector 22">
              <a:extLst>
                <a:ext uri="{FF2B5EF4-FFF2-40B4-BE49-F238E27FC236}">
                  <a16:creationId xmlns:a16="http://schemas.microsoft.com/office/drawing/2014/main" id="{E280F986-055B-4747-A9FE-0EFBFFB712AB}"/>
                </a:ext>
              </a:extLst>
            </p:cNvPr>
            <p:cNvCxnSpPr>
              <a:cxnSpLocks/>
            </p:cNvCxnSpPr>
            <p:nvPr/>
          </p:nvCxnSpPr>
          <p:spPr>
            <a:xfrm>
              <a:off x="11220134" y="2228075"/>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CBF9C1-AB17-BC4C-A85B-05E2B9773C89}"/>
                </a:ext>
              </a:extLst>
            </p:cNvPr>
            <p:cNvCxnSpPr>
              <a:cxnSpLocks/>
            </p:cNvCxnSpPr>
            <p:nvPr/>
          </p:nvCxnSpPr>
          <p:spPr>
            <a:xfrm>
              <a:off x="11222143" y="2842700"/>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CCC1A63B-7131-A848-B93A-E62E40FF07B3}"/>
                </a:ext>
              </a:extLst>
            </p:cNvPr>
            <p:cNvSpPr txBox="1"/>
            <p:nvPr/>
          </p:nvSpPr>
          <p:spPr>
            <a:xfrm>
              <a:off x="11226685" y="2224600"/>
              <a:ext cx="433932" cy="307777"/>
            </a:xfrm>
            <a:prstGeom prst="rect">
              <a:avLst/>
            </a:prstGeom>
            <a:noFill/>
          </p:spPr>
          <p:txBody>
            <a:bodyPr wrap="square" rtlCol="0">
              <a:spAutoFit/>
            </a:bodyPr>
            <a:lstStyle/>
            <a:p>
              <a:r>
                <a:rPr lang="en-US" sz="1400" dirty="0"/>
                <a:t>i</a:t>
              </a:r>
              <a:r>
                <a:rPr lang="en-US" sz="1400" baseline="-25000" dirty="0"/>
                <a:t>1</a:t>
              </a:r>
            </a:p>
          </p:txBody>
        </p:sp>
        <p:sp>
          <p:nvSpPr>
            <p:cNvPr id="27" name="TextBox 26">
              <a:extLst>
                <a:ext uri="{FF2B5EF4-FFF2-40B4-BE49-F238E27FC236}">
                  <a16:creationId xmlns:a16="http://schemas.microsoft.com/office/drawing/2014/main" id="{B0C4CDD6-DEA3-BF42-9304-CA4D1356CD74}"/>
                </a:ext>
              </a:extLst>
            </p:cNvPr>
            <p:cNvSpPr txBox="1"/>
            <p:nvPr/>
          </p:nvSpPr>
          <p:spPr>
            <a:xfrm>
              <a:off x="11181159" y="2795343"/>
              <a:ext cx="433932" cy="307777"/>
            </a:xfrm>
            <a:prstGeom prst="rect">
              <a:avLst/>
            </a:prstGeom>
            <a:noFill/>
          </p:spPr>
          <p:txBody>
            <a:bodyPr wrap="square" rtlCol="0">
              <a:spAutoFit/>
            </a:bodyPr>
            <a:lstStyle/>
            <a:p>
              <a:r>
                <a:rPr lang="en-US" sz="1400" dirty="0"/>
                <a:t>i</a:t>
              </a:r>
              <a:r>
                <a:rPr lang="en-US" sz="1400" baseline="-25000" dirty="0"/>
                <a:t>2</a:t>
              </a:r>
            </a:p>
          </p:txBody>
        </p:sp>
        <p:cxnSp>
          <p:nvCxnSpPr>
            <p:cNvPr id="28" name="Straight Arrow Connector 27">
              <a:extLst>
                <a:ext uri="{FF2B5EF4-FFF2-40B4-BE49-F238E27FC236}">
                  <a16:creationId xmlns:a16="http://schemas.microsoft.com/office/drawing/2014/main" id="{343CAAA9-B88E-5049-AA80-0DF485144C0A}"/>
                </a:ext>
              </a:extLst>
            </p:cNvPr>
            <p:cNvCxnSpPr>
              <a:cxnSpLocks/>
            </p:cNvCxnSpPr>
            <p:nvPr/>
          </p:nvCxnSpPr>
          <p:spPr>
            <a:xfrm>
              <a:off x="10584689" y="2187860"/>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AAE314D-53B9-3742-B116-1C1E7F05DF69}"/>
                </a:ext>
              </a:extLst>
            </p:cNvPr>
            <p:cNvSpPr txBox="1"/>
            <p:nvPr/>
          </p:nvSpPr>
          <p:spPr>
            <a:xfrm>
              <a:off x="10299560" y="2377000"/>
              <a:ext cx="259306" cy="307777"/>
            </a:xfrm>
            <a:prstGeom prst="rect">
              <a:avLst/>
            </a:prstGeom>
            <a:noFill/>
          </p:spPr>
          <p:txBody>
            <a:bodyPr wrap="square" rtlCol="0">
              <a:spAutoFit/>
            </a:bodyPr>
            <a:lstStyle/>
            <a:p>
              <a:r>
                <a:rPr lang="en-US" sz="1400" dirty="0" err="1"/>
                <a:t>i</a:t>
              </a:r>
              <a:endParaRPr lang="en-US" sz="1400" baseline="-25000" dirty="0"/>
            </a:p>
          </p:txBody>
        </p:sp>
        <p:cxnSp>
          <p:nvCxnSpPr>
            <p:cNvPr id="169" name="Straight Connector 168">
              <a:extLst>
                <a:ext uri="{FF2B5EF4-FFF2-40B4-BE49-F238E27FC236}">
                  <a16:creationId xmlns:a16="http://schemas.microsoft.com/office/drawing/2014/main" id="{2D7E0598-319C-FB4C-9937-B3DAAE232B29}"/>
                </a:ext>
              </a:extLst>
            </p:cNvPr>
            <p:cNvCxnSpPr>
              <a:cxnSpLocks/>
            </p:cNvCxnSpPr>
            <p:nvPr/>
          </p:nvCxnSpPr>
          <p:spPr>
            <a:xfrm>
              <a:off x="11019563" y="2697959"/>
              <a:ext cx="32319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71" name="Group 170">
              <a:extLst>
                <a:ext uri="{FF2B5EF4-FFF2-40B4-BE49-F238E27FC236}">
                  <a16:creationId xmlns:a16="http://schemas.microsoft.com/office/drawing/2014/main" id="{BB883484-A9DE-C44A-B77C-F50562BD2209}"/>
                </a:ext>
              </a:extLst>
            </p:cNvPr>
            <p:cNvGrpSpPr>
              <a:grpSpLocks noChangeAspect="1"/>
            </p:cNvGrpSpPr>
            <p:nvPr/>
          </p:nvGrpSpPr>
          <p:grpSpPr bwMode="auto">
            <a:xfrm>
              <a:off x="11230064" y="2629574"/>
              <a:ext cx="182814" cy="152400"/>
              <a:chOff x="1344" y="2064"/>
              <a:chExt cx="192" cy="192"/>
            </a:xfrm>
          </p:grpSpPr>
          <p:sp>
            <p:nvSpPr>
              <p:cNvPr id="172" name="Oval 171">
                <a:extLst>
                  <a:ext uri="{FF2B5EF4-FFF2-40B4-BE49-F238E27FC236}">
                    <a16:creationId xmlns:a16="http://schemas.microsoft.com/office/drawing/2014/main" id="{76D4CB8D-94A3-D748-8258-92B89BC8D2E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3" name="Rectangle 172">
                <a:extLst>
                  <a:ext uri="{FF2B5EF4-FFF2-40B4-BE49-F238E27FC236}">
                    <a16:creationId xmlns:a16="http://schemas.microsoft.com/office/drawing/2014/main" id="{661A35E7-8DE8-C745-849C-C6B942B2A7E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mc:AlternateContent xmlns:mc="http://schemas.openxmlformats.org/markup-compatibility/2006" xmlns:a14="http://schemas.microsoft.com/office/drawing/2010/main">
        <mc:Choice Requires="a14">
          <p:sp>
            <p:nvSpPr>
              <p:cNvPr id="178" name="Content Placeholder 2">
                <a:extLst>
                  <a:ext uri="{FF2B5EF4-FFF2-40B4-BE49-F238E27FC236}">
                    <a16:creationId xmlns:a16="http://schemas.microsoft.com/office/drawing/2014/main" id="{6CA648CF-4DF6-874A-9C9A-7A42FAAA866B}"/>
                  </a:ext>
                </a:extLst>
              </p:cNvPr>
              <p:cNvSpPr txBox="1">
                <a:spLocks/>
              </p:cNvSpPr>
              <p:nvPr/>
            </p:nvSpPr>
            <p:spPr>
              <a:xfrm>
                <a:off x="6061532" y="1944058"/>
                <a:ext cx="4797956" cy="333132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400"/>
                  </a:spcBef>
                </a:pPr>
                <a:r>
                  <a:rPr lang="en-US" sz="1800" dirty="0"/>
                  <a:t>The circuit on the right, is useful and is called a </a:t>
                </a:r>
                <a:r>
                  <a:rPr lang="en-US" sz="1800" i="1" dirty="0"/>
                  <a:t>voltage divider</a:t>
                </a:r>
                <a:r>
                  <a:rPr lang="en-US" sz="1800" dirty="0"/>
                  <a:t>.</a:t>
                </a:r>
              </a:p>
              <a:p>
                <a:pPr>
                  <a:spcBef>
                    <a:spcPts val="400"/>
                  </a:spcBef>
                </a:pPr>
                <a14:m>
                  <m:oMath xmlns:m="http://schemas.openxmlformats.org/officeDocument/2006/math">
                    <m:r>
                      <a:rPr lang="en-US" sz="1800" b="0" i="1" smtClean="0">
                        <a:latin typeface="Cambria Math" panose="02040503050406030204" pitchFamily="18" charset="0"/>
                      </a:rPr>
                      <m:t>𝑖</m:t>
                    </m:r>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oMath>
                </a14:m>
                <a:r>
                  <a:rPr lang="en-US" sz="1800" dirty="0"/>
                  <a:t> so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den>
                    </m:f>
                    <m:r>
                      <a:rPr lang="en-US" sz="1800" b="0" i="1" smtClean="0">
                        <a:latin typeface="Cambria Math" panose="02040503050406030204" pitchFamily="18" charset="0"/>
                      </a:rPr>
                      <m:t>= </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den>
                    </m:f>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endParaRPr lang="en-US" sz="1800" dirty="0"/>
              </a:p>
              <a:p>
                <a:pPr>
                  <a:spcBef>
                    <a:spcPts val="400"/>
                  </a:spcBef>
                </a:pPr>
                <a:r>
                  <a:rPr lang="en-US" sz="1800" dirty="0"/>
                  <a:t>Thus,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0" smtClean="0">
                        <a:latin typeface="Cambria Math" panose="02040503050406030204" pitchFamily="18" charset="0"/>
                      </a:rPr>
                      <m:t>=(1+</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2</m:t>
                            </m:r>
                          </m:sub>
                        </m:sSub>
                      </m:den>
                    </m:f>
                    <m:r>
                      <a:rPr lang="en-US" sz="1800" b="0" i="0"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r>
                  <a:rPr lang="en-US" sz="1800" dirty="0"/>
                  <a:t> and so</a:t>
                </a:r>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oMath>
                </a14:m>
                <a:endParaRPr lang="en-US" sz="1800" dirty="0"/>
              </a:p>
              <a:p>
                <a:pPr marL="0" indent="0">
                  <a:buFont typeface="Arial" panose="020B0604020202020204" pitchFamily="34" charset="0"/>
                  <a:buNone/>
                </a:pPr>
                <a:endParaRPr lang="en-US" dirty="0"/>
              </a:p>
            </p:txBody>
          </p:sp>
        </mc:Choice>
        <mc:Fallback xmlns="">
          <p:sp>
            <p:nvSpPr>
              <p:cNvPr id="178" name="Content Placeholder 2">
                <a:extLst>
                  <a:ext uri="{FF2B5EF4-FFF2-40B4-BE49-F238E27FC236}">
                    <a16:creationId xmlns:a16="http://schemas.microsoft.com/office/drawing/2014/main" id="{6CA648CF-4DF6-874A-9C9A-7A42FAAA866B}"/>
                  </a:ext>
                </a:extLst>
              </p:cNvPr>
              <p:cNvSpPr txBox="1">
                <a:spLocks noRot="1" noChangeAspect="1" noMove="1" noResize="1" noEditPoints="1" noAdjustHandles="1" noChangeArrowheads="1" noChangeShapeType="1" noTextEdit="1"/>
              </p:cNvSpPr>
              <p:nvPr/>
            </p:nvSpPr>
            <p:spPr>
              <a:xfrm>
                <a:off x="6061532" y="1944058"/>
                <a:ext cx="4797956" cy="3331327"/>
              </a:xfrm>
              <a:prstGeom prst="rect">
                <a:avLst/>
              </a:prstGeom>
              <a:blipFill>
                <a:blip r:embed="rId3"/>
                <a:stretch>
                  <a:fillRect l="-794" t="-1901" r="-1323"/>
                </a:stretch>
              </a:blipFill>
            </p:spPr>
            <p:txBody>
              <a:bodyPr/>
              <a:lstStyle/>
              <a:p>
                <a:r>
                  <a:rPr lang="en-US">
                    <a:noFill/>
                  </a:rPr>
                  <a:t> </a:t>
                </a:r>
              </a:p>
            </p:txBody>
          </p:sp>
        </mc:Fallback>
      </mc:AlternateContent>
    </p:spTree>
    <p:extLst>
      <p:ext uri="{BB962C8B-B14F-4D97-AF65-F5344CB8AC3E}">
        <p14:creationId xmlns:p14="http://schemas.microsoft.com/office/powerpoint/2010/main" val="395026760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Thermal modelling</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39851" y="1456958"/>
                <a:ext cx="10804004" cy="48468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𝑇</m:t>
                    </m:r>
                  </m:oMath>
                </a14:m>
                <a:r>
                  <a:rPr lang="en-US" sz="2000" dirty="0">
                    <a:solidFill>
                      <a:srgbClr val="000000"/>
                    </a:solidFill>
                    <a:latin typeface="Calibri"/>
                    <a:ea typeface="Calibri"/>
                    <a:cs typeface="Calibri"/>
                    <a:sym typeface="Calibri"/>
                  </a:rPr>
                  <a:t> is heat sink temperature,</a:t>
                </a:r>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oMath>
                </a14:m>
                <a:r>
                  <a:rPr lang="en-US" sz="2000" dirty="0">
                    <a:solidFill>
                      <a:srgbClr val="000000"/>
                    </a:solidFill>
                    <a:ea typeface="Calibri"/>
                    <a:cs typeface="Calibri"/>
                    <a:sym typeface="Calibri"/>
                  </a:rPr>
                  <a:t> is ambient temperature,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oMath>
                </a14:m>
                <a:r>
                  <a:rPr lang="en-US" sz="2000" dirty="0">
                    <a:solidFill>
                      <a:srgbClr val="000000"/>
                    </a:solidFill>
                    <a:ea typeface="Calibri"/>
                    <a:cs typeface="Calibri"/>
                    <a:sym typeface="Calibri"/>
                  </a:rPr>
                  <a:t> is power dissipated.</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𝑇</m:t>
                        </m:r>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den>
                    </m:f>
                  </m:oMath>
                </a14:m>
                <a:r>
                  <a:rPr lang="en-US" sz="2000" dirty="0">
                    <a:solidFill>
                      <a:srgbClr val="000000"/>
                    </a:solidFill>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 is the thermal resistance</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𝑡</m:t>
                        </m:r>
                      </m:sub>
                    </m:sSub>
                    <m:acc>
                      <m:accPr>
                        <m:chr m:val="̇"/>
                        <m:ctrlPr>
                          <a:rPr lang="en-US" sz="2000" i="1" smtClean="0">
                            <a:solidFill>
                              <a:srgbClr val="000000"/>
                            </a:solidFill>
                            <a:latin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cs typeface="Calibri"/>
                            <a:sym typeface="Calibri"/>
                          </a:rPr>
                          <m:t>𝑇</m:t>
                        </m:r>
                      </m:e>
                    </m:acc>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oMath>
                </a14:m>
                <a:r>
                  <a:rPr lang="en-US" sz="2000" dirty="0">
                    <a:solidFill>
                      <a:srgbClr val="000000"/>
                    </a:solidFill>
                    <a:ea typeface="Calibri"/>
                    <a:cs typeface="Calibri"/>
                    <a:sym typeface="Calibri"/>
                  </a:rPr>
                  <a:t> ,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𝐶</m:t>
                        </m:r>
                      </m:e>
                      <m:sub>
                        <m:r>
                          <a:rPr lang="en-US" sz="2000" i="1">
                            <a:solidFill>
                              <a:srgbClr val="000000"/>
                            </a:solidFill>
                            <a:latin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 is the thermal capacitance</a:t>
                </a:r>
                <a:endParaRPr lang="en-US" sz="2000" b="0" dirty="0">
                  <a:solidFill>
                    <a:srgbClr val="000000"/>
                  </a:solidFill>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𝑗</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𝑇</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den>
                    </m:f>
                  </m:oMath>
                </a14:m>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oMath>
                </a14:m>
                <a:r>
                  <a:rPr lang="en-US" sz="2000" dirty="0">
                    <a:solidFill>
                      <a:srgbClr val="000000"/>
                    </a:solidFill>
                    <a:ea typeface="Calibri"/>
                    <a:cs typeface="Calibri"/>
                    <a:sym typeface="Calibri"/>
                  </a:rPr>
                  <a:t> is the junction temperature</a:t>
                </a:r>
              </a:p>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𝑓</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𝜏</m:t>
                    </m:r>
                    <m:acc>
                      <m:accPr>
                        <m:chr m:val="̇"/>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e>
                    </m:acc>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𝑓</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0</m:t>
                        </m:r>
                      </m:sub>
                    </m:sSub>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𝑒</m:t>
                        </m:r>
                      </m:e>
                      <m:sup>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𝑡</m:t>
                            </m:r>
                          </m:num>
                          <m:den>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𝜏</m:t>
                            </m:r>
                          </m:den>
                        </m:f>
                      </m:sup>
                    </m:sSup>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r>
                      <a:rPr lang="en-US" sz="2000" b="0" i="1" smtClean="0">
                        <a:solidFill>
                          <a:srgbClr val="000000"/>
                        </a:solidFill>
                        <a:latin typeface="Cambria Math" panose="02040503050406030204" pitchFamily="18" charset="0"/>
                        <a:cs typeface="Calibri"/>
                        <a:sym typeface="Calibri"/>
                      </a:rPr>
                      <m:t>= </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𝑇</m:t>
                        </m:r>
                        <m:d>
                          <m:dPr>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cs typeface="Calibri"/>
                                <a:sym typeface="Calibri"/>
                              </a:rPr>
                              <m:t>𝑡</m:t>
                            </m:r>
                          </m:e>
                        </m:d>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den>
                    </m:f>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𝑡</m:t>
                        </m:r>
                      </m:sub>
                    </m:sSub>
                    <m:acc>
                      <m:accPr>
                        <m:chr m:val="̇"/>
                        <m:ctrlPr>
                          <a:rPr lang="en-US" sz="2000" b="0" i="1" smtClean="0">
                            <a:solidFill>
                              <a:srgbClr val="000000"/>
                            </a:solidFill>
                            <a:latin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cs typeface="Calibri"/>
                            <a:sym typeface="Calibri"/>
                          </a:rPr>
                          <m:t>𝑇</m:t>
                        </m:r>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𝑡</m:t>
                        </m:r>
                        <m:r>
                          <a:rPr lang="en-US" sz="2000" b="0" i="1" smtClean="0">
                            <a:solidFill>
                              <a:srgbClr val="000000"/>
                            </a:solidFill>
                            <a:latin typeface="Cambria Math" panose="02040503050406030204" pitchFamily="18" charset="0"/>
                            <a:cs typeface="Calibri"/>
                            <a:sym typeface="Calibri"/>
                          </a:rPr>
                          <m:t>)</m:t>
                        </m:r>
                      </m:e>
                    </m:acc>
                  </m:oMath>
                </a14:m>
                <a:r>
                  <a:rPr lang="en-US" sz="2000" dirty="0">
                    <a:solidFill>
                      <a:srgbClr val="000000"/>
                    </a:solidFill>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𝜏</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𝑇</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𝜏</m:t>
                    </m:r>
                    <m:acc>
                      <m:accPr>
                        <m:chr m:val="̇"/>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𝑇</m:t>
                        </m:r>
                        <m:d>
                          <m:d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e>
                        </m:d>
                      </m:e>
                    </m:acc>
                    <m:r>
                      <a:rPr lang="en-US" sz="2000" b="0" i="1" smtClean="0">
                        <a:solidFill>
                          <a:srgbClr val="000000"/>
                        </a:solidFill>
                        <a:latin typeface="Cambria Math" panose="02040503050406030204" pitchFamily="18" charset="0"/>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𝜏</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𝑇</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𝑒</m:t>
                        </m:r>
                      </m:e>
                      <m:sup>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𝑡</m:t>
                            </m:r>
                          </m:num>
                          <m:den>
                            <m:r>
                              <a:rPr lang="en-US" sz="2000" i="1">
                                <a:solidFill>
                                  <a:srgbClr val="000000"/>
                                </a:solidFill>
                                <a:latin typeface="Cambria Math" panose="02040503050406030204" pitchFamily="18" charset="0"/>
                                <a:ea typeface="Cambria Math" panose="02040503050406030204" pitchFamily="18" charset="0"/>
                                <a:cs typeface="Calibri"/>
                                <a:sym typeface="Calibri"/>
                              </a:rPr>
                              <m:t>𝜏</m:t>
                            </m:r>
                          </m:den>
                        </m:f>
                      </m:sup>
                    </m:sSup>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d>
                      <m:dPr>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cs typeface="Calibri"/>
                            <a:sym typeface="Calibri"/>
                          </a:rPr>
                          <m:t>𝑡</m:t>
                        </m:r>
                      </m:e>
                    </m:d>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𝑇</m:t>
                    </m:r>
                    <m:d>
                      <m:dPr>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cs typeface="Calibri"/>
                            <a:sym typeface="Calibri"/>
                          </a:rPr>
                          <m:t>𝑡</m:t>
                        </m:r>
                      </m:e>
                    </m:d>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𝑗</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39851" y="1456958"/>
                <a:ext cx="10804004" cy="4846824"/>
              </a:xfrm>
              <a:prstGeom prst="rect">
                <a:avLst/>
              </a:prstGeom>
              <a:blipFill>
                <a:blip r:embed="rId3"/>
                <a:stretch>
                  <a:fillRect l="-940" t="-522"/>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70</a:t>
            </a:fld>
            <a:endParaRPr lang="en-US"/>
          </a:p>
        </p:txBody>
      </p:sp>
    </p:spTree>
    <p:extLst>
      <p:ext uri="{BB962C8B-B14F-4D97-AF65-F5344CB8AC3E}">
        <p14:creationId xmlns:p14="http://schemas.microsoft.com/office/powerpoint/2010/main" val="368694003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25: Thermal modelling</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39851" y="1456958"/>
                <a:ext cx="10804004" cy="48468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For Motorola 2N3553,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r>
                      <a:rPr lang="en-US" sz="2000" b="0" i="1" smtClean="0">
                        <a:solidFill>
                          <a:srgbClr val="000000"/>
                        </a:solidFill>
                        <a:latin typeface="Cambria Math" panose="02040503050406030204" pitchFamily="18" charset="0"/>
                        <a:cs typeface="Calibri"/>
                        <a:sym typeface="Calibri"/>
                      </a:rPr>
                      <m:t>=25</m:t>
                    </m:r>
                    <m:f>
                      <m:fPr>
                        <m:type m:val="skw"/>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𝐶</m:t>
                        </m:r>
                      </m:num>
                      <m:den>
                        <m:r>
                          <a:rPr lang="en-US" sz="2000" b="0" i="1" smtClean="0">
                            <a:solidFill>
                              <a:srgbClr val="000000"/>
                            </a:solidFill>
                            <a:latin typeface="Cambria Math" panose="02040503050406030204" pitchFamily="18" charset="0"/>
                            <a:cs typeface="Calibri"/>
                            <a:sym typeface="Calibri"/>
                          </a:rPr>
                          <m:t>𝑊</m:t>
                        </m:r>
                      </m:den>
                    </m:f>
                  </m:oMath>
                </a14:m>
                <a:endParaRPr lang="en-US" sz="2000" dirty="0">
                  <a:solidFill>
                    <a:srgbClr val="000000"/>
                  </a:solidFill>
                  <a:latin typeface="Calibri"/>
                  <a:ea typeface="Calibri"/>
                  <a:cs typeface="Calibri"/>
                  <a:sym typeface="Calibri"/>
                </a:endParaRPr>
              </a:p>
              <a:p>
                <a:pPr defTabSz="457200" latinLnBrk="1" hangingPunct="0"/>
                <a:endParaRPr lang="en-US" sz="2000" dirty="0">
                  <a:solidFill>
                    <a:srgbClr val="000000"/>
                  </a:solidFill>
                  <a:latin typeface="Calibri"/>
                  <a:ea typeface="Calibri"/>
                  <a:cs typeface="Calibri"/>
                  <a:sym typeface="Calibri"/>
                </a:endParaRP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Measure ambient temperature</a:t>
                </a: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Turn function generator until output is 30Vpp</a:t>
                </a: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After 20 minutes, measure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sub>
                    </m:sSub>
                  </m:oMath>
                </a14:m>
                <a:r>
                  <a:rPr lang="en-US" sz="2000" dirty="0">
                    <a:solidFill>
                      <a:srgbClr val="000000"/>
                    </a:solidFill>
                    <a:latin typeface="Calibri"/>
                    <a:ea typeface="Calibri"/>
                    <a:cs typeface="Calibri"/>
                    <a:sym typeface="Calibri"/>
                  </a:rPr>
                  <a:t>.  Use this to calculate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oMath>
                </a14:m>
                <a:r>
                  <a:rPr lang="en-US" sz="2000" dirty="0">
                    <a:solidFill>
                      <a:srgbClr val="000000"/>
                    </a:solidFill>
                    <a:latin typeface="Calibri"/>
                    <a:ea typeface="Calibri"/>
                    <a:cs typeface="Calibri"/>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oMath>
                </a14:m>
                <a:endParaRPr lang="en-US" sz="2000" dirty="0">
                  <a:solidFill>
                    <a:srgbClr val="000000"/>
                  </a:solidFill>
                  <a:latin typeface="Calibri"/>
                  <a:ea typeface="Calibri"/>
                  <a:cs typeface="Calibri"/>
                  <a:sym typeface="Calibri"/>
                </a:endParaRP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Plot heat sink temperature vs time.  Measure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𝑡</m:t>
                        </m:r>
                      </m:e>
                      <m:sub>
                        <m:r>
                          <a:rPr lang="en-US" sz="2000" b="0" i="1" smtClean="0">
                            <a:solidFill>
                              <a:srgbClr val="000000"/>
                            </a:solidFill>
                            <a:latin typeface="Cambria Math" panose="02040503050406030204" pitchFamily="18" charset="0"/>
                            <a:cs typeface="Calibri"/>
                            <a:sym typeface="Calibri"/>
                          </a:rPr>
                          <m:t>2</m:t>
                        </m:r>
                      </m:sub>
                    </m:sSub>
                  </m:oMath>
                </a14:m>
                <a:r>
                  <a:rPr lang="en-US" sz="2000" dirty="0">
                    <a:solidFill>
                      <a:srgbClr val="000000"/>
                    </a:solidFill>
                    <a:latin typeface="Calibri"/>
                    <a:ea typeface="Calibri"/>
                    <a:cs typeface="Calibri"/>
                    <a:sym typeface="Calibri"/>
                  </a:rPr>
                  <a:t> and calculate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𝑡</m:t>
                        </m:r>
                      </m:sub>
                    </m:sSub>
                  </m:oMath>
                </a14:m>
                <a:endParaRPr lang="en-US" sz="2000"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39851" y="1456958"/>
                <a:ext cx="10804004" cy="4846824"/>
              </a:xfrm>
              <a:prstGeom prst="rect">
                <a:avLst/>
              </a:prstGeom>
              <a:blipFill>
                <a:blip r:embed="rId3"/>
                <a:stretch>
                  <a:fillRect l="-1058" t="-966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71</a:t>
            </a:fld>
            <a:endParaRPr lang="en-US"/>
          </a:p>
        </p:txBody>
      </p:sp>
    </p:spTree>
    <p:extLst>
      <p:ext uri="{BB962C8B-B14F-4D97-AF65-F5344CB8AC3E}">
        <p14:creationId xmlns:p14="http://schemas.microsoft.com/office/powerpoint/2010/main" val="53410962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Blank</a:t>
            </a:r>
          </a:p>
        </p:txBody>
      </p:sp>
      <p:sp>
        <p:nvSpPr>
          <p:cNvPr id="15" name="TextBox 14">
            <a:extLst>
              <a:ext uri="{FF2B5EF4-FFF2-40B4-BE49-F238E27FC236}">
                <a16:creationId xmlns:a16="http://schemas.microsoft.com/office/drawing/2014/main" id="{34EE796B-9DCB-DE41-AEA4-31CBF97794EF}"/>
              </a:ext>
            </a:extLst>
          </p:cNvPr>
          <p:cNvSpPr txBox="1"/>
          <p:nvPr/>
        </p:nvSpPr>
        <p:spPr>
          <a:xfrm>
            <a:off x="472108" y="1413172"/>
            <a:ext cx="11529391" cy="499112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defTabSz="457200" latinLnBrk="1" hangingPunct="0"/>
            <a:r>
              <a:rPr lang="en-US" sz="2000" dirty="0">
                <a:solidFill>
                  <a:srgbClr val="000000"/>
                </a:solidFill>
                <a:ea typeface="Cambria Math" panose="02040503050406030204" pitchFamily="18" charset="0"/>
                <a:sym typeface="Calibri"/>
              </a:rPr>
              <a:t>x.</a:t>
            </a:r>
          </a:p>
          <a:p>
            <a:pPr marL="342900" indent="-342900" defTabSz="457200" latinLnBrk="1" hangingPunct="0">
              <a:buFont typeface="Arial" panose="020B0604020202020204" pitchFamily="34" charset="0"/>
              <a:buChar char="•"/>
            </a:pPr>
            <a:endParaRPr lang="en-US" sz="2000" b="1" dirty="0">
              <a:solidFill>
                <a:srgbClr val="000000"/>
              </a:solidFill>
              <a:latin typeface="Calibri"/>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72</a:t>
            </a:fld>
            <a:endParaRPr lang="en-US"/>
          </a:p>
        </p:txBody>
      </p:sp>
    </p:spTree>
    <p:extLst>
      <p:ext uri="{BB962C8B-B14F-4D97-AF65-F5344CB8AC3E}">
        <p14:creationId xmlns:p14="http://schemas.microsoft.com/office/powerpoint/2010/main" val="414535470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88326" y="120284"/>
            <a:ext cx="10972789"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Clapp oscillator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49394" y="1454732"/>
                <a:ext cx="8642207" cy="463572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r>
                  <a:rPr lang="en-US" dirty="0">
                    <a:solidFill>
                      <a:srgbClr val="000000"/>
                    </a:solidFill>
                    <a:cs typeface="Calibri"/>
                    <a:sym typeface="Calibri"/>
                  </a:rPr>
                  <a:t>Oscillation condition</a:t>
                </a:r>
              </a:p>
              <a:p>
                <a:pPr marL="742950" lvl="1"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𝐺𝑥</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𝑦</m:t>
                    </m:r>
                  </m:oMath>
                </a14:m>
                <a:endParaRPr lang="en-US" b="0" dirty="0">
                  <a:solidFill>
                    <a:srgbClr val="000000"/>
                  </a:solidFill>
                  <a:cs typeface="Calibri"/>
                  <a:sym typeface="Calibri"/>
                </a:endParaRPr>
              </a:p>
              <a:p>
                <a:pPr marL="742950" lvl="1" indent="-285750" defTabSz="457200" latinLnBrk="1" hangingPunct="0">
                  <a:buFont typeface="Arial" panose="020B0604020202020204" pitchFamily="34" charset="0"/>
                  <a:buChar char="•"/>
                </a:pPr>
                <a:r>
                  <a:rPr lang="en-US" dirty="0">
                    <a:solidFill>
                      <a:srgbClr val="000000"/>
                    </a:solidFill>
                    <a:cs typeface="Calibri"/>
                    <a:sym typeface="Calibri"/>
                  </a:rPr>
                  <a:t>Ly=x</a:t>
                </a:r>
              </a:p>
              <a:p>
                <a:pPr marL="742950" lvl="1" indent="-285750" defTabSz="457200" latinLnBrk="1" hangingPunct="0">
                  <a:buFont typeface="Arial" panose="020B0604020202020204" pitchFamily="34" charset="0"/>
                  <a:buChar char="•"/>
                </a:pPr>
                <a14:m>
                  <m:oMath xmlns:m="http://schemas.openxmlformats.org/officeDocument/2006/math">
                    <m:d>
                      <m:dPr>
                        <m:begChr m:val="|"/>
                        <m:endChr m:val="|"/>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𝐺</m:t>
                        </m:r>
                      </m:e>
                    </m:d>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cs typeface="Calibri"/>
                        <a:sym typeface="Calibri"/>
                      </a:rPr>
                      <m:t>|</m:t>
                    </m:r>
                  </m:oMath>
                </a14:m>
                <a:r>
                  <a:rPr lang="en-US" dirty="0">
                    <a:solidFill>
                      <a:srgbClr val="000000"/>
                    </a:solidFill>
                    <a:cs typeface="Calibri"/>
                    <a:sym typeface="Calibri"/>
                  </a:rPr>
                  <a:t> and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𝐺</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oMath>
                </a14:m>
                <a:r>
                  <a:rPr lang="en-US" dirty="0">
                    <a:solidFill>
                      <a:srgbClr val="000000"/>
                    </a:solidFill>
                    <a:cs typeface="Calibri"/>
                    <a:sym typeface="Calibri"/>
                  </a:rPr>
                  <a:t> </a:t>
                </a:r>
              </a:p>
              <a:p>
                <a:pPr marL="285750" indent="-285750" defTabSz="457200" latinLnBrk="1" hangingPunct="0">
                  <a:buFont typeface="Arial" panose="020B0604020202020204" pitchFamily="34" charset="0"/>
                  <a:buChar char="•"/>
                </a:pPr>
                <a:endParaRPr lang="en-US" dirty="0">
                  <a:solidFill>
                    <a:srgbClr val="000000"/>
                  </a:solidFill>
                  <a:cs typeface="Calibri"/>
                  <a:sym typeface="Calibri"/>
                </a:endParaRPr>
              </a:p>
              <a:p>
                <a:pPr defTabSz="457200" latinLnBrk="1" hangingPunct="0"/>
                <a:endParaRPr lang="en-US" dirty="0">
                  <a:solidFill>
                    <a:srgbClr val="000000"/>
                  </a:solidFill>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cs typeface="Calibri"/>
                    <a:sym typeface="Calibri"/>
                  </a:rPr>
                  <a:t>Clapp (circuit on right)</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𝑑</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𝑔</m:t>
                        </m:r>
                      </m:e>
                      <m:sub>
                        <m:r>
                          <a:rPr lang="en-US" i="1">
                            <a:solidFill>
                              <a:srgbClr val="000000"/>
                            </a:solidFill>
                            <a:latin typeface="Cambria Math" panose="02040503050406030204" pitchFamily="18" charset="0"/>
                            <a:cs typeface="Calibri"/>
                            <a:sym typeface="Calibri"/>
                          </a:rPr>
                          <m:t>𝑚</m:t>
                        </m:r>
                      </m:sub>
                    </m:sSub>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𝑣</m:t>
                        </m:r>
                      </m:e>
                      <m:sub>
                        <m:r>
                          <a:rPr lang="en-US" i="1">
                            <a:solidFill>
                              <a:srgbClr val="000000"/>
                            </a:solidFill>
                            <a:latin typeface="Cambria Math" panose="02040503050406030204" pitchFamily="18" charset="0"/>
                            <a:cs typeface="Calibri"/>
                            <a:sym typeface="Calibri"/>
                          </a:rPr>
                          <m:t>𝑔𝑠</m:t>
                        </m:r>
                      </m:sub>
                    </m:sSub>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r>
                  <a:rPr lang="en-US" dirty="0">
                    <a:solidFill>
                      <a:srgbClr val="000000"/>
                    </a:solidFill>
                  </a:rPr>
                  <a:t>Resonance: </a:t>
                </a:r>
                <a14:m>
                  <m:oMath xmlns:m="http://schemas.openxmlformats.org/officeDocument/2006/math">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num>
                      <m:den>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r>
                      <a:rPr lang="en-US" i="1">
                        <a:solidFill>
                          <a:srgbClr val="000000"/>
                        </a:solidFill>
                        <a:latin typeface="Cambria Math" panose="02040503050406030204" pitchFamily="18" charset="0"/>
                      </a:rPr>
                      <m:t>𝐿</m:t>
                    </m:r>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num>
                      <m:den>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3</m:t>
                            </m:r>
                          </m:sub>
                        </m:sSub>
                      </m:den>
                    </m:f>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num>
                      <m:den>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den>
                    </m:f>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𝜔</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1</m:t>
                        </m:r>
                      </m:num>
                      <m:den>
                        <m:rad>
                          <m:radPr>
                            <m:degHide m:val="on"/>
                            <m:ctrlPr>
                              <a:rPr lang="en-US" i="1">
                                <a:solidFill>
                                  <a:srgbClr val="000000"/>
                                </a:solidFill>
                                <a:latin typeface="Cambria Math" panose="02040503050406030204" pitchFamily="18" charset="0"/>
                                <a:cs typeface="Calibri"/>
                                <a:sym typeface="Calibri"/>
                              </a:rPr>
                            </m:ctrlPr>
                          </m:radPr>
                          <m:deg/>
                          <m:e>
                            <m:r>
                              <a:rPr lang="en-US" i="1">
                                <a:solidFill>
                                  <a:srgbClr val="000000"/>
                                </a:solidFill>
                                <a:latin typeface="Cambria Math" panose="02040503050406030204" pitchFamily="18" charset="0"/>
                                <a:cs typeface="Calibri"/>
                                <a:sym typeface="Calibri"/>
                              </a:rPr>
                              <m:t>𝐿𝐶</m:t>
                            </m:r>
                          </m:e>
                        </m:rad>
                      </m:den>
                    </m:f>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𝐶</m:t>
                    </m:r>
                    <m:r>
                      <a:rPr lang="en-US" i="1">
                        <a:solidFill>
                          <a:srgbClr val="000000"/>
                        </a:solidFill>
                        <a:latin typeface="Cambria Math" panose="02040503050406030204" pitchFamily="18" charset="0"/>
                        <a:ea typeface="Calibri"/>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1</m:t>
                        </m:r>
                      </m:sub>
                    </m:sSub>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2</m:t>
                            </m:r>
                          </m:sub>
                        </m:sSub>
                      </m:e>
                    </m:d>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3</m:t>
                        </m:r>
                      </m:sub>
                    </m:sSub>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r>
                  <a:rPr lang="en-US" dirty="0">
                    <a:solidFill>
                      <a:srgbClr val="000000"/>
                    </a:solidFill>
                  </a:rPr>
                  <a:t>At resonance,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𝑣</m:t>
                        </m:r>
                      </m:e>
                      <m:sub>
                        <m:r>
                          <a:rPr lang="en-US" i="1">
                            <a:solidFill>
                              <a:srgbClr val="000000"/>
                            </a:solidFill>
                            <a:latin typeface="Cambria Math" panose="02040503050406030204" pitchFamily="18" charset="0"/>
                          </a:rPr>
                          <m:t>𝑔𝑠</m:t>
                        </m:r>
                      </m:sub>
                    </m:sSub>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𝑅</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𝑖</m:t>
                        </m:r>
                      </m:e>
                      <m:sub>
                        <m:r>
                          <a:rPr lang="en-US" i="1">
                            <a:solidFill>
                              <a:srgbClr val="000000"/>
                            </a:solidFill>
                            <a:latin typeface="Cambria Math" panose="02040503050406030204" pitchFamily="18" charset="0"/>
                          </a:rPr>
                          <m:t>𝑑</m:t>
                        </m:r>
                      </m:sub>
                    </m:sSub>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𝐿</m:t>
                    </m:r>
                    <m:r>
                      <a:rPr lang="en-US" i="1">
                        <a:solidFill>
                          <a:srgbClr val="000000"/>
                        </a:solidFill>
                        <a:latin typeface="Cambria Math" panose="02040503050406030204" pitchFamily="18" charset="0"/>
                        <a:ea typeface="Calibri"/>
                        <a:cs typeface="Calibri"/>
                        <a:sym typeface="Calibri"/>
                      </a:rPr>
                      <m: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num>
                      <m:den>
                        <m:r>
                          <a:rPr lang="en-US" i="1">
                            <a:solidFill>
                              <a:srgbClr val="000000"/>
                            </a:solidFill>
                            <a:latin typeface="Cambria Math" panose="02040503050406030204" pitchFamily="18" charset="0"/>
                          </a:rPr>
                          <m:t>𝑅</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r>
                  <a:rPr lang="en-US" dirty="0">
                    <a:solidFill>
                      <a:srgbClr val="000000"/>
                    </a:solidFill>
                  </a:rPr>
                  <a:t>Oscillation continues if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𝑔</m:t>
                        </m:r>
                      </m:e>
                      <m:sub>
                        <m:r>
                          <a:rPr lang="en-US" i="1">
                            <a:solidFill>
                              <a:srgbClr val="000000"/>
                            </a:solidFill>
                            <a:latin typeface="Cambria Math" panose="02040503050406030204" pitchFamily="18" charset="0"/>
                          </a:rPr>
                          <m:t>𝑚</m:t>
                        </m:r>
                      </m:sub>
                    </m:sSub>
                    <m:r>
                      <a:rPr lang="en-US" i="1">
                        <a:solidFill>
                          <a:srgbClr val="000000"/>
                        </a:solidFill>
                        <a:latin typeface="Cambria Math" panose="02040503050406030204" pitchFamily="18" charset="0"/>
                      </a:rPr>
                      <m:t>&gt;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num>
                      <m:den>
                        <m:r>
                          <a:rPr lang="en-US" i="1">
                            <a:solidFill>
                              <a:srgbClr val="000000"/>
                            </a:solidFill>
                            <a:latin typeface="Cambria Math" panose="02040503050406030204" pitchFamily="18" charset="0"/>
                          </a:rPr>
                          <m:t>𝑅</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𝑣</m:t>
                        </m:r>
                      </m:e>
                      <m:sub>
                        <m:r>
                          <a:rPr lang="en-US" i="1">
                            <a:solidFill>
                              <a:srgbClr val="000000"/>
                            </a:solidFill>
                            <a:latin typeface="Cambria Math" panose="02040503050406030204" pitchFamily="18" charset="0"/>
                            <a:cs typeface="Calibri"/>
                            <a:sym typeface="Calibri"/>
                          </a:rPr>
                          <m:t>𝑔𝑠</m:t>
                        </m:r>
                      </m:sub>
                    </m:sSub>
                    <m:r>
                      <a:rPr lang="en-US" i="1">
                        <a:solidFill>
                          <a:srgbClr val="000000"/>
                        </a:solidFill>
                        <a:latin typeface="Cambria Math" panose="02040503050406030204" pitchFamily="18" charset="0"/>
                        <a:cs typeface="Calibri"/>
                        <a:sym typeface="Calibri"/>
                      </a:rPr>
                      <m:t>=2</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𝑣</m:t>
                        </m:r>
                      </m:e>
                      <m:sub>
                        <m:r>
                          <a:rPr lang="en-US" i="1">
                            <a:solidFill>
                              <a:srgbClr val="000000"/>
                            </a:solidFill>
                            <a:latin typeface="Cambria Math" panose="02040503050406030204" pitchFamily="18" charset="0"/>
                            <a:cs typeface="Calibri"/>
                            <a:sym typeface="Calibri"/>
                          </a:rPr>
                          <m:t>𝑠</m:t>
                        </m:r>
                      </m:sub>
                    </m:sSub>
                  </m:oMath>
                </a14:m>
                <a:endParaRPr lang="en-US"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49394" y="1454732"/>
                <a:ext cx="8642207" cy="4635725"/>
              </a:xfrm>
              <a:prstGeom prst="rect">
                <a:avLst/>
              </a:prstGeom>
              <a:blipFill>
                <a:blip r:embed="rId3"/>
                <a:stretch>
                  <a:fillRect l="-1026" t="-54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3DC4E211-85AD-E646-9B4D-82D2466F9064}"/>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73</a:t>
            </a:fld>
            <a:endParaRPr lang="en-US"/>
          </a:p>
        </p:txBody>
      </p:sp>
      <p:sp>
        <p:nvSpPr>
          <p:cNvPr id="271" name="TextBox 270">
            <a:extLst>
              <a:ext uri="{FF2B5EF4-FFF2-40B4-BE49-F238E27FC236}">
                <a16:creationId xmlns:a16="http://schemas.microsoft.com/office/drawing/2014/main" id="{2E4351D3-EC80-2146-B209-4BB498FA0219}"/>
              </a:ext>
            </a:extLst>
          </p:cNvPr>
          <p:cNvSpPr txBox="1"/>
          <p:nvPr/>
        </p:nvSpPr>
        <p:spPr>
          <a:xfrm>
            <a:off x="11204470" y="3253238"/>
            <a:ext cx="566063" cy="267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9v</a:t>
            </a:r>
            <a:endParaRPr lang="en-US" sz="1400" baseline="-25000" dirty="0">
              <a:solidFill>
                <a:srgbClr val="000000"/>
              </a:solidFill>
              <a:latin typeface="Calibri"/>
              <a:ea typeface="Calibri"/>
              <a:cs typeface="Calibri"/>
              <a:sym typeface="Calibri"/>
            </a:endParaRPr>
          </a:p>
        </p:txBody>
      </p:sp>
      <p:grpSp>
        <p:nvGrpSpPr>
          <p:cNvPr id="6" name="Group 5">
            <a:extLst>
              <a:ext uri="{FF2B5EF4-FFF2-40B4-BE49-F238E27FC236}">
                <a16:creationId xmlns:a16="http://schemas.microsoft.com/office/drawing/2014/main" id="{30F3B725-59C4-1944-9E61-DFB44828E7EB}"/>
              </a:ext>
            </a:extLst>
          </p:cNvPr>
          <p:cNvGrpSpPr/>
          <p:nvPr/>
        </p:nvGrpSpPr>
        <p:grpSpPr>
          <a:xfrm>
            <a:off x="8659347" y="3570932"/>
            <a:ext cx="3532653" cy="3050506"/>
            <a:chOff x="8659347" y="3570932"/>
            <a:chExt cx="3532653" cy="3050506"/>
          </a:xfrm>
        </p:grpSpPr>
        <p:sp>
          <p:nvSpPr>
            <p:cNvPr id="124" name="TextBox 123">
              <a:extLst>
                <a:ext uri="{FF2B5EF4-FFF2-40B4-BE49-F238E27FC236}">
                  <a16:creationId xmlns:a16="http://schemas.microsoft.com/office/drawing/2014/main" id="{33749E67-877D-C442-A99F-41CDA88BC3D9}"/>
                </a:ext>
              </a:extLst>
            </p:cNvPr>
            <p:cNvSpPr txBox="1"/>
            <p:nvPr/>
          </p:nvSpPr>
          <p:spPr>
            <a:xfrm>
              <a:off x="11639499" y="5218532"/>
              <a:ext cx="552501" cy="267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out</a:t>
              </a:r>
            </a:p>
          </p:txBody>
        </p:sp>
        <p:grpSp>
          <p:nvGrpSpPr>
            <p:cNvPr id="173" name="Group 222">
              <a:extLst>
                <a:ext uri="{FF2B5EF4-FFF2-40B4-BE49-F238E27FC236}">
                  <a16:creationId xmlns:a16="http://schemas.microsoft.com/office/drawing/2014/main" id="{D10B9ACE-A3FC-4841-917D-36DE1C4F37BB}"/>
                </a:ext>
              </a:extLst>
            </p:cNvPr>
            <p:cNvGrpSpPr>
              <a:grpSpLocks/>
            </p:cNvGrpSpPr>
            <p:nvPr/>
          </p:nvGrpSpPr>
          <p:grpSpPr bwMode="auto">
            <a:xfrm>
              <a:off x="11147242" y="6289998"/>
              <a:ext cx="243692" cy="331440"/>
              <a:chOff x="4272" y="3072"/>
              <a:chExt cx="192" cy="240"/>
            </a:xfrm>
          </p:grpSpPr>
          <p:sp>
            <p:nvSpPr>
              <p:cNvPr id="174" name="Line 99">
                <a:extLst>
                  <a:ext uri="{FF2B5EF4-FFF2-40B4-BE49-F238E27FC236}">
                    <a16:creationId xmlns:a16="http://schemas.microsoft.com/office/drawing/2014/main" id="{0C3E8FD8-C78A-3B48-AC1F-76FC872F758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0">
                <a:extLst>
                  <a:ext uri="{FF2B5EF4-FFF2-40B4-BE49-F238E27FC236}">
                    <a16:creationId xmlns:a16="http://schemas.microsoft.com/office/drawing/2014/main" id="{FF9AE76C-F725-6041-BC9D-6853ECAC0DF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101">
                <a:extLst>
                  <a:ext uri="{FF2B5EF4-FFF2-40B4-BE49-F238E27FC236}">
                    <a16:creationId xmlns:a16="http://schemas.microsoft.com/office/drawing/2014/main" id="{B68521C8-9956-6543-B123-22BBD3D1687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Line 102">
                <a:extLst>
                  <a:ext uri="{FF2B5EF4-FFF2-40B4-BE49-F238E27FC236}">
                    <a16:creationId xmlns:a16="http://schemas.microsoft.com/office/drawing/2014/main" id="{B9761B8A-7939-A74B-8A8E-DAF94C66CAA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1" name="Line 103">
                <a:extLst>
                  <a:ext uri="{FF2B5EF4-FFF2-40B4-BE49-F238E27FC236}">
                    <a16:creationId xmlns:a16="http://schemas.microsoft.com/office/drawing/2014/main" id="{16ECAF20-2240-544E-90FB-7CF19AC3774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2" name="Line 104">
                <a:extLst>
                  <a:ext uri="{FF2B5EF4-FFF2-40B4-BE49-F238E27FC236}">
                    <a16:creationId xmlns:a16="http://schemas.microsoft.com/office/drawing/2014/main" id="{34C036BB-A7EC-8249-91BA-F918EDE2AAA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13" name="Oval 212">
              <a:extLst>
                <a:ext uri="{FF2B5EF4-FFF2-40B4-BE49-F238E27FC236}">
                  <a16:creationId xmlns:a16="http://schemas.microsoft.com/office/drawing/2014/main" id="{7BFC2FE5-3C69-9746-857F-B689F313D76D}"/>
                </a:ext>
              </a:extLst>
            </p:cNvPr>
            <p:cNvSpPr/>
            <p:nvPr/>
          </p:nvSpPr>
          <p:spPr>
            <a:xfrm>
              <a:off x="10160819" y="5129924"/>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24" name="Straight Connector 223">
              <a:extLst>
                <a:ext uri="{FF2B5EF4-FFF2-40B4-BE49-F238E27FC236}">
                  <a16:creationId xmlns:a16="http://schemas.microsoft.com/office/drawing/2014/main" id="{65CB0A22-B7CA-E443-BBBC-F4EB4CE6EC94}"/>
                </a:ext>
              </a:extLst>
            </p:cNvPr>
            <p:cNvCxnSpPr>
              <a:cxnSpLocks/>
            </p:cNvCxnSpPr>
            <p:nvPr/>
          </p:nvCxnSpPr>
          <p:spPr>
            <a:xfrm>
              <a:off x="9524260" y="4513187"/>
              <a:ext cx="1192398" cy="41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0" name="TextBox 229">
              <a:extLst>
                <a:ext uri="{FF2B5EF4-FFF2-40B4-BE49-F238E27FC236}">
                  <a16:creationId xmlns:a16="http://schemas.microsoft.com/office/drawing/2014/main" id="{F1DBAD27-496E-EA48-8A5A-D8C3F45C2ABF}"/>
                </a:ext>
              </a:extLst>
            </p:cNvPr>
            <p:cNvSpPr txBox="1"/>
            <p:nvPr/>
          </p:nvSpPr>
          <p:spPr>
            <a:xfrm>
              <a:off x="10377510" y="4834277"/>
              <a:ext cx="101127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a:t>
              </a:r>
              <a:r>
                <a:rPr lang="en-US" sz="1400" dirty="0">
                  <a:solidFill>
                    <a:srgbClr val="000000"/>
                  </a:solidFill>
                </a:rPr>
                <a:t> (1200pF)</a:t>
              </a:r>
              <a:endParaRPr lang="en-US" sz="1400" baseline="-25000" dirty="0">
                <a:solidFill>
                  <a:srgbClr val="000000"/>
                </a:solidFill>
                <a:latin typeface="Calibri"/>
                <a:ea typeface="Calibri"/>
                <a:cs typeface="Calibri"/>
                <a:sym typeface="Calibri"/>
              </a:endParaRPr>
            </a:p>
          </p:txBody>
        </p:sp>
        <p:grpSp>
          <p:nvGrpSpPr>
            <p:cNvPr id="145" name="Group 209">
              <a:extLst>
                <a:ext uri="{FF2B5EF4-FFF2-40B4-BE49-F238E27FC236}">
                  <a16:creationId xmlns:a16="http://schemas.microsoft.com/office/drawing/2014/main" id="{9D375AD7-613F-9B4C-BD0E-482385531BB1}"/>
                </a:ext>
              </a:extLst>
            </p:cNvPr>
            <p:cNvGrpSpPr>
              <a:grpSpLocks/>
            </p:cNvGrpSpPr>
            <p:nvPr/>
          </p:nvGrpSpPr>
          <p:grpSpPr bwMode="auto">
            <a:xfrm>
              <a:off x="9469779" y="5046074"/>
              <a:ext cx="121846" cy="662879"/>
              <a:chOff x="3935" y="1728"/>
              <a:chExt cx="96" cy="480"/>
            </a:xfrm>
          </p:grpSpPr>
          <p:sp>
            <p:nvSpPr>
              <p:cNvPr id="146" name="Arc 59">
                <a:extLst>
                  <a:ext uri="{FF2B5EF4-FFF2-40B4-BE49-F238E27FC236}">
                    <a16:creationId xmlns:a16="http://schemas.microsoft.com/office/drawing/2014/main" id="{C06D1E7B-0886-AA4A-80FB-066DE2333EE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5" name="Arc 60">
                <a:extLst>
                  <a:ext uri="{FF2B5EF4-FFF2-40B4-BE49-F238E27FC236}">
                    <a16:creationId xmlns:a16="http://schemas.microsoft.com/office/drawing/2014/main" id="{E1B4DE39-9E89-0646-9011-F4CFD7EE8A6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7" name="Arc 61">
                <a:extLst>
                  <a:ext uri="{FF2B5EF4-FFF2-40B4-BE49-F238E27FC236}">
                    <a16:creationId xmlns:a16="http://schemas.microsoft.com/office/drawing/2014/main" id="{6B9BEE01-8400-7B41-B7E4-4BF31619944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62">
                <a:extLst>
                  <a:ext uri="{FF2B5EF4-FFF2-40B4-BE49-F238E27FC236}">
                    <a16:creationId xmlns:a16="http://schemas.microsoft.com/office/drawing/2014/main" id="{D76E0A99-42F5-FA4A-AB6D-F8589D94A39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Line 63">
                <a:extLst>
                  <a:ext uri="{FF2B5EF4-FFF2-40B4-BE49-F238E27FC236}">
                    <a16:creationId xmlns:a16="http://schemas.microsoft.com/office/drawing/2014/main" id="{38B4E834-C675-694E-9BBD-1498CD3253E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64">
                <a:extLst>
                  <a:ext uri="{FF2B5EF4-FFF2-40B4-BE49-F238E27FC236}">
                    <a16:creationId xmlns:a16="http://schemas.microsoft.com/office/drawing/2014/main" id="{4C891492-3F0D-9345-8469-10BEE40F61D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Arc 65">
                <a:extLst>
                  <a:ext uri="{FF2B5EF4-FFF2-40B4-BE49-F238E27FC236}">
                    <a16:creationId xmlns:a16="http://schemas.microsoft.com/office/drawing/2014/main" id="{A0646A24-9CEB-844D-BEA6-C40E2B9760C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6" name="Arc 66">
                <a:extLst>
                  <a:ext uri="{FF2B5EF4-FFF2-40B4-BE49-F238E27FC236}">
                    <a16:creationId xmlns:a16="http://schemas.microsoft.com/office/drawing/2014/main" id="{07EB2D47-F048-B242-AD3D-3482CC880BF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7" name="Arc 67">
                <a:extLst>
                  <a:ext uri="{FF2B5EF4-FFF2-40B4-BE49-F238E27FC236}">
                    <a16:creationId xmlns:a16="http://schemas.microsoft.com/office/drawing/2014/main" id="{B582BCB6-B080-F943-87A1-9740B2827A2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5" name="Arc 68">
                <a:extLst>
                  <a:ext uri="{FF2B5EF4-FFF2-40B4-BE49-F238E27FC236}">
                    <a16:creationId xmlns:a16="http://schemas.microsoft.com/office/drawing/2014/main" id="{8DB2243C-FE92-1F43-9EE2-823FC7C4EB9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69">
                <a:extLst>
                  <a:ext uri="{FF2B5EF4-FFF2-40B4-BE49-F238E27FC236}">
                    <a16:creationId xmlns:a16="http://schemas.microsoft.com/office/drawing/2014/main" id="{FB022A12-3AF7-D04B-8CA2-D93A391337D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9" name="Arc 70">
                <a:extLst>
                  <a:ext uri="{FF2B5EF4-FFF2-40B4-BE49-F238E27FC236}">
                    <a16:creationId xmlns:a16="http://schemas.microsoft.com/office/drawing/2014/main" id="{605EC2ED-2C41-BB4B-992D-570C2399B771}"/>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0" name="Arc 71">
                <a:extLst>
                  <a:ext uri="{FF2B5EF4-FFF2-40B4-BE49-F238E27FC236}">
                    <a16:creationId xmlns:a16="http://schemas.microsoft.com/office/drawing/2014/main" id="{FA07E261-21A5-6041-B3C3-4FE9E4642C6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91" name="Freeform 12">
              <a:extLst>
                <a:ext uri="{FF2B5EF4-FFF2-40B4-BE49-F238E27FC236}">
                  <a16:creationId xmlns:a16="http://schemas.microsoft.com/office/drawing/2014/main" id="{314BD4B8-8973-F64F-9C43-5551D9E3DBDF}"/>
                </a:ext>
              </a:extLst>
            </p:cNvPr>
            <p:cNvSpPr>
              <a:spLocks noChangeAspect="1"/>
            </p:cNvSpPr>
            <p:nvPr/>
          </p:nvSpPr>
          <p:spPr bwMode="auto">
            <a:xfrm>
              <a:off x="11212366" y="5703779"/>
              <a:ext cx="121846" cy="66287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94" name="Group 210">
              <a:extLst>
                <a:ext uri="{FF2B5EF4-FFF2-40B4-BE49-F238E27FC236}">
                  <a16:creationId xmlns:a16="http://schemas.microsoft.com/office/drawing/2014/main" id="{93A04C52-56B6-634D-86B6-EAEAE0FB88ED}"/>
                </a:ext>
              </a:extLst>
            </p:cNvPr>
            <p:cNvGrpSpPr>
              <a:grpSpLocks/>
            </p:cNvGrpSpPr>
            <p:nvPr/>
          </p:nvGrpSpPr>
          <p:grpSpPr bwMode="auto">
            <a:xfrm>
              <a:off x="10084646" y="4661231"/>
              <a:ext cx="243692" cy="662879"/>
              <a:chOff x="3216" y="1728"/>
              <a:chExt cx="192" cy="480"/>
            </a:xfrm>
          </p:grpSpPr>
          <p:sp>
            <p:nvSpPr>
              <p:cNvPr id="195" name="Line 8">
                <a:extLst>
                  <a:ext uri="{FF2B5EF4-FFF2-40B4-BE49-F238E27FC236}">
                    <a16:creationId xmlns:a16="http://schemas.microsoft.com/office/drawing/2014/main" id="{93816AC3-524F-E84F-AC68-A176F4E8C53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9">
                <a:extLst>
                  <a:ext uri="{FF2B5EF4-FFF2-40B4-BE49-F238E27FC236}">
                    <a16:creationId xmlns:a16="http://schemas.microsoft.com/office/drawing/2014/main" id="{B1123556-4534-0046-9985-9543DBA83B4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Line 10">
                <a:extLst>
                  <a:ext uri="{FF2B5EF4-FFF2-40B4-BE49-F238E27FC236}">
                    <a16:creationId xmlns:a16="http://schemas.microsoft.com/office/drawing/2014/main" id="{CDB4B94F-0A31-6140-8DD3-D6BC99D82C2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2" name="Line 11">
                <a:extLst>
                  <a:ext uri="{FF2B5EF4-FFF2-40B4-BE49-F238E27FC236}">
                    <a16:creationId xmlns:a16="http://schemas.microsoft.com/office/drawing/2014/main" id="{11B2DE12-3987-DF41-85A1-8E704C28FEC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35" name="Group 210">
              <a:extLst>
                <a:ext uri="{FF2B5EF4-FFF2-40B4-BE49-F238E27FC236}">
                  <a16:creationId xmlns:a16="http://schemas.microsoft.com/office/drawing/2014/main" id="{888D8526-A732-7A4E-BFF9-407A34DA55CA}"/>
                </a:ext>
              </a:extLst>
            </p:cNvPr>
            <p:cNvGrpSpPr>
              <a:grpSpLocks/>
            </p:cNvGrpSpPr>
            <p:nvPr/>
          </p:nvGrpSpPr>
          <p:grpSpPr bwMode="auto">
            <a:xfrm>
              <a:off x="10073970" y="5041148"/>
              <a:ext cx="243692" cy="662879"/>
              <a:chOff x="3216" y="1728"/>
              <a:chExt cx="192" cy="480"/>
            </a:xfrm>
          </p:grpSpPr>
          <p:sp>
            <p:nvSpPr>
              <p:cNvPr id="236" name="Line 8">
                <a:extLst>
                  <a:ext uri="{FF2B5EF4-FFF2-40B4-BE49-F238E27FC236}">
                    <a16:creationId xmlns:a16="http://schemas.microsoft.com/office/drawing/2014/main" id="{2A5C0B46-2510-C445-B9EC-6A82F4B980F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7" name="Line 9">
                <a:extLst>
                  <a:ext uri="{FF2B5EF4-FFF2-40B4-BE49-F238E27FC236}">
                    <a16:creationId xmlns:a16="http://schemas.microsoft.com/office/drawing/2014/main" id="{EFEA1C19-DA91-3B47-BBC2-908C2F37A1E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8" name="Line 10">
                <a:extLst>
                  <a:ext uri="{FF2B5EF4-FFF2-40B4-BE49-F238E27FC236}">
                    <a16:creationId xmlns:a16="http://schemas.microsoft.com/office/drawing/2014/main" id="{1FD436B0-75A7-6F45-A880-0D4D9FD4DB1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9" name="Line 11">
                <a:extLst>
                  <a:ext uri="{FF2B5EF4-FFF2-40B4-BE49-F238E27FC236}">
                    <a16:creationId xmlns:a16="http://schemas.microsoft.com/office/drawing/2014/main" id="{8B652B5D-2395-194A-87E5-412229B9E2F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40" name="Straight Connector 239">
              <a:extLst>
                <a:ext uri="{FF2B5EF4-FFF2-40B4-BE49-F238E27FC236}">
                  <a16:creationId xmlns:a16="http://schemas.microsoft.com/office/drawing/2014/main" id="{E185709C-A4D8-564C-ABC2-D72DD2BACE00}"/>
                </a:ext>
              </a:extLst>
            </p:cNvPr>
            <p:cNvCxnSpPr>
              <a:cxnSpLocks/>
            </p:cNvCxnSpPr>
            <p:nvPr/>
          </p:nvCxnSpPr>
          <p:spPr>
            <a:xfrm>
              <a:off x="11285970" y="3584102"/>
              <a:ext cx="0" cy="79545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41" name="Oval 240">
              <a:extLst>
                <a:ext uri="{FF2B5EF4-FFF2-40B4-BE49-F238E27FC236}">
                  <a16:creationId xmlns:a16="http://schemas.microsoft.com/office/drawing/2014/main" id="{84E7EE63-3F84-D146-959F-7250A6612065}"/>
                </a:ext>
              </a:extLst>
            </p:cNvPr>
            <p:cNvSpPr/>
            <p:nvPr/>
          </p:nvSpPr>
          <p:spPr>
            <a:xfrm>
              <a:off x="11250712" y="3570932"/>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53" name="Straight Connector 252">
              <a:extLst>
                <a:ext uri="{FF2B5EF4-FFF2-40B4-BE49-F238E27FC236}">
                  <a16:creationId xmlns:a16="http://schemas.microsoft.com/office/drawing/2014/main" id="{18EB2124-311B-FF4F-9368-230EFB7BDEB6}"/>
                </a:ext>
              </a:extLst>
            </p:cNvPr>
            <p:cNvCxnSpPr>
              <a:cxnSpLocks/>
            </p:cNvCxnSpPr>
            <p:nvPr/>
          </p:nvCxnSpPr>
          <p:spPr>
            <a:xfrm>
              <a:off x="10199298" y="4523498"/>
              <a:ext cx="0" cy="4219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4" name="Straight Connector 253">
              <a:extLst>
                <a:ext uri="{FF2B5EF4-FFF2-40B4-BE49-F238E27FC236}">
                  <a16:creationId xmlns:a16="http://schemas.microsoft.com/office/drawing/2014/main" id="{78ED11F1-872C-8E47-92D6-EA0FF7C6F594}"/>
                </a:ext>
              </a:extLst>
            </p:cNvPr>
            <p:cNvCxnSpPr>
              <a:cxnSpLocks/>
            </p:cNvCxnSpPr>
            <p:nvPr/>
          </p:nvCxnSpPr>
          <p:spPr>
            <a:xfrm>
              <a:off x="10212918" y="5164430"/>
              <a:ext cx="155761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57" name="TextBox 256">
              <a:extLst>
                <a:ext uri="{FF2B5EF4-FFF2-40B4-BE49-F238E27FC236}">
                  <a16:creationId xmlns:a16="http://schemas.microsoft.com/office/drawing/2014/main" id="{DE67BB42-1CEB-E94D-B0AD-191FC641CD33}"/>
                </a:ext>
              </a:extLst>
            </p:cNvPr>
            <p:cNvSpPr txBox="1"/>
            <p:nvPr/>
          </p:nvSpPr>
          <p:spPr>
            <a:xfrm>
              <a:off x="10351183" y="5200130"/>
              <a:ext cx="98736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a:t>
              </a:r>
              <a:r>
                <a:rPr lang="en-US" sz="1400" dirty="0">
                  <a:solidFill>
                    <a:srgbClr val="000000"/>
                  </a:solidFill>
                </a:rPr>
                <a:t> (1200 pF)</a:t>
              </a:r>
              <a:endParaRPr lang="en-US" sz="1400" dirty="0">
                <a:solidFill>
                  <a:srgbClr val="000000"/>
                </a:solidFill>
                <a:latin typeface="Calibri"/>
                <a:ea typeface="Calibri"/>
                <a:cs typeface="Calibri"/>
                <a:sym typeface="Calibri"/>
              </a:endParaRPr>
            </a:p>
          </p:txBody>
        </p:sp>
        <p:sp>
          <p:nvSpPr>
            <p:cNvPr id="269" name="TextBox 268">
              <a:extLst>
                <a:ext uri="{FF2B5EF4-FFF2-40B4-BE49-F238E27FC236}">
                  <a16:creationId xmlns:a16="http://schemas.microsoft.com/office/drawing/2014/main" id="{E024EE2A-1EA8-6242-94C3-8A008E17D786}"/>
                </a:ext>
              </a:extLst>
            </p:cNvPr>
            <p:cNvSpPr txBox="1"/>
            <p:nvPr/>
          </p:nvSpPr>
          <p:spPr>
            <a:xfrm>
              <a:off x="8659347" y="5229547"/>
              <a:ext cx="7416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 (19uH)</a:t>
              </a:r>
            </a:p>
          </p:txBody>
        </p:sp>
        <p:cxnSp>
          <p:nvCxnSpPr>
            <p:cNvPr id="122" name="Straight Connector 121">
              <a:extLst>
                <a:ext uri="{FF2B5EF4-FFF2-40B4-BE49-F238E27FC236}">
                  <a16:creationId xmlns:a16="http://schemas.microsoft.com/office/drawing/2014/main" id="{977624A0-94C6-3142-8D8D-6B7082BAD7E0}"/>
                </a:ext>
              </a:extLst>
            </p:cNvPr>
            <p:cNvCxnSpPr>
              <a:cxnSpLocks/>
            </p:cNvCxnSpPr>
            <p:nvPr/>
          </p:nvCxnSpPr>
          <p:spPr>
            <a:xfrm>
              <a:off x="9516841" y="5693830"/>
              <a:ext cx="175633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5" name="Oval 134">
              <a:extLst>
                <a:ext uri="{FF2B5EF4-FFF2-40B4-BE49-F238E27FC236}">
                  <a16:creationId xmlns:a16="http://schemas.microsoft.com/office/drawing/2014/main" id="{41FB3C3F-1815-B04F-86F7-25133DEC099A}"/>
                </a:ext>
              </a:extLst>
            </p:cNvPr>
            <p:cNvSpPr/>
            <p:nvPr/>
          </p:nvSpPr>
          <p:spPr>
            <a:xfrm>
              <a:off x="11761741" y="5122472"/>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2" name="Group 91">
              <a:extLst>
                <a:ext uri="{FF2B5EF4-FFF2-40B4-BE49-F238E27FC236}">
                  <a16:creationId xmlns:a16="http://schemas.microsoft.com/office/drawing/2014/main" id="{771CAAC1-9043-1140-B30F-7786212CADDC}"/>
                </a:ext>
              </a:extLst>
            </p:cNvPr>
            <p:cNvGrpSpPr/>
            <p:nvPr/>
          </p:nvGrpSpPr>
          <p:grpSpPr>
            <a:xfrm>
              <a:off x="10652169" y="4292070"/>
              <a:ext cx="636738" cy="451791"/>
              <a:chOff x="2940494" y="1205493"/>
              <a:chExt cx="796405" cy="519348"/>
            </a:xfrm>
          </p:grpSpPr>
          <p:sp>
            <p:nvSpPr>
              <p:cNvPr id="93" name="Oval 92">
                <a:extLst>
                  <a:ext uri="{FF2B5EF4-FFF2-40B4-BE49-F238E27FC236}">
                    <a16:creationId xmlns:a16="http://schemas.microsoft.com/office/drawing/2014/main" id="{2D65706A-0419-C142-A24E-A37FB5E0BC08}"/>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94" name="Straight Connector 93">
                <a:extLst>
                  <a:ext uri="{FF2B5EF4-FFF2-40B4-BE49-F238E27FC236}">
                    <a16:creationId xmlns:a16="http://schemas.microsoft.com/office/drawing/2014/main" id="{1C5D2D0C-9696-0B4D-8599-77EF989F67A1}"/>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5" name="Straight Arrow Connector 94">
                <a:extLst>
                  <a:ext uri="{FF2B5EF4-FFF2-40B4-BE49-F238E27FC236}">
                    <a16:creationId xmlns:a16="http://schemas.microsoft.com/office/drawing/2014/main" id="{67A5ABC0-0C9B-2849-AABF-E7BBA7D46F18}"/>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6" name="Straight Connector 95">
                <a:extLst>
                  <a:ext uri="{FF2B5EF4-FFF2-40B4-BE49-F238E27FC236}">
                    <a16:creationId xmlns:a16="http://schemas.microsoft.com/office/drawing/2014/main" id="{5D2732C4-53B9-6848-B20F-2A3B6A20DE02}"/>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7" name="Straight Connector 96">
                <a:extLst>
                  <a:ext uri="{FF2B5EF4-FFF2-40B4-BE49-F238E27FC236}">
                    <a16:creationId xmlns:a16="http://schemas.microsoft.com/office/drawing/2014/main" id="{A5BBFE85-179F-E549-AB24-8237A72F0960}"/>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8" name="Straight Connector 97">
                <a:extLst>
                  <a:ext uri="{FF2B5EF4-FFF2-40B4-BE49-F238E27FC236}">
                    <a16:creationId xmlns:a16="http://schemas.microsoft.com/office/drawing/2014/main" id="{778F5853-5F5F-1B4A-A1F2-E435F9AD8456}"/>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p:nvGrpSpPr>
            <p:cNvPr id="99" name="Group 210">
              <a:extLst>
                <a:ext uri="{FF2B5EF4-FFF2-40B4-BE49-F238E27FC236}">
                  <a16:creationId xmlns:a16="http://schemas.microsoft.com/office/drawing/2014/main" id="{0ED7DD29-8480-E542-9B2C-407582147D87}"/>
                </a:ext>
              </a:extLst>
            </p:cNvPr>
            <p:cNvGrpSpPr>
              <a:grpSpLocks/>
            </p:cNvGrpSpPr>
            <p:nvPr/>
          </p:nvGrpSpPr>
          <p:grpSpPr bwMode="auto">
            <a:xfrm>
              <a:off x="9407219" y="4505865"/>
              <a:ext cx="243692" cy="662879"/>
              <a:chOff x="3216" y="1728"/>
              <a:chExt cx="192" cy="480"/>
            </a:xfrm>
          </p:grpSpPr>
          <p:sp>
            <p:nvSpPr>
              <p:cNvPr id="100" name="Line 8">
                <a:extLst>
                  <a:ext uri="{FF2B5EF4-FFF2-40B4-BE49-F238E27FC236}">
                    <a16:creationId xmlns:a16="http://schemas.microsoft.com/office/drawing/2014/main" id="{EAE4CCD0-B470-F041-96B2-8B4C857656F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9">
                <a:extLst>
                  <a:ext uri="{FF2B5EF4-FFF2-40B4-BE49-F238E27FC236}">
                    <a16:creationId xmlns:a16="http://schemas.microsoft.com/office/drawing/2014/main" id="{8D4CCF0D-C110-534D-8E88-7A168042C62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10">
                <a:extLst>
                  <a:ext uri="{FF2B5EF4-FFF2-40B4-BE49-F238E27FC236}">
                    <a16:creationId xmlns:a16="http://schemas.microsoft.com/office/drawing/2014/main" id="{0DDD9887-4207-644E-8F2B-60D2C94A8C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1">
                <a:extLst>
                  <a:ext uri="{FF2B5EF4-FFF2-40B4-BE49-F238E27FC236}">
                    <a16:creationId xmlns:a16="http://schemas.microsoft.com/office/drawing/2014/main" id="{37F8A470-9BA4-6244-800F-BD83AA29351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5" name="TextBox 104">
              <a:extLst>
                <a:ext uri="{FF2B5EF4-FFF2-40B4-BE49-F238E27FC236}">
                  <a16:creationId xmlns:a16="http://schemas.microsoft.com/office/drawing/2014/main" id="{4E03496B-F76C-2E4C-8193-1523FAA9FAF0}"/>
                </a:ext>
              </a:extLst>
            </p:cNvPr>
            <p:cNvSpPr txBox="1"/>
            <p:nvPr/>
          </p:nvSpPr>
          <p:spPr>
            <a:xfrm>
              <a:off x="9048293" y="4673909"/>
              <a:ext cx="347593" cy="267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a:t>
              </a:r>
              <a:endParaRPr lang="en-US" sz="1400" baseline="-25000" dirty="0">
                <a:solidFill>
                  <a:srgbClr val="000000"/>
                </a:solidFill>
                <a:latin typeface="Calibri"/>
                <a:ea typeface="Calibri"/>
                <a:cs typeface="Calibri"/>
                <a:sym typeface="Calibri"/>
              </a:endParaRPr>
            </a:p>
          </p:txBody>
        </p:sp>
        <p:cxnSp>
          <p:nvCxnSpPr>
            <p:cNvPr id="106" name="Straight Connector 105">
              <a:extLst>
                <a:ext uri="{FF2B5EF4-FFF2-40B4-BE49-F238E27FC236}">
                  <a16:creationId xmlns:a16="http://schemas.microsoft.com/office/drawing/2014/main" id="{1198EC5E-F44B-2D46-BC82-35495685E65F}"/>
                </a:ext>
              </a:extLst>
            </p:cNvPr>
            <p:cNvCxnSpPr>
              <a:cxnSpLocks/>
            </p:cNvCxnSpPr>
            <p:nvPr/>
          </p:nvCxnSpPr>
          <p:spPr>
            <a:xfrm>
              <a:off x="11271525" y="4651982"/>
              <a:ext cx="0" cy="114220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1" name="Oval 120">
              <a:extLst>
                <a:ext uri="{FF2B5EF4-FFF2-40B4-BE49-F238E27FC236}">
                  <a16:creationId xmlns:a16="http://schemas.microsoft.com/office/drawing/2014/main" id="{57093560-63A9-674C-820D-B4D204093569}"/>
                </a:ext>
              </a:extLst>
            </p:cNvPr>
            <p:cNvSpPr/>
            <p:nvPr/>
          </p:nvSpPr>
          <p:spPr>
            <a:xfrm>
              <a:off x="11237518" y="5125550"/>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3" name="TextBox 122">
              <a:extLst>
                <a:ext uri="{FF2B5EF4-FFF2-40B4-BE49-F238E27FC236}">
                  <a16:creationId xmlns:a16="http://schemas.microsoft.com/office/drawing/2014/main" id="{B1F0031F-5DD4-AF49-A26B-01D46414CC6C}"/>
                </a:ext>
              </a:extLst>
            </p:cNvPr>
            <p:cNvSpPr txBox="1"/>
            <p:nvPr/>
          </p:nvSpPr>
          <p:spPr>
            <a:xfrm>
              <a:off x="10948463" y="5889009"/>
              <a:ext cx="161915" cy="267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baseline="-25000" dirty="0">
                <a:solidFill>
                  <a:srgbClr val="000000"/>
                </a:solidFill>
                <a:latin typeface="Calibri"/>
                <a:ea typeface="Calibri"/>
                <a:cs typeface="Calibri"/>
                <a:sym typeface="Calibri"/>
              </a:endParaRPr>
            </a:p>
          </p:txBody>
        </p:sp>
        <p:sp>
          <p:nvSpPr>
            <p:cNvPr id="67" name="Oval 66">
              <a:extLst>
                <a:ext uri="{FF2B5EF4-FFF2-40B4-BE49-F238E27FC236}">
                  <a16:creationId xmlns:a16="http://schemas.microsoft.com/office/drawing/2014/main" id="{CA1E9B3A-4028-6542-B9B5-C8160BC8F305}"/>
                </a:ext>
              </a:extLst>
            </p:cNvPr>
            <p:cNvSpPr/>
            <p:nvPr/>
          </p:nvSpPr>
          <p:spPr>
            <a:xfrm>
              <a:off x="11231848" y="5655858"/>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E775EAEF-C599-D745-923B-9C5BB5F97D42}"/>
              </a:ext>
            </a:extLst>
          </p:cNvPr>
          <p:cNvGrpSpPr/>
          <p:nvPr/>
        </p:nvGrpSpPr>
        <p:grpSpPr>
          <a:xfrm>
            <a:off x="9572540" y="1180385"/>
            <a:ext cx="2477080" cy="1506497"/>
            <a:chOff x="9572540" y="1180385"/>
            <a:chExt cx="2477080" cy="1506497"/>
          </a:xfrm>
        </p:grpSpPr>
        <p:grpSp>
          <p:nvGrpSpPr>
            <p:cNvPr id="69" name="Group 864">
              <a:extLst>
                <a:ext uri="{FF2B5EF4-FFF2-40B4-BE49-F238E27FC236}">
                  <a16:creationId xmlns:a16="http://schemas.microsoft.com/office/drawing/2014/main" id="{A96A4A0E-3445-AF49-9962-8460CC4AEF9F}"/>
                </a:ext>
              </a:extLst>
            </p:cNvPr>
            <p:cNvGrpSpPr>
              <a:grpSpLocks/>
            </p:cNvGrpSpPr>
            <p:nvPr/>
          </p:nvGrpSpPr>
          <p:grpSpPr bwMode="auto">
            <a:xfrm>
              <a:off x="10401422" y="1180385"/>
              <a:ext cx="702431" cy="677109"/>
              <a:chOff x="1843" y="1698"/>
              <a:chExt cx="576" cy="462"/>
            </a:xfrm>
          </p:grpSpPr>
          <p:grpSp>
            <p:nvGrpSpPr>
              <p:cNvPr id="70" name="Group 60">
                <a:extLst>
                  <a:ext uri="{FF2B5EF4-FFF2-40B4-BE49-F238E27FC236}">
                    <a16:creationId xmlns:a16="http://schemas.microsoft.com/office/drawing/2014/main" id="{EC675549-8AB7-B24E-9A6E-3AE92AD31081}"/>
                  </a:ext>
                </a:extLst>
              </p:cNvPr>
              <p:cNvGrpSpPr>
                <a:grpSpLocks/>
              </p:cNvGrpSpPr>
              <p:nvPr/>
            </p:nvGrpSpPr>
            <p:grpSpPr bwMode="auto">
              <a:xfrm>
                <a:off x="1843" y="1698"/>
                <a:ext cx="576" cy="461"/>
                <a:chOff x="3456" y="3427"/>
                <a:chExt cx="576" cy="461"/>
              </a:xfrm>
            </p:grpSpPr>
            <p:sp>
              <p:nvSpPr>
                <p:cNvPr id="72" name="Line 55">
                  <a:extLst>
                    <a:ext uri="{FF2B5EF4-FFF2-40B4-BE49-F238E27FC236}">
                      <a16:creationId xmlns:a16="http://schemas.microsoft.com/office/drawing/2014/main" id="{DC0C8859-0F3E-1740-842F-8FBE217A371A}"/>
                    </a:ext>
                  </a:extLst>
                </p:cNvPr>
                <p:cNvSpPr>
                  <a:spLocks noChangeShapeType="1"/>
                </p:cNvSpPr>
                <p:nvPr/>
              </p:nvSpPr>
              <p:spPr bwMode="auto">
                <a:xfrm>
                  <a:off x="3456" y="3658"/>
                  <a:ext cx="57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AutoShape 56">
                  <a:extLst>
                    <a:ext uri="{FF2B5EF4-FFF2-40B4-BE49-F238E27FC236}">
                      <a16:creationId xmlns:a16="http://schemas.microsoft.com/office/drawing/2014/main" id="{7E15C1B7-B822-9641-BF0E-FFBA04C95417}"/>
                    </a:ext>
                  </a:extLst>
                </p:cNvPr>
                <p:cNvSpPr>
                  <a:spLocks noChangeArrowheads="1"/>
                </p:cNvSpPr>
                <p:nvPr/>
              </p:nvSpPr>
              <p:spPr bwMode="auto">
                <a:xfrm rot="5400000">
                  <a:off x="3525" y="3497"/>
                  <a:ext cx="461" cy="322"/>
                </a:xfrm>
                <a:prstGeom prst="triangle">
                  <a:avLst>
                    <a:gd name="adj" fmla="val 50000"/>
                  </a:avLst>
                </a:prstGeom>
                <a:solidFill>
                  <a:schemeClr val="bg1"/>
                </a:solidFill>
                <a:ln w="1905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1" name="Freeform 863">
                <a:extLst>
                  <a:ext uri="{FF2B5EF4-FFF2-40B4-BE49-F238E27FC236}">
                    <a16:creationId xmlns:a16="http://schemas.microsoft.com/office/drawing/2014/main" id="{E5CE4F67-4895-9C43-A48A-81D8FB8F84F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3" name="Rectangle 2">
              <a:extLst>
                <a:ext uri="{FF2B5EF4-FFF2-40B4-BE49-F238E27FC236}">
                  <a16:creationId xmlns:a16="http://schemas.microsoft.com/office/drawing/2014/main" id="{543E26D6-385A-D044-A39B-128AB9F4EEEA}"/>
                </a:ext>
              </a:extLst>
            </p:cNvPr>
            <p:cNvSpPr/>
            <p:nvPr/>
          </p:nvSpPr>
          <p:spPr>
            <a:xfrm>
              <a:off x="10181372" y="2160087"/>
              <a:ext cx="1192397" cy="5267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57B6204D-BD64-D54C-AA2F-9F017E807CFC}"/>
                </a:ext>
              </a:extLst>
            </p:cNvPr>
            <p:cNvSpPr txBox="1"/>
            <p:nvPr/>
          </p:nvSpPr>
          <p:spPr>
            <a:xfrm>
              <a:off x="10545938" y="1306025"/>
              <a:ext cx="429543" cy="369332"/>
            </a:xfrm>
            <a:prstGeom prst="rect">
              <a:avLst/>
            </a:prstGeom>
            <a:noFill/>
          </p:spPr>
          <p:txBody>
            <a:bodyPr wrap="square" rtlCol="0">
              <a:spAutoFit/>
            </a:bodyPr>
            <a:lstStyle/>
            <a:p>
              <a:r>
                <a:rPr lang="en-US" dirty="0"/>
                <a:t>G</a:t>
              </a:r>
            </a:p>
          </p:txBody>
        </p:sp>
        <p:sp>
          <p:nvSpPr>
            <p:cNvPr id="76" name="TextBox 75">
              <a:extLst>
                <a:ext uri="{FF2B5EF4-FFF2-40B4-BE49-F238E27FC236}">
                  <a16:creationId xmlns:a16="http://schemas.microsoft.com/office/drawing/2014/main" id="{301B17FF-6D7B-DF48-945B-22ABDD35FCC4}"/>
                </a:ext>
              </a:extLst>
            </p:cNvPr>
            <p:cNvSpPr txBox="1"/>
            <p:nvPr/>
          </p:nvSpPr>
          <p:spPr>
            <a:xfrm>
              <a:off x="10609378" y="2226521"/>
              <a:ext cx="429543" cy="369332"/>
            </a:xfrm>
            <a:prstGeom prst="rect">
              <a:avLst/>
            </a:prstGeom>
            <a:noFill/>
          </p:spPr>
          <p:txBody>
            <a:bodyPr wrap="square" rtlCol="0">
              <a:spAutoFit/>
            </a:bodyPr>
            <a:lstStyle/>
            <a:p>
              <a:r>
                <a:rPr lang="en-US" dirty="0"/>
                <a:t>L</a:t>
              </a:r>
            </a:p>
          </p:txBody>
        </p:sp>
        <p:cxnSp>
          <p:nvCxnSpPr>
            <p:cNvPr id="77" name="Straight Connector 76">
              <a:extLst>
                <a:ext uri="{FF2B5EF4-FFF2-40B4-BE49-F238E27FC236}">
                  <a16:creationId xmlns:a16="http://schemas.microsoft.com/office/drawing/2014/main" id="{B41A6B9F-71C7-2A43-A2FD-0E1AC3B80F64}"/>
                </a:ext>
              </a:extLst>
            </p:cNvPr>
            <p:cNvCxnSpPr>
              <a:cxnSpLocks/>
            </p:cNvCxnSpPr>
            <p:nvPr/>
          </p:nvCxnSpPr>
          <p:spPr>
            <a:xfrm>
              <a:off x="11554155" y="1506747"/>
              <a:ext cx="12213" cy="9292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9" name="Straight Connector 78">
              <a:extLst>
                <a:ext uri="{FF2B5EF4-FFF2-40B4-BE49-F238E27FC236}">
                  <a16:creationId xmlns:a16="http://schemas.microsoft.com/office/drawing/2014/main" id="{51611D97-BFDA-1D43-87A6-47B46BE43705}"/>
                </a:ext>
              </a:extLst>
            </p:cNvPr>
            <p:cNvCxnSpPr>
              <a:cxnSpLocks/>
            </p:cNvCxnSpPr>
            <p:nvPr/>
          </p:nvCxnSpPr>
          <p:spPr>
            <a:xfrm>
              <a:off x="10963001" y="1518652"/>
              <a:ext cx="60261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1" name="Straight Connector 80">
              <a:extLst>
                <a:ext uri="{FF2B5EF4-FFF2-40B4-BE49-F238E27FC236}">
                  <a16:creationId xmlns:a16="http://schemas.microsoft.com/office/drawing/2014/main" id="{C0188024-77E5-6C4F-8EB3-6BC1709B24EB}"/>
                </a:ext>
              </a:extLst>
            </p:cNvPr>
            <p:cNvCxnSpPr>
              <a:cxnSpLocks/>
            </p:cNvCxnSpPr>
            <p:nvPr/>
          </p:nvCxnSpPr>
          <p:spPr>
            <a:xfrm>
              <a:off x="9960377" y="1518652"/>
              <a:ext cx="60261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2" name="Straight Connector 81">
              <a:extLst>
                <a:ext uri="{FF2B5EF4-FFF2-40B4-BE49-F238E27FC236}">
                  <a16:creationId xmlns:a16="http://schemas.microsoft.com/office/drawing/2014/main" id="{EE46274C-0C83-694A-BFC5-546EF9A5204F}"/>
                </a:ext>
              </a:extLst>
            </p:cNvPr>
            <p:cNvCxnSpPr>
              <a:cxnSpLocks/>
            </p:cNvCxnSpPr>
            <p:nvPr/>
          </p:nvCxnSpPr>
          <p:spPr>
            <a:xfrm>
              <a:off x="9973196" y="1525234"/>
              <a:ext cx="12213" cy="9292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3" name="Straight Connector 82">
              <a:extLst>
                <a:ext uri="{FF2B5EF4-FFF2-40B4-BE49-F238E27FC236}">
                  <a16:creationId xmlns:a16="http://schemas.microsoft.com/office/drawing/2014/main" id="{6E9FA71D-20B7-EE47-94B8-C2C563F58E55}"/>
                </a:ext>
              </a:extLst>
            </p:cNvPr>
            <p:cNvCxnSpPr>
              <a:cxnSpLocks/>
            </p:cNvCxnSpPr>
            <p:nvPr/>
          </p:nvCxnSpPr>
          <p:spPr>
            <a:xfrm flipH="1">
              <a:off x="11388789" y="2442331"/>
              <a:ext cx="1828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6" name="Straight Connector 85">
              <a:extLst>
                <a:ext uri="{FF2B5EF4-FFF2-40B4-BE49-F238E27FC236}">
                  <a16:creationId xmlns:a16="http://schemas.microsoft.com/office/drawing/2014/main" id="{82C32283-BD21-EC46-B7E7-F0CEAF4B6867}"/>
                </a:ext>
              </a:extLst>
            </p:cNvPr>
            <p:cNvCxnSpPr>
              <a:cxnSpLocks/>
            </p:cNvCxnSpPr>
            <p:nvPr/>
          </p:nvCxnSpPr>
          <p:spPr>
            <a:xfrm flipH="1">
              <a:off x="9967311" y="2461741"/>
              <a:ext cx="23266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0" name="TextBox 89">
              <a:extLst>
                <a:ext uri="{FF2B5EF4-FFF2-40B4-BE49-F238E27FC236}">
                  <a16:creationId xmlns:a16="http://schemas.microsoft.com/office/drawing/2014/main" id="{79F51F72-917D-534C-93D9-CE15C0F783DA}"/>
                </a:ext>
              </a:extLst>
            </p:cNvPr>
            <p:cNvSpPr txBox="1"/>
            <p:nvPr/>
          </p:nvSpPr>
          <p:spPr>
            <a:xfrm>
              <a:off x="11620077" y="1744141"/>
              <a:ext cx="429543" cy="369332"/>
            </a:xfrm>
            <a:prstGeom prst="rect">
              <a:avLst/>
            </a:prstGeom>
            <a:noFill/>
          </p:spPr>
          <p:txBody>
            <a:bodyPr wrap="square" rtlCol="0">
              <a:spAutoFit/>
            </a:bodyPr>
            <a:lstStyle/>
            <a:p>
              <a:r>
                <a:rPr lang="en-US" dirty="0"/>
                <a:t>y</a:t>
              </a:r>
            </a:p>
          </p:txBody>
        </p:sp>
        <p:sp>
          <p:nvSpPr>
            <p:cNvPr id="91" name="TextBox 90">
              <a:extLst>
                <a:ext uri="{FF2B5EF4-FFF2-40B4-BE49-F238E27FC236}">
                  <a16:creationId xmlns:a16="http://schemas.microsoft.com/office/drawing/2014/main" id="{DD0DB812-2244-6941-8CB9-69B0F3B16130}"/>
                </a:ext>
              </a:extLst>
            </p:cNvPr>
            <p:cNvSpPr txBox="1"/>
            <p:nvPr/>
          </p:nvSpPr>
          <p:spPr>
            <a:xfrm>
              <a:off x="9572540" y="1718319"/>
              <a:ext cx="429543" cy="369332"/>
            </a:xfrm>
            <a:prstGeom prst="rect">
              <a:avLst/>
            </a:prstGeom>
            <a:noFill/>
          </p:spPr>
          <p:txBody>
            <a:bodyPr wrap="square" rtlCol="0">
              <a:spAutoFit/>
            </a:bodyPr>
            <a:lstStyle/>
            <a:p>
              <a:r>
                <a:rPr lang="en-US" dirty="0"/>
                <a:t>x</a:t>
              </a:r>
            </a:p>
          </p:txBody>
        </p:sp>
      </p:grpSp>
    </p:spTree>
    <p:extLst>
      <p:ext uri="{BB962C8B-B14F-4D97-AF65-F5344CB8AC3E}">
        <p14:creationId xmlns:p14="http://schemas.microsoft.com/office/powerpoint/2010/main" val="381138499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2112" y="107755"/>
            <a:ext cx="11611765"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Receiver Incremental Tuning (RIT)</a:t>
            </a:r>
            <a:endParaRPr sz="44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301341" y="1278084"/>
            <a:ext cx="7265099" cy="502773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LM393 is a comparator</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RIT allows transmit and receive frequency to be offset.</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If transmitter is on, TX will be 8V and the left comparator will be off, the right one on and R</a:t>
            </a:r>
            <a:r>
              <a:rPr lang="en-US" baseline="-25000" dirty="0">
                <a:solidFill>
                  <a:srgbClr val="000000"/>
                </a:solidFill>
                <a:latin typeface="Calibri"/>
                <a:ea typeface="Calibri"/>
                <a:cs typeface="Calibri"/>
                <a:sym typeface="Calibri"/>
              </a:rPr>
              <a:t>15</a:t>
            </a:r>
            <a:r>
              <a:rPr lang="en-US" dirty="0">
                <a:solidFill>
                  <a:srgbClr val="000000"/>
                </a:solidFill>
                <a:latin typeface="Calibri"/>
                <a:ea typeface="Calibri"/>
                <a:cs typeface="Calibri"/>
                <a:sym typeface="Calibri"/>
              </a:rPr>
              <a:t> will be grounded.</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For receiving, TX is &lt;1.4V, disconnecting R</a:t>
            </a:r>
            <a:r>
              <a:rPr lang="en-US" baseline="-25000" dirty="0">
                <a:solidFill>
                  <a:srgbClr val="000000"/>
                </a:solidFill>
                <a:latin typeface="Calibri"/>
                <a:ea typeface="Calibri"/>
                <a:cs typeface="Calibri"/>
                <a:sym typeface="Calibri"/>
              </a:rPr>
              <a:t>15</a:t>
            </a:r>
            <a:r>
              <a:rPr lang="en-US" dirty="0">
                <a:solidFill>
                  <a:srgbClr val="000000"/>
                </a:solidFill>
                <a:latin typeface="Calibri"/>
                <a:ea typeface="Calibri"/>
                <a:cs typeface="Calibri"/>
                <a:sym typeface="Calibri"/>
              </a:rPr>
              <a:t> and shorting R</a:t>
            </a:r>
            <a:r>
              <a:rPr lang="en-US" baseline="-25000" dirty="0">
                <a:solidFill>
                  <a:srgbClr val="000000"/>
                </a:solidFill>
                <a:latin typeface="Calibri"/>
                <a:ea typeface="Calibri"/>
                <a:cs typeface="Calibri"/>
                <a:sym typeface="Calibri"/>
              </a:rPr>
              <a:t>16</a:t>
            </a:r>
            <a:r>
              <a:rPr lang="en-US" dirty="0">
                <a:solidFill>
                  <a:srgbClr val="000000"/>
                </a:solidFill>
                <a:latin typeface="Calibri"/>
                <a:ea typeface="Calibri"/>
                <a:cs typeface="Calibri"/>
                <a:sym typeface="Calibri"/>
              </a:rPr>
              <a:t> to ground.</a:t>
            </a:r>
          </a:p>
        </p:txBody>
      </p:sp>
      <p:sp>
        <p:nvSpPr>
          <p:cNvPr id="237" name="Slide Number Placeholder 236">
            <a:extLst>
              <a:ext uri="{FF2B5EF4-FFF2-40B4-BE49-F238E27FC236}">
                <a16:creationId xmlns:a16="http://schemas.microsoft.com/office/drawing/2014/main" id="{91C6B9B9-8352-304D-96CE-E121A66F621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74</a:t>
            </a:fld>
            <a:endParaRPr lang="en-US"/>
          </a:p>
        </p:txBody>
      </p:sp>
      <p:grpSp>
        <p:nvGrpSpPr>
          <p:cNvPr id="3" name="Group 2">
            <a:extLst>
              <a:ext uri="{FF2B5EF4-FFF2-40B4-BE49-F238E27FC236}">
                <a16:creationId xmlns:a16="http://schemas.microsoft.com/office/drawing/2014/main" id="{9CE60AFD-2C2A-1347-8B87-803F6BEAB9B8}"/>
              </a:ext>
            </a:extLst>
          </p:cNvPr>
          <p:cNvGrpSpPr/>
          <p:nvPr/>
        </p:nvGrpSpPr>
        <p:grpSpPr>
          <a:xfrm>
            <a:off x="7848975" y="1942789"/>
            <a:ext cx="4087292" cy="3777165"/>
            <a:chOff x="7464508" y="1942789"/>
            <a:chExt cx="4087292" cy="3777165"/>
          </a:xfrm>
        </p:grpSpPr>
        <p:grpSp>
          <p:nvGrpSpPr>
            <p:cNvPr id="105" name="Group 222">
              <a:extLst>
                <a:ext uri="{FF2B5EF4-FFF2-40B4-BE49-F238E27FC236}">
                  <a16:creationId xmlns:a16="http://schemas.microsoft.com/office/drawing/2014/main" id="{143B33A7-28C3-874F-B0D2-A2E4EF5C8ECA}"/>
                </a:ext>
              </a:extLst>
            </p:cNvPr>
            <p:cNvGrpSpPr>
              <a:grpSpLocks/>
            </p:cNvGrpSpPr>
            <p:nvPr/>
          </p:nvGrpSpPr>
          <p:grpSpPr bwMode="auto">
            <a:xfrm>
              <a:off x="8409424" y="4289552"/>
              <a:ext cx="278447" cy="341602"/>
              <a:chOff x="4272" y="3072"/>
              <a:chExt cx="192" cy="240"/>
            </a:xfrm>
          </p:grpSpPr>
          <p:sp>
            <p:nvSpPr>
              <p:cNvPr id="106" name="Line 99">
                <a:extLst>
                  <a:ext uri="{FF2B5EF4-FFF2-40B4-BE49-F238E27FC236}">
                    <a16:creationId xmlns:a16="http://schemas.microsoft.com/office/drawing/2014/main" id="{0C1A5174-3EDB-9248-8827-595E83BE056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0">
                <a:extLst>
                  <a:ext uri="{FF2B5EF4-FFF2-40B4-BE49-F238E27FC236}">
                    <a16:creationId xmlns:a16="http://schemas.microsoft.com/office/drawing/2014/main" id="{927A4380-9353-2148-BB31-E0583DF320E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01">
                <a:extLst>
                  <a:ext uri="{FF2B5EF4-FFF2-40B4-BE49-F238E27FC236}">
                    <a16:creationId xmlns:a16="http://schemas.microsoft.com/office/drawing/2014/main" id="{EB1B4B27-9360-6A4C-A98C-247FEC60DC7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Line 102">
                <a:extLst>
                  <a:ext uri="{FF2B5EF4-FFF2-40B4-BE49-F238E27FC236}">
                    <a16:creationId xmlns:a16="http://schemas.microsoft.com/office/drawing/2014/main" id="{B2165896-3553-9A4E-B22F-E70684C4569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Line 103">
                <a:extLst>
                  <a:ext uri="{FF2B5EF4-FFF2-40B4-BE49-F238E27FC236}">
                    <a16:creationId xmlns:a16="http://schemas.microsoft.com/office/drawing/2014/main" id="{13D0B824-E946-3A45-9421-8AE129B7C5B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1" name="Line 104">
                <a:extLst>
                  <a:ext uri="{FF2B5EF4-FFF2-40B4-BE49-F238E27FC236}">
                    <a16:creationId xmlns:a16="http://schemas.microsoft.com/office/drawing/2014/main" id="{493D1C14-53A5-BD44-807D-11242A89FAF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79" name="Straight Connector 178">
              <a:extLst>
                <a:ext uri="{FF2B5EF4-FFF2-40B4-BE49-F238E27FC236}">
                  <a16:creationId xmlns:a16="http://schemas.microsoft.com/office/drawing/2014/main" id="{9493D34F-53DD-C643-8167-C24A467FE7BA}"/>
                </a:ext>
              </a:extLst>
            </p:cNvPr>
            <p:cNvCxnSpPr>
              <a:cxnSpLocks/>
            </p:cNvCxnSpPr>
            <p:nvPr/>
          </p:nvCxnSpPr>
          <p:spPr>
            <a:xfrm flipH="1">
              <a:off x="7899756" y="2283786"/>
              <a:ext cx="334136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3" name="Oval 202">
              <a:extLst>
                <a:ext uri="{FF2B5EF4-FFF2-40B4-BE49-F238E27FC236}">
                  <a16:creationId xmlns:a16="http://schemas.microsoft.com/office/drawing/2014/main" id="{3A72132E-BEE0-9441-B3F3-72EC6D61E553}"/>
                </a:ext>
              </a:extLst>
            </p:cNvPr>
            <p:cNvSpPr/>
            <p:nvPr/>
          </p:nvSpPr>
          <p:spPr>
            <a:xfrm>
              <a:off x="10503683" y="4791514"/>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8" name="Shape 51">
              <a:extLst>
                <a:ext uri="{FF2B5EF4-FFF2-40B4-BE49-F238E27FC236}">
                  <a16:creationId xmlns:a16="http://schemas.microsoft.com/office/drawing/2014/main" id="{7E723553-6AF5-9D44-A81A-4C7A3F5269BF}"/>
                </a:ext>
              </a:extLst>
            </p:cNvPr>
            <p:cNvSpPr/>
            <p:nvPr/>
          </p:nvSpPr>
          <p:spPr>
            <a:xfrm>
              <a:off x="9166049" y="2710447"/>
              <a:ext cx="459824" cy="193166"/>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LM393</a:t>
              </a:r>
              <a:endParaRPr sz="1400" dirty="0"/>
            </a:p>
          </p:txBody>
        </p:sp>
        <p:sp>
          <p:nvSpPr>
            <p:cNvPr id="222" name="Rectangle 221">
              <a:extLst>
                <a:ext uri="{FF2B5EF4-FFF2-40B4-BE49-F238E27FC236}">
                  <a16:creationId xmlns:a16="http://schemas.microsoft.com/office/drawing/2014/main" id="{37EEA19C-ACD6-FE45-B4CD-9E541886BC9A}"/>
                </a:ext>
              </a:extLst>
            </p:cNvPr>
            <p:cNvSpPr/>
            <p:nvPr/>
          </p:nvSpPr>
          <p:spPr>
            <a:xfrm>
              <a:off x="8922656" y="2916734"/>
              <a:ext cx="982657" cy="1626096"/>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33" name="TextBox 232">
              <a:extLst>
                <a:ext uri="{FF2B5EF4-FFF2-40B4-BE49-F238E27FC236}">
                  <a16:creationId xmlns:a16="http://schemas.microsoft.com/office/drawing/2014/main" id="{57D90707-051E-B347-8063-94F7A0AC4FAB}"/>
                </a:ext>
              </a:extLst>
            </p:cNvPr>
            <p:cNvSpPr txBox="1"/>
            <p:nvPr/>
          </p:nvSpPr>
          <p:spPr>
            <a:xfrm>
              <a:off x="8967715" y="3035397"/>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235" name="TextBox 234">
              <a:extLst>
                <a:ext uri="{FF2B5EF4-FFF2-40B4-BE49-F238E27FC236}">
                  <a16:creationId xmlns:a16="http://schemas.microsoft.com/office/drawing/2014/main" id="{F2C872B8-C0B0-7543-B07A-412A431F6699}"/>
                </a:ext>
              </a:extLst>
            </p:cNvPr>
            <p:cNvSpPr txBox="1"/>
            <p:nvPr/>
          </p:nvSpPr>
          <p:spPr>
            <a:xfrm>
              <a:off x="8973588" y="3412538"/>
              <a:ext cx="522199"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238" name="TextBox 237">
              <a:extLst>
                <a:ext uri="{FF2B5EF4-FFF2-40B4-BE49-F238E27FC236}">
                  <a16:creationId xmlns:a16="http://schemas.microsoft.com/office/drawing/2014/main" id="{7D418BA7-28DC-3344-BA56-5DFBD3C0515D}"/>
                </a:ext>
              </a:extLst>
            </p:cNvPr>
            <p:cNvSpPr txBox="1"/>
            <p:nvPr/>
          </p:nvSpPr>
          <p:spPr>
            <a:xfrm>
              <a:off x="8978425" y="3739502"/>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239" name="TextBox 238">
              <a:extLst>
                <a:ext uri="{FF2B5EF4-FFF2-40B4-BE49-F238E27FC236}">
                  <a16:creationId xmlns:a16="http://schemas.microsoft.com/office/drawing/2014/main" id="{7D7E3837-6B14-BC45-97C2-A3297601A1A3}"/>
                </a:ext>
              </a:extLst>
            </p:cNvPr>
            <p:cNvSpPr txBox="1"/>
            <p:nvPr/>
          </p:nvSpPr>
          <p:spPr>
            <a:xfrm>
              <a:off x="8967715" y="4172163"/>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240" name="TextBox 239">
              <a:extLst>
                <a:ext uri="{FF2B5EF4-FFF2-40B4-BE49-F238E27FC236}">
                  <a16:creationId xmlns:a16="http://schemas.microsoft.com/office/drawing/2014/main" id="{B0D05FB1-52B1-3F4E-9A2F-921572E7758A}"/>
                </a:ext>
              </a:extLst>
            </p:cNvPr>
            <p:cNvSpPr txBox="1"/>
            <p:nvPr/>
          </p:nvSpPr>
          <p:spPr>
            <a:xfrm>
              <a:off x="9184195" y="3025638"/>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241" name="TextBox 240">
              <a:extLst>
                <a:ext uri="{FF2B5EF4-FFF2-40B4-BE49-F238E27FC236}">
                  <a16:creationId xmlns:a16="http://schemas.microsoft.com/office/drawing/2014/main" id="{A0CA334E-2E09-5640-8504-D343D1921F83}"/>
                </a:ext>
              </a:extLst>
            </p:cNvPr>
            <p:cNvSpPr txBox="1"/>
            <p:nvPr/>
          </p:nvSpPr>
          <p:spPr>
            <a:xfrm>
              <a:off x="9175017" y="3373497"/>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242" name="TextBox 241">
              <a:extLst>
                <a:ext uri="{FF2B5EF4-FFF2-40B4-BE49-F238E27FC236}">
                  <a16:creationId xmlns:a16="http://schemas.microsoft.com/office/drawing/2014/main" id="{761FF4CB-1B19-E940-A44F-6D2BA5E87102}"/>
                </a:ext>
              </a:extLst>
            </p:cNvPr>
            <p:cNvSpPr txBox="1"/>
            <p:nvPr/>
          </p:nvSpPr>
          <p:spPr>
            <a:xfrm>
              <a:off x="9194906" y="3771507"/>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243" name="TextBox 242">
              <a:extLst>
                <a:ext uri="{FF2B5EF4-FFF2-40B4-BE49-F238E27FC236}">
                  <a16:creationId xmlns:a16="http://schemas.microsoft.com/office/drawing/2014/main" id="{F2A4A0B5-F963-114D-8249-A24E6999A968}"/>
                </a:ext>
              </a:extLst>
            </p:cNvPr>
            <p:cNvSpPr txBox="1"/>
            <p:nvPr/>
          </p:nvSpPr>
          <p:spPr>
            <a:xfrm>
              <a:off x="9184194" y="4191683"/>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cxnSp>
          <p:nvCxnSpPr>
            <p:cNvPr id="250" name="Straight Connector 249">
              <a:extLst>
                <a:ext uri="{FF2B5EF4-FFF2-40B4-BE49-F238E27FC236}">
                  <a16:creationId xmlns:a16="http://schemas.microsoft.com/office/drawing/2014/main" id="{FBA4637E-9D2B-594B-8602-60BA67AA321D}"/>
                </a:ext>
              </a:extLst>
            </p:cNvPr>
            <p:cNvCxnSpPr>
              <a:cxnSpLocks/>
            </p:cNvCxnSpPr>
            <p:nvPr/>
          </p:nvCxnSpPr>
          <p:spPr>
            <a:xfrm flipV="1">
              <a:off x="8033423" y="3541523"/>
              <a:ext cx="861889" cy="315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8" name="Straight Connector 257">
              <a:extLst>
                <a:ext uri="{FF2B5EF4-FFF2-40B4-BE49-F238E27FC236}">
                  <a16:creationId xmlns:a16="http://schemas.microsoft.com/office/drawing/2014/main" id="{7BCE9615-EE96-914D-9E6F-B1FD4DA6A17C}"/>
                </a:ext>
              </a:extLst>
            </p:cNvPr>
            <p:cNvCxnSpPr>
              <a:cxnSpLocks/>
            </p:cNvCxnSpPr>
            <p:nvPr/>
          </p:nvCxnSpPr>
          <p:spPr>
            <a:xfrm>
              <a:off x="8176717" y="3851569"/>
              <a:ext cx="71859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1" name="Straight Connector 270">
              <a:extLst>
                <a:ext uri="{FF2B5EF4-FFF2-40B4-BE49-F238E27FC236}">
                  <a16:creationId xmlns:a16="http://schemas.microsoft.com/office/drawing/2014/main" id="{C2D2B557-FFCF-8147-A28B-9A9D00809CD2}"/>
                </a:ext>
              </a:extLst>
            </p:cNvPr>
            <p:cNvCxnSpPr>
              <a:cxnSpLocks/>
            </p:cNvCxnSpPr>
            <p:nvPr/>
          </p:nvCxnSpPr>
          <p:spPr>
            <a:xfrm>
              <a:off x="9906324" y="3177704"/>
              <a:ext cx="100240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2" name="Straight Connector 271">
              <a:extLst>
                <a:ext uri="{FF2B5EF4-FFF2-40B4-BE49-F238E27FC236}">
                  <a16:creationId xmlns:a16="http://schemas.microsoft.com/office/drawing/2014/main" id="{FCB1A309-5D5D-544B-81BB-AFF47895C0EA}"/>
                </a:ext>
              </a:extLst>
            </p:cNvPr>
            <p:cNvCxnSpPr>
              <a:cxnSpLocks/>
            </p:cNvCxnSpPr>
            <p:nvPr/>
          </p:nvCxnSpPr>
          <p:spPr>
            <a:xfrm>
              <a:off x="8346813" y="2283786"/>
              <a:ext cx="0" cy="59618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73" name="Oval 272">
              <a:extLst>
                <a:ext uri="{FF2B5EF4-FFF2-40B4-BE49-F238E27FC236}">
                  <a16:creationId xmlns:a16="http://schemas.microsoft.com/office/drawing/2014/main" id="{EF73E8BF-0DC6-8440-A824-B1EA1491C15B}"/>
                </a:ext>
              </a:extLst>
            </p:cNvPr>
            <p:cNvSpPr/>
            <p:nvPr/>
          </p:nvSpPr>
          <p:spPr>
            <a:xfrm>
              <a:off x="10850848" y="3131019"/>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4" name="TextBox 273">
              <a:extLst>
                <a:ext uri="{FF2B5EF4-FFF2-40B4-BE49-F238E27FC236}">
                  <a16:creationId xmlns:a16="http://schemas.microsoft.com/office/drawing/2014/main" id="{38F84647-E9E8-D045-A5CE-C4FC0CAE2088}"/>
                </a:ext>
              </a:extLst>
            </p:cNvPr>
            <p:cNvSpPr txBox="1"/>
            <p:nvPr/>
          </p:nvSpPr>
          <p:spPr>
            <a:xfrm flipH="1">
              <a:off x="10818769" y="3311345"/>
              <a:ext cx="322423" cy="30354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a:t>
              </a:r>
              <a:endParaRPr lang="en-US" sz="1600" baseline="-25000" dirty="0">
                <a:solidFill>
                  <a:srgbClr val="000000"/>
                </a:solidFill>
                <a:latin typeface="Calibri"/>
                <a:ea typeface="Calibri"/>
                <a:cs typeface="Calibri"/>
                <a:sym typeface="Calibri"/>
              </a:endParaRPr>
            </a:p>
          </p:txBody>
        </p:sp>
        <p:cxnSp>
          <p:nvCxnSpPr>
            <p:cNvPr id="275" name="Straight Connector 274">
              <a:extLst>
                <a:ext uri="{FF2B5EF4-FFF2-40B4-BE49-F238E27FC236}">
                  <a16:creationId xmlns:a16="http://schemas.microsoft.com/office/drawing/2014/main" id="{FB8EECAF-494C-E949-B6EB-C31D852AC83D}"/>
                </a:ext>
              </a:extLst>
            </p:cNvPr>
            <p:cNvCxnSpPr>
              <a:cxnSpLocks/>
            </p:cNvCxnSpPr>
            <p:nvPr/>
          </p:nvCxnSpPr>
          <p:spPr>
            <a:xfrm>
              <a:off x="8542573" y="4301974"/>
              <a:ext cx="37012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6" name="Straight Connector 275">
              <a:extLst>
                <a:ext uri="{FF2B5EF4-FFF2-40B4-BE49-F238E27FC236}">
                  <a16:creationId xmlns:a16="http://schemas.microsoft.com/office/drawing/2014/main" id="{64CEE867-F932-3544-AAED-6D2D23DFE38D}"/>
                </a:ext>
              </a:extLst>
            </p:cNvPr>
            <p:cNvCxnSpPr>
              <a:cxnSpLocks/>
            </p:cNvCxnSpPr>
            <p:nvPr/>
          </p:nvCxnSpPr>
          <p:spPr>
            <a:xfrm flipV="1">
              <a:off x="10525966" y="4971688"/>
              <a:ext cx="172291" cy="13706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01" name="TextBox 300">
              <a:extLst>
                <a:ext uri="{FF2B5EF4-FFF2-40B4-BE49-F238E27FC236}">
                  <a16:creationId xmlns:a16="http://schemas.microsoft.com/office/drawing/2014/main" id="{A0818EDA-F58E-3345-A7F6-0148EAE29853}"/>
                </a:ext>
              </a:extLst>
            </p:cNvPr>
            <p:cNvSpPr txBox="1"/>
            <p:nvPr/>
          </p:nvSpPr>
          <p:spPr>
            <a:xfrm>
              <a:off x="7464508" y="2639736"/>
              <a:ext cx="619088"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r>
                <a:rPr lang="en-US" sz="1600" baseline="-25000" dirty="0">
                  <a:solidFill>
                    <a:srgbClr val="000000"/>
                  </a:solidFill>
                </a:rPr>
                <a:t>16</a:t>
              </a:r>
              <a:endParaRPr lang="en-US" sz="1400" baseline="-25000" dirty="0">
                <a:solidFill>
                  <a:srgbClr val="000000"/>
                </a:solidFill>
              </a:endParaRPr>
            </a:p>
            <a:p>
              <a:pPr defTabSz="457200" latinLnBrk="1" hangingPunct="0"/>
              <a:r>
                <a:rPr lang="en-US" sz="1400" dirty="0">
                  <a:solidFill>
                    <a:srgbClr val="000000"/>
                  </a:solidFill>
                </a:rPr>
                <a:t>1K</a:t>
              </a:r>
            </a:p>
          </p:txBody>
        </p:sp>
        <p:cxnSp>
          <p:nvCxnSpPr>
            <p:cNvPr id="312" name="Straight Connector 311">
              <a:extLst>
                <a:ext uri="{FF2B5EF4-FFF2-40B4-BE49-F238E27FC236}">
                  <a16:creationId xmlns:a16="http://schemas.microsoft.com/office/drawing/2014/main" id="{FE900202-C08D-3D43-B245-76034E3094DA}"/>
                </a:ext>
              </a:extLst>
            </p:cNvPr>
            <p:cNvCxnSpPr>
              <a:cxnSpLocks/>
            </p:cNvCxnSpPr>
            <p:nvPr/>
          </p:nvCxnSpPr>
          <p:spPr>
            <a:xfrm>
              <a:off x="8037804" y="3541523"/>
              <a:ext cx="0" cy="127149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78" name="Straight Connector 377">
              <a:extLst>
                <a:ext uri="{FF2B5EF4-FFF2-40B4-BE49-F238E27FC236}">
                  <a16:creationId xmlns:a16="http://schemas.microsoft.com/office/drawing/2014/main" id="{85B59B72-2757-F74B-9224-88EF949F6A73}"/>
                </a:ext>
              </a:extLst>
            </p:cNvPr>
            <p:cNvCxnSpPr>
              <a:cxnSpLocks/>
            </p:cNvCxnSpPr>
            <p:nvPr/>
          </p:nvCxnSpPr>
          <p:spPr>
            <a:xfrm>
              <a:off x="7883261" y="3187182"/>
              <a:ext cx="100240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09" name="Freeform 12">
              <a:extLst>
                <a:ext uri="{FF2B5EF4-FFF2-40B4-BE49-F238E27FC236}">
                  <a16:creationId xmlns:a16="http://schemas.microsoft.com/office/drawing/2014/main" id="{E2241629-AEAD-EB4A-9BD2-C1229B1FC5B4}"/>
                </a:ext>
              </a:extLst>
            </p:cNvPr>
            <p:cNvSpPr>
              <a:spLocks noChangeAspect="1"/>
            </p:cNvSpPr>
            <p:nvPr/>
          </p:nvSpPr>
          <p:spPr bwMode="auto">
            <a:xfrm>
              <a:off x="7834181" y="2520123"/>
              <a:ext cx="139223" cy="68320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11" name="Straight Connector 410">
              <a:extLst>
                <a:ext uri="{FF2B5EF4-FFF2-40B4-BE49-F238E27FC236}">
                  <a16:creationId xmlns:a16="http://schemas.microsoft.com/office/drawing/2014/main" id="{71A4A1FA-2007-6B45-897C-FA683D98C6BF}"/>
                </a:ext>
              </a:extLst>
            </p:cNvPr>
            <p:cNvCxnSpPr>
              <a:cxnSpLocks/>
            </p:cNvCxnSpPr>
            <p:nvPr/>
          </p:nvCxnSpPr>
          <p:spPr>
            <a:xfrm>
              <a:off x="10547106" y="3163611"/>
              <a:ext cx="0" cy="166889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2" name="Freeform 12">
              <a:extLst>
                <a:ext uri="{FF2B5EF4-FFF2-40B4-BE49-F238E27FC236}">
                  <a16:creationId xmlns:a16="http://schemas.microsoft.com/office/drawing/2014/main" id="{45727B61-8C89-014C-92FB-49C1039EE2B7}"/>
                </a:ext>
              </a:extLst>
            </p:cNvPr>
            <p:cNvSpPr>
              <a:spLocks noChangeAspect="1"/>
            </p:cNvSpPr>
            <p:nvPr/>
          </p:nvSpPr>
          <p:spPr bwMode="auto">
            <a:xfrm>
              <a:off x="10159253" y="2468613"/>
              <a:ext cx="139223" cy="68320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13" name="Straight Connector 412">
              <a:extLst>
                <a:ext uri="{FF2B5EF4-FFF2-40B4-BE49-F238E27FC236}">
                  <a16:creationId xmlns:a16="http://schemas.microsoft.com/office/drawing/2014/main" id="{A7CEB35C-10BE-DA46-926C-3B05801C0412}"/>
                </a:ext>
              </a:extLst>
            </p:cNvPr>
            <p:cNvCxnSpPr>
              <a:cxnSpLocks/>
            </p:cNvCxnSpPr>
            <p:nvPr/>
          </p:nvCxnSpPr>
          <p:spPr>
            <a:xfrm>
              <a:off x="7903307" y="2283787"/>
              <a:ext cx="0" cy="32755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14" name="Straight Connector 413">
              <a:extLst>
                <a:ext uri="{FF2B5EF4-FFF2-40B4-BE49-F238E27FC236}">
                  <a16:creationId xmlns:a16="http://schemas.microsoft.com/office/drawing/2014/main" id="{F4DAF4B0-18B1-2942-8B99-1B546E79740C}"/>
                </a:ext>
              </a:extLst>
            </p:cNvPr>
            <p:cNvCxnSpPr>
              <a:cxnSpLocks/>
            </p:cNvCxnSpPr>
            <p:nvPr/>
          </p:nvCxnSpPr>
          <p:spPr>
            <a:xfrm>
              <a:off x="10228865" y="2283787"/>
              <a:ext cx="0" cy="2491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6" name="Oval 415">
              <a:extLst>
                <a:ext uri="{FF2B5EF4-FFF2-40B4-BE49-F238E27FC236}">
                  <a16:creationId xmlns:a16="http://schemas.microsoft.com/office/drawing/2014/main" id="{4893EA30-30B0-5C4F-85D6-E05F8DDB0537}"/>
                </a:ext>
              </a:extLst>
            </p:cNvPr>
            <p:cNvSpPr/>
            <p:nvPr/>
          </p:nvSpPr>
          <p:spPr>
            <a:xfrm>
              <a:off x="11212123" y="2247616"/>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19" name="Straight Arrow Connector 418">
              <a:extLst>
                <a:ext uri="{FF2B5EF4-FFF2-40B4-BE49-F238E27FC236}">
                  <a16:creationId xmlns:a16="http://schemas.microsoft.com/office/drawing/2014/main" id="{4CACECC3-F16B-6545-AF9B-58E6C0F7914C}"/>
                </a:ext>
              </a:extLst>
            </p:cNvPr>
            <p:cNvCxnSpPr>
              <a:cxnSpLocks/>
            </p:cNvCxnSpPr>
            <p:nvPr/>
          </p:nvCxnSpPr>
          <p:spPr>
            <a:xfrm flipH="1">
              <a:off x="7993130" y="2879969"/>
              <a:ext cx="367172" cy="1"/>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0" name="Straight Connector 419">
              <a:extLst>
                <a:ext uri="{FF2B5EF4-FFF2-40B4-BE49-F238E27FC236}">
                  <a16:creationId xmlns:a16="http://schemas.microsoft.com/office/drawing/2014/main" id="{458D38A4-245C-1E41-85A6-4EF8DC1E6A3D}"/>
                </a:ext>
              </a:extLst>
            </p:cNvPr>
            <p:cNvCxnSpPr>
              <a:cxnSpLocks/>
            </p:cNvCxnSpPr>
            <p:nvPr/>
          </p:nvCxnSpPr>
          <p:spPr>
            <a:xfrm flipH="1">
              <a:off x="7743142" y="4826140"/>
              <a:ext cx="2506023"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22" name="TextBox 421">
              <a:extLst>
                <a:ext uri="{FF2B5EF4-FFF2-40B4-BE49-F238E27FC236}">
                  <a16:creationId xmlns:a16="http://schemas.microsoft.com/office/drawing/2014/main" id="{94AE689D-242B-7B4C-B048-F9F458B98B45}"/>
                </a:ext>
              </a:extLst>
            </p:cNvPr>
            <p:cNvSpPr txBox="1"/>
            <p:nvPr/>
          </p:nvSpPr>
          <p:spPr>
            <a:xfrm>
              <a:off x="10955979" y="1942789"/>
              <a:ext cx="595821" cy="30354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RIT 1</a:t>
              </a:r>
              <a:endParaRPr lang="en-US" sz="1600" baseline="-25000" dirty="0">
                <a:solidFill>
                  <a:srgbClr val="000000"/>
                </a:solidFill>
                <a:latin typeface="Calibri"/>
                <a:ea typeface="Calibri"/>
                <a:cs typeface="Calibri"/>
                <a:sym typeface="Calibri"/>
              </a:endParaRPr>
            </a:p>
          </p:txBody>
        </p:sp>
        <p:sp>
          <p:nvSpPr>
            <p:cNvPr id="423" name="TextBox 422">
              <a:extLst>
                <a:ext uri="{FF2B5EF4-FFF2-40B4-BE49-F238E27FC236}">
                  <a16:creationId xmlns:a16="http://schemas.microsoft.com/office/drawing/2014/main" id="{3C5C286D-C6EB-7E4C-B310-E6AB83EBA0FF}"/>
                </a:ext>
              </a:extLst>
            </p:cNvPr>
            <p:cNvSpPr txBox="1"/>
            <p:nvPr/>
          </p:nvSpPr>
          <p:spPr>
            <a:xfrm>
              <a:off x="10541304" y="2574098"/>
              <a:ext cx="619088"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r>
                <a:rPr lang="en-US" sz="1600" baseline="-25000" dirty="0">
                  <a:solidFill>
                    <a:srgbClr val="000000"/>
                  </a:solidFill>
                </a:rPr>
                <a:t>15</a:t>
              </a:r>
              <a:endParaRPr lang="en-US" sz="1400" baseline="-25000" dirty="0">
                <a:solidFill>
                  <a:srgbClr val="000000"/>
                </a:solidFill>
              </a:endParaRPr>
            </a:p>
            <a:p>
              <a:pPr defTabSz="457200" latinLnBrk="1" hangingPunct="0"/>
              <a:r>
                <a:rPr lang="en-US" sz="1400" dirty="0">
                  <a:solidFill>
                    <a:srgbClr val="000000"/>
                  </a:solidFill>
                </a:rPr>
                <a:t>510</a:t>
              </a:r>
            </a:p>
          </p:txBody>
        </p:sp>
        <p:cxnSp>
          <p:nvCxnSpPr>
            <p:cNvPr id="424" name="Straight Connector 423">
              <a:extLst>
                <a:ext uri="{FF2B5EF4-FFF2-40B4-BE49-F238E27FC236}">
                  <a16:creationId xmlns:a16="http://schemas.microsoft.com/office/drawing/2014/main" id="{1F11026D-5370-E34D-8077-323A4D4FF800}"/>
                </a:ext>
              </a:extLst>
            </p:cNvPr>
            <p:cNvCxnSpPr>
              <a:cxnSpLocks/>
            </p:cNvCxnSpPr>
            <p:nvPr/>
          </p:nvCxnSpPr>
          <p:spPr>
            <a:xfrm flipH="1">
              <a:off x="10258661" y="4360898"/>
              <a:ext cx="2700" cy="47160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5" name="Straight Connector 424">
              <a:extLst>
                <a:ext uri="{FF2B5EF4-FFF2-40B4-BE49-F238E27FC236}">
                  <a16:creationId xmlns:a16="http://schemas.microsoft.com/office/drawing/2014/main" id="{AAA868A2-C982-4A44-B7A4-E079CD04FBDB}"/>
                </a:ext>
              </a:extLst>
            </p:cNvPr>
            <p:cNvCxnSpPr>
              <a:cxnSpLocks/>
            </p:cNvCxnSpPr>
            <p:nvPr/>
          </p:nvCxnSpPr>
          <p:spPr>
            <a:xfrm>
              <a:off x="9888539" y="4360898"/>
              <a:ext cx="37012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26" name="Oval 425">
              <a:extLst>
                <a:ext uri="{FF2B5EF4-FFF2-40B4-BE49-F238E27FC236}">
                  <a16:creationId xmlns:a16="http://schemas.microsoft.com/office/drawing/2014/main" id="{49A899EF-9A7F-CA42-9BE0-9921A2A773F9}"/>
                </a:ext>
              </a:extLst>
            </p:cNvPr>
            <p:cNvSpPr/>
            <p:nvPr/>
          </p:nvSpPr>
          <p:spPr>
            <a:xfrm>
              <a:off x="7699751" y="4783073"/>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27" name="Straight Connector 426">
              <a:extLst>
                <a:ext uri="{FF2B5EF4-FFF2-40B4-BE49-F238E27FC236}">
                  <a16:creationId xmlns:a16="http://schemas.microsoft.com/office/drawing/2014/main" id="{99F5A4FE-B4F6-4642-95EB-8BAD799B253E}"/>
                </a:ext>
              </a:extLst>
            </p:cNvPr>
            <p:cNvCxnSpPr>
              <a:cxnSpLocks/>
            </p:cNvCxnSpPr>
            <p:nvPr/>
          </p:nvCxnSpPr>
          <p:spPr>
            <a:xfrm>
              <a:off x="8176716" y="3841192"/>
              <a:ext cx="0" cy="127149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8" name="Straight Connector 427">
              <a:extLst>
                <a:ext uri="{FF2B5EF4-FFF2-40B4-BE49-F238E27FC236}">
                  <a16:creationId xmlns:a16="http://schemas.microsoft.com/office/drawing/2014/main" id="{FC14A3A4-67EA-1F4B-9958-5CB3F9A3A2D6}"/>
                </a:ext>
              </a:extLst>
            </p:cNvPr>
            <p:cNvCxnSpPr>
              <a:cxnSpLocks/>
            </p:cNvCxnSpPr>
            <p:nvPr/>
          </p:nvCxnSpPr>
          <p:spPr>
            <a:xfrm flipH="1">
              <a:off x="8176716" y="5109451"/>
              <a:ext cx="2368734" cy="1118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30" name="Oval 429">
              <a:extLst>
                <a:ext uri="{FF2B5EF4-FFF2-40B4-BE49-F238E27FC236}">
                  <a16:creationId xmlns:a16="http://schemas.microsoft.com/office/drawing/2014/main" id="{633D5B41-DBE4-9544-B76F-B113ED70A2A1}"/>
                </a:ext>
              </a:extLst>
            </p:cNvPr>
            <p:cNvSpPr/>
            <p:nvPr/>
          </p:nvSpPr>
          <p:spPr>
            <a:xfrm>
              <a:off x="10685203" y="5208355"/>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31" name="Straight Connector 430">
              <a:extLst>
                <a:ext uri="{FF2B5EF4-FFF2-40B4-BE49-F238E27FC236}">
                  <a16:creationId xmlns:a16="http://schemas.microsoft.com/office/drawing/2014/main" id="{30DD43E3-11AB-7B4F-ACC1-91E907D609C5}"/>
                </a:ext>
              </a:extLst>
            </p:cNvPr>
            <p:cNvCxnSpPr>
              <a:cxnSpLocks/>
            </p:cNvCxnSpPr>
            <p:nvPr/>
          </p:nvCxnSpPr>
          <p:spPr>
            <a:xfrm>
              <a:off x="10749322" y="5249348"/>
              <a:ext cx="37012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32" name="TextBox 431">
              <a:extLst>
                <a:ext uri="{FF2B5EF4-FFF2-40B4-BE49-F238E27FC236}">
                  <a16:creationId xmlns:a16="http://schemas.microsoft.com/office/drawing/2014/main" id="{CA52D263-E56D-C94B-80C2-A33269E5568D}"/>
                </a:ext>
              </a:extLst>
            </p:cNvPr>
            <p:cNvSpPr txBox="1"/>
            <p:nvPr/>
          </p:nvSpPr>
          <p:spPr>
            <a:xfrm flipH="1">
              <a:off x="10860884" y="5381402"/>
              <a:ext cx="55456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 T</a:t>
              </a:r>
              <a:endParaRPr lang="en-US" sz="1600" baseline="-25000" dirty="0">
                <a:solidFill>
                  <a:srgbClr val="000000"/>
                </a:solidFill>
                <a:latin typeface="Calibri"/>
                <a:ea typeface="Calibri"/>
                <a:cs typeface="Calibri"/>
                <a:sym typeface="Calibri"/>
              </a:endParaRPr>
            </a:p>
          </p:txBody>
        </p:sp>
        <p:sp>
          <p:nvSpPr>
            <p:cNvPr id="433" name="TextBox 432">
              <a:extLst>
                <a:ext uri="{FF2B5EF4-FFF2-40B4-BE49-F238E27FC236}">
                  <a16:creationId xmlns:a16="http://schemas.microsoft.com/office/drawing/2014/main" id="{9B839580-E18B-2548-91C3-FADBEFD14E1C}"/>
                </a:ext>
              </a:extLst>
            </p:cNvPr>
            <p:cNvSpPr txBox="1"/>
            <p:nvPr/>
          </p:nvSpPr>
          <p:spPr>
            <a:xfrm flipH="1">
              <a:off x="10615627" y="4610782"/>
              <a:ext cx="554563" cy="30354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off</a:t>
              </a:r>
            </a:p>
          </p:txBody>
        </p:sp>
        <p:sp>
          <p:nvSpPr>
            <p:cNvPr id="434" name="TextBox 433">
              <a:extLst>
                <a:ext uri="{FF2B5EF4-FFF2-40B4-BE49-F238E27FC236}">
                  <a16:creationId xmlns:a16="http://schemas.microsoft.com/office/drawing/2014/main" id="{6C7726AF-4A53-104B-A32E-BE960F687BE1}"/>
                </a:ext>
              </a:extLst>
            </p:cNvPr>
            <p:cNvSpPr txBox="1"/>
            <p:nvPr/>
          </p:nvSpPr>
          <p:spPr>
            <a:xfrm flipH="1">
              <a:off x="10545450" y="5300858"/>
              <a:ext cx="34716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on</a:t>
              </a:r>
            </a:p>
          </p:txBody>
        </p:sp>
        <p:sp>
          <p:nvSpPr>
            <p:cNvPr id="435" name="Oval 434">
              <a:extLst>
                <a:ext uri="{FF2B5EF4-FFF2-40B4-BE49-F238E27FC236}">
                  <a16:creationId xmlns:a16="http://schemas.microsoft.com/office/drawing/2014/main" id="{BEBAC770-EE2B-504E-A5C0-BEB6F673EDD9}"/>
                </a:ext>
              </a:extLst>
            </p:cNvPr>
            <p:cNvSpPr/>
            <p:nvPr/>
          </p:nvSpPr>
          <p:spPr>
            <a:xfrm>
              <a:off x="11096399" y="5211530"/>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36" name="Straight Connector 435">
              <a:extLst>
                <a:ext uri="{FF2B5EF4-FFF2-40B4-BE49-F238E27FC236}">
                  <a16:creationId xmlns:a16="http://schemas.microsoft.com/office/drawing/2014/main" id="{AD3DEAF6-8769-7745-92B3-24DBBE031257}"/>
                </a:ext>
              </a:extLst>
            </p:cNvPr>
            <p:cNvCxnSpPr>
              <a:cxnSpLocks/>
            </p:cNvCxnSpPr>
            <p:nvPr/>
          </p:nvCxnSpPr>
          <p:spPr>
            <a:xfrm>
              <a:off x="9880825" y="3550511"/>
              <a:ext cx="37012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7" name="Straight Connector 436">
              <a:extLst>
                <a:ext uri="{FF2B5EF4-FFF2-40B4-BE49-F238E27FC236}">
                  <a16:creationId xmlns:a16="http://schemas.microsoft.com/office/drawing/2014/main" id="{A8F179F9-327E-DA41-8ED4-E714E14200D5}"/>
                </a:ext>
              </a:extLst>
            </p:cNvPr>
            <p:cNvCxnSpPr>
              <a:cxnSpLocks/>
            </p:cNvCxnSpPr>
            <p:nvPr/>
          </p:nvCxnSpPr>
          <p:spPr>
            <a:xfrm>
              <a:off x="9879044" y="3914715"/>
              <a:ext cx="52848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8" name="Straight Connector 437">
              <a:extLst>
                <a:ext uri="{FF2B5EF4-FFF2-40B4-BE49-F238E27FC236}">
                  <a16:creationId xmlns:a16="http://schemas.microsoft.com/office/drawing/2014/main" id="{7BD3BE1A-3303-244F-984D-96DD0A9E39AE}"/>
                </a:ext>
              </a:extLst>
            </p:cNvPr>
            <p:cNvCxnSpPr>
              <a:cxnSpLocks/>
            </p:cNvCxnSpPr>
            <p:nvPr/>
          </p:nvCxnSpPr>
          <p:spPr>
            <a:xfrm>
              <a:off x="10226209" y="3100181"/>
              <a:ext cx="0" cy="45033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41" name="Straight Connector 440">
              <a:extLst>
                <a:ext uri="{FF2B5EF4-FFF2-40B4-BE49-F238E27FC236}">
                  <a16:creationId xmlns:a16="http://schemas.microsoft.com/office/drawing/2014/main" id="{6E8844C2-440F-4141-8467-9F7ABB6DCB8A}"/>
                </a:ext>
              </a:extLst>
            </p:cNvPr>
            <p:cNvCxnSpPr>
              <a:cxnSpLocks/>
            </p:cNvCxnSpPr>
            <p:nvPr/>
          </p:nvCxnSpPr>
          <p:spPr>
            <a:xfrm flipH="1">
              <a:off x="10407528" y="3906960"/>
              <a:ext cx="3555" cy="120249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43" name="Oval 442">
              <a:extLst>
                <a:ext uri="{FF2B5EF4-FFF2-40B4-BE49-F238E27FC236}">
                  <a16:creationId xmlns:a16="http://schemas.microsoft.com/office/drawing/2014/main" id="{48B9F979-AC17-EE42-888E-6FEC3A4C35F7}"/>
                </a:ext>
              </a:extLst>
            </p:cNvPr>
            <p:cNvSpPr/>
            <p:nvPr/>
          </p:nvSpPr>
          <p:spPr>
            <a:xfrm>
              <a:off x="10361601" y="5079098"/>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4" name="TextBox 443">
              <a:extLst>
                <a:ext uri="{FF2B5EF4-FFF2-40B4-BE49-F238E27FC236}">
                  <a16:creationId xmlns:a16="http://schemas.microsoft.com/office/drawing/2014/main" id="{78915F5B-2836-B241-849A-A5CCA6AEEEE4}"/>
                </a:ext>
              </a:extLst>
            </p:cNvPr>
            <p:cNvSpPr txBox="1"/>
            <p:nvPr/>
          </p:nvSpPr>
          <p:spPr>
            <a:xfrm>
              <a:off x="7549553" y="5028187"/>
              <a:ext cx="978864" cy="52430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1.4V</a:t>
              </a:r>
            </a:p>
            <a:p>
              <a:pPr defTabSz="457200" latinLnBrk="1" hangingPunct="0"/>
              <a:r>
                <a:rPr lang="en-US" sz="1600" dirty="0">
                  <a:solidFill>
                    <a:srgbClr val="000000"/>
                  </a:solidFill>
                  <a:latin typeface="Calibri"/>
                  <a:ea typeface="Calibri"/>
                  <a:cs typeface="Calibri"/>
                  <a:sym typeface="Calibri"/>
                </a:rPr>
                <a:t>From VFO</a:t>
              </a:r>
            </a:p>
          </p:txBody>
        </p:sp>
      </p:grpSp>
    </p:spTree>
    <p:extLst>
      <p:ext uri="{BB962C8B-B14F-4D97-AF65-F5344CB8AC3E}">
        <p14:creationId xmlns:p14="http://schemas.microsoft.com/office/powerpoint/2010/main" val="140190528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319687" y="157044"/>
            <a:ext cx="9205767"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26: Norcal VFO</a:t>
            </a:r>
            <a:endParaRPr sz="4400" dirty="0">
              <a:latin typeface="+mj-lt"/>
            </a:endParaRPr>
          </a:p>
        </p:txBody>
      </p:sp>
      <p:sp>
        <p:nvSpPr>
          <p:cNvPr id="236" name="TextBox 235">
            <a:extLst>
              <a:ext uri="{FF2B5EF4-FFF2-40B4-BE49-F238E27FC236}">
                <a16:creationId xmlns:a16="http://schemas.microsoft.com/office/drawing/2014/main" id="{E21C9D7A-38BB-1E4B-8DBB-2E899B52B966}"/>
              </a:ext>
            </a:extLst>
          </p:cNvPr>
          <p:cNvSpPr txBox="1"/>
          <p:nvPr/>
        </p:nvSpPr>
        <p:spPr>
          <a:xfrm>
            <a:off x="376449" y="1236533"/>
            <a:ext cx="4847041" cy="507631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L9: T68-7 62 turns</a:t>
            </a:r>
          </a:p>
          <a:p>
            <a:pPr marL="285750" indent="-285750" defTabSz="457200" hangingPunct="0">
              <a:buFont typeface="Arial" panose="020B0604020202020204" pitchFamily="34" charset="0"/>
              <a:buChar char="•"/>
            </a:pPr>
            <a:r>
              <a:rPr lang="en-US" dirty="0">
                <a:solidFill>
                  <a:srgbClr val="000000"/>
                </a:solidFill>
              </a:rPr>
              <a:t>Check MVAM108 capacitor when R</a:t>
            </a:r>
            <a:r>
              <a:rPr lang="en-US" baseline="-25000" dirty="0">
                <a:solidFill>
                  <a:srgbClr val="000000"/>
                </a:solidFill>
              </a:rPr>
              <a:t>17</a:t>
            </a:r>
            <a:r>
              <a:rPr lang="en-US" dirty="0">
                <a:solidFill>
                  <a:srgbClr val="000000"/>
                </a:solidFill>
              </a:rPr>
              <a:t> is high and low</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Start resistor </a:t>
            </a:r>
            <a:r>
              <a:rPr lang="en-US" dirty="0">
                <a:solidFill>
                  <a:srgbClr val="000000"/>
                </a:solidFill>
              </a:rPr>
              <a:t>(R</a:t>
            </a:r>
            <a:r>
              <a:rPr lang="en-US" baseline="-25000" dirty="0">
                <a:solidFill>
                  <a:srgbClr val="000000"/>
                </a:solidFill>
              </a:rPr>
              <a:t>21</a:t>
            </a:r>
            <a:r>
              <a:rPr lang="en-US" dirty="0">
                <a:solidFill>
                  <a:srgbClr val="000000"/>
                </a:solidFill>
              </a:rPr>
              <a:t>) pulls gat to ground at start</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When gain limiting diode (D9) conducts, it pulls gate negative</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Oscillator keeps growing as long as g</a:t>
            </a:r>
            <a:r>
              <a:rPr lang="en-US" baseline="-25000" dirty="0">
                <a:solidFill>
                  <a:srgbClr val="000000"/>
                </a:solidFill>
                <a:latin typeface="Calibri"/>
                <a:ea typeface="Calibri"/>
                <a:cs typeface="Calibri"/>
                <a:sym typeface="Calibri"/>
              </a:rPr>
              <a:t>m</a:t>
            </a:r>
            <a:r>
              <a:rPr lang="en-US" dirty="0">
                <a:solidFill>
                  <a:srgbClr val="000000"/>
                </a:solidFill>
                <a:latin typeface="Calibri"/>
                <a:ea typeface="Calibri"/>
                <a:cs typeface="Calibri"/>
                <a:sym typeface="Calibri"/>
              </a:rPr>
              <a:t>&gt;1/R</a:t>
            </a:r>
          </a:p>
          <a:p>
            <a:pPr defTabSz="457200" hangingPunct="0"/>
            <a:endParaRPr lang="en-US"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dirty="0">
                <a:solidFill>
                  <a:srgbClr val="000000"/>
                </a:solidFill>
                <a:latin typeface="Calibri"/>
                <a:ea typeface="Calibri"/>
                <a:cs typeface="Calibri"/>
                <a:sym typeface="Calibri"/>
              </a:rPr>
              <a:t>Measure DC voltage across wiper in R17</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Calculate expected V for large signal oscillation</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How does this change if we consider the inductor and source-drain resistance</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How does the frequency change as R17 changes?</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Calculate the oscillation frequency and the loss ratio |V/V</a:t>
            </a:r>
            <a:r>
              <a:rPr lang="en-US" baseline="-25000" dirty="0">
                <a:solidFill>
                  <a:srgbClr val="000000"/>
                </a:solidFill>
                <a:latin typeface="Calibri"/>
                <a:ea typeface="Calibri"/>
                <a:cs typeface="Calibri"/>
                <a:sym typeface="Calibri"/>
              </a:rPr>
              <a:t>I</a:t>
            </a:r>
            <a:r>
              <a:rPr lang="en-US" dirty="0">
                <a:solidFill>
                  <a:srgbClr val="000000"/>
                </a:solidFill>
                <a:latin typeface="Calibri"/>
                <a:ea typeface="Calibri"/>
                <a:cs typeface="Calibri"/>
                <a:sym typeface="Calibri"/>
              </a:rPr>
              <a:t>|</a:t>
            </a:r>
          </a:p>
        </p:txBody>
      </p:sp>
      <p:sp>
        <p:nvSpPr>
          <p:cNvPr id="237" name="Slide Number Placeholder 236">
            <a:extLst>
              <a:ext uri="{FF2B5EF4-FFF2-40B4-BE49-F238E27FC236}">
                <a16:creationId xmlns:a16="http://schemas.microsoft.com/office/drawing/2014/main" id="{91C6B9B9-8352-304D-96CE-E121A66F621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75</a:t>
            </a:fld>
            <a:endParaRPr lang="en-US"/>
          </a:p>
        </p:txBody>
      </p:sp>
      <p:grpSp>
        <p:nvGrpSpPr>
          <p:cNvPr id="2" name="Group 1">
            <a:extLst>
              <a:ext uri="{FF2B5EF4-FFF2-40B4-BE49-F238E27FC236}">
                <a16:creationId xmlns:a16="http://schemas.microsoft.com/office/drawing/2014/main" id="{2080041B-DE34-0E47-A538-40A03F61D350}"/>
              </a:ext>
            </a:extLst>
          </p:cNvPr>
          <p:cNvGrpSpPr/>
          <p:nvPr/>
        </p:nvGrpSpPr>
        <p:grpSpPr>
          <a:xfrm>
            <a:off x="5231514" y="1312880"/>
            <a:ext cx="6723876" cy="4585534"/>
            <a:chOff x="5169168" y="1103401"/>
            <a:chExt cx="6723876" cy="4585534"/>
          </a:xfrm>
        </p:grpSpPr>
        <p:sp>
          <p:nvSpPr>
            <p:cNvPr id="231" name="TextBox 230">
              <a:extLst>
                <a:ext uri="{FF2B5EF4-FFF2-40B4-BE49-F238E27FC236}">
                  <a16:creationId xmlns:a16="http://schemas.microsoft.com/office/drawing/2014/main" id="{72F8F1D9-1BC7-A845-B43E-43DDCF291EFB}"/>
                </a:ext>
              </a:extLst>
            </p:cNvPr>
            <p:cNvSpPr txBox="1"/>
            <p:nvPr/>
          </p:nvSpPr>
          <p:spPr>
            <a:xfrm flipH="1">
              <a:off x="10912409" y="3531771"/>
              <a:ext cx="73439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TX VFO</a:t>
              </a:r>
              <a:endParaRPr lang="en-US" sz="1600" baseline="-25000" dirty="0">
                <a:solidFill>
                  <a:srgbClr val="000000"/>
                </a:solidFill>
                <a:latin typeface="Calibri"/>
                <a:ea typeface="Calibri"/>
                <a:cs typeface="Calibri"/>
                <a:sym typeface="Calibri"/>
              </a:endParaRPr>
            </a:p>
          </p:txBody>
        </p:sp>
        <p:sp>
          <p:nvSpPr>
            <p:cNvPr id="232" name="TextBox 231">
              <a:extLst>
                <a:ext uri="{FF2B5EF4-FFF2-40B4-BE49-F238E27FC236}">
                  <a16:creationId xmlns:a16="http://schemas.microsoft.com/office/drawing/2014/main" id="{18BFCE5B-182E-B040-9144-367DA2022C6E}"/>
                </a:ext>
              </a:extLst>
            </p:cNvPr>
            <p:cNvSpPr txBox="1"/>
            <p:nvPr/>
          </p:nvSpPr>
          <p:spPr>
            <a:xfrm flipH="1">
              <a:off x="10976117" y="4725565"/>
              <a:ext cx="71862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RX VFO</a:t>
              </a:r>
              <a:endParaRPr lang="en-US" sz="1600" baseline="-25000" dirty="0">
                <a:solidFill>
                  <a:srgbClr val="000000"/>
                </a:solidFill>
                <a:latin typeface="Calibri"/>
                <a:ea typeface="Calibri"/>
                <a:cs typeface="Calibri"/>
                <a:sym typeface="Calibri"/>
              </a:endParaRPr>
            </a:p>
          </p:txBody>
        </p:sp>
        <p:grpSp>
          <p:nvGrpSpPr>
            <p:cNvPr id="5" name="Group 210">
              <a:extLst>
                <a:ext uri="{FF2B5EF4-FFF2-40B4-BE49-F238E27FC236}">
                  <a16:creationId xmlns:a16="http://schemas.microsoft.com/office/drawing/2014/main" id="{128154D7-6C86-2D45-89C8-1A277E5B21C3}"/>
                </a:ext>
              </a:extLst>
            </p:cNvPr>
            <p:cNvGrpSpPr>
              <a:grpSpLocks/>
            </p:cNvGrpSpPr>
            <p:nvPr/>
          </p:nvGrpSpPr>
          <p:grpSpPr bwMode="auto">
            <a:xfrm>
              <a:off x="10568941" y="4609405"/>
              <a:ext cx="304800" cy="762000"/>
              <a:chOff x="3216" y="1728"/>
              <a:chExt cx="192" cy="480"/>
            </a:xfrm>
          </p:grpSpPr>
          <p:sp>
            <p:nvSpPr>
              <p:cNvPr id="6" name="Line 8">
                <a:extLst>
                  <a:ext uri="{FF2B5EF4-FFF2-40B4-BE49-F238E27FC236}">
                    <a16:creationId xmlns:a16="http://schemas.microsoft.com/office/drawing/2014/main" id="{A6BD4023-15F8-F345-9810-1E075E91BC8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 name="Line 9">
                <a:extLst>
                  <a:ext uri="{FF2B5EF4-FFF2-40B4-BE49-F238E27FC236}">
                    <a16:creationId xmlns:a16="http://schemas.microsoft.com/office/drawing/2014/main" id="{759D0460-48D4-5746-AEC3-576F4C496E2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 name="Line 10">
                <a:extLst>
                  <a:ext uri="{FF2B5EF4-FFF2-40B4-BE49-F238E27FC236}">
                    <a16:creationId xmlns:a16="http://schemas.microsoft.com/office/drawing/2014/main" id="{0072D95E-93AA-694A-B1B7-1E1BEF89F9E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 name="Line 11">
                <a:extLst>
                  <a:ext uri="{FF2B5EF4-FFF2-40B4-BE49-F238E27FC236}">
                    <a16:creationId xmlns:a16="http://schemas.microsoft.com/office/drawing/2014/main" id="{3756BA40-3772-5441-A5D3-BFB56EBFEB5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 name="Freeform 12">
              <a:extLst>
                <a:ext uri="{FF2B5EF4-FFF2-40B4-BE49-F238E27FC236}">
                  <a16:creationId xmlns:a16="http://schemas.microsoft.com/office/drawing/2014/main" id="{D7B764FE-9263-0641-B9C7-F5F7E1AFCAE8}"/>
                </a:ext>
              </a:extLst>
            </p:cNvPr>
            <p:cNvSpPr>
              <a:spLocks noChangeAspect="1"/>
            </p:cNvSpPr>
            <p:nvPr/>
          </p:nvSpPr>
          <p:spPr bwMode="auto">
            <a:xfrm rot="5400000">
              <a:off x="10264141" y="356789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209">
              <a:extLst>
                <a:ext uri="{FF2B5EF4-FFF2-40B4-BE49-F238E27FC236}">
                  <a16:creationId xmlns:a16="http://schemas.microsoft.com/office/drawing/2014/main" id="{4F6BC405-63AB-F441-8D28-2EB24E353923}"/>
                </a:ext>
              </a:extLst>
            </p:cNvPr>
            <p:cNvGrpSpPr>
              <a:grpSpLocks/>
            </p:cNvGrpSpPr>
            <p:nvPr/>
          </p:nvGrpSpPr>
          <p:grpSpPr bwMode="auto">
            <a:xfrm>
              <a:off x="7538160" y="3237553"/>
              <a:ext cx="152400" cy="762000"/>
              <a:chOff x="3935" y="1728"/>
              <a:chExt cx="96" cy="480"/>
            </a:xfrm>
          </p:grpSpPr>
          <p:sp>
            <p:nvSpPr>
              <p:cNvPr id="13" name="Arc 59">
                <a:extLst>
                  <a:ext uri="{FF2B5EF4-FFF2-40B4-BE49-F238E27FC236}">
                    <a16:creationId xmlns:a16="http://schemas.microsoft.com/office/drawing/2014/main" id="{B28B4A95-C8BC-D046-9ECF-D818CC26069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0">
                <a:extLst>
                  <a:ext uri="{FF2B5EF4-FFF2-40B4-BE49-F238E27FC236}">
                    <a16:creationId xmlns:a16="http://schemas.microsoft.com/office/drawing/2014/main" id="{EFB150E9-032D-C542-BD39-9686AE985AC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1">
                <a:extLst>
                  <a:ext uri="{FF2B5EF4-FFF2-40B4-BE49-F238E27FC236}">
                    <a16:creationId xmlns:a16="http://schemas.microsoft.com/office/drawing/2014/main" id="{B1215E45-03D8-D84F-B9C0-1A1EE1F7ECB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2">
                <a:extLst>
                  <a:ext uri="{FF2B5EF4-FFF2-40B4-BE49-F238E27FC236}">
                    <a16:creationId xmlns:a16="http://schemas.microsoft.com/office/drawing/2014/main" id="{68D11C4E-2600-2240-93E9-F882ED8F7C48}"/>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Line 63">
                <a:extLst>
                  <a:ext uri="{FF2B5EF4-FFF2-40B4-BE49-F238E27FC236}">
                    <a16:creationId xmlns:a16="http://schemas.microsoft.com/office/drawing/2014/main" id="{059A3E1F-B157-0541-9EC6-06AB5CA827B1}"/>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 name="Line 64">
                <a:extLst>
                  <a:ext uri="{FF2B5EF4-FFF2-40B4-BE49-F238E27FC236}">
                    <a16:creationId xmlns:a16="http://schemas.microsoft.com/office/drawing/2014/main" id="{1FF0041C-D7CF-EA40-8E2E-5C7D3FBF7B1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 name="Arc 65">
                <a:extLst>
                  <a:ext uri="{FF2B5EF4-FFF2-40B4-BE49-F238E27FC236}">
                    <a16:creationId xmlns:a16="http://schemas.microsoft.com/office/drawing/2014/main" id="{513924FE-A214-9E4D-B4D1-D5597B831C0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66">
                <a:extLst>
                  <a:ext uri="{FF2B5EF4-FFF2-40B4-BE49-F238E27FC236}">
                    <a16:creationId xmlns:a16="http://schemas.microsoft.com/office/drawing/2014/main" id="{334A9F95-A63E-CB43-B632-8A0AC71C753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 name="Arc 67">
                <a:extLst>
                  <a:ext uri="{FF2B5EF4-FFF2-40B4-BE49-F238E27FC236}">
                    <a16:creationId xmlns:a16="http://schemas.microsoft.com/office/drawing/2014/main" id="{42CB7203-F8A8-3345-AC65-0255E1593360}"/>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68">
                <a:extLst>
                  <a:ext uri="{FF2B5EF4-FFF2-40B4-BE49-F238E27FC236}">
                    <a16:creationId xmlns:a16="http://schemas.microsoft.com/office/drawing/2014/main" id="{64DBFED4-1309-2141-BDA7-DB09B6768D35}"/>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 name="Arc 69">
                <a:extLst>
                  <a:ext uri="{FF2B5EF4-FFF2-40B4-BE49-F238E27FC236}">
                    <a16:creationId xmlns:a16="http://schemas.microsoft.com/office/drawing/2014/main" id="{433CA8B6-8953-4943-A77E-680B25B2026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 name="Arc 70">
                <a:extLst>
                  <a:ext uri="{FF2B5EF4-FFF2-40B4-BE49-F238E27FC236}">
                    <a16:creationId xmlns:a16="http://schemas.microsoft.com/office/drawing/2014/main" id="{684B5C91-CAF1-1147-90FB-5FE69C0F062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71">
                <a:extLst>
                  <a:ext uri="{FF2B5EF4-FFF2-40B4-BE49-F238E27FC236}">
                    <a16:creationId xmlns:a16="http://schemas.microsoft.com/office/drawing/2014/main" id="{88098D07-44D8-C64D-AC0A-654D175A5F2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6" name="Group 222">
              <a:extLst>
                <a:ext uri="{FF2B5EF4-FFF2-40B4-BE49-F238E27FC236}">
                  <a16:creationId xmlns:a16="http://schemas.microsoft.com/office/drawing/2014/main" id="{68E19FC9-CBAD-904F-89D4-CE17D93D4877}"/>
                </a:ext>
              </a:extLst>
            </p:cNvPr>
            <p:cNvGrpSpPr>
              <a:grpSpLocks/>
            </p:cNvGrpSpPr>
            <p:nvPr/>
          </p:nvGrpSpPr>
          <p:grpSpPr bwMode="auto">
            <a:xfrm>
              <a:off x="7046121" y="3885244"/>
              <a:ext cx="304800" cy="381000"/>
              <a:chOff x="4272" y="3072"/>
              <a:chExt cx="192" cy="240"/>
            </a:xfrm>
          </p:grpSpPr>
          <p:sp>
            <p:nvSpPr>
              <p:cNvPr id="27" name="Line 99">
                <a:extLst>
                  <a:ext uri="{FF2B5EF4-FFF2-40B4-BE49-F238E27FC236}">
                    <a16:creationId xmlns:a16="http://schemas.microsoft.com/office/drawing/2014/main" id="{BD6E23E9-A724-F947-96D8-86FB700C6BD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100">
                <a:extLst>
                  <a:ext uri="{FF2B5EF4-FFF2-40B4-BE49-F238E27FC236}">
                    <a16:creationId xmlns:a16="http://schemas.microsoft.com/office/drawing/2014/main" id="{3153D217-2FCA-8A41-82BA-51007D8DE5C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101">
                <a:extLst>
                  <a:ext uri="{FF2B5EF4-FFF2-40B4-BE49-F238E27FC236}">
                    <a16:creationId xmlns:a16="http://schemas.microsoft.com/office/drawing/2014/main" id="{90AE16A0-2643-F64F-8A66-04A28E65669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2">
                <a:extLst>
                  <a:ext uri="{FF2B5EF4-FFF2-40B4-BE49-F238E27FC236}">
                    <a16:creationId xmlns:a16="http://schemas.microsoft.com/office/drawing/2014/main" id="{2A315D63-E289-E843-9D9A-3C6E6CBE48A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3">
                <a:extLst>
                  <a:ext uri="{FF2B5EF4-FFF2-40B4-BE49-F238E27FC236}">
                    <a16:creationId xmlns:a16="http://schemas.microsoft.com/office/drawing/2014/main" id="{E92A169D-1646-874F-B704-11794C017E9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04">
                <a:extLst>
                  <a:ext uri="{FF2B5EF4-FFF2-40B4-BE49-F238E27FC236}">
                    <a16:creationId xmlns:a16="http://schemas.microsoft.com/office/drawing/2014/main" id="{5A716EAB-2488-1F44-A9C7-0F7E8D2563A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3" name="Group 218">
              <a:extLst>
                <a:ext uri="{FF2B5EF4-FFF2-40B4-BE49-F238E27FC236}">
                  <a16:creationId xmlns:a16="http://schemas.microsoft.com/office/drawing/2014/main" id="{E41115E2-7CDD-664E-A134-4BF06474E493}"/>
                </a:ext>
              </a:extLst>
            </p:cNvPr>
            <p:cNvGrpSpPr>
              <a:grpSpLocks/>
            </p:cNvGrpSpPr>
            <p:nvPr/>
          </p:nvGrpSpPr>
          <p:grpSpPr bwMode="auto">
            <a:xfrm rot="10800000">
              <a:off x="8016254" y="3232788"/>
              <a:ext cx="152400" cy="762000"/>
              <a:chOff x="5280" y="1200"/>
              <a:chExt cx="96" cy="480"/>
            </a:xfrm>
          </p:grpSpPr>
          <p:sp>
            <p:nvSpPr>
              <p:cNvPr id="34" name="Line 106">
                <a:extLst>
                  <a:ext uri="{FF2B5EF4-FFF2-40B4-BE49-F238E27FC236}">
                    <a16:creationId xmlns:a16="http://schemas.microsoft.com/office/drawing/2014/main" id="{EC54130E-72C7-0047-A331-CB5B2A7C8EB8}"/>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107">
                <a:extLst>
                  <a:ext uri="{FF2B5EF4-FFF2-40B4-BE49-F238E27FC236}">
                    <a16:creationId xmlns:a16="http://schemas.microsoft.com/office/drawing/2014/main" id="{D92585B0-0C53-2547-8DF2-E1F0FBF838DE}"/>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Freeform 108">
                <a:extLst>
                  <a:ext uri="{FF2B5EF4-FFF2-40B4-BE49-F238E27FC236}">
                    <a16:creationId xmlns:a16="http://schemas.microsoft.com/office/drawing/2014/main" id="{D9A94C2A-7E81-D940-B13C-F9B02E0E216C}"/>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37" name="Line 109">
                <a:extLst>
                  <a:ext uri="{FF2B5EF4-FFF2-40B4-BE49-F238E27FC236}">
                    <a16:creationId xmlns:a16="http://schemas.microsoft.com/office/drawing/2014/main" id="{B0997A9A-03F5-FC4C-A1A7-7130A506FC46}"/>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8" name="Group 37">
              <a:extLst>
                <a:ext uri="{FF2B5EF4-FFF2-40B4-BE49-F238E27FC236}">
                  <a16:creationId xmlns:a16="http://schemas.microsoft.com/office/drawing/2014/main" id="{5DAE614C-79A9-9747-AF58-FF6A36CA3A73}"/>
                </a:ext>
              </a:extLst>
            </p:cNvPr>
            <p:cNvGrpSpPr/>
            <p:nvPr/>
          </p:nvGrpSpPr>
          <p:grpSpPr>
            <a:xfrm>
              <a:off x="9168580" y="2979150"/>
              <a:ext cx="796405" cy="519348"/>
              <a:chOff x="2940494" y="1205493"/>
              <a:chExt cx="796405" cy="519348"/>
            </a:xfrm>
          </p:grpSpPr>
          <p:sp>
            <p:nvSpPr>
              <p:cNvPr id="39" name="Oval 38">
                <a:extLst>
                  <a:ext uri="{FF2B5EF4-FFF2-40B4-BE49-F238E27FC236}">
                    <a16:creationId xmlns:a16="http://schemas.microsoft.com/office/drawing/2014/main" id="{9ACCFB5D-B9F6-A047-BFD7-B686F3D7B664}"/>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40" name="Straight Connector 39">
                <a:extLst>
                  <a:ext uri="{FF2B5EF4-FFF2-40B4-BE49-F238E27FC236}">
                    <a16:creationId xmlns:a16="http://schemas.microsoft.com/office/drawing/2014/main" id="{BE23F0E1-286C-1040-B349-933ACEAD3D53}"/>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1" name="Straight Arrow Connector 40">
                <a:extLst>
                  <a:ext uri="{FF2B5EF4-FFF2-40B4-BE49-F238E27FC236}">
                    <a16:creationId xmlns:a16="http://schemas.microsoft.com/office/drawing/2014/main" id="{8E4008B9-76B7-1C4A-835E-D8B133E243D3}"/>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 name="Straight Connector 41">
                <a:extLst>
                  <a:ext uri="{FF2B5EF4-FFF2-40B4-BE49-F238E27FC236}">
                    <a16:creationId xmlns:a16="http://schemas.microsoft.com/office/drawing/2014/main" id="{41B1E07B-6F05-594F-9A1C-AB59E978A765}"/>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D606972D-12E0-1E4B-96C1-82FC4EB477B6}"/>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4" name="Straight Connector 43">
                <a:extLst>
                  <a:ext uri="{FF2B5EF4-FFF2-40B4-BE49-F238E27FC236}">
                    <a16:creationId xmlns:a16="http://schemas.microsoft.com/office/drawing/2014/main" id="{5850A4D9-B93A-6444-B9C1-87489C9591C9}"/>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cxnSp>
          <p:nvCxnSpPr>
            <p:cNvPr id="45" name="Straight Connector 44">
              <a:extLst>
                <a:ext uri="{FF2B5EF4-FFF2-40B4-BE49-F238E27FC236}">
                  <a16:creationId xmlns:a16="http://schemas.microsoft.com/office/drawing/2014/main" id="{1677BDEE-11A7-F441-AD82-7802F6B7561B}"/>
                </a:ext>
              </a:extLst>
            </p:cNvPr>
            <p:cNvCxnSpPr>
              <a:cxnSpLocks/>
            </p:cNvCxnSpPr>
            <p:nvPr/>
          </p:nvCxnSpPr>
          <p:spPr>
            <a:xfrm flipV="1">
              <a:off x="5738887" y="1709914"/>
              <a:ext cx="0" cy="76285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6" name="Oval 45">
              <a:extLst>
                <a:ext uri="{FF2B5EF4-FFF2-40B4-BE49-F238E27FC236}">
                  <a16:creationId xmlns:a16="http://schemas.microsoft.com/office/drawing/2014/main" id="{EA14E3EC-5C4F-2C42-9894-E81A423D6F0C}"/>
                </a:ext>
              </a:extLst>
            </p:cNvPr>
            <p:cNvSpPr/>
            <p:nvPr/>
          </p:nvSpPr>
          <p:spPr>
            <a:xfrm>
              <a:off x="9918700" y="391263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Freeform 12">
              <a:extLst>
                <a:ext uri="{FF2B5EF4-FFF2-40B4-BE49-F238E27FC236}">
                  <a16:creationId xmlns:a16="http://schemas.microsoft.com/office/drawing/2014/main" id="{0AE6ED71-AFA6-BA41-84CD-62FDE22F3DED}"/>
                </a:ext>
              </a:extLst>
            </p:cNvPr>
            <p:cNvSpPr>
              <a:spLocks noChangeAspect="1"/>
            </p:cNvSpPr>
            <p:nvPr/>
          </p:nvSpPr>
          <p:spPr bwMode="auto">
            <a:xfrm rot="5400000">
              <a:off x="6045411" y="133954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8" name="Freeform 12">
              <a:extLst>
                <a:ext uri="{FF2B5EF4-FFF2-40B4-BE49-F238E27FC236}">
                  <a16:creationId xmlns:a16="http://schemas.microsoft.com/office/drawing/2014/main" id="{45DF344C-09CC-8249-B770-ED0AE2AB7FA4}"/>
                </a:ext>
              </a:extLst>
            </p:cNvPr>
            <p:cNvSpPr>
              <a:spLocks noChangeAspect="1"/>
            </p:cNvSpPr>
            <p:nvPr/>
          </p:nvSpPr>
          <p:spPr bwMode="auto">
            <a:xfrm rot="5400000">
              <a:off x="7510559" y="133954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9" name="Freeform 12">
              <a:extLst>
                <a:ext uri="{FF2B5EF4-FFF2-40B4-BE49-F238E27FC236}">
                  <a16:creationId xmlns:a16="http://schemas.microsoft.com/office/drawing/2014/main" id="{266552E1-FEAE-414B-B8F3-ED6BE6C110E7}"/>
                </a:ext>
              </a:extLst>
            </p:cNvPr>
            <p:cNvSpPr>
              <a:spLocks noChangeAspect="1"/>
            </p:cNvSpPr>
            <p:nvPr/>
          </p:nvSpPr>
          <p:spPr bwMode="auto">
            <a:xfrm>
              <a:off x="5668979" y="246352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58" name="Straight Connector 57">
              <a:extLst>
                <a:ext uri="{FF2B5EF4-FFF2-40B4-BE49-F238E27FC236}">
                  <a16:creationId xmlns:a16="http://schemas.microsoft.com/office/drawing/2014/main" id="{D030BB2E-503B-CF4C-AB3D-9C8ADE661DA4}"/>
                </a:ext>
              </a:extLst>
            </p:cNvPr>
            <p:cNvCxnSpPr>
              <a:cxnSpLocks/>
            </p:cNvCxnSpPr>
            <p:nvPr/>
          </p:nvCxnSpPr>
          <p:spPr>
            <a:xfrm flipV="1">
              <a:off x="6603008" y="1717486"/>
              <a:ext cx="0" cy="76285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9" name="Straight Connector 58">
              <a:extLst>
                <a:ext uri="{FF2B5EF4-FFF2-40B4-BE49-F238E27FC236}">
                  <a16:creationId xmlns:a16="http://schemas.microsoft.com/office/drawing/2014/main" id="{ED32EA18-2FAD-6B4C-A03F-668E1EC395B4}"/>
                </a:ext>
              </a:extLst>
            </p:cNvPr>
            <p:cNvCxnSpPr>
              <a:cxnSpLocks/>
            </p:cNvCxnSpPr>
            <p:nvPr/>
          </p:nvCxnSpPr>
          <p:spPr>
            <a:xfrm flipH="1">
              <a:off x="6472560" y="1720547"/>
              <a:ext cx="77388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0" name="Straight Arrow Connector 59">
              <a:extLst>
                <a:ext uri="{FF2B5EF4-FFF2-40B4-BE49-F238E27FC236}">
                  <a16:creationId xmlns:a16="http://schemas.microsoft.com/office/drawing/2014/main" id="{4CABB292-3E9E-D347-83A8-5680793149E4}"/>
                </a:ext>
              </a:extLst>
            </p:cNvPr>
            <p:cNvCxnSpPr>
              <a:cxnSpLocks/>
            </p:cNvCxnSpPr>
            <p:nvPr/>
          </p:nvCxnSpPr>
          <p:spPr>
            <a:xfrm flipV="1">
              <a:off x="6099040" y="1777345"/>
              <a:ext cx="0" cy="471747"/>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5" name="Freeform 12">
              <a:extLst>
                <a:ext uri="{FF2B5EF4-FFF2-40B4-BE49-F238E27FC236}">
                  <a16:creationId xmlns:a16="http://schemas.microsoft.com/office/drawing/2014/main" id="{C10DDD10-A5DA-6845-A1E7-664042AD9925}"/>
                </a:ext>
              </a:extLst>
            </p:cNvPr>
            <p:cNvSpPr>
              <a:spLocks noChangeAspect="1"/>
            </p:cNvSpPr>
            <p:nvPr/>
          </p:nvSpPr>
          <p:spPr bwMode="auto">
            <a:xfrm>
              <a:off x="6523127" y="243516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66" name="Straight Connector 65">
              <a:extLst>
                <a:ext uri="{FF2B5EF4-FFF2-40B4-BE49-F238E27FC236}">
                  <a16:creationId xmlns:a16="http://schemas.microsoft.com/office/drawing/2014/main" id="{A84C894D-2099-B042-AEF4-B54FC90CDE26}"/>
                </a:ext>
              </a:extLst>
            </p:cNvPr>
            <p:cNvCxnSpPr>
              <a:cxnSpLocks/>
            </p:cNvCxnSpPr>
            <p:nvPr/>
          </p:nvCxnSpPr>
          <p:spPr>
            <a:xfrm flipH="1">
              <a:off x="7919501" y="1720547"/>
              <a:ext cx="34747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7" name="Straight Connector 66">
              <a:extLst>
                <a:ext uri="{FF2B5EF4-FFF2-40B4-BE49-F238E27FC236}">
                  <a16:creationId xmlns:a16="http://schemas.microsoft.com/office/drawing/2014/main" id="{66A3A08D-2A21-F746-83C6-E0E0CDCD7FD4}"/>
                </a:ext>
              </a:extLst>
            </p:cNvPr>
            <p:cNvCxnSpPr>
              <a:cxnSpLocks/>
            </p:cNvCxnSpPr>
            <p:nvPr/>
          </p:nvCxnSpPr>
          <p:spPr>
            <a:xfrm flipH="1">
              <a:off x="6102025" y="2249091"/>
              <a:ext cx="49730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69" name="Group 68">
              <a:extLst>
                <a:ext uri="{FF2B5EF4-FFF2-40B4-BE49-F238E27FC236}">
                  <a16:creationId xmlns:a16="http://schemas.microsoft.com/office/drawing/2014/main" id="{B4942054-E956-B245-A7D3-D67782822D39}"/>
                </a:ext>
              </a:extLst>
            </p:cNvPr>
            <p:cNvGrpSpPr/>
            <p:nvPr/>
          </p:nvGrpSpPr>
          <p:grpSpPr>
            <a:xfrm>
              <a:off x="6523128" y="3778412"/>
              <a:ext cx="155779" cy="762000"/>
              <a:chOff x="6778426" y="218920"/>
              <a:chExt cx="155779" cy="762000"/>
            </a:xfrm>
          </p:grpSpPr>
          <p:grpSp>
            <p:nvGrpSpPr>
              <p:cNvPr id="70" name="Group 218">
                <a:extLst>
                  <a:ext uri="{FF2B5EF4-FFF2-40B4-BE49-F238E27FC236}">
                    <a16:creationId xmlns:a16="http://schemas.microsoft.com/office/drawing/2014/main" id="{ED116E9A-DABC-564C-9A44-61EC4CB0C81A}"/>
                  </a:ext>
                </a:extLst>
              </p:cNvPr>
              <p:cNvGrpSpPr>
                <a:grpSpLocks/>
              </p:cNvGrpSpPr>
              <p:nvPr/>
            </p:nvGrpSpPr>
            <p:grpSpPr bwMode="auto">
              <a:xfrm>
                <a:off x="6778426" y="218920"/>
                <a:ext cx="152400" cy="762000"/>
                <a:chOff x="5280" y="1200"/>
                <a:chExt cx="96" cy="480"/>
              </a:xfrm>
            </p:grpSpPr>
            <p:sp>
              <p:nvSpPr>
                <p:cNvPr id="72" name="Line 106">
                  <a:extLst>
                    <a:ext uri="{FF2B5EF4-FFF2-40B4-BE49-F238E27FC236}">
                      <a16:creationId xmlns:a16="http://schemas.microsoft.com/office/drawing/2014/main" id="{1F8FD5C8-FF0B-AE40-828A-94C0E6FC9419}"/>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7">
                  <a:extLst>
                    <a:ext uri="{FF2B5EF4-FFF2-40B4-BE49-F238E27FC236}">
                      <a16:creationId xmlns:a16="http://schemas.microsoft.com/office/drawing/2014/main" id="{A8A631B5-AF35-4D47-A336-261A3BE93292}"/>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Freeform 108">
                  <a:extLst>
                    <a:ext uri="{FF2B5EF4-FFF2-40B4-BE49-F238E27FC236}">
                      <a16:creationId xmlns:a16="http://schemas.microsoft.com/office/drawing/2014/main" id="{E220249D-A314-384F-9556-236AB20E2AC8}"/>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75" name="Line 109">
                  <a:extLst>
                    <a:ext uri="{FF2B5EF4-FFF2-40B4-BE49-F238E27FC236}">
                      <a16:creationId xmlns:a16="http://schemas.microsoft.com/office/drawing/2014/main" id="{C69A280C-E189-794B-8716-8CB10C245CC7}"/>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1" name="Line 107">
                <a:extLst>
                  <a:ext uri="{FF2B5EF4-FFF2-40B4-BE49-F238E27FC236}">
                    <a16:creationId xmlns:a16="http://schemas.microsoft.com/office/drawing/2014/main" id="{8689B90E-C469-F845-8C72-D3EDE325068B}"/>
                  </a:ext>
                </a:extLst>
              </p:cNvPr>
              <p:cNvSpPr>
                <a:spLocks noChangeAspect="1" noChangeShapeType="1"/>
              </p:cNvSpPr>
              <p:nvPr/>
            </p:nvSpPr>
            <p:spPr bwMode="auto">
              <a:xfrm>
                <a:off x="6781805" y="472918"/>
                <a:ext cx="1524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7" name="Straight Connector 76">
              <a:extLst>
                <a:ext uri="{FF2B5EF4-FFF2-40B4-BE49-F238E27FC236}">
                  <a16:creationId xmlns:a16="http://schemas.microsoft.com/office/drawing/2014/main" id="{75E4B707-068C-224D-A42C-AE135F994632}"/>
                </a:ext>
              </a:extLst>
            </p:cNvPr>
            <p:cNvCxnSpPr>
              <a:cxnSpLocks/>
            </p:cNvCxnSpPr>
            <p:nvPr/>
          </p:nvCxnSpPr>
          <p:spPr>
            <a:xfrm flipV="1">
              <a:off x="6599327" y="3149780"/>
              <a:ext cx="0" cy="76285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8" name="Group 222">
              <a:extLst>
                <a:ext uri="{FF2B5EF4-FFF2-40B4-BE49-F238E27FC236}">
                  <a16:creationId xmlns:a16="http://schemas.microsoft.com/office/drawing/2014/main" id="{64DC7E7C-CBED-E84B-90B9-8A68AC0D49ED}"/>
                </a:ext>
              </a:extLst>
            </p:cNvPr>
            <p:cNvGrpSpPr>
              <a:grpSpLocks/>
            </p:cNvGrpSpPr>
            <p:nvPr/>
          </p:nvGrpSpPr>
          <p:grpSpPr bwMode="auto">
            <a:xfrm>
              <a:off x="6446927" y="4472799"/>
              <a:ext cx="304800" cy="381000"/>
              <a:chOff x="4272" y="3072"/>
              <a:chExt cx="192" cy="240"/>
            </a:xfrm>
          </p:grpSpPr>
          <p:sp>
            <p:nvSpPr>
              <p:cNvPr id="79" name="Line 99">
                <a:extLst>
                  <a:ext uri="{FF2B5EF4-FFF2-40B4-BE49-F238E27FC236}">
                    <a16:creationId xmlns:a16="http://schemas.microsoft.com/office/drawing/2014/main" id="{8D8F5EAC-62EB-3942-B3F3-0DB8A68F2AC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0">
                <a:extLst>
                  <a:ext uri="{FF2B5EF4-FFF2-40B4-BE49-F238E27FC236}">
                    <a16:creationId xmlns:a16="http://schemas.microsoft.com/office/drawing/2014/main" id="{EF08BCC6-0CD5-7642-BEA2-FF713A9790F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1">
                <a:extLst>
                  <a:ext uri="{FF2B5EF4-FFF2-40B4-BE49-F238E27FC236}">
                    <a16:creationId xmlns:a16="http://schemas.microsoft.com/office/drawing/2014/main" id="{575DBC6B-CC46-AD42-B1DE-0B8134497C0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2">
                <a:extLst>
                  <a:ext uri="{FF2B5EF4-FFF2-40B4-BE49-F238E27FC236}">
                    <a16:creationId xmlns:a16="http://schemas.microsoft.com/office/drawing/2014/main" id="{AB71832A-DC0E-B44E-A3F8-EDD8D5EE353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103">
                <a:extLst>
                  <a:ext uri="{FF2B5EF4-FFF2-40B4-BE49-F238E27FC236}">
                    <a16:creationId xmlns:a16="http://schemas.microsoft.com/office/drawing/2014/main" id="{59575F79-6914-AF4D-B719-5305EA7DE0C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Line 104">
                <a:extLst>
                  <a:ext uri="{FF2B5EF4-FFF2-40B4-BE49-F238E27FC236}">
                    <a16:creationId xmlns:a16="http://schemas.microsoft.com/office/drawing/2014/main" id="{F5CD2C0C-9D4B-3749-BED8-2E7F77870D0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5" name="Group 210">
              <a:extLst>
                <a:ext uri="{FF2B5EF4-FFF2-40B4-BE49-F238E27FC236}">
                  <a16:creationId xmlns:a16="http://schemas.microsoft.com/office/drawing/2014/main" id="{60AFC1A9-A806-2A4A-9E00-9A2FEB9C8081}"/>
                </a:ext>
              </a:extLst>
            </p:cNvPr>
            <p:cNvGrpSpPr>
              <a:grpSpLocks/>
            </p:cNvGrpSpPr>
            <p:nvPr/>
          </p:nvGrpSpPr>
          <p:grpSpPr bwMode="auto">
            <a:xfrm rot="5400000">
              <a:off x="6813430" y="2864424"/>
              <a:ext cx="304800" cy="762000"/>
              <a:chOff x="3216" y="1728"/>
              <a:chExt cx="192" cy="480"/>
            </a:xfrm>
          </p:grpSpPr>
          <p:sp>
            <p:nvSpPr>
              <p:cNvPr id="86" name="Line 8">
                <a:extLst>
                  <a:ext uri="{FF2B5EF4-FFF2-40B4-BE49-F238E27FC236}">
                    <a16:creationId xmlns:a16="http://schemas.microsoft.com/office/drawing/2014/main" id="{6FDB115D-8100-5D42-96AC-C2A07BEEFE8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 name="Line 9">
                <a:extLst>
                  <a:ext uri="{FF2B5EF4-FFF2-40B4-BE49-F238E27FC236}">
                    <a16:creationId xmlns:a16="http://schemas.microsoft.com/office/drawing/2014/main" id="{006E2347-21A5-FC48-855A-BF5F28E24B9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8" name="Line 10">
                <a:extLst>
                  <a:ext uri="{FF2B5EF4-FFF2-40B4-BE49-F238E27FC236}">
                    <a16:creationId xmlns:a16="http://schemas.microsoft.com/office/drawing/2014/main" id="{1DBF21BD-79A6-1F4F-917B-F9E97DB5724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11">
                <a:extLst>
                  <a:ext uri="{FF2B5EF4-FFF2-40B4-BE49-F238E27FC236}">
                    <a16:creationId xmlns:a16="http://schemas.microsoft.com/office/drawing/2014/main" id="{31229F07-6EE9-5148-A4F5-93AEDBADF31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92" name="Straight Connector 91">
              <a:extLst>
                <a:ext uri="{FF2B5EF4-FFF2-40B4-BE49-F238E27FC236}">
                  <a16:creationId xmlns:a16="http://schemas.microsoft.com/office/drawing/2014/main" id="{679332DB-A94A-EB44-98A5-84588CAE7B16}"/>
                </a:ext>
              </a:extLst>
            </p:cNvPr>
            <p:cNvCxnSpPr>
              <a:cxnSpLocks/>
            </p:cNvCxnSpPr>
            <p:nvPr/>
          </p:nvCxnSpPr>
          <p:spPr>
            <a:xfrm flipH="1">
              <a:off x="7091023" y="3242760"/>
              <a:ext cx="51161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5" name="Group 210">
              <a:extLst>
                <a:ext uri="{FF2B5EF4-FFF2-40B4-BE49-F238E27FC236}">
                  <a16:creationId xmlns:a16="http://schemas.microsoft.com/office/drawing/2014/main" id="{0D93D110-02FC-8A43-ABE4-45818E58B3DB}"/>
                </a:ext>
              </a:extLst>
            </p:cNvPr>
            <p:cNvGrpSpPr>
              <a:grpSpLocks/>
            </p:cNvGrpSpPr>
            <p:nvPr/>
          </p:nvGrpSpPr>
          <p:grpSpPr bwMode="auto">
            <a:xfrm rot="5400000">
              <a:off x="7646318" y="2857802"/>
              <a:ext cx="304800" cy="762000"/>
              <a:chOff x="3216" y="1728"/>
              <a:chExt cx="192" cy="480"/>
            </a:xfrm>
          </p:grpSpPr>
          <p:sp>
            <p:nvSpPr>
              <p:cNvPr id="96" name="Line 8">
                <a:extLst>
                  <a:ext uri="{FF2B5EF4-FFF2-40B4-BE49-F238E27FC236}">
                    <a16:creationId xmlns:a16="http://schemas.microsoft.com/office/drawing/2014/main" id="{EAA2CC83-0A98-2640-AF16-CAC8955F6F3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9">
                <a:extLst>
                  <a:ext uri="{FF2B5EF4-FFF2-40B4-BE49-F238E27FC236}">
                    <a16:creationId xmlns:a16="http://schemas.microsoft.com/office/drawing/2014/main" id="{F2661AB9-D542-0449-82D4-62690386307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10">
                <a:extLst>
                  <a:ext uri="{FF2B5EF4-FFF2-40B4-BE49-F238E27FC236}">
                    <a16:creationId xmlns:a16="http://schemas.microsoft.com/office/drawing/2014/main" id="{7F40B9B8-0C09-D745-80B8-FAC553800E3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11">
                <a:extLst>
                  <a:ext uri="{FF2B5EF4-FFF2-40B4-BE49-F238E27FC236}">
                    <a16:creationId xmlns:a16="http://schemas.microsoft.com/office/drawing/2014/main" id="{8B8370D0-339F-664B-B4B8-0D26F7F495F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0" name="Group 210">
              <a:extLst>
                <a:ext uri="{FF2B5EF4-FFF2-40B4-BE49-F238E27FC236}">
                  <a16:creationId xmlns:a16="http://schemas.microsoft.com/office/drawing/2014/main" id="{4468F499-CC2B-F64A-BE8E-ECE65F2E6315}"/>
                </a:ext>
              </a:extLst>
            </p:cNvPr>
            <p:cNvGrpSpPr>
              <a:grpSpLocks/>
            </p:cNvGrpSpPr>
            <p:nvPr/>
          </p:nvGrpSpPr>
          <p:grpSpPr bwMode="auto">
            <a:xfrm>
              <a:off x="7045330" y="3230470"/>
              <a:ext cx="304800" cy="762000"/>
              <a:chOff x="3216" y="1728"/>
              <a:chExt cx="192" cy="480"/>
            </a:xfrm>
          </p:grpSpPr>
          <p:sp>
            <p:nvSpPr>
              <p:cNvPr id="101" name="Line 8">
                <a:extLst>
                  <a:ext uri="{FF2B5EF4-FFF2-40B4-BE49-F238E27FC236}">
                    <a16:creationId xmlns:a16="http://schemas.microsoft.com/office/drawing/2014/main" id="{BCE9DCE3-A229-A945-BEF5-08BD19ED7E7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9">
                <a:extLst>
                  <a:ext uri="{FF2B5EF4-FFF2-40B4-BE49-F238E27FC236}">
                    <a16:creationId xmlns:a16="http://schemas.microsoft.com/office/drawing/2014/main" id="{998AC806-1DDF-AE49-ABF3-583125DF1C0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0">
                <a:extLst>
                  <a:ext uri="{FF2B5EF4-FFF2-40B4-BE49-F238E27FC236}">
                    <a16:creationId xmlns:a16="http://schemas.microsoft.com/office/drawing/2014/main" id="{4384C9B4-50B7-444F-8F09-352AFF50A73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1">
                <a:extLst>
                  <a:ext uri="{FF2B5EF4-FFF2-40B4-BE49-F238E27FC236}">
                    <a16:creationId xmlns:a16="http://schemas.microsoft.com/office/drawing/2014/main" id="{E2FCD483-7A0E-B24B-B7A1-C6835FFE736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5" name="Group 222">
              <a:extLst>
                <a:ext uri="{FF2B5EF4-FFF2-40B4-BE49-F238E27FC236}">
                  <a16:creationId xmlns:a16="http://schemas.microsoft.com/office/drawing/2014/main" id="{143B33A7-28C3-874F-B0D2-A2E4EF5C8ECA}"/>
                </a:ext>
              </a:extLst>
            </p:cNvPr>
            <p:cNvGrpSpPr>
              <a:grpSpLocks/>
            </p:cNvGrpSpPr>
            <p:nvPr/>
          </p:nvGrpSpPr>
          <p:grpSpPr bwMode="auto">
            <a:xfrm>
              <a:off x="10573230" y="5307935"/>
              <a:ext cx="304800" cy="381000"/>
              <a:chOff x="4272" y="3072"/>
              <a:chExt cx="192" cy="240"/>
            </a:xfrm>
          </p:grpSpPr>
          <p:sp>
            <p:nvSpPr>
              <p:cNvPr id="106" name="Line 99">
                <a:extLst>
                  <a:ext uri="{FF2B5EF4-FFF2-40B4-BE49-F238E27FC236}">
                    <a16:creationId xmlns:a16="http://schemas.microsoft.com/office/drawing/2014/main" id="{0C1A5174-3EDB-9248-8827-595E83BE056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0">
                <a:extLst>
                  <a:ext uri="{FF2B5EF4-FFF2-40B4-BE49-F238E27FC236}">
                    <a16:creationId xmlns:a16="http://schemas.microsoft.com/office/drawing/2014/main" id="{927A4380-9353-2148-BB31-E0583DF320E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01">
                <a:extLst>
                  <a:ext uri="{FF2B5EF4-FFF2-40B4-BE49-F238E27FC236}">
                    <a16:creationId xmlns:a16="http://schemas.microsoft.com/office/drawing/2014/main" id="{EB1B4B27-9360-6A4C-A98C-247FEC60DC7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Line 102">
                <a:extLst>
                  <a:ext uri="{FF2B5EF4-FFF2-40B4-BE49-F238E27FC236}">
                    <a16:creationId xmlns:a16="http://schemas.microsoft.com/office/drawing/2014/main" id="{B2165896-3553-9A4E-B22F-E70684C4569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Line 103">
                <a:extLst>
                  <a:ext uri="{FF2B5EF4-FFF2-40B4-BE49-F238E27FC236}">
                    <a16:creationId xmlns:a16="http://schemas.microsoft.com/office/drawing/2014/main" id="{13D0B824-E946-3A45-9421-8AE129B7C5B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1" name="Line 104">
                <a:extLst>
                  <a:ext uri="{FF2B5EF4-FFF2-40B4-BE49-F238E27FC236}">
                    <a16:creationId xmlns:a16="http://schemas.microsoft.com/office/drawing/2014/main" id="{493D1C14-53A5-BD44-807D-11242A89FAF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12" name="Group 222">
              <a:extLst>
                <a:ext uri="{FF2B5EF4-FFF2-40B4-BE49-F238E27FC236}">
                  <a16:creationId xmlns:a16="http://schemas.microsoft.com/office/drawing/2014/main" id="{F3A51B2E-6C07-2948-ABDD-47897B08D074}"/>
                </a:ext>
              </a:extLst>
            </p:cNvPr>
            <p:cNvGrpSpPr>
              <a:grpSpLocks/>
            </p:cNvGrpSpPr>
            <p:nvPr/>
          </p:nvGrpSpPr>
          <p:grpSpPr bwMode="auto">
            <a:xfrm>
              <a:off x="7465307" y="3963591"/>
              <a:ext cx="304800" cy="381000"/>
              <a:chOff x="4272" y="3072"/>
              <a:chExt cx="192" cy="240"/>
            </a:xfrm>
          </p:grpSpPr>
          <p:sp>
            <p:nvSpPr>
              <p:cNvPr id="113" name="Line 99">
                <a:extLst>
                  <a:ext uri="{FF2B5EF4-FFF2-40B4-BE49-F238E27FC236}">
                    <a16:creationId xmlns:a16="http://schemas.microsoft.com/office/drawing/2014/main" id="{0A94ADF2-1037-C84D-9B11-305A3827FCF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0">
                <a:extLst>
                  <a:ext uri="{FF2B5EF4-FFF2-40B4-BE49-F238E27FC236}">
                    <a16:creationId xmlns:a16="http://schemas.microsoft.com/office/drawing/2014/main" id="{58A51D2C-8147-7D44-BCE5-7DC11A7E0BF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1">
                <a:extLst>
                  <a:ext uri="{FF2B5EF4-FFF2-40B4-BE49-F238E27FC236}">
                    <a16:creationId xmlns:a16="http://schemas.microsoft.com/office/drawing/2014/main" id="{C70FA822-7BDA-D04C-B13A-784BEF49547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02">
                <a:extLst>
                  <a:ext uri="{FF2B5EF4-FFF2-40B4-BE49-F238E27FC236}">
                    <a16:creationId xmlns:a16="http://schemas.microsoft.com/office/drawing/2014/main" id="{5954D18E-9CE3-CC4D-90C5-F84D242E3AF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103">
                <a:extLst>
                  <a:ext uri="{FF2B5EF4-FFF2-40B4-BE49-F238E27FC236}">
                    <a16:creationId xmlns:a16="http://schemas.microsoft.com/office/drawing/2014/main" id="{37CFEB88-F565-9F40-AB3F-1F1969EDDB0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Line 104">
                <a:extLst>
                  <a:ext uri="{FF2B5EF4-FFF2-40B4-BE49-F238E27FC236}">
                    <a16:creationId xmlns:a16="http://schemas.microsoft.com/office/drawing/2014/main" id="{9D27B603-74BD-3D46-9F5B-26EA5C8859B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19" name="Straight Arrow Connector 118">
              <a:extLst>
                <a:ext uri="{FF2B5EF4-FFF2-40B4-BE49-F238E27FC236}">
                  <a16:creationId xmlns:a16="http://schemas.microsoft.com/office/drawing/2014/main" id="{ADFD8674-F89F-E343-B5A7-92E6DE0800C8}"/>
                </a:ext>
              </a:extLst>
            </p:cNvPr>
            <p:cNvCxnSpPr>
              <a:cxnSpLocks/>
            </p:cNvCxnSpPr>
            <p:nvPr/>
          </p:nvCxnSpPr>
          <p:spPr>
            <a:xfrm flipV="1">
              <a:off x="7045331" y="3428054"/>
              <a:ext cx="267491" cy="367637"/>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21" name="Group 222">
              <a:extLst>
                <a:ext uri="{FF2B5EF4-FFF2-40B4-BE49-F238E27FC236}">
                  <a16:creationId xmlns:a16="http://schemas.microsoft.com/office/drawing/2014/main" id="{08766B6A-8310-794B-9116-2CF04AC2E6EF}"/>
                </a:ext>
              </a:extLst>
            </p:cNvPr>
            <p:cNvGrpSpPr>
              <a:grpSpLocks/>
            </p:cNvGrpSpPr>
            <p:nvPr/>
          </p:nvGrpSpPr>
          <p:grpSpPr bwMode="auto">
            <a:xfrm>
              <a:off x="7937197" y="3920179"/>
              <a:ext cx="304800" cy="381000"/>
              <a:chOff x="4272" y="3072"/>
              <a:chExt cx="192" cy="240"/>
            </a:xfrm>
          </p:grpSpPr>
          <p:sp>
            <p:nvSpPr>
              <p:cNvPr id="122" name="Line 99">
                <a:extLst>
                  <a:ext uri="{FF2B5EF4-FFF2-40B4-BE49-F238E27FC236}">
                    <a16:creationId xmlns:a16="http://schemas.microsoft.com/office/drawing/2014/main" id="{511325F4-8F5D-FA4A-9BA7-02E138EB5CD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00">
                <a:extLst>
                  <a:ext uri="{FF2B5EF4-FFF2-40B4-BE49-F238E27FC236}">
                    <a16:creationId xmlns:a16="http://schemas.microsoft.com/office/drawing/2014/main" id="{BA39AA4A-7A4C-254C-B970-7A9940A3CCA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1">
                <a:extLst>
                  <a:ext uri="{FF2B5EF4-FFF2-40B4-BE49-F238E27FC236}">
                    <a16:creationId xmlns:a16="http://schemas.microsoft.com/office/drawing/2014/main" id="{AF8304F5-E05A-6B47-9881-7275FE6D7D7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102">
                <a:extLst>
                  <a:ext uri="{FF2B5EF4-FFF2-40B4-BE49-F238E27FC236}">
                    <a16:creationId xmlns:a16="http://schemas.microsoft.com/office/drawing/2014/main" id="{555C9DEE-C5C0-BC4E-82D6-B29809A78E5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Line 103">
                <a:extLst>
                  <a:ext uri="{FF2B5EF4-FFF2-40B4-BE49-F238E27FC236}">
                    <a16:creationId xmlns:a16="http://schemas.microsoft.com/office/drawing/2014/main" id="{3F679223-2A5E-F74F-8A6F-B65F6407F67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 name="Line 104">
                <a:extLst>
                  <a:ext uri="{FF2B5EF4-FFF2-40B4-BE49-F238E27FC236}">
                    <a16:creationId xmlns:a16="http://schemas.microsoft.com/office/drawing/2014/main" id="{E4571825-F99C-B54C-8559-43117CAED6B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8" name="Straight Connector 127">
              <a:extLst>
                <a:ext uri="{FF2B5EF4-FFF2-40B4-BE49-F238E27FC236}">
                  <a16:creationId xmlns:a16="http://schemas.microsoft.com/office/drawing/2014/main" id="{6778584F-1F07-E24C-911A-C742C73FA326}"/>
                </a:ext>
              </a:extLst>
            </p:cNvPr>
            <p:cNvCxnSpPr>
              <a:cxnSpLocks/>
            </p:cNvCxnSpPr>
            <p:nvPr/>
          </p:nvCxnSpPr>
          <p:spPr>
            <a:xfrm flipH="1">
              <a:off x="8096712" y="3246313"/>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Freeform 12">
              <a:extLst>
                <a:ext uri="{FF2B5EF4-FFF2-40B4-BE49-F238E27FC236}">
                  <a16:creationId xmlns:a16="http://schemas.microsoft.com/office/drawing/2014/main" id="{78DFA7B2-4895-9040-832D-202A629BFDA9}"/>
                </a:ext>
              </a:extLst>
            </p:cNvPr>
            <p:cNvSpPr>
              <a:spLocks noChangeAspect="1"/>
            </p:cNvSpPr>
            <p:nvPr/>
          </p:nvSpPr>
          <p:spPr bwMode="auto">
            <a:xfrm>
              <a:off x="8434658" y="323047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31" name="Group 222">
              <a:extLst>
                <a:ext uri="{FF2B5EF4-FFF2-40B4-BE49-F238E27FC236}">
                  <a16:creationId xmlns:a16="http://schemas.microsoft.com/office/drawing/2014/main" id="{76331626-D80F-3841-8F41-EC8F8494E254}"/>
                </a:ext>
              </a:extLst>
            </p:cNvPr>
            <p:cNvGrpSpPr>
              <a:grpSpLocks/>
            </p:cNvGrpSpPr>
            <p:nvPr/>
          </p:nvGrpSpPr>
          <p:grpSpPr bwMode="auto">
            <a:xfrm>
              <a:off x="8356297" y="3841579"/>
              <a:ext cx="304800" cy="381000"/>
              <a:chOff x="4272" y="3072"/>
              <a:chExt cx="192" cy="240"/>
            </a:xfrm>
          </p:grpSpPr>
          <p:sp>
            <p:nvSpPr>
              <p:cNvPr id="132" name="Line 99">
                <a:extLst>
                  <a:ext uri="{FF2B5EF4-FFF2-40B4-BE49-F238E27FC236}">
                    <a16:creationId xmlns:a16="http://schemas.microsoft.com/office/drawing/2014/main" id="{006838D6-5F9F-8449-B071-08041ED91F3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100">
                <a:extLst>
                  <a:ext uri="{FF2B5EF4-FFF2-40B4-BE49-F238E27FC236}">
                    <a16:creationId xmlns:a16="http://schemas.microsoft.com/office/drawing/2014/main" id="{5638171A-E887-0B4B-A766-B81CF760A28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101">
                <a:extLst>
                  <a:ext uri="{FF2B5EF4-FFF2-40B4-BE49-F238E27FC236}">
                    <a16:creationId xmlns:a16="http://schemas.microsoft.com/office/drawing/2014/main" id="{E0849EF6-C365-5947-A017-BCAF14C46A5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2">
                <a:extLst>
                  <a:ext uri="{FF2B5EF4-FFF2-40B4-BE49-F238E27FC236}">
                    <a16:creationId xmlns:a16="http://schemas.microsoft.com/office/drawing/2014/main" id="{E914F719-C60A-854E-AD92-056C5A36249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3">
                <a:extLst>
                  <a:ext uri="{FF2B5EF4-FFF2-40B4-BE49-F238E27FC236}">
                    <a16:creationId xmlns:a16="http://schemas.microsoft.com/office/drawing/2014/main" id="{02E4A553-886B-C342-8FFE-802F98DCBD2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04">
                <a:extLst>
                  <a:ext uri="{FF2B5EF4-FFF2-40B4-BE49-F238E27FC236}">
                    <a16:creationId xmlns:a16="http://schemas.microsoft.com/office/drawing/2014/main" id="{19C6BDCA-2D80-A048-86BF-D1BA08A299A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8" name="Group 210">
              <a:extLst>
                <a:ext uri="{FF2B5EF4-FFF2-40B4-BE49-F238E27FC236}">
                  <a16:creationId xmlns:a16="http://schemas.microsoft.com/office/drawing/2014/main" id="{A28AE11A-F810-7D4F-BDCD-167F0540053D}"/>
                </a:ext>
              </a:extLst>
            </p:cNvPr>
            <p:cNvGrpSpPr>
              <a:grpSpLocks/>
            </p:cNvGrpSpPr>
            <p:nvPr/>
          </p:nvGrpSpPr>
          <p:grpSpPr bwMode="auto">
            <a:xfrm>
              <a:off x="8875776" y="3230470"/>
              <a:ext cx="304800" cy="762000"/>
              <a:chOff x="3216" y="1728"/>
              <a:chExt cx="192" cy="480"/>
            </a:xfrm>
          </p:grpSpPr>
          <p:sp>
            <p:nvSpPr>
              <p:cNvPr id="139" name="Line 8">
                <a:extLst>
                  <a:ext uri="{FF2B5EF4-FFF2-40B4-BE49-F238E27FC236}">
                    <a16:creationId xmlns:a16="http://schemas.microsoft.com/office/drawing/2014/main" id="{285704BD-1712-D749-9F82-56708672953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9">
                <a:extLst>
                  <a:ext uri="{FF2B5EF4-FFF2-40B4-BE49-F238E27FC236}">
                    <a16:creationId xmlns:a16="http://schemas.microsoft.com/office/drawing/2014/main" id="{48F9846D-F8B5-0B4D-BCA7-BDD412CCE2B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0">
                <a:extLst>
                  <a:ext uri="{FF2B5EF4-FFF2-40B4-BE49-F238E27FC236}">
                    <a16:creationId xmlns:a16="http://schemas.microsoft.com/office/drawing/2014/main" id="{1620ECA1-3E76-CB43-96DC-734F00C7F67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1">
                <a:extLst>
                  <a:ext uri="{FF2B5EF4-FFF2-40B4-BE49-F238E27FC236}">
                    <a16:creationId xmlns:a16="http://schemas.microsoft.com/office/drawing/2014/main" id="{B588F5FD-2EAB-5340-929E-D6F40E32161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3" name="Group 210">
              <a:extLst>
                <a:ext uri="{FF2B5EF4-FFF2-40B4-BE49-F238E27FC236}">
                  <a16:creationId xmlns:a16="http://schemas.microsoft.com/office/drawing/2014/main" id="{C4103EF7-BC27-1745-B867-AC77A5A9AEF5}"/>
                </a:ext>
              </a:extLst>
            </p:cNvPr>
            <p:cNvGrpSpPr>
              <a:grpSpLocks/>
            </p:cNvGrpSpPr>
            <p:nvPr/>
          </p:nvGrpSpPr>
          <p:grpSpPr bwMode="auto">
            <a:xfrm>
              <a:off x="8875023" y="3963591"/>
              <a:ext cx="304800" cy="762000"/>
              <a:chOff x="3216" y="1728"/>
              <a:chExt cx="192" cy="480"/>
            </a:xfrm>
          </p:grpSpPr>
          <p:sp>
            <p:nvSpPr>
              <p:cNvPr id="144" name="Line 8">
                <a:extLst>
                  <a:ext uri="{FF2B5EF4-FFF2-40B4-BE49-F238E27FC236}">
                    <a16:creationId xmlns:a16="http://schemas.microsoft.com/office/drawing/2014/main" id="{623276AE-7C8C-3C44-8F98-7FB9D85426D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9">
                <a:extLst>
                  <a:ext uri="{FF2B5EF4-FFF2-40B4-BE49-F238E27FC236}">
                    <a16:creationId xmlns:a16="http://schemas.microsoft.com/office/drawing/2014/main" id="{A98987B7-2F3E-154C-8C4C-63E4C21E6AC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0">
                <a:extLst>
                  <a:ext uri="{FF2B5EF4-FFF2-40B4-BE49-F238E27FC236}">
                    <a16:creationId xmlns:a16="http://schemas.microsoft.com/office/drawing/2014/main" id="{63B45286-6BB8-0D4F-8601-14BD8E98419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7" name="Line 11">
                <a:extLst>
                  <a:ext uri="{FF2B5EF4-FFF2-40B4-BE49-F238E27FC236}">
                    <a16:creationId xmlns:a16="http://schemas.microsoft.com/office/drawing/2014/main" id="{94791F19-7C0F-0346-AB75-96AE482CF24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8" name="Group 222">
              <a:extLst>
                <a:ext uri="{FF2B5EF4-FFF2-40B4-BE49-F238E27FC236}">
                  <a16:creationId xmlns:a16="http://schemas.microsoft.com/office/drawing/2014/main" id="{D1223DD4-F74B-9742-87D0-3CDA6F2A3FEE}"/>
                </a:ext>
              </a:extLst>
            </p:cNvPr>
            <p:cNvGrpSpPr>
              <a:grpSpLocks/>
            </p:cNvGrpSpPr>
            <p:nvPr/>
          </p:nvGrpSpPr>
          <p:grpSpPr bwMode="auto">
            <a:xfrm>
              <a:off x="8875023" y="4643707"/>
              <a:ext cx="304800" cy="381000"/>
              <a:chOff x="4272" y="3072"/>
              <a:chExt cx="192" cy="240"/>
            </a:xfrm>
          </p:grpSpPr>
          <p:sp>
            <p:nvSpPr>
              <p:cNvPr id="149" name="Line 99">
                <a:extLst>
                  <a:ext uri="{FF2B5EF4-FFF2-40B4-BE49-F238E27FC236}">
                    <a16:creationId xmlns:a16="http://schemas.microsoft.com/office/drawing/2014/main" id="{002EE140-C246-764D-AEB5-5EB4691A00F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0">
                <a:extLst>
                  <a:ext uri="{FF2B5EF4-FFF2-40B4-BE49-F238E27FC236}">
                    <a16:creationId xmlns:a16="http://schemas.microsoft.com/office/drawing/2014/main" id="{0590E150-5F44-7344-807B-2E166ABFCA7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1">
                <a:extLst>
                  <a:ext uri="{FF2B5EF4-FFF2-40B4-BE49-F238E27FC236}">
                    <a16:creationId xmlns:a16="http://schemas.microsoft.com/office/drawing/2014/main" id="{8CEF2CBB-C92E-1D45-8C77-810EECB81D0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2">
                <a:extLst>
                  <a:ext uri="{FF2B5EF4-FFF2-40B4-BE49-F238E27FC236}">
                    <a16:creationId xmlns:a16="http://schemas.microsoft.com/office/drawing/2014/main" id="{24162040-2445-C040-A8CD-0BDD8CC9194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 name="Line 103">
                <a:extLst>
                  <a:ext uri="{FF2B5EF4-FFF2-40B4-BE49-F238E27FC236}">
                    <a16:creationId xmlns:a16="http://schemas.microsoft.com/office/drawing/2014/main" id="{63237A7A-40FB-DC45-8324-7728454700A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4" name="Line 104">
                <a:extLst>
                  <a:ext uri="{FF2B5EF4-FFF2-40B4-BE49-F238E27FC236}">
                    <a16:creationId xmlns:a16="http://schemas.microsoft.com/office/drawing/2014/main" id="{BBACDEDA-27D0-EE43-B9DE-A3F51CB97D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55" name="Straight Connector 154">
              <a:extLst>
                <a:ext uri="{FF2B5EF4-FFF2-40B4-BE49-F238E27FC236}">
                  <a16:creationId xmlns:a16="http://schemas.microsoft.com/office/drawing/2014/main" id="{D042D0B1-D274-CB47-AC19-63E496F48A3E}"/>
                </a:ext>
              </a:extLst>
            </p:cNvPr>
            <p:cNvCxnSpPr>
              <a:cxnSpLocks/>
            </p:cNvCxnSpPr>
            <p:nvPr/>
          </p:nvCxnSpPr>
          <p:spPr>
            <a:xfrm flipV="1">
              <a:off x="9959341" y="3375782"/>
              <a:ext cx="0" cy="97350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57" name="Group 209">
              <a:extLst>
                <a:ext uri="{FF2B5EF4-FFF2-40B4-BE49-F238E27FC236}">
                  <a16:creationId xmlns:a16="http://schemas.microsoft.com/office/drawing/2014/main" id="{D3DE7240-8408-B348-81E5-65342B3373F9}"/>
                </a:ext>
              </a:extLst>
            </p:cNvPr>
            <p:cNvGrpSpPr>
              <a:grpSpLocks/>
            </p:cNvGrpSpPr>
            <p:nvPr/>
          </p:nvGrpSpPr>
          <p:grpSpPr bwMode="auto">
            <a:xfrm>
              <a:off x="9880870" y="4272460"/>
              <a:ext cx="152400" cy="762000"/>
              <a:chOff x="3935" y="1728"/>
              <a:chExt cx="96" cy="480"/>
            </a:xfrm>
          </p:grpSpPr>
          <p:sp>
            <p:nvSpPr>
              <p:cNvPr id="158" name="Arc 59">
                <a:extLst>
                  <a:ext uri="{FF2B5EF4-FFF2-40B4-BE49-F238E27FC236}">
                    <a16:creationId xmlns:a16="http://schemas.microsoft.com/office/drawing/2014/main" id="{DCBE8042-04DB-7641-B729-34201531FAC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9" name="Arc 60">
                <a:extLst>
                  <a:ext uri="{FF2B5EF4-FFF2-40B4-BE49-F238E27FC236}">
                    <a16:creationId xmlns:a16="http://schemas.microsoft.com/office/drawing/2014/main" id="{C141A839-5914-4D47-A58B-0F5654A3E1E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0" name="Arc 61">
                <a:extLst>
                  <a:ext uri="{FF2B5EF4-FFF2-40B4-BE49-F238E27FC236}">
                    <a16:creationId xmlns:a16="http://schemas.microsoft.com/office/drawing/2014/main" id="{D1B972C1-157C-8948-ADB3-EC0EA91B056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Arc 62">
                <a:extLst>
                  <a:ext uri="{FF2B5EF4-FFF2-40B4-BE49-F238E27FC236}">
                    <a16:creationId xmlns:a16="http://schemas.microsoft.com/office/drawing/2014/main" id="{02A8D0FE-B560-6249-B219-FDEBBF4D5B5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2" name="Line 63">
                <a:extLst>
                  <a:ext uri="{FF2B5EF4-FFF2-40B4-BE49-F238E27FC236}">
                    <a16:creationId xmlns:a16="http://schemas.microsoft.com/office/drawing/2014/main" id="{883632FD-8A6A-614C-980E-B54C534989B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64">
                <a:extLst>
                  <a:ext uri="{FF2B5EF4-FFF2-40B4-BE49-F238E27FC236}">
                    <a16:creationId xmlns:a16="http://schemas.microsoft.com/office/drawing/2014/main" id="{A2B69774-75DB-AC4B-B5F5-FAF0001A63A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 name="Arc 65">
                <a:extLst>
                  <a:ext uri="{FF2B5EF4-FFF2-40B4-BE49-F238E27FC236}">
                    <a16:creationId xmlns:a16="http://schemas.microsoft.com/office/drawing/2014/main" id="{E2540814-DB06-F149-B46C-F542058858E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5" name="Arc 66">
                <a:extLst>
                  <a:ext uri="{FF2B5EF4-FFF2-40B4-BE49-F238E27FC236}">
                    <a16:creationId xmlns:a16="http://schemas.microsoft.com/office/drawing/2014/main" id="{84455B48-EC11-F446-94E5-EB0D86C60A6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7" name="Arc 67">
                <a:extLst>
                  <a:ext uri="{FF2B5EF4-FFF2-40B4-BE49-F238E27FC236}">
                    <a16:creationId xmlns:a16="http://schemas.microsoft.com/office/drawing/2014/main" id="{FAB0B91C-1C51-CF4E-B602-9B93E6B60A1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68">
                <a:extLst>
                  <a:ext uri="{FF2B5EF4-FFF2-40B4-BE49-F238E27FC236}">
                    <a16:creationId xmlns:a16="http://schemas.microsoft.com/office/drawing/2014/main" id="{53F0644E-71E5-414C-BE2B-3207AC6067D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Arc 69">
                <a:extLst>
                  <a:ext uri="{FF2B5EF4-FFF2-40B4-BE49-F238E27FC236}">
                    <a16:creationId xmlns:a16="http://schemas.microsoft.com/office/drawing/2014/main" id="{7F815012-370F-D241-9DD6-D820A96E40A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0" name="Arc 70">
                <a:extLst>
                  <a:ext uri="{FF2B5EF4-FFF2-40B4-BE49-F238E27FC236}">
                    <a16:creationId xmlns:a16="http://schemas.microsoft.com/office/drawing/2014/main" id="{538DEDF6-09C1-C343-B38E-72BF3697B22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1" name="Arc 71">
                <a:extLst>
                  <a:ext uri="{FF2B5EF4-FFF2-40B4-BE49-F238E27FC236}">
                    <a16:creationId xmlns:a16="http://schemas.microsoft.com/office/drawing/2014/main" id="{2B708181-DDC9-E342-B897-2F9EE21D45A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72" name="Group 222">
              <a:extLst>
                <a:ext uri="{FF2B5EF4-FFF2-40B4-BE49-F238E27FC236}">
                  <a16:creationId xmlns:a16="http://schemas.microsoft.com/office/drawing/2014/main" id="{7CF5D621-27BB-B34D-95F6-CA2E04467D90}"/>
                </a:ext>
              </a:extLst>
            </p:cNvPr>
            <p:cNvGrpSpPr>
              <a:grpSpLocks/>
            </p:cNvGrpSpPr>
            <p:nvPr/>
          </p:nvGrpSpPr>
          <p:grpSpPr bwMode="auto">
            <a:xfrm>
              <a:off x="9806941" y="4890402"/>
              <a:ext cx="304800" cy="381000"/>
              <a:chOff x="4272" y="3072"/>
              <a:chExt cx="192" cy="240"/>
            </a:xfrm>
          </p:grpSpPr>
          <p:sp>
            <p:nvSpPr>
              <p:cNvPr id="173" name="Line 99">
                <a:extLst>
                  <a:ext uri="{FF2B5EF4-FFF2-40B4-BE49-F238E27FC236}">
                    <a16:creationId xmlns:a16="http://schemas.microsoft.com/office/drawing/2014/main" id="{C60D917C-D786-A540-BFD4-2A224BB21E8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 name="Line 100">
                <a:extLst>
                  <a:ext uri="{FF2B5EF4-FFF2-40B4-BE49-F238E27FC236}">
                    <a16:creationId xmlns:a16="http://schemas.microsoft.com/office/drawing/2014/main" id="{B7E83E14-3937-004F-9353-5C634C79BAF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Line 101">
                <a:extLst>
                  <a:ext uri="{FF2B5EF4-FFF2-40B4-BE49-F238E27FC236}">
                    <a16:creationId xmlns:a16="http://schemas.microsoft.com/office/drawing/2014/main" id="{295A6AAD-A26D-C54A-BA5B-C28067FFBA1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6" name="Line 102">
                <a:extLst>
                  <a:ext uri="{FF2B5EF4-FFF2-40B4-BE49-F238E27FC236}">
                    <a16:creationId xmlns:a16="http://schemas.microsoft.com/office/drawing/2014/main" id="{9EB79457-A5C2-5541-9EE8-F5A35A3F857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7" name="Line 103">
                <a:extLst>
                  <a:ext uri="{FF2B5EF4-FFF2-40B4-BE49-F238E27FC236}">
                    <a16:creationId xmlns:a16="http://schemas.microsoft.com/office/drawing/2014/main" id="{1B635917-C9A3-294D-89C0-0B4424E323F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4">
                <a:extLst>
                  <a:ext uri="{FF2B5EF4-FFF2-40B4-BE49-F238E27FC236}">
                    <a16:creationId xmlns:a16="http://schemas.microsoft.com/office/drawing/2014/main" id="{63556B1F-2CF8-F94A-A1AC-13545BB84DB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79" name="Straight Connector 178">
              <a:extLst>
                <a:ext uri="{FF2B5EF4-FFF2-40B4-BE49-F238E27FC236}">
                  <a16:creationId xmlns:a16="http://schemas.microsoft.com/office/drawing/2014/main" id="{9493D34F-53DD-C643-8167-C24A467FE7BA}"/>
                </a:ext>
              </a:extLst>
            </p:cNvPr>
            <p:cNvCxnSpPr>
              <a:cxnSpLocks/>
            </p:cNvCxnSpPr>
            <p:nvPr/>
          </p:nvCxnSpPr>
          <p:spPr>
            <a:xfrm flipV="1">
              <a:off x="9959341" y="1711679"/>
              <a:ext cx="0" cy="137160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80" name="Group 210">
              <a:extLst>
                <a:ext uri="{FF2B5EF4-FFF2-40B4-BE49-F238E27FC236}">
                  <a16:creationId xmlns:a16="http://schemas.microsoft.com/office/drawing/2014/main" id="{D7EA5C95-7A7D-A04D-83ED-12BFE28DC1EC}"/>
                </a:ext>
              </a:extLst>
            </p:cNvPr>
            <p:cNvGrpSpPr>
              <a:grpSpLocks/>
            </p:cNvGrpSpPr>
            <p:nvPr/>
          </p:nvGrpSpPr>
          <p:grpSpPr bwMode="auto">
            <a:xfrm>
              <a:off x="10297976" y="1710768"/>
              <a:ext cx="304800" cy="762000"/>
              <a:chOff x="3216" y="1728"/>
              <a:chExt cx="192" cy="480"/>
            </a:xfrm>
          </p:grpSpPr>
          <p:sp>
            <p:nvSpPr>
              <p:cNvPr id="181" name="Line 8">
                <a:extLst>
                  <a:ext uri="{FF2B5EF4-FFF2-40B4-BE49-F238E27FC236}">
                    <a16:creationId xmlns:a16="http://schemas.microsoft.com/office/drawing/2014/main" id="{25E1A5A1-25C1-CC41-976D-B9941C879A6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2" name="Line 9">
                <a:extLst>
                  <a:ext uri="{FF2B5EF4-FFF2-40B4-BE49-F238E27FC236}">
                    <a16:creationId xmlns:a16="http://schemas.microsoft.com/office/drawing/2014/main" id="{93C06952-BD4D-284E-AEE0-E049E1D5269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3" name="Line 10">
                <a:extLst>
                  <a:ext uri="{FF2B5EF4-FFF2-40B4-BE49-F238E27FC236}">
                    <a16:creationId xmlns:a16="http://schemas.microsoft.com/office/drawing/2014/main" id="{E7962AC9-2955-8A41-AFD0-191926D8CFB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11">
                <a:extLst>
                  <a:ext uri="{FF2B5EF4-FFF2-40B4-BE49-F238E27FC236}">
                    <a16:creationId xmlns:a16="http://schemas.microsoft.com/office/drawing/2014/main" id="{37BA1019-C167-614C-880D-737FA9133E7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85" name="Straight Connector 184">
              <a:extLst>
                <a:ext uri="{FF2B5EF4-FFF2-40B4-BE49-F238E27FC236}">
                  <a16:creationId xmlns:a16="http://schemas.microsoft.com/office/drawing/2014/main" id="{2AC98F62-543E-4847-8BEE-365A1D307C98}"/>
                </a:ext>
              </a:extLst>
            </p:cNvPr>
            <p:cNvCxnSpPr>
              <a:cxnSpLocks/>
            </p:cNvCxnSpPr>
            <p:nvPr/>
          </p:nvCxnSpPr>
          <p:spPr>
            <a:xfrm flipH="1">
              <a:off x="9015978" y="3952319"/>
              <a:ext cx="100584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87" name="Oval 186">
              <a:extLst>
                <a:ext uri="{FF2B5EF4-FFF2-40B4-BE49-F238E27FC236}">
                  <a16:creationId xmlns:a16="http://schemas.microsoft.com/office/drawing/2014/main" id="{5AB00690-4C62-2244-B72F-A47B99CFDB95}"/>
                </a:ext>
              </a:extLst>
            </p:cNvPr>
            <p:cNvSpPr/>
            <p:nvPr/>
          </p:nvSpPr>
          <p:spPr>
            <a:xfrm>
              <a:off x="11250342" y="390247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88" name="Group 210">
              <a:extLst>
                <a:ext uri="{FF2B5EF4-FFF2-40B4-BE49-F238E27FC236}">
                  <a16:creationId xmlns:a16="http://schemas.microsoft.com/office/drawing/2014/main" id="{77E73509-BF19-FC4A-B513-8723DA1EEB36}"/>
                </a:ext>
              </a:extLst>
            </p:cNvPr>
            <p:cNvGrpSpPr>
              <a:grpSpLocks/>
            </p:cNvGrpSpPr>
            <p:nvPr/>
          </p:nvGrpSpPr>
          <p:grpSpPr bwMode="auto">
            <a:xfrm>
              <a:off x="10568941" y="3940231"/>
              <a:ext cx="304800" cy="762000"/>
              <a:chOff x="3216" y="1728"/>
              <a:chExt cx="192" cy="480"/>
            </a:xfrm>
          </p:grpSpPr>
          <p:sp>
            <p:nvSpPr>
              <p:cNvPr id="189" name="Line 8">
                <a:extLst>
                  <a:ext uri="{FF2B5EF4-FFF2-40B4-BE49-F238E27FC236}">
                    <a16:creationId xmlns:a16="http://schemas.microsoft.com/office/drawing/2014/main" id="{9BA4DEC8-4AE8-FC48-B373-390FEE89CA2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Line 9">
                <a:extLst>
                  <a:ext uri="{FF2B5EF4-FFF2-40B4-BE49-F238E27FC236}">
                    <a16:creationId xmlns:a16="http://schemas.microsoft.com/office/drawing/2014/main" id="{55110C0B-6618-D149-90D4-F45E5AFDB21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1" name="Line 10">
                <a:extLst>
                  <a:ext uri="{FF2B5EF4-FFF2-40B4-BE49-F238E27FC236}">
                    <a16:creationId xmlns:a16="http://schemas.microsoft.com/office/drawing/2014/main" id="{1872C24A-5275-D945-84CB-455BD5960C6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 name="Line 11">
                <a:extLst>
                  <a:ext uri="{FF2B5EF4-FFF2-40B4-BE49-F238E27FC236}">
                    <a16:creationId xmlns:a16="http://schemas.microsoft.com/office/drawing/2014/main" id="{0951AB33-CE53-CB46-B3D8-05FDCB16946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3" name="Group 222">
              <a:extLst>
                <a:ext uri="{FF2B5EF4-FFF2-40B4-BE49-F238E27FC236}">
                  <a16:creationId xmlns:a16="http://schemas.microsoft.com/office/drawing/2014/main" id="{C934632A-FD0B-0A42-A68C-CCD1AB555F3F}"/>
                </a:ext>
              </a:extLst>
            </p:cNvPr>
            <p:cNvGrpSpPr>
              <a:grpSpLocks/>
            </p:cNvGrpSpPr>
            <p:nvPr/>
          </p:nvGrpSpPr>
          <p:grpSpPr bwMode="auto">
            <a:xfrm>
              <a:off x="10299701" y="2357665"/>
              <a:ext cx="304800" cy="381000"/>
              <a:chOff x="4272" y="3072"/>
              <a:chExt cx="192" cy="240"/>
            </a:xfrm>
          </p:grpSpPr>
          <p:sp>
            <p:nvSpPr>
              <p:cNvPr id="194" name="Line 99">
                <a:extLst>
                  <a:ext uri="{FF2B5EF4-FFF2-40B4-BE49-F238E27FC236}">
                    <a16:creationId xmlns:a16="http://schemas.microsoft.com/office/drawing/2014/main" id="{787D2C0B-7099-1C4C-9D96-73E0201ED64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5" name="Line 100">
                <a:extLst>
                  <a:ext uri="{FF2B5EF4-FFF2-40B4-BE49-F238E27FC236}">
                    <a16:creationId xmlns:a16="http://schemas.microsoft.com/office/drawing/2014/main" id="{FA4251EE-B4BE-2A42-A332-9210C752FE5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101">
                <a:extLst>
                  <a:ext uri="{FF2B5EF4-FFF2-40B4-BE49-F238E27FC236}">
                    <a16:creationId xmlns:a16="http://schemas.microsoft.com/office/drawing/2014/main" id="{18184CD9-6D71-FB43-AE30-2DBCBC05D45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102">
                <a:extLst>
                  <a:ext uri="{FF2B5EF4-FFF2-40B4-BE49-F238E27FC236}">
                    <a16:creationId xmlns:a16="http://schemas.microsoft.com/office/drawing/2014/main" id="{196EB5E9-11D8-B74A-BB05-7607337225F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Line 103">
                <a:extLst>
                  <a:ext uri="{FF2B5EF4-FFF2-40B4-BE49-F238E27FC236}">
                    <a16:creationId xmlns:a16="http://schemas.microsoft.com/office/drawing/2014/main" id="{F9787082-4262-F74C-B3C2-1EFCD428E8C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9" name="Line 104">
                <a:extLst>
                  <a:ext uri="{FF2B5EF4-FFF2-40B4-BE49-F238E27FC236}">
                    <a16:creationId xmlns:a16="http://schemas.microsoft.com/office/drawing/2014/main" id="{BDD6CED6-B74B-A144-8EF4-5EC40DC1B3D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00" name="Straight Connector 199">
              <a:extLst>
                <a:ext uri="{FF2B5EF4-FFF2-40B4-BE49-F238E27FC236}">
                  <a16:creationId xmlns:a16="http://schemas.microsoft.com/office/drawing/2014/main" id="{299849BD-D2F3-FB4E-AF00-34472D91E615}"/>
                </a:ext>
              </a:extLst>
            </p:cNvPr>
            <p:cNvCxnSpPr>
              <a:cxnSpLocks/>
            </p:cNvCxnSpPr>
            <p:nvPr/>
          </p:nvCxnSpPr>
          <p:spPr>
            <a:xfrm flipH="1">
              <a:off x="10721341" y="3950391"/>
              <a:ext cx="54864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1" name="Straight Connector 200">
              <a:extLst>
                <a:ext uri="{FF2B5EF4-FFF2-40B4-BE49-F238E27FC236}">
                  <a16:creationId xmlns:a16="http://schemas.microsoft.com/office/drawing/2014/main" id="{2A5E98AD-015C-BF40-AB84-F39256966A3B}"/>
                </a:ext>
              </a:extLst>
            </p:cNvPr>
            <p:cNvCxnSpPr>
              <a:cxnSpLocks/>
            </p:cNvCxnSpPr>
            <p:nvPr/>
          </p:nvCxnSpPr>
          <p:spPr>
            <a:xfrm flipH="1">
              <a:off x="10721341" y="4649234"/>
              <a:ext cx="54864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3" name="Oval 202">
              <a:extLst>
                <a:ext uri="{FF2B5EF4-FFF2-40B4-BE49-F238E27FC236}">
                  <a16:creationId xmlns:a16="http://schemas.microsoft.com/office/drawing/2014/main" id="{3A72132E-BEE0-9441-B3F3-72EC6D61E553}"/>
                </a:ext>
              </a:extLst>
            </p:cNvPr>
            <p:cNvSpPr/>
            <p:nvPr/>
          </p:nvSpPr>
          <p:spPr>
            <a:xfrm>
              <a:off x="11361924" y="167343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5" name="Oval 204">
              <a:extLst>
                <a:ext uri="{FF2B5EF4-FFF2-40B4-BE49-F238E27FC236}">
                  <a16:creationId xmlns:a16="http://schemas.microsoft.com/office/drawing/2014/main" id="{40704AD1-35DA-084F-AAD2-364458840D9F}"/>
                </a:ext>
              </a:extLst>
            </p:cNvPr>
            <p:cNvSpPr/>
            <p:nvPr/>
          </p:nvSpPr>
          <p:spPr>
            <a:xfrm>
              <a:off x="11199364" y="460967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6" name="TextBox 205">
              <a:extLst>
                <a:ext uri="{FF2B5EF4-FFF2-40B4-BE49-F238E27FC236}">
                  <a16:creationId xmlns:a16="http://schemas.microsoft.com/office/drawing/2014/main" id="{7EE6177A-EC86-FA43-A572-35E64B66535B}"/>
                </a:ext>
              </a:extLst>
            </p:cNvPr>
            <p:cNvSpPr txBox="1"/>
            <p:nvPr/>
          </p:nvSpPr>
          <p:spPr>
            <a:xfrm flipH="1">
              <a:off x="6847411" y="2596865"/>
              <a:ext cx="59999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49</a:t>
              </a:r>
            </a:p>
            <a:p>
              <a:pPr defTabSz="457200" latinLnBrk="1" hangingPunct="0"/>
              <a:r>
                <a:rPr lang="en-US" sz="1400" dirty="0">
                  <a:solidFill>
                    <a:srgbClr val="000000"/>
                  </a:solidFill>
                  <a:latin typeface="Calibri"/>
                  <a:ea typeface="Calibri"/>
                  <a:cs typeface="Calibri"/>
                  <a:sym typeface="Calibri"/>
                </a:rPr>
                <a:t>47pF</a:t>
              </a:r>
              <a:endParaRPr lang="en-US" sz="1600" dirty="0">
                <a:solidFill>
                  <a:srgbClr val="000000"/>
                </a:solidFill>
                <a:latin typeface="Calibri"/>
                <a:ea typeface="Calibri"/>
                <a:cs typeface="Calibri"/>
                <a:sym typeface="Calibri"/>
              </a:endParaRPr>
            </a:p>
          </p:txBody>
        </p:sp>
        <p:sp>
          <p:nvSpPr>
            <p:cNvPr id="207" name="TextBox 206">
              <a:extLst>
                <a:ext uri="{FF2B5EF4-FFF2-40B4-BE49-F238E27FC236}">
                  <a16:creationId xmlns:a16="http://schemas.microsoft.com/office/drawing/2014/main" id="{2D9586AE-A958-1140-BB9D-EEA4F21A685D}"/>
                </a:ext>
              </a:extLst>
            </p:cNvPr>
            <p:cNvSpPr txBox="1"/>
            <p:nvPr/>
          </p:nvSpPr>
          <p:spPr>
            <a:xfrm flipH="1">
              <a:off x="5922571" y="115420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17</a:t>
              </a:r>
            </a:p>
            <a:p>
              <a:pPr defTabSz="457200" latinLnBrk="1" hangingPunct="0"/>
              <a:r>
                <a:rPr lang="en-US" sz="1400" dirty="0">
                  <a:solidFill>
                    <a:srgbClr val="000000"/>
                  </a:solidFill>
                  <a:latin typeface="Calibri"/>
                  <a:ea typeface="Calibri"/>
                  <a:cs typeface="Calibri"/>
                  <a:sym typeface="Calibri"/>
                </a:rPr>
                <a:t>10K</a:t>
              </a:r>
            </a:p>
          </p:txBody>
        </p:sp>
        <mc:AlternateContent xmlns:mc="http://schemas.openxmlformats.org/markup-compatibility/2006" xmlns:a14="http://schemas.microsoft.com/office/drawing/2010/main">
          <mc:Choice Requires="a14">
            <p:sp>
              <p:nvSpPr>
                <p:cNvPr id="208" name="TextBox 207">
                  <a:extLst>
                    <a:ext uri="{FF2B5EF4-FFF2-40B4-BE49-F238E27FC236}">
                      <a16:creationId xmlns:a16="http://schemas.microsoft.com/office/drawing/2014/main" id="{F4D07913-3395-124F-A770-60F23B0B4D6A}"/>
                    </a:ext>
                  </a:extLst>
                </p:cNvPr>
                <p:cNvSpPr txBox="1"/>
                <p:nvPr/>
              </p:nvSpPr>
              <p:spPr>
                <a:xfrm flipH="1">
                  <a:off x="5192540" y="2667013"/>
                  <a:ext cx="54186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15</a:t>
                  </a:r>
                </a:p>
                <a:p>
                  <a:pPr defTabSz="457200" latinLnBrk="1" hangingPunct="0"/>
                  <a:r>
                    <a:rPr lang="en-US" sz="1400" dirty="0">
                      <a:solidFill>
                        <a:srgbClr val="000000"/>
                      </a:solidFill>
                      <a:latin typeface="Calibri"/>
                      <a:ea typeface="Calibri"/>
                      <a:cs typeface="Calibri"/>
                      <a:sym typeface="Calibri"/>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sym typeface="Calibri"/>
                        </a:rPr>
                        <m:t>Ω</m:t>
                      </m:r>
                    </m:oMath>
                  </a14:m>
                  <a:endParaRPr lang="en-US" sz="1400" dirty="0">
                    <a:solidFill>
                      <a:srgbClr val="000000"/>
                    </a:solidFill>
                    <a:latin typeface="Calibri"/>
                    <a:ea typeface="Calibri"/>
                    <a:cs typeface="Calibri"/>
                    <a:sym typeface="Calibri"/>
                  </a:endParaRPr>
                </a:p>
              </p:txBody>
            </p:sp>
          </mc:Choice>
          <mc:Fallback xmlns="">
            <p:sp>
              <p:nvSpPr>
                <p:cNvPr id="208" name="TextBox 207">
                  <a:extLst>
                    <a:ext uri="{FF2B5EF4-FFF2-40B4-BE49-F238E27FC236}">
                      <a16:creationId xmlns:a16="http://schemas.microsoft.com/office/drawing/2014/main" id="{F4D07913-3395-124F-A770-60F23B0B4D6A}"/>
                    </a:ext>
                  </a:extLst>
                </p:cNvPr>
                <p:cNvSpPr txBox="1">
                  <a:spLocks noRot="1" noChangeAspect="1" noMove="1" noResize="1" noEditPoints="1" noAdjustHandles="1" noChangeArrowheads="1" noChangeShapeType="1" noTextEdit="1"/>
                </p:cNvSpPr>
                <p:nvPr/>
              </p:nvSpPr>
              <p:spPr>
                <a:xfrm flipH="1">
                  <a:off x="5192540" y="2667013"/>
                  <a:ext cx="541868" cy="523218"/>
                </a:xfrm>
                <a:prstGeom prst="rect">
                  <a:avLst/>
                </a:prstGeom>
                <a:blipFill>
                  <a:blip r:embed="rId3"/>
                  <a:stretch>
                    <a:fillRect l="-11364" t="-2381" b="-11905"/>
                  </a:stretch>
                </a:blipFill>
                <a:ln w="12700" cap="flat">
                  <a:noFill/>
                  <a:miter lim="400000"/>
                </a:ln>
                <a:effectLst/>
              </p:spPr>
              <p:txBody>
                <a:bodyPr/>
                <a:lstStyle/>
                <a:p>
                  <a:r>
                    <a:rPr lang="en-US">
                      <a:noFill/>
                    </a:rPr>
                    <a:t> </a:t>
                  </a:r>
                </a:p>
              </p:txBody>
            </p:sp>
          </mc:Fallback>
        </mc:AlternateContent>
        <p:sp>
          <p:nvSpPr>
            <p:cNvPr id="209" name="TextBox 208">
              <a:extLst>
                <a:ext uri="{FF2B5EF4-FFF2-40B4-BE49-F238E27FC236}">
                  <a16:creationId xmlns:a16="http://schemas.microsoft.com/office/drawing/2014/main" id="{3B70B2EF-899F-8D46-82E8-CB14BA24E1C4}"/>
                </a:ext>
              </a:extLst>
            </p:cNvPr>
            <p:cNvSpPr txBox="1"/>
            <p:nvPr/>
          </p:nvSpPr>
          <p:spPr>
            <a:xfrm flipH="1">
              <a:off x="6141127" y="2573644"/>
              <a:ext cx="53674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19</a:t>
              </a:r>
            </a:p>
            <a:p>
              <a:pPr defTabSz="457200" latinLnBrk="1" hangingPunct="0"/>
              <a:r>
                <a:rPr lang="en-US" sz="1400" dirty="0">
                  <a:solidFill>
                    <a:srgbClr val="000000"/>
                  </a:solidFill>
                  <a:latin typeface="Calibri"/>
                  <a:ea typeface="Calibri"/>
                  <a:cs typeface="Calibri"/>
                  <a:sym typeface="Calibri"/>
                </a:rPr>
                <a:t>47K</a:t>
              </a:r>
            </a:p>
          </p:txBody>
        </p:sp>
        <p:sp>
          <p:nvSpPr>
            <p:cNvPr id="210" name="TextBox 209">
              <a:extLst>
                <a:ext uri="{FF2B5EF4-FFF2-40B4-BE49-F238E27FC236}">
                  <a16:creationId xmlns:a16="http://schemas.microsoft.com/office/drawing/2014/main" id="{F24683A5-FC52-324A-8E0F-01B2F7E17469}"/>
                </a:ext>
              </a:extLst>
            </p:cNvPr>
            <p:cNvSpPr txBox="1"/>
            <p:nvPr/>
          </p:nvSpPr>
          <p:spPr>
            <a:xfrm flipH="1">
              <a:off x="7365291" y="110340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20</a:t>
              </a:r>
            </a:p>
            <a:p>
              <a:pPr defTabSz="457200" latinLnBrk="1" hangingPunct="0"/>
              <a:r>
                <a:rPr lang="en-US" sz="1400" dirty="0">
                  <a:solidFill>
                    <a:srgbClr val="000000"/>
                  </a:solidFill>
                  <a:latin typeface="Calibri"/>
                  <a:ea typeface="Calibri"/>
                  <a:cs typeface="Calibri"/>
                  <a:sym typeface="Calibri"/>
                </a:rPr>
                <a:t>4.7K</a:t>
              </a:r>
            </a:p>
          </p:txBody>
        </p:sp>
        <p:sp>
          <p:nvSpPr>
            <p:cNvPr id="211" name="TextBox 210">
              <a:extLst>
                <a:ext uri="{FF2B5EF4-FFF2-40B4-BE49-F238E27FC236}">
                  <a16:creationId xmlns:a16="http://schemas.microsoft.com/office/drawing/2014/main" id="{FB5C35BB-6A9A-BB40-BC15-0FE70DDF2BB1}"/>
                </a:ext>
              </a:extLst>
            </p:cNvPr>
            <p:cNvSpPr txBox="1"/>
            <p:nvPr/>
          </p:nvSpPr>
          <p:spPr>
            <a:xfrm flipH="1">
              <a:off x="10720769" y="1899551"/>
              <a:ext cx="6210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54</a:t>
              </a:r>
            </a:p>
            <a:p>
              <a:pPr defTabSz="457200" latinLnBrk="1" hangingPunct="0"/>
              <a:r>
                <a:rPr lang="en-US" sz="1400" dirty="0">
                  <a:solidFill>
                    <a:srgbClr val="000000"/>
                  </a:solidFill>
                  <a:latin typeface="Calibri"/>
                  <a:ea typeface="Calibri"/>
                  <a:cs typeface="Calibri"/>
                  <a:sym typeface="Calibri"/>
                </a:rPr>
                <a:t>47nF</a:t>
              </a:r>
            </a:p>
          </p:txBody>
        </p:sp>
        <p:sp>
          <p:nvSpPr>
            <p:cNvPr id="212" name="TextBox 211">
              <a:extLst>
                <a:ext uri="{FF2B5EF4-FFF2-40B4-BE49-F238E27FC236}">
                  <a16:creationId xmlns:a16="http://schemas.microsoft.com/office/drawing/2014/main" id="{B59C6DBB-A433-6C46-B099-A128D7985D70}"/>
                </a:ext>
              </a:extLst>
            </p:cNvPr>
            <p:cNvSpPr txBox="1"/>
            <p:nvPr/>
          </p:nvSpPr>
          <p:spPr>
            <a:xfrm flipH="1">
              <a:off x="10934310" y="4062011"/>
              <a:ext cx="86875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7</a:t>
              </a:r>
            </a:p>
            <a:p>
              <a:pPr defTabSz="457200" latinLnBrk="1" hangingPunct="0"/>
              <a:r>
                <a:rPr lang="en-US" sz="1400" dirty="0">
                  <a:solidFill>
                    <a:srgbClr val="000000"/>
                  </a:solidFill>
                  <a:latin typeface="Calibri"/>
                  <a:ea typeface="Calibri"/>
                  <a:cs typeface="Calibri"/>
                  <a:sym typeface="Calibri"/>
                </a:rPr>
                <a:t>10pnF</a:t>
              </a:r>
            </a:p>
          </p:txBody>
        </p:sp>
        <p:sp>
          <p:nvSpPr>
            <p:cNvPr id="213" name="TextBox 212">
              <a:extLst>
                <a:ext uri="{FF2B5EF4-FFF2-40B4-BE49-F238E27FC236}">
                  <a16:creationId xmlns:a16="http://schemas.microsoft.com/office/drawing/2014/main" id="{9C11C29C-7C89-5B4F-81FF-845B78F9E645}"/>
                </a:ext>
              </a:extLst>
            </p:cNvPr>
            <p:cNvSpPr txBox="1"/>
            <p:nvPr/>
          </p:nvSpPr>
          <p:spPr>
            <a:xfrm flipH="1">
              <a:off x="10907061" y="4935168"/>
              <a:ext cx="985983"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32</a:t>
              </a:r>
            </a:p>
            <a:p>
              <a:pPr defTabSz="457200" latinLnBrk="1" hangingPunct="0"/>
              <a:r>
                <a:rPr lang="en-US" sz="1400" dirty="0">
                  <a:solidFill>
                    <a:srgbClr val="000000"/>
                  </a:solidFill>
                  <a:latin typeface="Calibri"/>
                  <a:ea typeface="Calibri"/>
                  <a:cs typeface="Calibri"/>
                  <a:sym typeface="Calibri"/>
                </a:rPr>
                <a:t>150 pF</a:t>
              </a:r>
            </a:p>
          </p:txBody>
        </p:sp>
        <p:sp>
          <p:nvSpPr>
            <p:cNvPr id="214" name="TextBox 213">
              <a:extLst>
                <a:ext uri="{FF2B5EF4-FFF2-40B4-BE49-F238E27FC236}">
                  <a16:creationId xmlns:a16="http://schemas.microsoft.com/office/drawing/2014/main" id="{723F2435-A6A5-D34E-BB40-E7949EFC5183}"/>
                </a:ext>
              </a:extLst>
            </p:cNvPr>
            <p:cNvSpPr txBox="1"/>
            <p:nvPr/>
          </p:nvSpPr>
          <p:spPr>
            <a:xfrm flipH="1">
              <a:off x="10088752" y="4475959"/>
              <a:ext cx="54864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RFC</a:t>
              </a:r>
            </a:p>
            <a:p>
              <a:pPr defTabSz="457200" latinLnBrk="1" hangingPunct="0"/>
              <a:r>
                <a:rPr lang="en-US" sz="1400" dirty="0">
                  <a:solidFill>
                    <a:srgbClr val="000000"/>
                  </a:solidFill>
                  <a:latin typeface="Calibri"/>
                  <a:ea typeface="Calibri"/>
                  <a:cs typeface="Calibri"/>
                  <a:sym typeface="Calibri"/>
                </a:rPr>
                <a:t>1mH</a:t>
              </a:r>
              <a:endParaRPr lang="en-US" sz="1600" dirty="0">
                <a:solidFill>
                  <a:srgbClr val="000000"/>
                </a:solidFill>
                <a:latin typeface="Calibri"/>
                <a:ea typeface="Calibri"/>
                <a:cs typeface="Calibri"/>
                <a:sym typeface="Calibri"/>
              </a:endParaRPr>
            </a:p>
          </p:txBody>
        </p:sp>
        <p:sp>
          <p:nvSpPr>
            <p:cNvPr id="215" name="TextBox 214">
              <a:extLst>
                <a:ext uri="{FF2B5EF4-FFF2-40B4-BE49-F238E27FC236}">
                  <a16:creationId xmlns:a16="http://schemas.microsoft.com/office/drawing/2014/main" id="{2F33F62C-F037-974C-894B-9FB516C4EC54}"/>
                </a:ext>
              </a:extLst>
            </p:cNvPr>
            <p:cNvSpPr txBox="1"/>
            <p:nvPr/>
          </p:nvSpPr>
          <p:spPr>
            <a:xfrm flipH="1">
              <a:off x="10206346" y="3355140"/>
              <a:ext cx="514416"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23</a:t>
              </a:r>
            </a:p>
            <a:p>
              <a:pPr defTabSz="457200" latinLnBrk="1" hangingPunct="0"/>
              <a:r>
                <a:rPr lang="en-US" sz="1400" dirty="0">
                  <a:solidFill>
                    <a:srgbClr val="000000"/>
                  </a:solidFill>
                  <a:latin typeface="Calibri"/>
                  <a:ea typeface="Calibri"/>
                  <a:cs typeface="Calibri"/>
                  <a:sym typeface="Calibri"/>
                </a:rPr>
                <a:t>1.8K</a:t>
              </a:r>
              <a:endParaRPr lang="en-US" sz="1600" dirty="0">
                <a:solidFill>
                  <a:srgbClr val="000000"/>
                </a:solidFill>
                <a:latin typeface="Calibri"/>
                <a:ea typeface="Calibri"/>
                <a:cs typeface="Calibri"/>
                <a:sym typeface="Calibri"/>
              </a:endParaRPr>
            </a:p>
          </p:txBody>
        </p:sp>
        <p:sp>
          <p:nvSpPr>
            <p:cNvPr id="216" name="TextBox 215">
              <a:extLst>
                <a:ext uri="{FF2B5EF4-FFF2-40B4-BE49-F238E27FC236}">
                  <a16:creationId xmlns:a16="http://schemas.microsoft.com/office/drawing/2014/main" id="{350D9934-8CCA-7D44-A117-A3C3DC1DB6A6}"/>
                </a:ext>
              </a:extLst>
            </p:cNvPr>
            <p:cNvSpPr txBox="1"/>
            <p:nvPr/>
          </p:nvSpPr>
          <p:spPr>
            <a:xfrm flipH="1">
              <a:off x="9220233" y="3462848"/>
              <a:ext cx="697888" cy="76943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52</a:t>
              </a:r>
            </a:p>
            <a:p>
              <a:pPr algn="l" rtl="0" latinLnBrk="1" hangingPunct="0"/>
              <a:r>
                <a:rPr lang="en-US" sz="1400" dirty="0">
                  <a:solidFill>
                    <a:srgbClr val="000000"/>
                  </a:solidFill>
                </a:rPr>
                <a:t>1200pF</a:t>
              </a:r>
            </a:p>
            <a:p>
              <a:pPr defTabSz="457200" latinLnBrk="1" hangingPunct="0"/>
              <a:endParaRPr lang="en-US" sz="1600" dirty="0">
                <a:solidFill>
                  <a:srgbClr val="000000"/>
                </a:solidFill>
                <a:latin typeface="Calibri"/>
                <a:ea typeface="Calibri"/>
                <a:cs typeface="Calibri"/>
                <a:sym typeface="Calibri"/>
              </a:endParaRPr>
            </a:p>
          </p:txBody>
        </p:sp>
        <p:sp>
          <p:nvSpPr>
            <p:cNvPr id="217" name="TextBox 216">
              <a:extLst>
                <a:ext uri="{FF2B5EF4-FFF2-40B4-BE49-F238E27FC236}">
                  <a16:creationId xmlns:a16="http://schemas.microsoft.com/office/drawing/2014/main" id="{67199246-6860-EA46-80D1-AE4B7489434E}"/>
                </a:ext>
              </a:extLst>
            </p:cNvPr>
            <p:cNvSpPr txBox="1"/>
            <p:nvPr/>
          </p:nvSpPr>
          <p:spPr>
            <a:xfrm flipH="1">
              <a:off x="9177505" y="4265487"/>
              <a:ext cx="697887"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53</a:t>
              </a:r>
            </a:p>
            <a:p>
              <a:pPr algn="l" rtl="0" latinLnBrk="1" hangingPunct="0"/>
              <a:r>
                <a:rPr lang="en-US" sz="1400" dirty="0">
                  <a:solidFill>
                    <a:srgbClr val="000000"/>
                  </a:solidFill>
                </a:rPr>
                <a:t>1200pF</a:t>
              </a:r>
              <a:endParaRPr lang="en-US" sz="1600" dirty="0">
                <a:solidFill>
                  <a:srgbClr val="000000"/>
                </a:solidFill>
              </a:endParaRPr>
            </a:p>
          </p:txBody>
        </p:sp>
        <p:sp>
          <p:nvSpPr>
            <p:cNvPr id="219" name="Oval 218">
              <a:extLst>
                <a:ext uri="{FF2B5EF4-FFF2-40B4-BE49-F238E27FC236}">
                  <a16:creationId xmlns:a16="http://schemas.microsoft.com/office/drawing/2014/main" id="{93AC97A6-1EA2-9744-8D6D-E49567966DFF}"/>
                </a:ext>
              </a:extLst>
            </p:cNvPr>
            <p:cNvSpPr/>
            <p:nvPr/>
          </p:nvSpPr>
          <p:spPr>
            <a:xfrm>
              <a:off x="6557288" y="31970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0" name="Oval 219">
              <a:extLst>
                <a:ext uri="{FF2B5EF4-FFF2-40B4-BE49-F238E27FC236}">
                  <a16:creationId xmlns:a16="http://schemas.microsoft.com/office/drawing/2014/main" id="{603FA183-4049-5C4E-91AA-322BE5E21453}"/>
                </a:ext>
              </a:extLst>
            </p:cNvPr>
            <p:cNvSpPr/>
            <p:nvPr/>
          </p:nvSpPr>
          <p:spPr>
            <a:xfrm>
              <a:off x="8970176" y="390619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1" name="Oval 220">
              <a:extLst>
                <a:ext uri="{FF2B5EF4-FFF2-40B4-BE49-F238E27FC236}">
                  <a16:creationId xmlns:a16="http://schemas.microsoft.com/office/drawing/2014/main" id="{4853B6C5-BDB7-B24A-BB26-B6809ED39877}"/>
                </a:ext>
              </a:extLst>
            </p:cNvPr>
            <p:cNvSpPr/>
            <p:nvPr/>
          </p:nvSpPr>
          <p:spPr>
            <a:xfrm>
              <a:off x="6565088" y="16619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3" name="TextBox 222">
              <a:extLst>
                <a:ext uri="{FF2B5EF4-FFF2-40B4-BE49-F238E27FC236}">
                  <a16:creationId xmlns:a16="http://schemas.microsoft.com/office/drawing/2014/main" id="{09796183-088F-284D-BD17-75A928E724DB}"/>
                </a:ext>
              </a:extLst>
            </p:cNvPr>
            <p:cNvSpPr txBox="1"/>
            <p:nvPr/>
          </p:nvSpPr>
          <p:spPr>
            <a:xfrm flipH="1">
              <a:off x="5570760" y="3847566"/>
              <a:ext cx="99913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8</a:t>
              </a:r>
            </a:p>
            <a:p>
              <a:pPr defTabSz="457200" latinLnBrk="1" hangingPunct="0"/>
              <a:r>
                <a:rPr lang="en-US" sz="1400" dirty="0">
                  <a:solidFill>
                    <a:srgbClr val="000000"/>
                  </a:solidFill>
                  <a:latin typeface="Calibri"/>
                  <a:ea typeface="Calibri"/>
                  <a:cs typeface="Calibri"/>
                  <a:sym typeface="Calibri"/>
                </a:rPr>
                <a:t>MVAM108</a:t>
              </a:r>
            </a:p>
          </p:txBody>
        </p:sp>
        <p:sp>
          <p:nvSpPr>
            <p:cNvPr id="224" name="TextBox 223">
              <a:extLst>
                <a:ext uri="{FF2B5EF4-FFF2-40B4-BE49-F238E27FC236}">
                  <a16:creationId xmlns:a16="http://schemas.microsoft.com/office/drawing/2014/main" id="{05794FAE-AD3B-A74F-9F98-29D48C746461}"/>
                </a:ext>
              </a:extLst>
            </p:cNvPr>
            <p:cNvSpPr txBox="1"/>
            <p:nvPr/>
          </p:nvSpPr>
          <p:spPr>
            <a:xfrm flipH="1">
              <a:off x="7670024" y="2586705"/>
              <a:ext cx="56665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51</a:t>
              </a:r>
            </a:p>
            <a:p>
              <a:pPr defTabSz="457200" latinLnBrk="1" hangingPunct="0"/>
              <a:r>
                <a:rPr lang="en-US" sz="1400" dirty="0">
                  <a:solidFill>
                    <a:srgbClr val="000000"/>
                  </a:solidFill>
                  <a:latin typeface="Calibri"/>
                  <a:ea typeface="Calibri"/>
                  <a:cs typeface="Calibri"/>
                  <a:sym typeface="Calibri"/>
                </a:rPr>
                <a:t>390pF</a:t>
              </a:r>
            </a:p>
          </p:txBody>
        </p:sp>
        <p:sp>
          <p:nvSpPr>
            <p:cNvPr id="225" name="TextBox 224">
              <a:extLst>
                <a:ext uri="{FF2B5EF4-FFF2-40B4-BE49-F238E27FC236}">
                  <a16:creationId xmlns:a16="http://schemas.microsoft.com/office/drawing/2014/main" id="{0DFA632C-591D-D142-B14D-EADA4CADF41C}"/>
                </a:ext>
              </a:extLst>
            </p:cNvPr>
            <p:cNvSpPr txBox="1"/>
            <p:nvPr/>
          </p:nvSpPr>
          <p:spPr>
            <a:xfrm flipH="1">
              <a:off x="8564849" y="3603118"/>
              <a:ext cx="52374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21</a:t>
              </a:r>
            </a:p>
            <a:p>
              <a:pPr defTabSz="457200" latinLnBrk="1" hangingPunct="0"/>
              <a:r>
                <a:rPr lang="en-US" sz="1400" dirty="0">
                  <a:solidFill>
                    <a:srgbClr val="000000"/>
                  </a:solidFill>
                  <a:latin typeface="Calibri"/>
                  <a:ea typeface="Calibri"/>
                  <a:cs typeface="Calibri"/>
                  <a:sym typeface="Calibri"/>
                </a:rPr>
                <a:t>47K</a:t>
              </a:r>
              <a:endParaRPr lang="en-US" sz="1600" dirty="0">
                <a:solidFill>
                  <a:srgbClr val="000000"/>
                </a:solidFill>
                <a:latin typeface="Calibri"/>
                <a:ea typeface="Calibri"/>
                <a:cs typeface="Calibri"/>
                <a:sym typeface="Calibri"/>
              </a:endParaRPr>
            </a:p>
          </p:txBody>
        </p:sp>
        <p:sp>
          <p:nvSpPr>
            <p:cNvPr id="226" name="TextBox 225">
              <a:extLst>
                <a:ext uri="{FF2B5EF4-FFF2-40B4-BE49-F238E27FC236}">
                  <a16:creationId xmlns:a16="http://schemas.microsoft.com/office/drawing/2014/main" id="{AB7C121B-5D3C-A24E-8802-12A00ECA8441}"/>
                </a:ext>
              </a:extLst>
            </p:cNvPr>
            <p:cNvSpPr txBox="1"/>
            <p:nvPr/>
          </p:nvSpPr>
          <p:spPr>
            <a:xfrm flipH="1">
              <a:off x="8121778" y="3611667"/>
              <a:ext cx="35293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9</a:t>
              </a:r>
              <a:endParaRPr lang="en-US" sz="1400" baseline="-25000" dirty="0">
                <a:solidFill>
                  <a:srgbClr val="000000"/>
                </a:solidFill>
                <a:latin typeface="Calibri"/>
                <a:ea typeface="Calibri"/>
                <a:cs typeface="Calibri"/>
                <a:sym typeface="Calibri"/>
              </a:endParaRPr>
            </a:p>
          </p:txBody>
        </p:sp>
        <p:sp>
          <p:nvSpPr>
            <p:cNvPr id="227" name="TextBox 226">
              <a:extLst>
                <a:ext uri="{FF2B5EF4-FFF2-40B4-BE49-F238E27FC236}">
                  <a16:creationId xmlns:a16="http://schemas.microsoft.com/office/drawing/2014/main" id="{3D8E5082-8EF7-5647-93AA-767F9387C6A5}"/>
                </a:ext>
              </a:extLst>
            </p:cNvPr>
            <p:cNvSpPr txBox="1"/>
            <p:nvPr/>
          </p:nvSpPr>
          <p:spPr>
            <a:xfrm flipH="1">
              <a:off x="7671231" y="3768526"/>
              <a:ext cx="42211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9</a:t>
              </a:r>
              <a:endParaRPr lang="en-US" sz="1600" baseline="-25000" dirty="0">
                <a:solidFill>
                  <a:srgbClr val="000000"/>
                </a:solidFill>
                <a:latin typeface="Calibri"/>
                <a:ea typeface="Calibri"/>
                <a:cs typeface="Calibri"/>
                <a:sym typeface="Calibri"/>
              </a:endParaRPr>
            </a:p>
          </p:txBody>
        </p:sp>
        <p:sp>
          <p:nvSpPr>
            <p:cNvPr id="228" name="TextBox 227">
              <a:extLst>
                <a:ext uri="{FF2B5EF4-FFF2-40B4-BE49-F238E27FC236}">
                  <a16:creationId xmlns:a16="http://schemas.microsoft.com/office/drawing/2014/main" id="{FE6D5EFD-289F-A045-9CF2-266AB336A440}"/>
                </a:ext>
              </a:extLst>
            </p:cNvPr>
            <p:cNvSpPr txBox="1"/>
            <p:nvPr/>
          </p:nvSpPr>
          <p:spPr>
            <a:xfrm flipH="1">
              <a:off x="6715487" y="3523670"/>
              <a:ext cx="51472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50</a:t>
              </a:r>
            </a:p>
            <a:p>
              <a:pPr defTabSz="457200" latinLnBrk="1" hangingPunct="0"/>
              <a:r>
                <a:rPr lang="en-US" sz="1400" dirty="0">
                  <a:solidFill>
                    <a:srgbClr val="000000"/>
                  </a:solidFill>
                  <a:latin typeface="Calibri"/>
                  <a:ea typeface="Calibri"/>
                  <a:cs typeface="Calibri"/>
                  <a:sym typeface="Calibri"/>
                </a:rPr>
                <a:t>25pF</a:t>
              </a:r>
            </a:p>
          </p:txBody>
        </p:sp>
        <p:sp>
          <p:nvSpPr>
            <p:cNvPr id="229" name="TextBox 228">
              <a:extLst>
                <a:ext uri="{FF2B5EF4-FFF2-40B4-BE49-F238E27FC236}">
                  <a16:creationId xmlns:a16="http://schemas.microsoft.com/office/drawing/2014/main" id="{9DEA9497-142C-1A46-B25B-C96B9B28B8A2}"/>
                </a:ext>
              </a:extLst>
            </p:cNvPr>
            <p:cNvSpPr txBox="1"/>
            <p:nvPr/>
          </p:nvSpPr>
          <p:spPr>
            <a:xfrm flipH="1">
              <a:off x="9128204" y="2521396"/>
              <a:ext cx="79783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J309</a:t>
              </a:r>
              <a:endParaRPr lang="en-US" sz="1600" baseline="-25000" dirty="0">
                <a:solidFill>
                  <a:srgbClr val="000000"/>
                </a:solidFill>
                <a:latin typeface="Calibri"/>
                <a:ea typeface="Calibri"/>
                <a:cs typeface="Calibri"/>
                <a:sym typeface="Calibri"/>
              </a:endParaRPr>
            </a:p>
          </p:txBody>
        </p:sp>
        <p:sp>
          <p:nvSpPr>
            <p:cNvPr id="230" name="TextBox 229">
              <a:extLst>
                <a:ext uri="{FF2B5EF4-FFF2-40B4-BE49-F238E27FC236}">
                  <a16:creationId xmlns:a16="http://schemas.microsoft.com/office/drawing/2014/main" id="{954BA157-5DCA-3C47-A222-10992643FE2A}"/>
                </a:ext>
              </a:extLst>
            </p:cNvPr>
            <p:cNvSpPr txBox="1"/>
            <p:nvPr/>
          </p:nvSpPr>
          <p:spPr>
            <a:xfrm flipH="1">
              <a:off x="11166707" y="1238878"/>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a:t>
              </a:r>
              <a:endParaRPr lang="en-US" sz="1600" baseline="-25000" dirty="0">
                <a:solidFill>
                  <a:srgbClr val="000000"/>
                </a:solidFill>
                <a:latin typeface="Calibri"/>
                <a:ea typeface="Calibri"/>
                <a:cs typeface="Calibri"/>
                <a:sym typeface="Calibri"/>
              </a:endParaRPr>
            </a:p>
          </p:txBody>
        </p:sp>
        <p:sp>
          <p:nvSpPr>
            <p:cNvPr id="234" name="Oval 233">
              <a:extLst>
                <a:ext uri="{FF2B5EF4-FFF2-40B4-BE49-F238E27FC236}">
                  <a16:creationId xmlns:a16="http://schemas.microsoft.com/office/drawing/2014/main" id="{EA9AA8C6-4271-504B-B4AC-4EA51088BBAF}"/>
                </a:ext>
              </a:extLst>
            </p:cNvPr>
            <p:cNvSpPr/>
            <p:nvPr/>
          </p:nvSpPr>
          <p:spPr>
            <a:xfrm>
              <a:off x="6565088" y="220039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8" name="Oval 217">
              <a:extLst>
                <a:ext uri="{FF2B5EF4-FFF2-40B4-BE49-F238E27FC236}">
                  <a16:creationId xmlns:a16="http://schemas.microsoft.com/office/drawing/2014/main" id="{5C16EC76-466F-4140-89F6-A94DABF9DB57}"/>
                </a:ext>
              </a:extLst>
            </p:cNvPr>
            <p:cNvSpPr/>
            <p:nvPr/>
          </p:nvSpPr>
          <p:spPr>
            <a:xfrm>
              <a:off x="5692255" y="320322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2" name="TextBox 221">
              <a:extLst>
                <a:ext uri="{FF2B5EF4-FFF2-40B4-BE49-F238E27FC236}">
                  <a16:creationId xmlns:a16="http://schemas.microsoft.com/office/drawing/2014/main" id="{7D972206-6856-1D49-B41B-A60C1797BC2F}"/>
                </a:ext>
              </a:extLst>
            </p:cNvPr>
            <p:cNvSpPr txBox="1"/>
            <p:nvPr/>
          </p:nvSpPr>
          <p:spPr>
            <a:xfrm flipH="1">
              <a:off x="5264552" y="3375783"/>
              <a:ext cx="107817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LM393 pin 7</a:t>
              </a:r>
            </a:p>
          </p:txBody>
        </p:sp>
        <p:cxnSp>
          <p:nvCxnSpPr>
            <p:cNvPr id="233" name="Straight Connector 232">
              <a:extLst>
                <a:ext uri="{FF2B5EF4-FFF2-40B4-BE49-F238E27FC236}">
                  <a16:creationId xmlns:a16="http://schemas.microsoft.com/office/drawing/2014/main" id="{1DA54A6C-9DDD-6847-8A89-8888EB5817EF}"/>
                </a:ext>
              </a:extLst>
            </p:cNvPr>
            <p:cNvCxnSpPr>
              <a:cxnSpLocks/>
            </p:cNvCxnSpPr>
            <p:nvPr/>
          </p:nvCxnSpPr>
          <p:spPr>
            <a:xfrm flipH="1">
              <a:off x="5328664" y="1720390"/>
              <a:ext cx="42809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5" name="Oval 234">
              <a:extLst>
                <a:ext uri="{FF2B5EF4-FFF2-40B4-BE49-F238E27FC236}">
                  <a16:creationId xmlns:a16="http://schemas.microsoft.com/office/drawing/2014/main" id="{4851C4DC-7D96-834E-8A75-2168378CDB39}"/>
                </a:ext>
              </a:extLst>
            </p:cNvPr>
            <p:cNvSpPr/>
            <p:nvPr/>
          </p:nvSpPr>
          <p:spPr>
            <a:xfrm>
              <a:off x="5298713" y="167536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8" name="TextBox 237">
              <a:extLst>
                <a:ext uri="{FF2B5EF4-FFF2-40B4-BE49-F238E27FC236}">
                  <a16:creationId xmlns:a16="http://schemas.microsoft.com/office/drawing/2014/main" id="{C84ACA23-D2F1-104B-A8AE-EC7C8B7FEBAA}"/>
                </a:ext>
              </a:extLst>
            </p:cNvPr>
            <p:cNvSpPr txBox="1"/>
            <p:nvPr/>
          </p:nvSpPr>
          <p:spPr>
            <a:xfrm>
              <a:off x="5169168" y="1166335"/>
              <a:ext cx="652211"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RIT 1</a:t>
              </a:r>
              <a:endParaRPr lang="en-US" sz="1600" baseline="-25000" dirty="0">
                <a:solidFill>
                  <a:srgbClr val="000000"/>
                </a:solidFill>
                <a:latin typeface="Calibri"/>
                <a:ea typeface="Calibri"/>
                <a:cs typeface="Calibri"/>
                <a:sym typeface="Calibri"/>
              </a:endParaRPr>
            </a:p>
          </p:txBody>
        </p:sp>
        <p:sp>
          <p:nvSpPr>
            <p:cNvPr id="239" name="Oval 238">
              <a:extLst>
                <a:ext uri="{FF2B5EF4-FFF2-40B4-BE49-F238E27FC236}">
                  <a16:creationId xmlns:a16="http://schemas.microsoft.com/office/drawing/2014/main" id="{F4687967-4F12-6544-9FA5-7592AFAED000}"/>
                </a:ext>
              </a:extLst>
            </p:cNvPr>
            <p:cNvSpPr/>
            <p:nvPr/>
          </p:nvSpPr>
          <p:spPr>
            <a:xfrm>
              <a:off x="10679728" y="390601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0" name="Oval 239">
              <a:extLst>
                <a:ext uri="{FF2B5EF4-FFF2-40B4-BE49-F238E27FC236}">
                  <a16:creationId xmlns:a16="http://schemas.microsoft.com/office/drawing/2014/main" id="{DBCB6409-A67D-8147-B904-9E7CA6A8A081}"/>
                </a:ext>
              </a:extLst>
            </p:cNvPr>
            <p:cNvSpPr/>
            <p:nvPr/>
          </p:nvSpPr>
          <p:spPr>
            <a:xfrm>
              <a:off x="10672636" y="460067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79562261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Blank</a:t>
            </a:r>
          </a:p>
        </p:txBody>
      </p:sp>
      <p:sp>
        <p:nvSpPr>
          <p:cNvPr id="15" name="TextBox 14">
            <a:extLst>
              <a:ext uri="{FF2B5EF4-FFF2-40B4-BE49-F238E27FC236}">
                <a16:creationId xmlns:a16="http://schemas.microsoft.com/office/drawing/2014/main" id="{34EE796B-9DCB-DE41-AEA4-31CBF97794EF}"/>
              </a:ext>
            </a:extLst>
          </p:cNvPr>
          <p:cNvSpPr txBox="1"/>
          <p:nvPr/>
        </p:nvSpPr>
        <p:spPr>
          <a:xfrm>
            <a:off x="472108" y="1413172"/>
            <a:ext cx="11529391" cy="499112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defTabSz="457200" latinLnBrk="1" hangingPunct="0"/>
            <a:r>
              <a:rPr lang="en-US" sz="2000" dirty="0">
                <a:solidFill>
                  <a:srgbClr val="000000"/>
                </a:solidFill>
                <a:ea typeface="Cambria Math" panose="02040503050406030204" pitchFamily="18" charset="0"/>
                <a:sym typeface="Calibri"/>
              </a:rPr>
              <a:t>x.</a:t>
            </a:r>
          </a:p>
          <a:p>
            <a:pPr marL="342900" indent="-342900" defTabSz="457200" latinLnBrk="1" hangingPunct="0">
              <a:buFont typeface="Arial" panose="020B0604020202020204" pitchFamily="34" charset="0"/>
              <a:buChar char="•"/>
            </a:pPr>
            <a:endParaRPr lang="en-US" sz="2000" b="1" dirty="0">
              <a:solidFill>
                <a:srgbClr val="000000"/>
              </a:solidFill>
              <a:latin typeface="Calibri"/>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76</a:t>
            </a:fld>
            <a:endParaRPr lang="en-US"/>
          </a:p>
        </p:txBody>
      </p:sp>
    </p:spTree>
    <p:extLst>
      <p:ext uri="{BB962C8B-B14F-4D97-AF65-F5344CB8AC3E}">
        <p14:creationId xmlns:p14="http://schemas.microsoft.com/office/powerpoint/2010/main" val="5267346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123321"/>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27: Gain limiting</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10682354" cy="452354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hangingPunct="0">
                  <a:buFont typeface="+mj-lt"/>
                  <a:buAutoNum type="arabicPeriod"/>
                </a:pPr>
                <a:r>
                  <a:rPr lang="en-US" sz="2000" dirty="0">
                    <a:solidFill>
                      <a:srgbClr val="000000"/>
                    </a:solidFill>
                    <a:sym typeface="Calibri"/>
                  </a:rPr>
                  <a:t>Measure the voltage, V, on R23</a:t>
                </a:r>
              </a:p>
              <a:p>
                <a:pPr marL="457200" indent="-457200" hangingPunct="0">
                  <a:buFont typeface="+mj-lt"/>
                  <a:buAutoNum type="arabicPeriod"/>
                </a:pPr>
                <a:r>
                  <a:rPr lang="en-US" sz="2000" dirty="0">
                    <a:solidFill>
                      <a:srgbClr val="000000"/>
                    </a:solidFill>
                    <a:sym typeface="Calibri"/>
                  </a:rPr>
                  <a:t>In deriving the oscillation condition, we neglected the inductor resistance and drain source resistance,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𝑟</m:t>
                        </m:r>
                      </m:e>
                      <m:sub>
                        <m:r>
                          <a:rPr lang="en-US" sz="2000" b="0" i="1" smtClean="0">
                            <a:solidFill>
                              <a:srgbClr val="000000"/>
                            </a:solidFill>
                            <a:latin typeface="Cambria Math" panose="02040503050406030204" pitchFamily="18" charset="0"/>
                            <a:sym typeface="Calibri"/>
                          </a:rPr>
                          <m:t>𝑑</m:t>
                        </m:r>
                      </m:sub>
                    </m:sSub>
                    <m:r>
                      <a:rPr lang="en-US" sz="2000" b="0" i="0" smtClean="0">
                        <a:solidFill>
                          <a:srgbClr val="000000"/>
                        </a:solidFill>
                        <a:latin typeface="Cambria Math" panose="02040503050406030204" pitchFamily="18" charset="0"/>
                        <a:sym typeface="Calibri"/>
                      </a:rPr>
                      <m:t>.</m:t>
                    </m:r>
                  </m:oMath>
                </a14:m>
                <a:r>
                  <a:rPr lang="en-US" sz="2000" dirty="0">
                    <a:solidFill>
                      <a:srgbClr val="000000"/>
                    </a:solidFill>
                    <a:sym typeface="Calibri"/>
                  </a:rPr>
                  <a:t>  How does this affect the conditions.  L9 has a Q of 250 and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𝑟</m:t>
                        </m:r>
                      </m:e>
                      <m:sub>
                        <m:r>
                          <a:rPr lang="en-US" sz="2000" b="0" i="1" smtClean="0">
                            <a:solidFill>
                              <a:srgbClr val="000000"/>
                            </a:solidFill>
                            <a:latin typeface="Cambria Math" panose="02040503050406030204" pitchFamily="18" charset="0"/>
                            <a:sym typeface="Calibri"/>
                          </a:rPr>
                          <m:t>𝑑</m:t>
                        </m:r>
                      </m:sub>
                    </m:s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sym typeface="Calibri"/>
                      </a:rPr>
                      <m:t>𝑘</m:t>
                    </m:r>
                    <m:r>
                      <m:rPr>
                        <m:sty m:val="p"/>
                      </m:rPr>
                      <a:rPr lang="el-GR" sz="2000" b="0" i="1" smtClean="0">
                        <a:solidFill>
                          <a:srgbClr val="000000"/>
                        </a:solidFill>
                        <a:latin typeface="Cambria Math" panose="02040503050406030204" pitchFamily="18" charset="0"/>
                        <a:ea typeface="Cambria Math" panose="02040503050406030204" pitchFamily="18" charset="0"/>
                        <a:sym typeface="Calibri"/>
                      </a:rPr>
                      <m:t>Ω</m:t>
                    </m:r>
                  </m:oMath>
                </a14:m>
                <a:r>
                  <a:rPr lang="en-US" sz="2000" dirty="0">
                    <a:solidFill>
                      <a:srgbClr val="000000"/>
                    </a:solidFill>
                    <a:sym typeface="Calibri"/>
                  </a:rPr>
                  <a:t>, now what is the predicted V.</a:t>
                </a:r>
              </a:p>
              <a:p>
                <a:pPr marL="457200" indent="-457200" hangingPunct="0">
                  <a:buFont typeface="+mj-lt"/>
                  <a:buAutoNum type="arabicPeriod"/>
                </a:pPr>
                <a:r>
                  <a:rPr lang="en-US" sz="2000" dirty="0">
                    <a:solidFill>
                      <a:srgbClr val="000000"/>
                    </a:solidFill>
                    <a:sym typeface="Calibri"/>
                  </a:rPr>
                  <a:t>Find the loss ratio </a:t>
                </a:r>
                <a14:m>
                  <m:oMath xmlns:m="http://schemas.openxmlformats.org/officeDocument/2006/math">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𝑉</m:t>
                        </m:r>
                      </m:num>
                      <m:den>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𝑖</m:t>
                            </m:r>
                          </m:sub>
                        </m:sSub>
                      </m:den>
                    </m:f>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and calculate what it should be.</a:t>
                </a:r>
              </a:p>
              <a:p>
                <a:pPr marL="457200" indent="-457200" hangingPunct="0">
                  <a:buFont typeface="+mj-lt"/>
                  <a:buAutoNum type="arabicPeriod"/>
                </a:pPr>
                <a:r>
                  <a:rPr lang="en-US" sz="2000" dirty="0">
                    <a:solidFill>
                      <a:srgbClr val="000000"/>
                    </a:solidFill>
                    <a:sym typeface="Calibri"/>
                  </a:rPr>
                  <a:t>Measure the temperature dependence of the VFO</a:t>
                </a:r>
              </a:p>
              <a:p>
                <a:pPr marL="457200" indent="-457200" hangingPunct="0">
                  <a:buFont typeface="+mj-lt"/>
                  <a:buAutoNum type="arabicPeriod"/>
                </a:pPr>
                <a:r>
                  <a:rPr lang="en-US" sz="2000" dirty="0">
                    <a:solidFill>
                      <a:srgbClr val="000000"/>
                    </a:solidFill>
                    <a:sym typeface="Calibri"/>
                  </a:rPr>
                  <a:t>How much does the temperature have to change to cause a 100Hz shift?</a:t>
                </a:r>
              </a:p>
              <a:p>
                <a:pPr marL="457200" indent="-457200" hangingPunct="0">
                  <a:buFont typeface="+mj-lt"/>
                  <a:buAutoNum type="arabicPeriod"/>
                </a:pPr>
                <a:r>
                  <a:rPr lang="en-US" sz="2000" dirty="0">
                    <a:solidFill>
                      <a:srgbClr val="000000"/>
                    </a:solidFill>
                    <a:sym typeface="Calibri"/>
                  </a:rPr>
                  <a:t>What is the oscillation change if we remove one turn of the inductor</a:t>
                </a:r>
              </a:p>
              <a:p>
                <a:pPr marL="457200" indent="-457200" hangingPunct="0">
                  <a:buFont typeface="+mj-lt"/>
                  <a:buAutoNum type="arabicPeriod"/>
                </a:pPr>
                <a:r>
                  <a:rPr lang="en-US" sz="2000" dirty="0">
                    <a:solidFill>
                      <a:srgbClr val="000000"/>
                    </a:solidFill>
                    <a:sym typeface="Calibri"/>
                  </a:rPr>
                  <a:t>What is the RIT tuning range?</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4208" y="1439898"/>
                <a:ext cx="10682354" cy="4523548"/>
              </a:xfrm>
              <a:prstGeom prst="rect">
                <a:avLst/>
              </a:prstGeom>
              <a:blipFill>
                <a:blip r:embed="rId3"/>
                <a:stretch>
                  <a:fillRect l="-950" t="-840" r="-594"/>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77</a:t>
            </a:fld>
            <a:endParaRPr lang="en-US"/>
          </a:p>
        </p:txBody>
      </p:sp>
    </p:spTree>
    <p:extLst>
      <p:ext uri="{BB962C8B-B14F-4D97-AF65-F5344CB8AC3E}">
        <p14:creationId xmlns:p14="http://schemas.microsoft.com/office/powerpoint/2010/main" val="416808526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Blank</a:t>
            </a:r>
          </a:p>
        </p:txBody>
      </p:sp>
      <p:sp>
        <p:nvSpPr>
          <p:cNvPr id="15" name="TextBox 14">
            <a:extLst>
              <a:ext uri="{FF2B5EF4-FFF2-40B4-BE49-F238E27FC236}">
                <a16:creationId xmlns:a16="http://schemas.microsoft.com/office/drawing/2014/main" id="{34EE796B-9DCB-DE41-AEA4-31CBF97794EF}"/>
              </a:ext>
            </a:extLst>
          </p:cNvPr>
          <p:cNvSpPr txBox="1"/>
          <p:nvPr/>
        </p:nvSpPr>
        <p:spPr>
          <a:xfrm>
            <a:off x="472108" y="1413172"/>
            <a:ext cx="11529391" cy="499112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defTabSz="457200" latinLnBrk="1" hangingPunct="0"/>
            <a:r>
              <a:rPr lang="en-US" sz="2000" dirty="0">
                <a:solidFill>
                  <a:srgbClr val="000000"/>
                </a:solidFill>
                <a:ea typeface="Cambria Math" panose="02040503050406030204" pitchFamily="18" charset="0"/>
                <a:sym typeface="Calibri"/>
              </a:rPr>
              <a:t>x.</a:t>
            </a:r>
          </a:p>
          <a:p>
            <a:pPr marL="342900" indent="-342900" defTabSz="457200" latinLnBrk="1" hangingPunct="0">
              <a:buFont typeface="Arial" panose="020B0604020202020204" pitchFamily="34" charset="0"/>
              <a:buChar char="•"/>
            </a:pPr>
            <a:endParaRPr lang="en-US" sz="2000" b="1" dirty="0">
              <a:solidFill>
                <a:srgbClr val="000000"/>
              </a:solidFill>
              <a:latin typeface="Calibri"/>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78</a:t>
            </a:fld>
            <a:endParaRPr lang="en-US"/>
          </a:p>
        </p:txBody>
      </p:sp>
    </p:spTree>
    <p:extLst>
      <p:ext uri="{BB962C8B-B14F-4D97-AF65-F5344CB8AC3E}">
        <p14:creationId xmlns:p14="http://schemas.microsoft.com/office/powerpoint/2010/main" val="13042170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Mixers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01882" y="1225915"/>
                <a:ext cx="11325852" cy="373347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buFont typeface="Arial" panose="020B0604020202020204" pitchFamily="34" charset="0"/>
                  <a:buChar char="•"/>
                </a:pPr>
                <a14:m>
                  <m:oMath xmlns:m="http://schemas.openxmlformats.org/officeDocument/2006/math">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𝑡</m:t>
                    </m:r>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is a square wave with period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oMath>
                </a14:m>
                <a:r>
                  <a:rPr lang="en-US" sz="2000" dirty="0">
                    <a:solidFill>
                      <a:srgbClr val="000000"/>
                    </a:solidFill>
                    <a:sym typeface="Calibri"/>
                  </a:rPr>
                  <a:t>.  Expanding this in a Fourier series, we get:</a:t>
                </a: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𝑙𝑜</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r>
                      <a:rPr lang="en-US" sz="2000" b="0" i="0" smtClean="0">
                        <a:solidFill>
                          <a:srgbClr val="000000"/>
                        </a:solidFill>
                        <a:latin typeface="Cambria Math" panose="02040503050406030204" pitchFamily="18" charset="0"/>
                        <a:sym typeface="Calibri"/>
                      </a:rPr>
                      <m:t>= </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4</m:t>
                        </m:r>
                      </m:num>
                      <m:den>
                        <m:r>
                          <a:rPr lang="en-US" sz="2000" b="0" i="1" smtClean="0">
                            <a:solidFill>
                              <a:srgbClr val="000000"/>
                            </a:solidFill>
                            <a:latin typeface="Cambria Math" panose="02040503050406030204" pitchFamily="18" charset="0"/>
                            <a:ea typeface="Cambria Math" panose="02040503050406030204" pitchFamily="18" charset="0"/>
                            <a:sym typeface="Calibri"/>
                          </a:rPr>
                          <m:t>𝜋</m:t>
                        </m:r>
                      </m:den>
                    </m:f>
                    <m:r>
                      <a:rPr lang="en-US" sz="2000" b="0" i="1" smtClean="0">
                        <a:solidFill>
                          <a:srgbClr val="000000"/>
                        </a:solidFill>
                        <a:latin typeface="Cambria Math" panose="02040503050406030204" pitchFamily="18" charset="0"/>
                        <a:sym typeface="Calibri"/>
                      </a:rPr>
                      <m:t>(</m:t>
                    </m:r>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𝑡</m:t>
                            </m:r>
                          </m:e>
                        </m:d>
                      </m:e>
                    </m:func>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3</m:t>
                        </m:r>
                      </m:den>
                    </m:f>
                    <m:r>
                      <a:rPr lang="en-US" sz="2000" b="0" i="1" smtClean="0">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5</m:t>
                                </m:r>
                                <m:sSub>
                                  <m:sSubPr>
                                    <m:ctrlPr>
                                      <a:rPr lang="en-US" sz="2000" i="1" smtClean="0">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5</m:t>
                        </m:r>
                      </m:den>
                    </m:f>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sym typeface="Calibri"/>
                          </a:rPr>
                          <m:t>𝑉</m:t>
                        </m:r>
                      </m:e>
                      <m:sub>
                        <m:r>
                          <a:rPr lang="en-US" sz="2000" b="0" i="1" dirty="0" smtClean="0">
                            <a:solidFill>
                              <a:srgbClr val="000000"/>
                            </a:solidFill>
                            <a:latin typeface="Cambria Math" panose="02040503050406030204" pitchFamily="18" charset="0"/>
                            <a:sym typeface="Calibri"/>
                          </a:rPr>
                          <m:t>𝑟𝑓</m:t>
                        </m:r>
                      </m:sub>
                    </m:sSub>
                    <m:d>
                      <m:dPr>
                        <m:ctrlPr>
                          <a:rPr lang="en-US" sz="2000" b="0" i="1" dirty="0" smtClean="0">
                            <a:solidFill>
                              <a:srgbClr val="000000"/>
                            </a:solidFill>
                            <a:latin typeface="Cambria Math" panose="02040503050406030204" pitchFamily="18" charset="0"/>
                            <a:sym typeface="Calibri"/>
                          </a:rPr>
                        </m:ctrlPr>
                      </m:dPr>
                      <m:e>
                        <m:r>
                          <a:rPr lang="en-US" sz="2000" b="0" i="1" dirty="0" smtClean="0">
                            <a:solidFill>
                              <a:srgbClr val="000000"/>
                            </a:solidFill>
                            <a:latin typeface="Cambria Math" panose="02040503050406030204" pitchFamily="18" charset="0"/>
                            <a:sym typeface="Calibri"/>
                          </a:rPr>
                          <m:t>𝑡</m:t>
                        </m:r>
                      </m:e>
                    </m:d>
                    <m:r>
                      <a:rPr lang="en-US" sz="2000" b="0" i="1" dirty="0" smtClean="0">
                        <a:solidFill>
                          <a:srgbClr val="000000"/>
                        </a:solidFill>
                        <a:latin typeface="Cambria Math" panose="02040503050406030204" pitchFamily="18" charset="0"/>
                        <a:sym typeface="Calibri"/>
                      </a:rPr>
                      <m:t>=</m:t>
                    </m:r>
                    <m:sSub>
                      <m:sSubPr>
                        <m:ctrlPr>
                          <a:rPr lang="en-US" sz="2000" b="0" i="1" dirty="0" smtClean="0">
                            <a:solidFill>
                              <a:srgbClr val="000000"/>
                            </a:solidFill>
                            <a:latin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sym typeface="Calibri"/>
                          </a:rPr>
                          <m:t>𝑉</m:t>
                        </m:r>
                      </m:e>
                      <m:sub>
                        <m:r>
                          <a:rPr lang="en-US" sz="2000" b="0" i="1" dirty="0" smtClean="0">
                            <a:solidFill>
                              <a:srgbClr val="000000"/>
                            </a:solidFill>
                            <a:latin typeface="Cambria Math" panose="02040503050406030204" pitchFamily="18" charset="0"/>
                            <a:sym typeface="Calibri"/>
                          </a:rPr>
                          <m:t>𝑟𝑓</m:t>
                        </m:r>
                      </m:sub>
                    </m:sSub>
                    <m:r>
                      <m:rPr>
                        <m:sty m:val="p"/>
                      </m:rPr>
                      <a:rPr lang="en-US" sz="2000" b="0" i="0" dirty="0" smtClean="0">
                        <a:solidFill>
                          <a:srgbClr val="000000"/>
                        </a:solidFill>
                        <a:latin typeface="Cambria Math" panose="02040503050406030204" pitchFamily="18" charset="0"/>
                        <a:sym typeface="Calibri"/>
                      </a:rPr>
                      <m:t>cos</m:t>
                    </m:r>
                    <m:r>
                      <a:rPr lang="en-US" sz="2000" b="0" i="1" dirty="0" smtClean="0">
                        <a:solidFill>
                          <a:srgbClr val="000000"/>
                        </a:solidFill>
                        <a:latin typeface="Cambria Math" panose="02040503050406030204" pitchFamily="18" charset="0"/>
                        <a:sym typeface="Calibri"/>
                      </a:rPr>
                      <m:t>⁡(</m:t>
                    </m:r>
                    <m:sSub>
                      <m:sSubPr>
                        <m:ctrlPr>
                          <a:rPr lang="en-US" sz="2000" b="0" i="1" dirty="0" smtClean="0">
                            <a:solidFill>
                              <a:srgbClr val="000000"/>
                            </a:solidFill>
                            <a:latin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dirty="0" smtClean="0">
                            <a:solidFill>
                              <a:srgbClr val="000000"/>
                            </a:solidFill>
                            <a:latin typeface="Cambria Math" panose="02040503050406030204" pitchFamily="18" charset="0"/>
                            <a:sym typeface="Calibri"/>
                          </a:rPr>
                          <m:t>𝑟𝑓</m:t>
                        </m:r>
                      </m:sub>
                    </m:sSub>
                    <m:r>
                      <a:rPr lang="en-US" sz="2000" b="0" i="1" dirty="0" smtClean="0">
                        <a:solidFill>
                          <a:srgbClr val="000000"/>
                        </a:solidFill>
                        <a:latin typeface="Cambria Math" panose="02040503050406030204" pitchFamily="18" charset="0"/>
                        <a:sym typeface="Calibri"/>
                      </a:rPr>
                      <m:t>𝑡</m:t>
                    </m:r>
                    <m:r>
                      <a:rPr lang="en-US" sz="2000" b="0" i="1" dirty="0" smtClean="0">
                        <a:solidFill>
                          <a:srgbClr val="000000"/>
                        </a:solidFill>
                        <a:latin typeface="Cambria Math" panose="02040503050406030204" pitchFamily="18" charset="0"/>
                        <a:sym typeface="Calibri"/>
                      </a:rPr>
                      <m:t>)</m:t>
                    </m:r>
                  </m:oMath>
                </a14:m>
                <a:endParaRPr lang="en-US" sz="2000" dirty="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𝑙𝑜</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𝑡</m:t>
                        </m:r>
                      </m:e>
                    </m:d>
                    <m:r>
                      <a:rPr lang="en-US" sz="2000">
                        <a:solidFill>
                          <a:srgbClr val="000000"/>
                        </a:solidFill>
                        <a:latin typeface="Cambria Math" panose="02040503050406030204" pitchFamily="18" charset="0"/>
                        <a:sym typeface="Calibri"/>
                      </a:rPr>
                      <m:t>=</m:t>
                    </m:r>
                    <m:f>
                      <m:fPr>
                        <m:ctrlPr>
                          <a:rPr lang="en-US" sz="200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num>
                      <m:den>
                        <m:r>
                          <a:rPr lang="en-US" sz="2000" i="1" smtClean="0">
                            <a:solidFill>
                              <a:srgbClr val="000000"/>
                            </a:solidFill>
                            <a:latin typeface="Cambria Math" panose="02040503050406030204" pitchFamily="18" charset="0"/>
                            <a:ea typeface="Cambria Math" panose="02040503050406030204" pitchFamily="18" charset="0"/>
                            <a:sym typeface="Calibri"/>
                          </a:rPr>
                          <m:t>𝜋</m:t>
                        </m:r>
                      </m:den>
                    </m:f>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m:rPr>
                                <m:sty m:val="p"/>
                              </m:rPr>
                              <a:rPr lang="en-US" sz="2000" b="0" i="0" smtClean="0">
                                <a:solidFill>
                                  <a:srgbClr val="000000"/>
                                </a:solidFill>
                                <a:latin typeface="Cambria Math" panose="02040503050406030204" pitchFamily="18" charset="0"/>
                                <a:sym typeface="Calibri"/>
                              </a:rPr>
                              <m:t>cos</m:t>
                            </m:r>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e>
                    </m:d>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3</m:t>
                        </m:r>
                      </m:den>
                    </m:f>
                    <m:r>
                      <a:rPr lang="en-US" sz="2000" b="0" i="1" smtClean="0">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5</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5</m:t>
                        </m:r>
                      </m:den>
                    </m:f>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 </a:t>
                </a:r>
                <a14:m>
                  <m:oMath xmlns:m="http://schemas.openxmlformats.org/officeDocument/2006/math">
                    <m:f>
                      <m:fPr>
                        <m:ctrlPr>
                          <a:rPr lang="en-US" sz="2000" i="1">
                            <a:solidFill>
                              <a:srgbClr val="000000"/>
                            </a:solidFill>
                            <a:latin typeface="Cambria Math" panose="02040503050406030204" pitchFamily="18" charset="0"/>
                            <a:sym typeface="Calibri"/>
                          </a:rPr>
                        </m:ctrlPr>
                      </m:fPr>
                      <m:num>
                        <m:r>
                          <a:rPr lang="en-US" sz="2000" i="1">
                            <a:solidFill>
                              <a:srgbClr val="000000"/>
                            </a:solidFill>
                            <a:latin typeface="Cambria Math" panose="02040503050406030204" pitchFamily="18" charset="0"/>
                            <a:sym typeface="Calibri"/>
                          </a:rPr>
                          <m:t>2</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𝑟𝑓</m:t>
                            </m:r>
                          </m:sub>
                        </m:sSub>
                      </m:num>
                      <m:den>
                        <m:r>
                          <a:rPr lang="en-US" sz="2000" i="1">
                            <a:solidFill>
                              <a:srgbClr val="000000"/>
                            </a:solidFill>
                            <a:latin typeface="Cambria Math" panose="02040503050406030204" pitchFamily="18" charset="0"/>
                            <a:ea typeface="Cambria Math" panose="02040503050406030204" pitchFamily="18" charset="0"/>
                            <a:sym typeface="Calibri"/>
                          </a:rPr>
                          <m:t>𝜋</m:t>
                        </m:r>
                      </m:den>
                    </m:f>
                    <m:d>
                      <m:dPr>
                        <m:ctrlPr>
                          <a:rPr lang="en-US" sz="2000" i="1">
                            <a:solidFill>
                              <a:srgbClr val="000000"/>
                            </a:solidFill>
                            <a:latin typeface="Cambria Math" panose="02040503050406030204" pitchFamily="18" charset="0"/>
                            <a:sym typeface="Calibri"/>
                          </a:rPr>
                        </m:ctrlPr>
                      </m:dPr>
                      <m:e>
                        <m:sSub>
                          <m:sSubPr>
                            <m:ctrlPr>
                              <a:rPr lang="en-US" sz="2000" i="1">
                                <a:solidFill>
                                  <a:srgbClr val="000000"/>
                                </a:solidFill>
                                <a:latin typeface="Cambria Math" panose="02040503050406030204" pitchFamily="18" charset="0"/>
                                <a:sym typeface="Calibri"/>
                              </a:rPr>
                            </m:ctrlPr>
                          </m:sSubPr>
                          <m:e>
                            <m:r>
                              <m:rPr>
                                <m:sty m:val="p"/>
                              </m:rPr>
                              <a:rPr lang="en-US" sz="2000">
                                <a:solidFill>
                                  <a:srgbClr val="000000"/>
                                </a:solidFill>
                                <a:latin typeface="Cambria Math" panose="02040503050406030204" pitchFamily="18" charset="0"/>
                                <a:sym typeface="Calibri"/>
                              </a:rPr>
                              <m:t>cos</m:t>
                            </m:r>
                            <m:r>
                              <a:rPr lang="en-US" sz="2000" i="1">
                                <a:solidFill>
                                  <a:srgbClr val="000000"/>
                                </a:solidFill>
                                <a:latin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3</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i="1">
                            <a:solidFill>
                              <a:srgbClr val="000000"/>
                            </a:solidFill>
                            <a:latin typeface="Cambria Math" panose="02040503050406030204" pitchFamily="18" charset="0"/>
                            <a:sym typeface="Calibri"/>
                          </a:rPr>
                          <m:t>3</m:t>
                        </m:r>
                      </m:den>
                    </m:f>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5</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i="1">
                            <a:solidFill>
                              <a:srgbClr val="000000"/>
                            </a:solidFill>
                            <a:latin typeface="Cambria Math" panose="02040503050406030204" pitchFamily="18" charset="0"/>
                            <a:sym typeface="Calibri"/>
                          </a:rPr>
                          <m:t>5</m:t>
                        </m:r>
                      </m:den>
                    </m:f>
                    <m:r>
                      <a:rPr lang="en-US" sz="2000" i="1">
                        <a:solidFill>
                          <a:srgbClr val="000000"/>
                        </a:solidFill>
                        <a:latin typeface="Cambria Math" panose="02040503050406030204" pitchFamily="18" charset="0"/>
                        <a:sym typeface="Calibri"/>
                      </a:rPr>
                      <m:t>…)</m:t>
                    </m:r>
                  </m:oMath>
                </a14:m>
                <a:endParaRPr lang="en-US" sz="2000" dirty="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𝑟𝑓</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t>
                </a:r>
              </a:p>
              <a:p>
                <a:pPr marL="285750" indent="-285750" hangingPunct="0">
                  <a:buFont typeface="Arial" panose="020B0604020202020204" pitchFamily="34" charset="0"/>
                  <a:buChar char="•"/>
                </a:pPr>
                <a:r>
                  <a:rPr lang="en-US" sz="2000" dirty="0">
                    <a:solidFill>
                      <a:srgbClr val="000000"/>
                    </a:solidFill>
                    <a:sym typeface="Calibri"/>
                  </a:rPr>
                  <a:t>We define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i="1">
                        <a:solidFill>
                          <a:srgbClr val="000000"/>
                        </a:solidFill>
                        <a:latin typeface="Cambria Math" panose="02040503050406030204" pitchFamily="18" charset="0"/>
                        <a:sym typeface="Calibri"/>
                      </a:rPr>
                      <m:t>|</m:t>
                    </m:r>
                  </m:oMath>
                </a14:m>
                <a:r>
                  <a:rPr lang="en-US" sz="2000" dirty="0">
                    <a:solidFill>
                      <a:srgbClr val="000000"/>
                    </a:solidFill>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𝑡</m:t>
                        </m:r>
                      </m:e>
                    </m:d>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num>
                      <m:den>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ea typeface="Cambria Math" panose="02040503050406030204" pitchFamily="18" charset="0"/>
                            <a:sym typeface="Calibri"/>
                          </a:rPr>
                          <m:t>𝜋</m:t>
                        </m:r>
                      </m:den>
                    </m:f>
                    <m:r>
                      <m:rPr>
                        <m:sty m:val="p"/>
                      </m:rPr>
                      <a:rPr lang="en-US" sz="2000" b="0" i="0" smtClean="0">
                        <a:solidFill>
                          <a:srgbClr val="000000"/>
                        </a:solidFill>
                        <a:latin typeface="Cambria Math" panose="02040503050406030204" pitchFamily="18" charset="0"/>
                        <a:sym typeface="Calibri"/>
                      </a:rPr>
                      <m:t>cos</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r>
                          <a:rPr lang="en-US" sz="2000" i="1">
                            <a:solidFill>
                              <a:srgbClr val="000000"/>
                            </a:solidFill>
                            <a:latin typeface="Cambria Math" panose="02040503050406030204" pitchFamily="18" charset="0"/>
                            <a:sym typeface="Calibri"/>
                          </a:rPr>
                          <m:t>2</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𝑟𝑓</m:t>
                            </m:r>
                          </m:sub>
                        </m:sSub>
                      </m:num>
                      <m:den>
                        <m:r>
                          <a:rPr lang="en-US" sz="2000" i="1">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𝜋</m:t>
                        </m:r>
                      </m:den>
                    </m:f>
                    <m:r>
                      <m:rPr>
                        <m:sty m:val="p"/>
                      </m:rPr>
                      <a:rPr lang="en-US" sz="2000">
                        <a:solidFill>
                          <a:srgbClr val="000000"/>
                        </a:solidFill>
                        <a:latin typeface="Cambria Math" panose="02040503050406030204" pitchFamily="18" charset="0"/>
                        <a:sym typeface="Calibri"/>
                      </a:rPr>
                      <m:t>cos</m:t>
                    </m:r>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r>
                      <a:rPr lang="en-US" sz="2000" i="1">
                        <a:solidFill>
                          <a:srgbClr val="000000"/>
                        </a:solidFill>
                        <a:latin typeface="Cambria Math" panose="02040503050406030204" pitchFamily="18" charset="0"/>
                        <a:sym typeface="Calibri"/>
                      </a:rPr>
                      <m:t>)</m:t>
                    </m:r>
                  </m:oMath>
                </a14:m>
                <a:endParaRPr lang="en-US" sz="2000" dirty="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𝑖</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𝑖𝑓</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𝑖𝑓</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𝑖𝑓</m:t>
                        </m:r>
                      </m:sub>
                    </m:sSub>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m:t>
                        </m:r>
                      </m:sub>
                    </m:sSub>
                  </m:oMath>
                </a14:m>
                <a:r>
                  <a:rPr lang="en-US" sz="2000" dirty="0">
                    <a:solidFill>
                      <a:srgbClr val="000000"/>
                    </a:solidFill>
                    <a:sym typeface="Calibri"/>
                  </a:rPr>
                  <a:t> ,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ea typeface="Cambria Math" panose="02040503050406030204" pitchFamily="18" charset="0"/>
                            <a:sym typeface="Calibri"/>
                          </a:rPr>
                          <m:t>𝑖</m:t>
                        </m:r>
                      </m:sub>
                    </m:sSub>
                  </m:oMath>
                </a14:m>
                <a:r>
                  <a:rPr lang="en-US" sz="2000" dirty="0">
                    <a:solidFill>
                      <a:srgbClr val="000000"/>
                    </a:solidFill>
                    <a:sym typeface="Calibri"/>
                  </a:rPr>
                  <a:t> is a spurious signal.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sym typeface="Calibri"/>
                          </a:rPr>
                          <m:t>+</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oMath>
                </a14:m>
                <a:r>
                  <a:rPr lang="en-US" sz="2000" dirty="0">
                    <a:solidFill>
                      <a:srgbClr val="000000"/>
                    </a:solidFill>
                    <a:sym typeface="Calibri"/>
                  </a:rPr>
                  <a:t> are the spurs from the </a:t>
                </a:r>
                <a14:m>
                  <m:oMath xmlns:m="http://schemas.openxmlformats.org/officeDocument/2006/math">
                    <m:r>
                      <a:rPr lang="en-US" sz="2000" b="0" i="1" smtClean="0">
                        <a:solidFill>
                          <a:srgbClr val="000000"/>
                        </a:solidFill>
                        <a:latin typeface="Cambria Math" panose="02040503050406030204" pitchFamily="18" charset="0"/>
                        <a:sym typeface="Calibri"/>
                      </a:rPr>
                      <m:t>𝑘</m:t>
                    </m:r>
                  </m:oMath>
                </a14:m>
                <a:r>
                  <a:rPr lang="en-US" sz="2000" dirty="0" err="1">
                    <a:solidFill>
                      <a:srgbClr val="000000"/>
                    </a:solidFill>
                    <a:sym typeface="Calibri"/>
                  </a:rPr>
                  <a:t>th</a:t>
                </a:r>
                <a:r>
                  <a:rPr lang="en-US" sz="2000" dirty="0">
                    <a:solidFill>
                      <a:srgbClr val="000000"/>
                    </a:solidFill>
                    <a:sym typeface="Calibri"/>
                  </a:rPr>
                  <a:t> harmonic</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01882" y="1225915"/>
                <a:ext cx="11325852" cy="3733476"/>
              </a:xfrm>
              <a:prstGeom prst="rect">
                <a:avLst/>
              </a:prstGeom>
              <a:blipFill>
                <a:blip r:embed="rId3"/>
                <a:stretch>
                  <a:fillRect l="-784" t="-678"/>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79</a:t>
            </a:fld>
            <a:endParaRPr lang="en-US"/>
          </a:p>
        </p:txBody>
      </p:sp>
      <p:grpSp>
        <p:nvGrpSpPr>
          <p:cNvPr id="18" name="Group 17">
            <a:extLst>
              <a:ext uri="{FF2B5EF4-FFF2-40B4-BE49-F238E27FC236}">
                <a16:creationId xmlns:a16="http://schemas.microsoft.com/office/drawing/2014/main" id="{7DACCE4C-B4A7-9C4D-9FD1-C8B478B2C406}"/>
              </a:ext>
            </a:extLst>
          </p:cNvPr>
          <p:cNvGrpSpPr/>
          <p:nvPr/>
        </p:nvGrpSpPr>
        <p:grpSpPr>
          <a:xfrm>
            <a:off x="5568462" y="4951015"/>
            <a:ext cx="6198158" cy="1344022"/>
            <a:chOff x="5568462" y="4239408"/>
            <a:chExt cx="6198158" cy="1344022"/>
          </a:xfrm>
        </p:grpSpPr>
        <p:cxnSp>
          <p:nvCxnSpPr>
            <p:cNvPr id="4" name="Straight Connector 3">
              <a:extLst>
                <a:ext uri="{FF2B5EF4-FFF2-40B4-BE49-F238E27FC236}">
                  <a16:creationId xmlns:a16="http://schemas.microsoft.com/office/drawing/2014/main" id="{D6A5E189-6554-7E47-9608-26A60415E774}"/>
                </a:ext>
              </a:extLst>
            </p:cNvPr>
            <p:cNvCxnSpPr>
              <a:cxnSpLocks/>
            </p:cNvCxnSpPr>
            <p:nvPr/>
          </p:nvCxnSpPr>
          <p:spPr>
            <a:xfrm>
              <a:off x="5568462" y="5003083"/>
              <a:ext cx="6198158"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01618163-B5A1-B64B-A9D3-9A1EB241EB3A}"/>
                </a:ext>
              </a:extLst>
            </p:cNvPr>
            <p:cNvCxnSpPr>
              <a:cxnSpLocks/>
            </p:cNvCxnSpPr>
            <p:nvPr/>
          </p:nvCxnSpPr>
          <p:spPr>
            <a:xfrm flipV="1">
              <a:off x="6109398"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A875B86-1B2E-F443-9237-C5A0AEE749EA}"/>
                </a:ext>
              </a:extLst>
            </p:cNvPr>
            <p:cNvCxnSpPr>
              <a:cxnSpLocks/>
            </p:cNvCxnSpPr>
            <p:nvPr/>
          </p:nvCxnSpPr>
          <p:spPr>
            <a:xfrm flipV="1">
              <a:off x="6945084" y="4241086"/>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9B22C685-305B-C84E-AB05-52900A90CB3F}"/>
                </a:ext>
              </a:extLst>
            </p:cNvPr>
            <p:cNvCxnSpPr>
              <a:cxnSpLocks/>
            </p:cNvCxnSpPr>
            <p:nvPr/>
          </p:nvCxnSpPr>
          <p:spPr>
            <a:xfrm flipV="1">
              <a:off x="7929823" y="4261182"/>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C5656D2-EFC5-A64C-ADCA-1D8E5202AA01}"/>
                </a:ext>
              </a:extLst>
            </p:cNvPr>
            <p:cNvCxnSpPr>
              <a:cxnSpLocks/>
            </p:cNvCxnSpPr>
            <p:nvPr/>
          </p:nvCxnSpPr>
          <p:spPr>
            <a:xfrm flipV="1">
              <a:off x="8876040" y="4252807"/>
              <a:ext cx="0" cy="763675"/>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145FD0C-107A-744F-BD20-EE0ACDE97986}"/>
                </a:ext>
              </a:extLst>
            </p:cNvPr>
            <p:cNvSpPr txBox="1"/>
            <p:nvPr/>
          </p:nvSpPr>
          <p:spPr>
            <a:xfrm>
              <a:off x="5838093" y="5214098"/>
              <a:ext cx="482321" cy="369332"/>
            </a:xfrm>
            <a:prstGeom prst="rect">
              <a:avLst/>
            </a:prstGeom>
            <a:noFill/>
          </p:spPr>
          <p:txBody>
            <a:bodyPr wrap="square" rtlCol="0">
              <a:spAutoFit/>
            </a:bodyPr>
            <a:lstStyle/>
            <a:p>
              <a:r>
                <a:rPr lang="en-US" dirty="0"/>
                <a:t>LO</a:t>
              </a:r>
            </a:p>
          </p:txBody>
        </p:sp>
        <p:sp>
          <p:nvSpPr>
            <p:cNvPr id="15" name="TextBox 14">
              <a:extLst>
                <a:ext uri="{FF2B5EF4-FFF2-40B4-BE49-F238E27FC236}">
                  <a16:creationId xmlns:a16="http://schemas.microsoft.com/office/drawing/2014/main" id="{23740F5D-BCBF-5A4F-87CA-44F212415330}"/>
                </a:ext>
              </a:extLst>
            </p:cNvPr>
            <p:cNvSpPr txBox="1"/>
            <p:nvPr/>
          </p:nvSpPr>
          <p:spPr>
            <a:xfrm>
              <a:off x="6573295" y="5204456"/>
              <a:ext cx="772048" cy="369332"/>
            </a:xfrm>
            <a:prstGeom prst="rect">
              <a:avLst/>
            </a:prstGeom>
            <a:noFill/>
          </p:spPr>
          <p:txBody>
            <a:bodyPr wrap="square" rtlCol="0">
              <a:spAutoFit/>
            </a:bodyPr>
            <a:lstStyle/>
            <a:p>
              <a:r>
                <a:rPr lang="en-US" dirty="0"/>
                <a:t>Image</a:t>
              </a:r>
            </a:p>
          </p:txBody>
        </p:sp>
        <p:sp>
          <p:nvSpPr>
            <p:cNvPr id="16" name="TextBox 15">
              <a:extLst>
                <a:ext uri="{FF2B5EF4-FFF2-40B4-BE49-F238E27FC236}">
                  <a16:creationId xmlns:a16="http://schemas.microsoft.com/office/drawing/2014/main" id="{B3141B4E-4AD7-B644-A7C6-236E49535009}"/>
                </a:ext>
              </a:extLst>
            </p:cNvPr>
            <p:cNvSpPr txBox="1"/>
            <p:nvPr/>
          </p:nvSpPr>
          <p:spPr>
            <a:xfrm>
              <a:off x="7734716" y="5170624"/>
              <a:ext cx="390213" cy="369332"/>
            </a:xfrm>
            <a:prstGeom prst="rect">
              <a:avLst/>
            </a:prstGeom>
            <a:noFill/>
          </p:spPr>
          <p:txBody>
            <a:bodyPr wrap="square" rtlCol="0">
              <a:spAutoFit/>
            </a:bodyPr>
            <a:lstStyle/>
            <a:p>
              <a:r>
                <a:rPr lang="en-US" dirty="0"/>
                <a:t>IF</a:t>
              </a:r>
            </a:p>
          </p:txBody>
        </p:sp>
        <p:sp>
          <p:nvSpPr>
            <p:cNvPr id="17" name="TextBox 16">
              <a:extLst>
                <a:ext uri="{FF2B5EF4-FFF2-40B4-BE49-F238E27FC236}">
                  <a16:creationId xmlns:a16="http://schemas.microsoft.com/office/drawing/2014/main" id="{9CCEBA83-D15A-D545-960F-F014047BD0D9}"/>
                </a:ext>
              </a:extLst>
            </p:cNvPr>
            <p:cNvSpPr txBox="1"/>
            <p:nvPr/>
          </p:nvSpPr>
          <p:spPr>
            <a:xfrm>
              <a:off x="8719449" y="5180190"/>
              <a:ext cx="464742" cy="369332"/>
            </a:xfrm>
            <a:prstGeom prst="rect">
              <a:avLst/>
            </a:prstGeom>
            <a:noFill/>
          </p:spPr>
          <p:txBody>
            <a:bodyPr wrap="square" rtlCol="0">
              <a:spAutoFit/>
            </a:bodyPr>
            <a:lstStyle/>
            <a:p>
              <a:r>
                <a:rPr lang="en-US" dirty="0"/>
                <a:t>RF</a:t>
              </a: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0E74077A-C638-9D48-8AFF-9DDCB06201D2}"/>
                    </a:ext>
                  </a:extLst>
                </p:cNvPr>
                <p:cNvSpPr txBox="1"/>
                <p:nvPr/>
              </p:nvSpPr>
              <p:spPr>
                <a:xfrm>
                  <a:off x="9559331" y="5175987"/>
                  <a:ext cx="7720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3</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9" name="TextBox 18">
                  <a:extLst>
                    <a:ext uri="{FF2B5EF4-FFF2-40B4-BE49-F238E27FC236}">
                      <a16:creationId xmlns:a16="http://schemas.microsoft.com/office/drawing/2014/main" id="{0E74077A-C638-9D48-8AFF-9DDCB06201D2}"/>
                    </a:ext>
                  </a:extLst>
                </p:cNvPr>
                <p:cNvSpPr txBox="1">
                  <a:spLocks noRot="1" noChangeAspect="1" noMove="1" noResize="1" noEditPoints="1" noAdjustHandles="1" noChangeArrowheads="1" noChangeShapeType="1" noTextEdit="1"/>
                </p:cNvSpPr>
                <p:nvPr/>
              </p:nvSpPr>
              <p:spPr>
                <a:xfrm>
                  <a:off x="9559331" y="5175987"/>
                  <a:ext cx="772048"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C76891B-9CEC-DD4E-B458-E997B30DF693}"/>
                    </a:ext>
                  </a:extLst>
                </p:cNvPr>
                <p:cNvSpPr txBox="1"/>
                <p:nvPr/>
              </p:nvSpPr>
              <p:spPr>
                <a:xfrm>
                  <a:off x="10558297" y="5179834"/>
                  <a:ext cx="7720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5</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20" name="TextBox 19">
                  <a:extLst>
                    <a:ext uri="{FF2B5EF4-FFF2-40B4-BE49-F238E27FC236}">
                      <a16:creationId xmlns:a16="http://schemas.microsoft.com/office/drawing/2014/main" id="{0C76891B-9CEC-DD4E-B458-E997B30DF693}"/>
                    </a:ext>
                  </a:extLst>
                </p:cNvPr>
                <p:cNvSpPr txBox="1">
                  <a:spLocks noRot="1" noChangeAspect="1" noMove="1" noResize="1" noEditPoints="1" noAdjustHandles="1" noChangeArrowheads="1" noChangeShapeType="1" noTextEdit="1"/>
                </p:cNvSpPr>
                <p:nvPr/>
              </p:nvSpPr>
              <p:spPr>
                <a:xfrm>
                  <a:off x="10558297" y="5179834"/>
                  <a:ext cx="772048" cy="369332"/>
                </a:xfrm>
                <a:prstGeom prst="rect">
                  <a:avLst/>
                </a:prstGeom>
                <a:blipFill>
                  <a:blip r:embed="rId5"/>
                  <a:stretch>
                    <a:fillRect/>
                  </a:stretch>
                </a:blipFill>
              </p:spPr>
              <p:txBody>
                <a:bodyPr/>
                <a:lstStyle/>
                <a:p>
                  <a:r>
                    <a:rPr lang="en-US">
                      <a:noFill/>
                    </a:rPr>
                    <a:t> </a:t>
                  </a:r>
                </a:p>
              </p:txBody>
            </p:sp>
          </mc:Fallback>
        </mc:AlternateContent>
        <p:cxnSp>
          <p:nvCxnSpPr>
            <p:cNvPr id="22" name="Straight Arrow Connector 21">
              <a:extLst>
                <a:ext uri="{FF2B5EF4-FFF2-40B4-BE49-F238E27FC236}">
                  <a16:creationId xmlns:a16="http://schemas.microsoft.com/office/drawing/2014/main" id="{448EF065-6AF1-104A-837F-D985CB92E25B}"/>
                </a:ext>
              </a:extLst>
            </p:cNvPr>
            <p:cNvCxnSpPr>
              <a:cxnSpLocks/>
            </p:cNvCxnSpPr>
            <p:nvPr/>
          </p:nvCxnSpPr>
          <p:spPr>
            <a:xfrm flipV="1">
              <a:off x="9870830"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B4F469A-ECC6-024D-B48C-9AB9A9B0DC11}"/>
                </a:ext>
              </a:extLst>
            </p:cNvPr>
            <p:cNvCxnSpPr>
              <a:cxnSpLocks/>
            </p:cNvCxnSpPr>
            <p:nvPr/>
          </p:nvCxnSpPr>
          <p:spPr>
            <a:xfrm flipV="1">
              <a:off x="10939296"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055147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4766" y="60194"/>
            <a:ext cx="10515600" cy="869909"/>
          </a:xfrm>
        </p:spPr>
        <p:txBody>
          <a:bodyPr/>
          <a:lstStyle/>
          <a:p>
            <a:pPr algn="ctr"/>
            <a:r>
              <a:rPr lang="en-US" dirty="0"/>
              <a:t>RC/RL circuit analysis with Kirchhoff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358136" y="1141710"/>
                <a:ext cx="6256550" cy="5379670"/>
              </a:xfrm>
            </p:spPr>
            <p:txBody>
              <a:bodyPr>
                <a:normAutofit/>
              </a:bodyPr>
              <a:lstStyle/>
              <a:p>
                <a:pPr>
                  <a:spcBef>
                    <a:spcPts val="400"/>
                  </a:spcBef>
                </a:pPr>
                <a:r>
                  <a:rPr lang="en-US" sz="1800" dirty="0"/>
                  <a:t>RC behavior: charging</a:t>
                </a:r>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𝑅</m:t>
                    </m:r>
                    <m:r>
                      <a:rPr lang="en-US" sz="1800" b="0" i="0"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num>
                      <m:den>
                        <m:r>
                          <a:rPr lang="en-US" sz="1800" b="0" i="1" smtClean="0">
                            <a:latin typeface="Cambria Math" panose="02040503050406030204" pitchFamily="18" charset="0"/>
                          </a:rPr>
                          <m:t>𝑅</m:t>
                        </m:r>
                      </m:den>
                    </m:f>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b="0" i="1" smtClean="0">
                            <a:latin typeface="Cambria Math" panose="02040503050406030204" pitchFamily="18" charset="0"/>
                          </a:rPr>
                          <m:t>2</m:t>
                        </m:r>
                      </m:sub>
                    </m:sSub>
                    <m:r>
                      <a:rPr lang="en-US" sz="1800">
                        <a:latin typeface="Cambria Math" panose="02040503050406030204" pitchFamily="18" charset="0"/>
                      </a:rPr>
                      <m:t>=</m:t>
                    </m:r>
                    <m:r>
                      <a:rPr lang="en-US" sz="1800" b="0" i="1" smtClean="0">
                        <a:latin typeface="Cambria Math" panose="02040503050406030204" pitchFamily="18" charset="0"/>
                      </a:rPr>
                      <m:t>𝐶</m:t>
                    </m:r>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𝐶</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oMath>
                </a14:m>
                <a:endParaRPr lang="en-US" sz="1800" dirty="0"/>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oMath>
                </a14:m>
                <a:endParaRPr lang="en-US" sz="1800" dirty="0"/>
              </a:p>
              <a:p>
                <a:pPr lvl="1">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𝑅</m:t>
                            </m:r>
                          </m:sub>
                        </m:sSub>
                      </m:num>
                      <m:den>
                        <m:r>
                          <a:rPr lang="en-US" sz="1800" i="1">
                            <a:latin typeface="Cambria Math" panose="02040503050406030204" pitchFamily="18" charset="0"/>
                          </a:rPr>
                          <m:t>𝑅</m:t>
                        </m:r>
                      </m:den>
                    </m:f>
                    <m:r>
                      <a:rPr lang="en-US" sz="1800" b="0" i="0" smtClean="0">
                        <a:latin typeface="Cambria Math" panose="02040503050406030204" pitchFamily="18" charset="0"/>
                      </a:rPr>
                      <m:t>=</m:t>
                    </m:r>
                    <m:r>
                      <a:rPr lang="en-US" sz="1800" i="1">
                        <a:latin typeface="Cambria Math" panose="02040503050406030204" pitchFamily="18" charset="0"/>
                      </a:rPr>
                      <m:t>𝐶</m:t>
                    </m:r>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𝐶</m:t>
                            </m:r>
                          </m:sub>
                        </m:sSub>
                      </m:num>
                      <m:den>
                        <m:r>
                          <a:rPr lang="en-US" sz="1800" i="1">
                            <a:latin typeface="Cambria Math" panose="02040503050406030204" pitchFamily="18" charset="0"/>
                          </a:rPr>
                          <m:t>𝑑𝑡</m:t>
                        </m:r>
                      </m:den>
                    </m:f>
                  </m:oMath>
                </a14:m>
                <a:r>
                  <a:rPr lang="en-US" sz="1800" dirty="0"/>
                  <a:t>,</a:t>
                </a:r>
                <a14:m>
                  <m:oMath xmlns:m="http://schemas.openxmlformats.org/officeDocument/2006/math">
                    <m:r>
                      <a:rPr lang="en-US" sz="1800" b="0" i="0" smtClean="0">
                        <a:latin typeface="Cambria Math" panose="02040503050406030204" pitchFamily="18" charset="0"/>
                      </a:rPr>
                      <m:t>   </m:t>
                    </m:r>
                    <m:r>
                      <m:rPr>
                        <m:sty m:val="p"/>
                      </m:rPr>
                      <a:rPr lang="en-US" sz="1800" b="0" i="0" smtClean="0">
                        <a:latin typeface="Cambria Math" panose="02040503050406030204" pitchFamily="18" charset="0"/>
                      </a:rPr>
                      <m:t>R</m:t>
                    </m:r>
                    <m:r>
                      <a:rPr lang="en-US" sz="1800" i="1">
                        <a:latin typeface="Cambria Math" panose="02040503050406030204" pitchFamily="18" charset="0"/>
                      </a:rPr>
                      <m:t>𝐶</m:t>
                    </m:r>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𝐶</m:t>
                            </m:r>
                          </m:sub>
                        </m:sSub>
                      </m:num>
                      <m:den>
                        <m:r>
                          <a:rPr lang="en-US" sz="1800" i="1">
                            <a:latin typeface="Cambria Math" panose="02040503050406030204" pitchFamily="18" charset="0"/>
                          </a:rPr>
                          <m:t>𝑑𝑡</m:t>
                        </m:r>
                      </m:den>
                    </m:f>
                    <m:r>
                      <a:rPr lang="en-US" sz="1800" b="0" i="0"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oMath>
                </a14:m>
                <a:r>
                  <a:rPr lang="en-US" sz="1800" dirty="0"/>
                  <a:t>, or </a:t>
                </a:r>
                <a14:m>
                  <m:oMath xmlns:m="http://schemas.openxmlformats.org/officeDocument/2006/math">
                    <m:r>
                      <m:rPr>
                        <m:sty m:val="p"/>
                      </m:rPr>
                      <a:rPr lang="en-US" sz="1800">
                        <a:latin typeface="Cambria Math" panose="02040503050406030204" pitchFamily="18" charset="0"/>
                      </a:rPr>
                      <m:t>R</m:t>
                    </m:r>
                    <m:r>
                      <a:rPr lang="en-US" sz="1800" i="1">
                        <a:latin typeface="Cambria Math" panose="02040503050406030204" pitchFamily="18" charset="0"/>
                      </a:rPr>
                      <m:t>𝐶</m:t>
                    </m:r>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𝐶</m:t>
                            </m:r>
                          </m:sub>
                        </m:sSub>
                      </m:num>
                      <m:den>
                        <m:r>
                          <a:rPr lang="en-US" sz="1800" i="1">
                            <a:latin typeface="Cambria Math" panose="02040503050406030204" pitchFamily="18" charset="0"/>
                          </a:rPr>
                          <m:t>𝑑𝑡</m:t>
                        </m:r>
                      </m:den>
                    </m:f>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r>
                      <a:rPr lang="en-US" sz="180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oMath>
                </a14:m>
                <a:endParaRPr lang="en-US" sz="1800" dirty="0"/>
              </a:p>
              <a:p>
                <a:pPr lvl="1">
                  <a:spcBef>
                    <a:spcPts val="400"/>
                  </a:spcBef>
                </a:pPr>
                <a:r>
                  <a:rPr lang="en-US" sz="1800" dirty="0"/>
                  <a:t>Solution is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𝑒</m:t>
                        </m:r>
                      </m:e>
                      <m:sup>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𝑡</m:t>
                            </m:r>
                          </m:num>
                          <m:den>
                            <m:r>
                              <a:rPr lang="en-US" sz="1800" b="0" i="1" smtClean="0">
                                <a:latin typeface="Cambria Math" panose="02040503050406030204" pitchFamily="18" charset="0"/>
                              </a:rPr>
                              <m:t>𝑅𝐶</m:t>
                            </m:r>
                          </m:den>
                        </m:f>
                      </m:sup>
                    </m:sSup>
                  </m:oMath>
                </a14:m>
                <a:endParaRPr lang="en-US" sz="1800" dirty="0"/>
              </a:p>
              <a:p>
                <a:pPr marL="457200" lvl="1" indent="0">
                  <a:spcBef>
                    <a:spcPts val="400"/>
                  </a:spcBef>
                  <a:buNone/>
                </a:pPr>
                <a:endParaRPr lang="en-US" sz="1800" dirty="0"/>
              </a:p>
              <a:p>
                <a:pPr lvl="1">
                  <a:spcBef>
                    <a:spcPts val="400"/>
                  </a:spcBef>
                </a:pPr>
                <a:endParaRPr lang="en-US" sz="1800" dirty="0"/>
              </a:p>
              <a:p>
                <a:pPr>
                  <a:spcBef>
                    <a:spcPts val="400"/>
                  </a:spcBef>
                </a:pPr>
                <a:r>
                  <a:rPr lang="en-US" sz="1800" dirty="0"/>
                  <a:t>RL behavior: charging</a:t>
                </a:r>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𝑅</m:t>
                    </m:r>
                    <m:r>
                      <a:rPr lang="en-US" sz="180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𝑅</m:t>
                        </m:r>
                      </m:sub>
                    </m:sSub>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𝐿</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r>
                      <a:rPr lang="en-US" sz="1800" b="0" i="1" smtClean="0">
                        <a:latin typeface="Cambria Math" panose="02040503050406030204" pitchFamily="18" charset="0"/>
                      </a:rPr>
                      <m:t>𝐿</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num>
                      <m:den>
                        <m:r>
                          <a:rPr lang="en-US" sz="1800" b="0" i="1" smtClean="0">
                            <a:latin typeface="Cambria Math" panose="02040503050406030204" pitchFamily="18" charset="0"/>
                          </a:rPr>
                          <m:t>𝑑𝑡</m:t>
                        </m:r>
                      </m:den>
                    </m:f>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𝑅</m:t>
                        </m:r>
                      </m:sub>
                    </m:sSub>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𝐿</m:t>
                        </m:r>
                      </m:sub>
                    </m:sSub>
                    <m:r>
                      <a:rPr lang="en-US" sz="1800" b="0" i="0" smtClean="0">
                        <a:latin typeface="Cambria Math" panose="02040503050406030204" pitchFamily="18" charset="0"/>
                      </a:rPr>
                      <m:t>,</m:t>
                    </m:r>
                  </m:oMath>
                </a14:m>
                <a:r>
                  <a:rPr lang="en-US" sz="1800" dirty="0"/>
                  <a:t> so </a:t>
                </a:r>
                <a14:m>
                  <m:oMath xmlns:m="http://schemas.openxmlformats.org/officeDocument/2006/math">
                    <m:r>
                      <m:rPr>
                        <m:sty m:val="p"/>
                      </m:rPr>
                      <a:rPr lang="en-US" sz="1800" b="0" i="0" smtClean="0">
                        <a:latin typeface="Cambria Math" panose="02040503050406030204" pitchFamily="18" charset="0"/>
                      </a:rPr>
                      <m:t>L</m:t>
                    </m:r>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𝐿</m:t>
                            </m:r>
                          </m:sub>
                        </m:sSub>
                      </m:num>
                      <m:den>
                        <m:r>
                          <a:rPr lang="en-US" sz="1800" b="0" i="1" smtClean="0">
                            <a:latin typeface="Cambria Math" panose="02040503050406030204" pitchFamily="18" charset="0"/>
                          </a:rPr>
                          <m:t>𝑅</m:t>
                        </m:r>
                      </m:den>
                    </m:f>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𝐿</m:t>
                        </m:r>
                      </m:sub>
                    </m:sSub>
                  </m:oMath>
                </a14:m>
                <a:endParaRPr lang="en-US" sz="1800" dirty="0"/>
              </a:p>
              <a:p>
                <a:pPr lvl="1">
                  <a:spcBef>
                    <a:spcPts val="400"/>
                  </a:spcBef>
                </a:pPr>
                <a14:m>
                  <m:oMath xmlns:m="http://schemas.openxmlformats.org/officeDocument/2006/math">
                    <m:f>
                      <m:fPr>
                        <m:ctrlPr>
                          <a:rPr lang="en-US" sz="1800" i="1" smtClean="0">
                            <a:latin typeface="Cambria Math" panose="02040503050406030204" pitchFamily="18" charset="0"/>
                          </a:rPr>
                        </m:ctrlPr>
                      </m:fPr>
                      <m:num>
                        <m:r>
                          <a:rPr lang="en-US" sz="1800" b="0" i="1" smtClean="0">
                            <a:latin typeface="Cambria Math" panose="02040503050406030204" pitchFamily="18" charset="0"/>
                          </a:rPr>
                          <m:t>𝐿</m:t>
                        </m:r>
                      </m:num>
                      <m:den>
                        <m:r>
                          <a:rPr lang="en-US" sz="1800" b="0" i="1" smtClean="0">
                            <a:latin typeface="Cambria Math" panose="02040503050406030204" pitchFamily="18" charset="0"/>
                          </a:rPr>
                          <m:t>𝑅</m:t>
                        </m:r>
                      </m:den>
                    </m:f>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𝐿</m:t>
                            </m:r>
                          </m:sub>
                        </m:sSub>
                      </m:num>
                      <m:den>
                        <m:r>
                          <a:rPr lang="en-US" sz="1800" i="1">
                            <a:latin typeface="Cambria Math" panose="02040503050406030204" pitchFamily="18" charset="0"/>
                          </a:rPr>
                          <m:t>𝑑𝑡</m:t>
                        </m:r>
                      </m:den>
                    </m:f>
                    <m:r>
                      <a:rPr lang="en-US" sz="1800" b="0" i="1" smtClean="0">
                        <a:latin typeface="Cambria Math" panose="02040503050406030204" pitchFamily="18" charset="0"/>
                      </a:rPr>
                      <m:t>+</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𝐿</m:t>
                        </m:r>
                      </m:sub>
                    </m:sSub>
                    <m:r>
                      <a:rPr lang="en-US" sz="1800" b="0" i="1" smtClean="0">
                        <a:latin typeface="Cambria Math" panose="02040503050406030204" pitchFamily="18" charset="0"/>
                      </a:rPr>
                      <m:t>=0</m:t>
                    </m:r>
                  </m:oMath>
                </a14:m>
                <a:endParaRPr lang="en-US" sz="1800" dirty="0"/>
              </a:p>
              <a:p>
                <a:pPr lvl="1">
                  <a:spcBef>
                    <a:spcPts val="400"/>
                  </a:spcBef>
                </a:pPr>
                <a:r>
                  <a:rPr lang="en-US" sz="1800" dirty="0"/>
                  <a:t>Solution is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𝐿</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sSup>
                      <m:sSupPr>
                        <m:ctrlPr>
                          <a:rPr lang="en-US" sz="1800" i="1">
                            <a:latin typeface="Cambria Math" panose="02040503050406030204" pitchFamily="18" charset="0"/>
                          </a:rPr>
                        </m:ctrlPr>
                      </m:sSupPr>
                      <m:e>
                        <m:r>
                          <a:rPr lang="en-US" sz="1800" i="1">
                            <a:latin typeface="Cambria Math" panose="02040503050406030204" pitchFamily="18" charset="0"/>
                          </a:rPr>
                          <m:t>𝑒</m:t>
                        </m:r>
                      </m:e>
                      <m:sup>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b="0" i="1" smtClean="0">
                                <a:latin typeface="Cambria Math" panose="02040503050406030204" pitchFamily="18" charset="0"/>
                              </a:rPr>
                              <m:t>𝑅</m:t>
                            </m:r>
                            <m:r>
                              <a:rPr lang="en-US" sz="1800" i="1">
                                <a:latin typeface="Cambria Math" panose="02040503050406030204" pitchFamily="18" charset="0"/>
                              </a:rPr>
                              <m:t>𝑡</m:t>
                            </m:r>
                          </m:num>
                          <m:den>
                            <m:r>
                              <a:rPr lang="en-US" sz="1800" b="0" i="1" smtClean="0">
                                <a:latin typeface="Cambria Math" panose="02040503050406030204" pitchFamily="18" charset="0"/>
                              </a:rPr>
                              <m:t>𝐿</m:t>
                            </m:r>
                          </m:den>
                        </m:f>
                      </m:sup>
                    </m:sSup>
                  </m:oMath>
                </a14:m>
                <a:endParaRPr lang="en-US" sz="1800" dirty="0"/>
              </a:p>
              <a:p>
                <a:pPr lvl="1">
                  <a:spcBef>
                    <a:spcPts val="400"/>
                  </a:spcBef>
                </a:pPr>
                <a:endParaRPr lang="en-US" sz="18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358136" y="1141710"/>
                <a:ext cx="6256550" cy="5379670"/>
              </a:xfrm>
              <a:blipFill>
                <a:blip r:embed="rId2"/>
                <a:stretch>
                  <a:fillRect l="-607" t="-94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a:t>
            </a:fld>
            <a:endParaRPr lang="en-US"/>
          </a:p>
        </p:txBody>
      </p:sp>
      <p:sp>
        <p:nvSpPr>
          <p:cNvPr id="347" name="TextBox 346">
            <a:extLst>
              <a:ext uri="{FF2B5EF4-FFF2-40B4-BE49-F238E27FC236}">
                <a16:creationId xmlns:a16="http://schemas.microsoft.com/office/drawing/2014/main" id="{2927DB0B-ACC9-FD4A-967F-0E41CA0595F9}"/>
              </a:ext>
            </a:extLst>
          </p:cNvPr>
          <p:cNvSpPr txBox="1"/>
          <p:nvPr/>
        </p:nvSpPr>
        <p:spPr>
          <a:xfrm>
            <a:off x="11516753" y="5343344"/>
            <a:ext cx="522793" cy="307777"/>
          </a:xfrm>
          <a:prstGeom prst="rect">
            <a:avLst/>
          </a:prstGeom>
          <a:noFill/>
        </p:spPr>
        <p:txBody>
          <a:bodyPr wrap="square" rtlCol="0">
            <a:spAutoFit/>
          </a:bodyPr>
          <a:lstStyle/>
          <a:p>
            <a:r>
              <a:rPr lang="en-US" sz="1400" dirty="0"/>
              <a:t>C</a:t>
            </a:r>
            <a:r>
              <a:rPr lang="en-US" sz="1400" baseline="-25000" dirty="0"/>
              <a:t>2</a:t>
            </a:r>
          </a:p>
        </p:txBody>
      </p:sp>
      <p:grpSp>
        <p:nvGrpSpPr>
          <p:cNvPr id="61" name="Group 60">
            <a:extLst>
              <a:ext uri="{FF2B5EF4-FFF2-40B4-BE49-F238E27FC236}">
                <a16:creationId xmlns:a16="http://schemas.microsoft.com/office/drawing/2014/main" id="{8EB387DB-A0BC-5942-B7FB-8398B91943CE}"/>
              </a:ext>
            </a:extLst>
          </p:cNvPr>
          <p:cNvGrpSpPr/>
          <p:nvPr/>
        </p:nvGrpSpPr>
        <p:grpSpPr>
          <a:xfrm>
            <a:off x="315790" y="3881173"/>
            <a:ext cx="2144853" cy="1805923"/>
            <a:chOff x="558580" y="3845193"/>
            <a:chExt cx="1793590" cy="1368780"/>
          </a:xfrm>
        </p:grpSpPr>
        <p:grpSp>
          <p:nvGrpSpPr>
            <p:cNvPr id="116" name="Group 13">
              <a:extLst>
                <a:ext uri="{FF2B5EF4-FFF2-40B4-BE49-F238E27FC236}">
                  <a16:creationId xmlns:a16="http://schemas.microsoft.com/office/drawing/2014/main" id="{F7F2C317-08C4-7F41-9E91-F18D36055837}"/>
                </a:ext>
              </a:extLst>
            </p:cNvPr>
            <p:cNvGrpSpPr>
              <a:grpSpLocks noChangeAspect="1"/>
            </p:cNvGrpSpPr>
            <p:nvPr/>
          </p:nvGrpSpPr>
          <p:grpSpPr bwMode="auto">
            <a:xfrm>
              <a:off x="1748928" y="4530185"/>
              <a:ext cx="152400" cy="152400"/>
              <a:chOff x="1344" y="2064"/>
              <a:chExt cx="192" cy="192"/>
            </a:xfrm>
          </p:grpSpPr>
          <p:sp>
            <p:nvSpPr>
              <p:cNvPr id="131" name="Oval 14">
                <a:extLst>
                  <a:ext uri="{FF2B5EF4-FFF2-40B4-BE49-F238E27FC236}">
                    <a16:creationId xmlns:a16="http://schemas.microsoft.com/office/drawing/2014/main" id="{E6DD8F26-E61D-9C42-B3EB-4AC2372D136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2" name="Rectangle 15">
                <a:extLst>
                  <a:ext uri="{FF2B5EF4-FFF2-40B4-BE49-F238E27FC236}">
                    <a16:creationId xmlns:a16="http://schemas.microsoft.com/office/drawing/2014/main" id="{0CDFCB5C-C93D-6545-9AE3-4E82B05F257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7" name="Group 116">
              <a:extLst>
                <a:ext uri="{FF2B5EF4-FFF2-40B4-BE49-F238E27FC236}">
                  <a16:creationId xmlns:a16="http://schemas.microsoft.com/office/drawing/2014/main" id="{43DF3C42-CBFE-B44C-8F55-33E2DECFC9D9}"/>
                </a:ext>
              </a:extLst>
            </p:cNvPr>
            <p:cNvGrpSpPr>
              <a:grpSpLocks noChangeAspect="1"/>
            </p:cNvGrpSpPr>
            <p:nvPr/>
          </p:nvGrpSpPr>
          <p:grpSpPr bwMode="auto">
            <a:xfrm>
              <a:off x="1748928" y="5061573"/>
              <a:ext cx="152400" cy="152400"/>
              <a:chOff x="1344" y="2064"/>
              <a:chExt cx="192" cy="192"/>
            </a:xfrm>
          </p:grpSpPr>
          <p:sp>
            <p:nvSpPr>
              <p:cNvPr id="129" name="Oval 128">
                <a:extLst>
                  <a:ext uri="{FF2B5EF4-FFF2-40B4-BE49-F238E27FC236}">
                    <a16:creationId xmlns:a16="http://schemas.microsoft.com/office/drawing/2014/main" id="{388C3607-BCB6-6A40-ABE7-D207834F717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0" name="Rectangle 129">
                <a:extLst>
                  <a:ext uri="{FF2B5EF4-FFF2-40B4-BE49-F238E27FC236}">
                    <a16:creationId xmlns:a16="http://schemas.microsoft.com/office/drawing/2014/main" id="{7DE41E2E-56B3-8F47-8F84-A2857B61388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9" name="TextBox 118">
              <a:extLst>
                <a:ext uri="{FF2B5EF4-FFF2-40B4-BE49-F238E27FC236}">
                  <a16:creationId xmlns:a16="http://schemas.microsoft.com/office/drawing/2014/main" id="{21109F4C-70A2-7A4D-95E5-2AC6E514FDF6}"/>
                </a:ext>
              </a:extLst>
            </p:cNvPr>
            <p:cNvSpPr txBox="1"/>
            <p:nvPr/>
          </p:nvSpPr>
          <p:spPr>
            <a:xfrm>
              <a:off x="1526393" y="4719263"/>
              <a:ext cx="361741" cy="307777"/>
            </a:xfrm>
            <a:prstGeom prst="rect">
              <a:avLst/>
            </a:prstGeom>
            <a:noFill/>
          </p:spPr>
          <p:txBody>
            <a:bodyPr wrap="square" rtlCol="0">
              <a:spAutoFit/>
            </a:bodyPr>
            <a:lstStyle/>
            <a:p>
              <a:r>
                <a:rPr lang="en-US" sz="1400" dirty="0"/>
                <a:t>L</a:t>
              </a:r>
              <a:endParaRPr lang="en-US" sz="1400" baseline="-25000" dirty="0"/>
            </a:p>
          </p:txBody>
        </p:sp>
        <p:sp>
          <p:nvSpPr>
            <p:cNvPr id="122" name="TextBox 121">
              <a:extLst>
                <a:ext uri="{FF2B5EF4-FFF2-40B4-BE49-F238E27FC236}">
                  <a16:creationId xmlns:a16="http://schemas.microsoft.com/office/drawing/2014/main" id="{86D330BD-A060-644B-AF50-D97A1CB0E1D1}"/>
                </a:ext>
              </a:extLst>
            </p:cNvPr>
            <p:cNvSpPr txBox="1"/>
            <p:nvPr/>
          </p:nvSpPr>
          <p:spPr>
            <a:xfrm>
              <a:off x="1850252" y="4418606"/>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123" name="Straight Arrow Connector 122">
              <a:extLst>
                <a:ext uri="{FF2B5EF4-FFF2-40B4-BE49-F238E27FC236}">
                  <a16:creationId xmlns:a16="http://schemas.microsoft.com/office/drawing/2014/main" id="{6F68DECF-72B9-B543-8056-11CF5E1B2822}"/>
                </a:ext>
              </a:extLst>
            </p:cNvPr>
            <p:cNvCxnSpPr>
              <a:cxnSpLocks/>
            </p:cNvCxnSpPr>
            <p:nvPr/>
          </p:nvCxnSpPr>
          <p:spPr>
            <a:xfrm>
              <a:off x="1984968" y="4138403"/>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5C29ABE7-A147-754F-B574-5FA82C24A497}"/>
                </a:ext>
              </a:extLst>
            </p:cNvPr>
            <p:cNvCxnSpPr>
              <a:cxnSpLocks/>
            </p:cNvCxnSpPr>
            <p:nvPr/>
          </p:nvCxnSpPr>
          <p:spPr>
            <a:xfrm>
              <a:off x="1986643" y="4753028"/>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5" name="TextBox 124">
              <a:extLst>
                <a:ext uri="{FF2B5EF4-FFF2-40B4-BE49-F238E27FC236}">
                  <a16:creationId xmlns:a16="http://schemas.microsoft.com/office/drawing/2014/main" id="{67C06E10-2712-2F4E-9646-72F200C750E0}"/>
                </a:ext>
              </a:extLst>
            </p:cNvPr>
            <p:cNvSpPr txBox="1"/>
            <p:nvPr/>
          </p:nvSpPr>
          <p:spPr>
            <a:xfrm>
              <a:off x="1990429" y="4134928"/>
              <a:ext cx="361741" cy="307777"/>
            </a:xfrm>
            <a:prstGeom prst="rect">
              <a:avLst/>
            </a:prstGeom>
            <a:noFill/>
          </p:spPr>
          <p:txBody>
            <a:bodyPr wrap="square" rtlCol="0">
              <a:spAutoFit/>
            </a:bodyPr>
            <a:lstStyle/>
            <a:p>
              <a:r>
                <a:rPr lang="en-US" sz="1400" dirty="0"/>
                <a:t>i</a:t>
              </a:r>
              <a:r>
                <a:rPr lang="en-US" sz="1400" baseline="-25000" dirty="0"/>
                <a:t>1</a:t>
              </a:r>
            </a:p>
          </p:txBody>
        </p:sp>
        <p:sp>
          <p:nvSpPr>
            <p:cNvPr id="126" name="TextBox 125">
              <a:extLst>
                <a:ext uri="{FF2B5EF4-FFF2-40B4-BE49-F238E27FC236}">
                  <a16:creationId xmlns:a16="http://schemas.microsoft.com/office/drawing/2014/main" id="{13AB128C-21F9-864F-960D-E4BBD249564D}"/>
                </a:ext>
              </a:extLst>
            </p:cNvPr>
            <p:cNvSpPr txBox="1"/>
            <p:nvPr/>
          </p:nvSpPr>
          <p:spPr>
            <a:xfrm>
              <a:off x="1952477" y="4705671"/>
              <a:ext cx="361741" cy="307777"/>
            </a:xfrm>
            <a:prstGeom prst="rect">
              <a:avLst/>
            </a:prstGeom>
            <a:noFill/>
          </p:spPr>
          <p:txBody>
            <a:bodyPr wrap="square" rtlCol="0">
              <a:spAutoFit/>
            </a:bodyPr>
            <a:lstStyle/>
            <a:p>
              <a:r>
                <a:rPr lang="en-US" sz="1400" dirty="0"/>
                <a:t>i</a:t>
              </a:r>
              <a:r>
                <a:rPr lang="en-US" sz="1400" baseline="-25000" dirty="0"/>
                <a:t>2</a:t>
              </a:r>
            </a:p>
          </p:txBody>
        </p:sp>
        <p:grpSp>
          <p:nvGrpSpPr>
            <p:cNvPr id="294" name="Group 338">
              <a:extLst>
                <a:ext uri="{FF2B5EF4-FFF2-40B4-BE49-F238E27FC236}">
                  <a16:creationId xmlns:a16="http://schemas.microsoft.com/office/drawing/2014/main" id="{96F4C8F0-09F1-5B49-AA43-6324F0F2E36D}"/>
                </a:ext>
              </a:extLst>
            </p:cNvPr>
            <p:cNvGrpSpPr>
              <a:grpSpLocks/>
            </p:cNvGrpSpPr>
            <p:nvPr/>
          </p:nvGrpSpPr>
          <p:grpSpPr bwMode="auto">
            <a:xfrm>
              <a:off x="1762843" y="4574191"/>
              <a:ext cx="176432" cy="548492"/>
              <a:chOff x="3398" y="1757"/>
              <a:chExt cx="128" cy="528"/>
            </a:xfrm>
          </p:grpSpPr>
          <p:grpSp>
            <p:nvGrpSpPr>
              <p:cNvPr id="295" name="Group 54">
                <a:extLst>
                  <a:ext uri="{FF2B5EF4-FFF2-40B4-BE49-F238E27FC236}">
                    <a16:creationId xmlns:a16="http://schemas.microsoft.com/office/drawing/2014/main" id="{053BE493-4372-914E-A550-CEF38D73B46A}"/>
                  </a:ext>
                </a:extLst>
              </p:cNvPr>
              <p:cNvGrpSpPr>
                <a:grpSpLocks/>
              </p:cNvGrpSpPr>
              <p:nvPr/>
            </p:nvGrpSpPr>
            <p:grpSpPr bwMode="auto">
              <a:xfrm>
                <a:off x="3398" y="1757"/>
                <a:ext cx="128" cy="528"/>
                <a:chOff x="451" y="2160"/>
                <a:chExt cx="298" cy="1233"/>
              </a:xfrm>
            </p:grpSpPr>
            <p:grpSp>
              <p:nvGrpSpPr>
                <p:cNvPr id="297" name="Group 55">
                  <a:extLst>
                    <a:ext uri="{FF2B5EF4-FFF2-40B4-BE49-F238E27FC236}">
                      <a16:creationId xmlns:a16="http://schemas.microsoft.com/office/drawing/2014/main" id="{113C508B-2613-D646-9EE0-5E99D209CCFB}"/>
                    </a:ext>
                  </a:extLst>
                </p:cNvPr>
                <p:cNvGrpSpPr>
                  <a:grpSpLocks/>
                </p:cNvGrpSpPr>
                <p:nvPr/>
              </p:nvGrpSpPr>
              <p:grpSpPr bwMode="auto">
                <a:xfrm>
                  <a:off x="451" y="2621"/>
                  <a:ext cx="230" cy="115"/>
                  <a:chOff x="576" y="2218"/>
                  <a:chExt cx="230" cy="230"/>
                </a:xfrm>
              </p:grpSpPr>
              <p:sp>
                <p:nvSpPr>
                  <p:cNvPr id="316" name="Freeform 56">
                    <a:extLst>
                      <a:ext uri="{FF2B5EF4-FFF2-40B4-BE49-F238E27FC236}">
                        <a16:creationId xmlns:a16="http://schemas.microsoft.com/office/drawing/2014/main" id="{FC9345A2-41F5-6A43-94A0-70AD894EEFC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7" name="Freeform 57">
                    <a:extLst>
                      <a:ext uri="{FF2B5EF4-FFF2-40B4-BE49-F238E27FC236}">
                        <a16:creationId xmlns:a16="http://schemas.microsoft.com/office/drawing/2014/main" id="{3486E47B-73DC-2649-A010-4258E76B884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98" name="Group 58">
                  <a:extLst>
                    <a:ext uri="{FF2B5EF4-FFF2-40B4-BE49-F238E27FC236}">
                      <a16:creationId xmlns:a16="http://schemas.microsoft.com/office/drawing/2014/main" id="{F81C9C9B-D851-2D4A-8FE9-000423BC05BD}"/>
                    </a:ext>
                  </a:extLst>
                </p:cNvPr>
                <p:cNvGrpSpPr>
                  <a:grpSpLocks/>
                </p:cNvGrpSpPr>
                <p:nvPr/>
              </p:nvGrpSpPr>
              <p:grpSpPr bwMode="auto">
                <a:xfrm>
                  <a:off x="451" y="2448"/>
                  <a:ext cx="230" cy="115"/>
                  <a:chOff x="576" y="2218"/>
                  <a:chExt cx="230" cy="230"/>
                </a:xfrm>
              </p:grpSpPr>
              <p:sp>
                <p:nvSpPr>
                  <p:cNvPr id="314" name="Freeform 59">
                    <a:extLst>
                      <a:ext uri="{FF2B5EF4-FFF2-40B4-BE49-F238E27FC236}">
                        <a16:creationId xmlns:a16="http://schemas.microsoft.com/office/drawing/2014/main" id="{DB583B4D-0EB3-B246-BE25-CA3D3FDC466C}"/>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5" name="Freeform 60">
                    <a:extLst>
                      <a:ext uri="{FF2B5EF4-FFF2-40B4-BE49-F238E27FC236}">
                        <a16:creationId xmlns:a16="http://schemas.microsoft.com/office/drawing/2014/main" id="{CE25B348-54B6-FB4D-84A5-D1946E9B5B8D}"/>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99" name="Freeform 61">
                  <a:extLst>
                    <a:ext uri="{FF2B5EF4-FFF2-40B4-BE49-F238E27FC236}">
                      <a16:creationId xmlns:a16="http://schemas.microsoft.com/office/drawing/2014/main" id="{D78CB351-2C98-4E43-ADAE-2175A3FCE5E3}"/>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0" name="Freeform 62">
                  <a:extLst>
                    <a:ext uri="{FF2B5EF4-FFF2-40B4-BE49-F238E27FC236}">
                      <a16:creationId xmlns:a16="http://schemas.microsoft.com/office/drawing/2014/main" id="{4BA06D5C-F713-3743-B17F-3AB3D610E4A5}"/>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1" name="Group 63">
                  <a:extLst>
                    <a:ext uri="{FF2B5EF4-FFF2-40B4-BE49-F238E27FC236}">
                      <a16:creationId xmlns:a16="http://schemas.microsoft.com/office/drawing/2014/main" id="{E40CC33C-6A99-784D-851A-4EEF66026A20}"/>
                    </a:ext>
                  </a:extLst>
                </p:cNvPr>
                <p:cNvGrpSpPr>
                  <a:grpSpLocks/>
                </p:cNvGrpSpPr>
                <p:nvPr/>
              </p:nvGrpSpPr>
              <p:grpSpPr bwMode="auto">
                <a:xfrm>
                  <a:off x="451" y="2794"/>
                  <a:ext cx="230" cy="115"/>
                  <a:chOff x="576" y="2218"/>
                  <a:chExt cx="230" cy="230"/>
                </a:xfrm>
              </p:grpSpPr>
              <p:sp>
                <p:nvSpPr>
                  <p:cNvPr id="312" name="Freeform 64">
                    <a:extLst>
                      <a:ext uri="{FF2B5EF4-FFF2-40B4-BE49-F238E27FC236}">
                        <a16:creationId xmlns:a16="http://schemas.microsoft.com/office/drawing/2014/main" id="{110807DD-0514-0446-BC95-897A3DD0AAB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3" name="Freeform 65">
                    <a:extLst>
                      <a:ext uri="{FF2B5EF4-FFF2-40B4-BE49-F238E27FC236}">
                        <a16:creationId xmlns:a16="http://schemas.microsoft.com/office/drawing/2014/main" id="{8F7D3B40-9632-084E-A0DF-7829B2AE3AB5}"/>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02" name="Group 66">
                  <a:extLst>
                    <a:ext uri="{FF2B5EF4-FFF2-40B4-BE49-F238E27FC236}">
                      <a16:creationId xmlns:a16="http://schemas.microsoft.com/office/drawing/2014/main" id="{8C625483-7DCB-AF46-B708-B5892D518D53}"/>
                    </a:ext>
                  </a:extLst>
                </p:cNvPr>
                <p:cNvGrpSpPr>
                  <a:grpSpLocks/>
                </p:cNvGrpSpPr>
                <p:nvPr/>
              </p:nvGrpSpPr>
              <p:grpSpPr bwMode="auto">
                <a:xfrm>
                  <a:off x="451" y="2967"/>
                  <a:ext cx="230" cy="115"/>
                  <a:chOff x="576" y="2218"/>
                  <a:chExt cx="230" cy="230"/>
                </a:xfrm>
              </p:grpSpPr>
              <p:sp>
                <p:nvSpPr>
                  <p:cNvPr id="310" name="Freeform 67">
                    <a:extLst>
                      <a:ext uri="{FF2B5EF4-FFF2-40B4-BE49-F238E27FC236}">
                        <a16:creationId xmlns:a16="http://schemas.microsoft.com/office/drawing/2014/main" id="{CEC40643-5BE3-0343-8DB1-CA56D19181C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1" name="Freeform 68">
                    <a:extLst>
                      <a:ext uri="{FF2B5EF4-FFF2-40B4-BE49-F238E27FC236}">
                        <a16:creationId xmlns:a16="http://schemas.microsoft.com/office/drawing/2014/main" id="{C0947094-99A7-8F44-82D7-D088CA5FD2F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03" name="Freeform 69">
                  <a:extLst>
                    <a:ext uri="{FF2B5EF4-FFF2-40B4-BE49-F238E27FC236}">
                      <a16:creationId xmlns:a16="http://schemas.microsoft.com/office/drawing/2014/main" id="{1741D236-B282-A649-A638-3EF2DCDF6BD4}"/>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4" name="Group 70">
                  <a:extLst>
                    <a:ext uri="{FF2B5EF4-FFF2-40B4-BE49-F238E27FC236}">
                      <a16:creationId xmlns:a16="http://schemas.microsoft.com/office/drawing/2014/main" id="{903D58BF-228F-2345-9F21-26FE17D6956C}"/>
                    </a:ext>
                  </a:extLst>
                </p:cNvPr>
                <p:cNvGrpSpPr>
                  <a:grpSpLocks/>
                </p:cNvGrpSpPr>
                <p:nvPr/>
              </p:nvGrpSpPr>
              <p:grpSpPr bwMode="auto">
                <a:xfrm>
                  <a:off x="576" y="2160"/>
                  <a:ext cx="135" cy="345"/>
                  <a:chOff x="576" y="2160"/>
                  <a:chExt cx="135" cy="345"/>
                </a:xfrm>
              </p:grpSpPr>
              <p:sp>
                <p:nvSpPr>
                  <p:cNvPr id="308" name="Freeform 71">
                    <a:extLst>
                      <a:ext uri="{FF2B5EF4-FFF2-40B4-BE49-F238E27FC236}">
                        <a16:creationId xmlns:a16="http://schemas.microsoft.com/office/drawing/2014/main" id="{A1CE9EA0-D536-524A-B421-80E2548F673D}"/>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9" name="Line 72">
                    <a:extLst>
                      <a:ext uri="{FF2B5EF4-FFF2-40B4-BE49-F238E27FC236}">
                        <a16:creationId xmlns:a16="http://schemas.microsoft.com/office/drawing/2014/main" id="{7DB52157-9FF3-FF4F-A181-1A98E246E0A5}"/>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05" name="Group 73">
                  <a:extLst>
                    <a:ext uri="{FF2B5EF4-FFF2-40B4-BE49-F238E27FC236}">
                      <a16:creationId xmlns:a16="http://schemas.microsoft.com/office/drawing/2014/main" id="{35A7882D-C6B8-8F49-9A98-6C0AA72AB18D}"/>
                    </a:ext>
                  </a:extLst>
                </p:cNvPr>
                <p:cNvGrpSpPr>
                  <a:grpSpLocks/>
                </p:cNvGrpSpPr>
                <p:nvPr/>
              </p:nvGrpSpPr>
              <p:grpSpPr bwMode="auto">
                <a:xfrm flipV="1">
                  <a:off x="576" y="3024"/>
                  <a:ext cx="135" cy="369"/>
                  <a:chOff x="576" y="2136"/>
                  <a:chExt cx="135" cy="369"/>
                </a:xfrm>
              </p:grpSpPr>
              <p:sp>
                <p:nvSpPr>
                  <p:cNvPr id="306" name="Freeform 74">
                    <a:extLst>
                      <a:ext uri="{FF2B5EF4-FFF2-40B4-BE49-F238E27FC236}">
                        <a16:creationId xmlns:a16="http://schemas.microsoft.com/office/drawing/2014/main" id="{AC7EF921-EBA4-8F41-A87B-2ABEB0ED7832}"/>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7" name="Line 75">
                    <a:extLst>
                      <a:ext uri="{FF2B5EF4-FFF2-40B4-BE49-F238E27FC236}">
                        <a16:creationId xmlns:a16="http://schemas.microsoft.com/office/drawing/2014/main" id="{9FCA737E-D5A4-F845-8259-5154BCEBE3AD}"/>
                      </a:ext>
                    </a:extLst>
                  </p:cNvPr>
                  <p:cNvSpPr>
                    <a:spLocks noChangeShapeType="1"/>
                  </p:cNvSpPr>
                  <p:nvPr/>
                </p:nvSpPr>
                <p:spPr bwMode="auto">
                  <a:xfrm flipV="1">
                    <a:off x="576" y="2136"/>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96" name="Freeform 337">
                <a:extLst>
                  <a:ext uri="{FF2B5EF4-FFF2-40B4-BE49-F238E27FC236}">
                    <a16:creationId xmlns:a16="http://schemas.microsoft.com/office/drawing/2014/main" id="{B69AB3A2-D6C4-D947-B122-47C60391F6B0}"/>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348" name="Freeform 12">
              <a:extLst>
                <a:ext uri="{FF2B5EF4-FFF2-40B4-BE49-F238E27FC236}">
                  <a16:creationId xmlns:a16="http://schemas.microsoft.com/office/drawing/2014/main" id="{A4D8CC6F-55EA-5947-82F8-FA8126287341}"/>
                </a:ext>
              </a:extLst>
            </p:cNvPr>
            <p:cNvSpPr>
              <a:spLocks noChangeAspect="1"/>
            </p:cNvSpPr>
            <p:nvPr/>
          </p:nvSpPr>
          <p:spPr bwMode="auto">
            <a:xfrm>
              <a:off x="1766436" y="4055782"/>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349" name="TextBox 348">
              <a:extLst>
                <a:ext uri="{FF2B5EF4-FFF2-40B4-BE49-F238E27FC236}">
                  <a16:creationId xmlns:a16="http://schemas.microsoft.com/office/drawing/2014/main" id="{67C9128D-F39A-CB42-BBC2-7AE1280912D7}"/>
                </a:ext>
              </a:extLst>
            </p:cNvPr>
            <p:cNvSpPr txBox="1"/>
            <p:nvPr/>
          </p:nvSpPr>
          <p:spPr>
            <a:xfrm>
              <a:off x="1460175" y="4150429"/>
              <a:ext cx="361741" cy="307777"/>
            </a:xfrm>
            <a:prstGeom prst="rect">
              <a:avLst/>
            </a:prstGeom>
            <a:noFill/>
          </p:spPr>
          <p:txBody>
            <a:bodyPr wrap="square" rtlCol="0">
              <a:spAutoFit/>
            </a:bodyPr>
            <a:lstStyle/>
            <a:p>
              <a:r>
                <a:rPr lang="en-US" sz="1400" dirty="0"/>
                <a:t>R</a:t>
              </a:r>
              <a:endParaRPr lang="en-US" sz="1400" baseline="-25000" dirty="0"/>
            </a:p>
          </p:txBody>
        </p:sp>
        <p:grpSp>
          <p:nvGrpSpPr>
            <p:cNvPr id="350" name="Group 349">
              <a:extLst>
                <a:ext uri="{FF2B5EF4-FFF2-40B4-BE49-F238E27FC236}">
                  <a16:creationId xmlns:a16="http://schemas.microsoft.com/office/drawing/2014/main" id="{D2ED561B-EBE9-844E-A514-9B5C7459FC50}"/>
                </a:ext>
              </a:extLst>
            </p:cNvPr>
            <p:cNvGrpSpPr>
              <a:grpSpLocks noChangeAspect="1"/>
            </p:cNvGrpSpPr>
            <p:nvPr/>
          </p:nvGrpSpPr>
          <p:grpSpPr bwMode="auto">
            <a:xfrm>
              <a:off x="1752378" y="3956580"/>
              <a:ext cx="152400" cy="152400"/>
              <a:chOff x="1344" y="2064"/>
              <a:chExt cx="192" cy="192"/>
            </a:xfrm>
          </p:grpSpPr>
          <p:sp>
            <p:nvSpPr>
              <p:cNvPr id="351" name="Oval 350">
                <a:extLst>
                  <a:ext uri="{FF2B5EF4-FFF2-40B4-BE49-F238E27FC236}">
                    <a16:creationId xmlns:a16="http://schemas.microsoft.com/office/drawing/2014/main" id="{02A9CB7B-C828-E04F-B361-5F69E67E1F2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52" name="Rectangle 351">
                <a:extLst>
                  <a:ext uri="{FF2B5EF4-FFF2-40B4-BE49-F238E27FC236}">
                    <a16:creationId xmlns:a16="http://schemas.microsoft.com/office/drawing/2014/main" id="{75510714-21E6-EE46-B230-6F5BFF26898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353" name="Straight Connector 352">
              <a:extLst>
                <a:ext uri="{FF2B5EF4-FFF2-40B4-BE49-F238E27FC236}">
                  <a16:creationId xmlns:a16="http://schemas.microsoft.com/office/drawing/2014/main" id="{E6FEBB86-5579-B24D-841B-B537E5359745}"/>
                </a:ext>
              </a:extLst>
            </p:cNvPr>
            <p:cNvCxnSpPr>
              <a:cxnSpLocks/>
            </p:cNvCxnSpPr>
            <p:nvPr/>
          </p:nvCxnSpPr>
          <p:spPr>
            <a:xfrm>
              <a:off x="558580" y="3893140"/>
              <a:ext cx="9217" cy="12420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4" name="Straight Connector 353">
              <a:extLst>
                <a:ext uri="{FF2B5EF4-FFF2-40B4-BE49-F238E27FC236}">
                  <a16:creationId xmlns:a16="http://schemas.microsoft.com/office/drawing/2014/main" id="{6D076A90-749A-4947-B19B-C8C7C7AECD18}"/>
                </a:ext>
              </a:extLst>
            </p:cNvPr>
            <p:cNvCxnSpPr>
              <a:cxnSpLocks/>
            </p:cNvCxnSpPr>
            <p:nvPr/>
          </p:nvCxnSpPr>
          <p:spPr>
            <a:xfrm>
              <a:off x="567797" y="5135210"/>
              <a:ext cx="1280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76" name="Group 356">
              <a:extLst>
                <a:ext uri="{FF2B5EF4-FFF2-40B4-BE49-F238E27FC236}">
                  <a16:creationId xmlns:a16="http://schemas.microsoft.com/office/drawing/2014/main" id="{80ADE3EA-716A-234B-966B-8292FAD16694}"/>
                </a:ext>
              </a:extLst>
            </p:cNvPr>
            <p:cNvGrpSpPr>
              <a:grpSpLocks/>
            </p:cNvGrpSpPr>
            <p:nvPr/>
          </p:nvGrpSpPr>
          <p:grpSpPr bwMode="auto">
            <a:xfrm>
              <a:off x="661135" y="4187798"/>
              <a:ext cx="754198" cy="739174"/>
              <a:chOff x="2944" y="3306"/>
              <a:chExt cx="198" cy="524"/>
            </a:xfrm>
          </p:grpSpPr>
          <p:grpSp>
            <p:nvGrpSpPr>
              <p:cNvPr id="377" name="Group 298">
                <a:extLst>
                  <a:ext uri="{FF2B5EF4-FFF2-40B4-BE49-F238E27FC236}">
                    <a16:creationId xmlns:a16="http://schemas.microsoft.com/office/drawing/2014/main" id="{CAFDD028-3D27-E845-9A3C-87488AF01B96}"/>
                  </a:ext>
                </a:extLst>
              </p:cNvPr>
              <p:cNvGrpSpPr>
                <a:grpSpLocks/>
              </p:cNvGrpSpPr>
              <p:nvPr/>
            </p:nvGrpSpPr>
            <p:grpSpPr bwMode="auto">
              <a:xfrm>
                <a:off x="2944" y="3306"/>
                <a:ext cx="198" cy="518"/>
                <a:chOff x="3058" y="3370"/>
                <a:chExt cx="198" cy="518"/>
              </a:xfrm>
            </p:grpSpPr>
            <p:grpSp>
              <p:nvGrpSpPr>
                <p:cNvPr id="379" name="Group 294">
                  <a:extLst>
                    <a:ext uri="{FF2B5EF4-FFF2-40B4-BE49-F238E27FC236}">
                      <a16:creationId xmlns:a16="http://schemas.microsoft.com/office/drawing/2014/main" id="{F3B5C90E-A87D-DB40-A9EC-11A4DA3CB7B6}"/>
                    </a:ext>
                  </a:extLst>
                </p:cNvPr>
                <p:cNvGrpSpPr>
                  <a:grpSpLocks/>
                </p:cNvGrpSpPr>
                <p:nvPr/>
              </p:nvGrpSpPr>
              <p:grpSpPr bwMode="auto">
                <a:xfrm>
                  <a:off x="3083" y="3370"/>
                  <a:ext cx="173" cy="518"/>
                  <a:chOff x="3083" y="3370"/>
                  <a:chExt cx="173" cy="518"/>
                </a:xfrm>
              </p:grpSpPr>
              <p:grpSp>
                <p:nvGrpSpPr>
                  <p:cNvPr id="382" name="Group 292">
                    <a:extLst>
                      <a:ext uri="{FF2B5EF4-FFF2-40B4-BE49-F238E27FC236}">
                        <a16:creationId xmlns:a16="http://schemas.microsoft.com/office/drawing/2014/main" id="{236BAFA1-2640-0341-AA9A-DF164F6CEBA3}"/>
                      </a:ext>
                    </a:extLst>
                  </p:cNvPr>
                  <p:cNvGrpSpPr>
                    <a:grpSpLocks/>
                  </p:cNvGrpSpPr>
                  <p:nvPr/>
                </p:nvGrpSpPr>
                <p:grpSpPr bwMode="auto">
                  <a:xfrm>
                    <a:off x="3083" y="3542"/>
                    <a:ext cx="173" cy="169"/>
                    <a:chOff x="3092" y="3427"/>
                    <a:chExt cx="173" cy="284"/>
                  </a:xfrm>
                </p:grpSpPr>
                <p:grpSp>
                  <p:nvGrpSpPr>
                    <p:cNvPr id="385" name="Group 286">
                      <a:extLst>
                        <a:ext uri="{FF2B5EF4-FFF2-40B4-BE49-F238E27FC236}">
                          <a16:creationId xmlns:a16="http://schemas.microsoft.com/office/drawing/2014/main" id="{251157FC-BC4C-6148-A577-8FD348F895D9}"/>
                        </a:ext>
                      </a:extLst>
                    </p:cNvPr>
                    <p:cNvGrpSpPr>
                      <a:grpSpLocks/>
                    </p:cNvGrpSpPr>
                    <p:nvPr/>
                  </p:nvGrpSpPr>
                  <p:grpSpPr bwMode="auto">
                    <a:xfrm>
                      <a:off x="3092" y="3427"/>
                      <a:ext cx="173" cy="230"/>
                      <a:chOff x="3168" y="3485"/>
                      <a:chExt cx="173" cy="230"/>
                    </a:xfrm>
                  </p:grpSpPr>
                  <p:sp>
                    <p:nvSpPr>
                      <p:cNvPr id="390" name="Line 283">
                        <a:extLst>
                          <a:ext uri="{FF2B5EF4-FFF2-40B4-BE49-F238E27FC236}">
                            <a16:creationId xmlns:a16="http://schemas.microsoft.com/office/drawing/2014/main" id="{BD0479AF-97D9-8A4B-84C0-ECE92BD0D80A}"/>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1" name="Line 284">
                        <a:extLst>
                          <a:ext uri="{FF2B5EF4-FFF2-40B4-BE49-F238E27FC236}">
                            <a16:creationId xmlns:a16="http://schemas.microsoft.com/office/drawing/2014/main" id="{2ABAEBC2-B93F-0344-AC96-C2D1D6D32DAC}"/>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2" name="Line 285">
                        <a:extLst>
                          <a:ext uri="{FF2B5EF4-FFF2-40B4-BE49-F238E27FC236}">
                            <a16:creationId xmlns:a16="http://schemas.microsoft.com/office/drawing/2014/main" id="{895AC25F-B857-E043-8A88-9E6EDEB2BDCD}"/>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86" name="Group 287">
                      <a:extLst>
                        <a:ext uri="{FF2B5EF4-FFF2-40B4-BE49-F238E27FC236}">
                          <a16:creationId xmlns:a16="http://schemas.microsoft.com/office/drawing/2014/main" id="{F58E293A-6861-C340-83C0-FBB410146ED6}"/>
                        </a:ext>
                      </a:extLst>
                    </p:cNvPr>
                    <p:cNvGrpSpPr>
                      <a:grpSpLocks/>
                    </p:cNvGrpSpPr>
                    <p:nvPr/>
                  </p:nvGrpSpPr>
                  <p:grpSpPr bwMode="auto">
                    <a:xfrm>
                      <a:off x="3128" y="3481"/>
                      <a:ext cx="91" cy="230"/>
                      <a:chOff x="3168" y="3485"/>
                      <a:chExt cx="173" cy="230"/>
                    </a:xfrm>
                  </p:grpSpPr>
                  <p:sp>
                    <p:nvSpPr>
                      <p:cNvPr id="387" name="Line 288">
                        <a:extLst>
                          <a:ext uri="{FF2B5EF4-FFF2-40B4-BE49-F238E27FC236}">
                            <a16:creationId xmlns:a16="http://schemas.microsoft.com/office/drawing/2014/main" id="{28869B3B-1172-4D46-B552-C35E72ACEE8B}"/>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8" name="Line 289">
                        <a:extLst>
                          <a:ext uri="{FF2B5EF4-FFF2-40B4-BE49-F238E27FC236}">
                            <a16:creationId xmlns:a16="http://schemas.microsoft.com/office/drawing/2014/main" id="{1DAEF275-2101-364B-B89C-77967D6C68EB}"/>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9" name="Line 290">
                        <a:extLst>
                          <a:ext uri="{FF2B5EF4-FFF2-40B4-BE49-F238E27FC236}">
                            <a16:creationId xmlns:a16="http://schemas.microsoft.com/office/drawing/2014/main" id="{08826B2E-FC58-0B49-9121-73BDB7EE8219}"/>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383" name="Line 291">
                    <a:extLst>
                      <a:ext uri="{FF2B5EF4-FFF2-40B4-BE49-F238E27FC236}">
                        <a16:creationId xmlns:a16="http://schemas.microsoft.com/office/drawing/2014/main" id="{990490F4-4CBA-234A-9F01-9F89A578A383}"/>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4" name="Line 293">
                    <a:extLst>
                      <a:ext uri="{FF2B5EF4-FFF2-40B4-BE49-F238E27FC236}">
                        <a16:creationId xmlns:a16="http://schemas.microsoft.com/office/drawing/2014/main" id="{81D0E849-6A59-7948-9A11-2339E9EAF4C0}"/>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380" name="Text Box 296">
                  <a:extLst>
                    <a:ext uri="{FF2B5EF4-FFF2-40B4-BE49-F238E27FC236}">
                      <a16:creationId xmlns:a16="http://schemas.microsoft.com/office/drawing/2014/main" id="{9DBF7839-DF9B-D14B-B362-D745FEF8B53D}"/>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381" name="Text Box 297">
                  <a:extLst>
                    <a:ext uri="{FF2B5EF4-FFF2-40B4-BE49-F238E27FC236}">
                      <a16:creationId xmlns:a16="http://schemas.microsoft.com/office/drawing/2014/main" id="{B021B2A6-448B-464A-8EE1-ABD17408754A}"/>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378" name="Freeform 355">
                <a:extLst>
                  <a:ext uri="{FF2B5EF4-FFF2-40B4-BE49-F238E27FC236}">
                    <a16:creationId xmlns:a16="http://schemas.microsoft.com/office/drawing/2014/main" id="{BD54A5F4-F8C1-4B4F-91D8-16B2041FD1AF}"/>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393" name="Straight Connector 392">
              <a:extLst>
                <a:ext uri="{FF2B5EF4-FFF2-40B4-BE49-F238E27FC236}">
                  <a16:creationId xmlns:a16="http://schemas.microsoft.com/office/drawing/2014/main" id="{3C6AD464-351D-EE43-A5E6-179149DF9F21}"/>
                </a:ext>
              </a:extLst>
            </p:cNvPr>
            <p:cNvCxnSpPr>
              <a:cxnSpLocks/>
            </p:cNvCxnSpPr>
            <p:nvPr/>
          </p:nvCxnSpPr>
          <p:spPr>
            <a:xfrm>
              <a:off x="1075513" y="4868925"/>
              <a:ext cx="0" cy="2662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4" name="Straight Connector 393">
              <a:extLst>
                <a:ext uri="{FF2B5EF4-FFF2-40B4-BE49-F238E27FC236}">
                  <a16:creationId xmlns:a16="http://schemas.microsoft.com/office/drawing/2014/main" id="{7B32DC95-C7A6-C74F-B542-5A7DA9DCEFC3}"/>
                </a:ext>
              </a:extLst>
            </p:cNvPr>
            <p:cNvCxnSpPr>
              <a:cxnSpLocks/>
            </p:cNvCxnSpPr>
            <p:nvPr/>
          </p:nvCxnSpPr>
          <p:spPr>
            <a:xfrm>
              <a:off x="1074741" y="4123048"/>
              <a:ext cx="0" cy="13939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3" name="TextBox 482">
              <a:extLst>
                <a:ext uri="{FF2B5EF4-FFF2-40B4-BE49-F238E27FC236}">
                  <a16:creationId xmlns:a16="http://schemas.microsoft.com/office/drawing/2014/main" id="{9175F8EF-F390-D247-B3A8-070FEB903313}"/>
                </a:ext>
              </a:extLst>
            </p:cNvPr>
            <p:cNvSpPr txBox="1"/>
            <p:nvPr/>
          </p:nvSpPr>
          <p:spPr>
            <a:xfrm>
              <a:off x="722371" y="3997684"/>
              <a:ext cx="361741" cy="307777"/>
            </a:xfrm>
            <a:prstGeom prst="rect">
              <a:avLst/>
            </a:prstGeom>
            <a:noFill/>
          </p:spPr>
          <p:txBody>
            <a:bodyPr wrap="square" rtlCol="0">
              <a:spAutoFit/>
            </a:bodyPr>
            <a:lstStyle/>
            <a:p>
              <a:r>
                <a:rPr lang="en-US" sz="1400" dirty="0"/>
                <a:t>V</a:t>
              </a:r>
              <a:r>
                <a:rPr lang="en-US" sz="1400" baseline="-25000" dirty="0"/>
                <a:t>0</a:t>
              </a:r>
            </a:p>
          </p:txBody>
        </p:sp>
        <p:cxnSp>
          <p:nvCxnSpPr>
            <p:cNvPr id="485" name="Straight Connector 484">
              <a:extLst>
                <a:ext uri="{FF2B5EF4-FFF2-40B4-BE49-F238E27FC236}">
                  <a16:creationId xmlns:a16="http://schemas.microsoft.com/office/drawing/2014/main" id="{473957E5-5992-AD4F-A9A5-7DE594749288}"/>
                </a:ext>
              </a:extLst>
            </p:cNvPr>
            <p:cNvCxnSpPr>
              <a:cxnSpLocks/>
            </p:cNvCxnSpPr>
            <p:nvPr/>
          </p:nvCxnSpPr>
          <p:spPr>
            <a:xfrm>
              <a:off x="558580" y="3902011"/>
              <a:ext cx="5486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86" name="Group 316">
              <a:extLst>
                <a:ext uri="{FF2B5EF4-FFF2-40B4-BE49-F238E27FC236}">
                  <a16:creationId xmlns:a16="http://schemas.microsoft.com/office/drawing/2014/main" id="{8E2CA0B1-7F93-6748-A9DF-CE827A7EAB0C}"/>
                </a:ext>
              </a:extLst>
            </p:cNvPr>
            <p:cNvGrpSpPr>
              <a:grpSpLocks/>
            </p:cNvGrpSpPr>
            <p:nvPr/>
          </p:nvGrpSpPr>
          <p:grpSpPr bwMode="auto">
            <a:xfrm>
              <a:off x="1066105" y="3845193"/>
              <a:ext cx="754200" cy="338950"/>
              <a:chOff x="570" y="2011"/>
              <a:chExt cx="582" cy="173"/>
            </a:xfrm>
          </p:grpSpPr>
          <p:sp>
            <p:nvSpPr>
              <p:cNvPr id="487" name="Line 314">
                <a:extLst>
                  <a:ext uri="{FF2B5EF4-FFF2-40B4-BE49-F238E27FC236}">
                    <a16:creationId xmlns:a16="http://schemas.microsoft.com/office/drawing/2014/main" id="{1470D872-D8ED-F84A-9CA4-32B3CE661556}"/>
                  </a:ext>
                </a:extLst>
              </p:cNvPr>
              <p:cNvSpPr>
                <a:spLocks noChangeShapeType="1"/>
              </p:cNvSpPr>
              <p:nvPr/>
            </p:nvSpPr>
            <p:spPr bwMode="auto">
              <a:xfrm flipH="1">
                <a:off x="979" y="2102"/>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488" name="Group 195">
                <a:extLst>
                  <a:ext uri="{FF2B5EF4-FFF2-40B4-BE49-F238E27FC236}">
                    <a16:creationId xmlns:a16="http://schemas.microsoft.com/office/drawing/2014/main" id="{6EB9915F-21E1-6447-87E0-E6980C03DF5A}"/>
                  </a:ext>
                </a:extLst>
              </p:cNvPr>
              <p:cNvGrpSpPr>
                <a:grpSpLocks/>
              </p:cNvGrpSpPr>
              <p:nvPr/>
            </p:nvGrpSpPr>
            <p:grpSpPr bwMode="auto">
              <a:xfrm>
                <a:off x="570" y="2011"/>
                <a:ext cx="173" cy="58"/>
                <a:chOff x="427" y="1066"/>
                <a:chExt cx="173" cy="58"/>
              </a:xfrm>
            </p:grpSpPr>
            <p:sp>
              <p:nvSpPr>
                <p:cNvPr id="495" name="Oval 196">
                  <a:extLst>
                    <a:ext uri="{FF2B5EF4-FFF2-40B4-BE49-F238E27FC236}">
                      <a16:creationId xmlns:a16="http://schemas.microsoft.com/office/drawing/2014/main" id="{C97AB58C-6691-B749-AAF4-D9536173DC27}"/>
                    </a:ext>
                  </a:extLst>
                </p:cNvPr>
                <p:cNvSpPr>
                  <a:spLocks noChangeArrowheads="1"/>
                </p:cNvSpPr>
                <p:nvPr/>
              </p:nvSpPr>
              <p:spPr bwMode="auto">
                <a:xfrm>
                  <a:off x="542" y="1066"/>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96" name="Line 197">
                  <a:extLst>
                    <a:ext uri="{FF2B5EF4-FFF2-40B4-BE49-F238E27FC236}">
                      <a16:creationId xmlns:a16="http://schemas.microsoft.com/office/drawing/2014/main" id="{64C58C57-8114-494E-9F3C-9C4601ED19E8}"/>
                    </a:ext>
                  </a:extLst>
                </p:cNvPr>
                <p:cNvSpPr>
                  <a:spLocks noChangeShapeType="1"/>
                </p:cNvSpPr>
                <p:nvPr/>
              </p:nvSpPr>
              <p:spPr bwMode="auto">
                <a:xfrm flipH="1">
                  <a:off x="427" y="1097"/>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89" name="Line 198">
                <a:extLst>
                  <a:ext uri="{FF2B5EF4-FFF2-40B4-BE49-F238E27FC236}">
                    <a16:creationId xmlns:a16="http://schemas.microsoft.com/office/drawing/2014/main" id="{D80CA0C1-3B5B-6A4B-BE71-83ED37BCBFA9}"/>
                  </a:ext>
                </a:extLst>
              </p:cNvPr>
              <p:cNvSpPr>
                <a:spLocks noChangeShapeType="1"/>
              </p:cNvSpPr>
              <p:nvPr/>
            </p:nvSpPr>
            <p:spPr bwMode="auto">
              <a:xfrm flipH="1" flipV="1">
                <a:off x="716" y="2102"/>
                <a:ext cx="258"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90" name="Oval 199">
                <a:extLst>
                  <a:ext uri="{FF2B5EF4-FFF2-40B4-BE49-F238E27FC236}">
                    <a16:creationId xmlns:a16="http://schemas.microsoft.com/office/drawing/2014/main" id="{666D7EE7-D9BE-0642-AD44-CAA502CED622}"/>
                  </a:ext>
                </a:extLst>
              </p:cNvPr>
              <p:cNvSpPr>
                <a:spLocks noChangeArrowheads="1"/>
              </p:cNvSpPr>
              <p:nvPr/>
            </p:nvSpPr>
            <p:spPr bwMode="auto">
              <a:xfrm>
                <a:off x="946" y="2071"/>
                <a:ext cx="58" cy="58"/>
              </a:xfrm>
              <a:prstGeom prst="ellipse">
                <a:avLst/>
              </a:prstGeom>
              <a:solidFill>
                <a:schemeClr val="bg1"/>
              </a:solidFill>
              <a:ln w="19050">
                <a:solidFill>
                  <a:schemeClr val="tx1"/>
                </a:solidFill>
                <a:round/>
                <a:headEnd/>
                <a:tailEnd/>
              </a:ln>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91" name="Group 200">
                <a:extLst>
                  <a:ext uri="{FF2B5EF4-FFF2-40B4-BE49-F238E27FC236}">
                    <a16:creationId xmlns:a16="http://schemas.microsoft.com/office/drawing/2014/main" id="{1D9EC19B-D7D0-D34E-8A5F-2B343216B73D}"/>
                  </a:ext>
                </a:extLst>
              </p:cNvPr>
              <p:cNvGrpSpPr>
                <a:grpSpLocks/>
              </p:cNvGrpSpPr>
              <p:nvPr/>
            </p:nvGrpSpPr>
            <p:grpSpPr bwMode="auto">
              <a:xfrm>
                <a:off x="570" y="2126"/>
                <a:ext cx="173" cy="58"/>
                <a:chOff x="430" y="1223"/>
                <a:chExt cx="173" cy="58"/>
              </a:xfrm>
            </p:grpSpPr>
            <p:sp>
              <p:nvSpPr>
                <p:cNvPr id="493" name="Oval 201">
                  <a:extLst>
                    <a:ext uri="{FF2B5EF4-FFF2-40B4-BE49-F238E27FC236}">
                      <a16:creationId xmlns:a16="http://schemas.microsoft.com/office/drawing/2014/main" id="{218883B0-FDCC-1946-8FB5-A139B6F877D5}"/>
                    </a:ext>
                  </a:extLst>
                </p:cNvPr>
                <p:cNvSpPr>
                  <a:spLocks noChangeArrowheads="1"/>
                </p:cNvSpPr>
                <p:nvPr/>
              </p:nvSpPr>
              <p:spPr bwMode="auto">
                <a:xfrm>
                  <a:off x="545" y="1223"/>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94" name="Line 202">
                  <a:extLst>
                    <a:ext uri="{FF2B5EF4-FFF2-40B4-BE49-F238E27FC236}">
                      <a16:creationId xmlns:a16="http://schemas.microsoft.com/office/drawing/2014/main" id="{B0121C34-09B3-5746-82DF-91ECA00C109A}"/>
                    </a:ext>
                  </a:extLst>
                </p:cNvPr>
                <p:cNvSpPr>
                  <a:spLocks noChangeShapeType="1"/>
                </p:cNvSpPr>
                <p:nvPr/>
              </p:nvSpPr>
              <p:spPr bwMode="auto">
                <a:xfrm flipH="1">
                  <a:off x="430" y="1254"/>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2" name="Freeform 315">
                <a:extLst>
                  <a:ext uri="{FF2B5EF4-FFF2-40B4-BE49-F238E27FC236}">
                    <a16:creationId xmlns:a16="http://schemas.microsoft.com/office/drawing/2014/main" id="{CA6E53BD-295E-234F-B511-DE607B7A6FEA}"/>
                  </a:ext>
                </a:extLst>
              </p:cNvPr>
              <p:cNvSpPr>
                <a:spLocks/>
              </p:cNvSpPr>
              <p:nvPr/>
            </p:nvSpPr>
            <p:spPr bwMode="auto">
              <a:xfrm>
                <a:off x="576" y="2045"/>
                <a:ext cx="576" cy="115"/>
              </a:xfrm>
              <a:custGeom>
                <a:avLst/>
                <a:gdLst>
                  <a:gd name="T0" fmla="*/ 0 w 576"/>
                  <a:gd name="T1" fmla="*/ 0 h 115"/>
                  <a:gd name="T2" fmla="*/ 0 w 576"/>
                  <a:gd name="T3" fmla="*/ 115 h 115"/>
                  <a:gd name="T4" fmla="*/ 576 w 576"/>
                  <a:gd name="T5" fmla="*/ 57 h 115"/>
                  <a:gd name="T6" fmla="*/ 0 w 576"/>
                  <a:gd name="T7" fmla="*/ 0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0"/>
                    </a:moveTo>
                    <a:lnTo>
                      <a:pt x="0" y="115"/>
                    </a:lnTo>
                    <a:lnTo>
                      <a:pt x="576" y="57"/>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57" name="Group 56">
            <a:extLst>
              <a:ext uri="{FF2B5EF4-FFF2-40B4-BE49-F238E27FC236}">
                <a16:creationId xmlns:a16="http://schemas.microsoft.com/office/drawing/2014/main" id="{5D5C2BAF-E158-6E48-A511-80407A5DFD02}"/>
              </a:ext>
            </a:extLst>
          </p:cNvPr>
          <p:cNvGrpSpPr/>
          <p:nvPr/>
        </p:nvGrpSpPr>
        <p:grpSpPr>
          <a:xfrm>
            <a:off x="364178" y="1458945"/>
            <a:ext cx="1904333" cy="1693498"/>
            <a:chOff x="631468" y="1585557"/>
            <a:chExt cx="1816830" cy="1361171"/>
          </a:xfrm>
        </p:grpSpPr>
        <p:grpSp>
          <p:nvGrpSpPr>
            <p:cNvPr id="367" name="Group 346">
              <a:extLst>
                <a:ext uri="{FF2B5EF4-FFF2-40B4-BE49-F238E27FC236}">
                  <a16:creationId xmlns:a16="http://schemas.microsoft.com/office/drawing/2014/main" id="{4B13E1CA-515E-7442-9F84-C35954EA2D53}"/>
                </a:ext>
              </a:extLst>
            </p:cNvPr>
            <p:cNvGrpSpPr>
              <a:grpSpLocks/>
            </p:cNvGrpSpPr>
            <p:nvPr/>
          </p:nvGrpSpPr>
          <p:grpSpPr bwMode="auto">
            <a:xfrm>
              <a:off x="1828551" y="2306647"/>
              <a:ext cx="182880" cy="548640"/>
              <a:chOff x="5012" y="1930"/>
              <a:chExt cx="346" cy="576"/>
            </a:xfrm>
          </p:grpSpPr>
          <p:grpSp>
            <p:nvGrpSpPr>
              <p:cNvPr id="370" name="Group 135">
                <a:extLst>
                  <a:ext uri="{FF2B5EF4-FFF2-40B4-BE49-F238E27FC236}">
                    <a16:creationId xmlns:a16="http://schemas.microsoft.com/office/drawing/2014/main" id="{0B81DE03-A225-5F48-A09B-523158CF055E}"/>
                  </a:ext>
                </a:extLst>
              </p:cNvPr>
              <p:cNvGrpSpPr>
                <a:grpSpLocks/>
              </p:cNvGrpSpPr>
              <p:nvPr/>
            </p:nvGrpSpPr>
            <p:grpSpPr bwMode="auto">
              <a:xfrm>
                <a:off x="5012" y="1930"/>
                <a:ext cx="346" cy="576"/>
                <a:chOff x="2707" y="2736"/>
                <a:chExt cx="346" cy="576"/>
              </a:xfrm>
            </p:grpSpPr>
            <p:sp>
              <p:nvSpPr>
                <p:cNvPr id="372" name="Line 136">
                  <a:extLst>
                    <a:ext uri="{FF2B5EF4-FFF2-40B4-BE49-F238E27FC236}">
                      <a16:creationId xmlns:a16="http://schemas.microsoft.com/office/drawing/2014/main" id="{FAD768CE-FEE6-7548-A735-6DF4C12579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3" name="Line 137">
                  <a:extLst>
                    <a:ext uri="{FF2B5EF4-FFF2-40B4-BE49-F238E27FC236}">
                      <a16:creationId xmlns:a16="http://schemas.microsoft.com/office/drawing/2014/main" id="{17FD4809-A2D7-0541-BC20-097DFB0A7DE2}"/>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4" name="Line 138">
                  <a:extLst>
                    <a:ext uri="{FF2B5EF4-FFF2-40B4-BE49-F238E27FC236}">
                      <a16:creationId xmlns:a16="http://schemas.microsoft.com/office/drawing/2014/main" id="{C5E5E11B-8475-5642-907A-B06BEDA09AC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5" name="Line 139">
                  <a:extLst>
                    <a:ext uri="{FF2B5EF4-FFF2-40B4-BE49-F238E27FC236}">
                      <a16:creationId xmlns:a16="http://schemas.microsoft.com/office/drawing/2014/main" id="{FFF97EE6-04FE-9240-A6DF-C4402D86CCE1}"/>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69" name="Freeform 345">
                <a:extLst>
                  <a:ext uri="{FF2B5EF4-FFF2-40B4-BE49-F238E27FC236}">
                    <a16:creationId xmlns:a16="http://schemas.microsoft.com/office/drawing/2014/main" id="{8E08BADD-B044-2E41-8CDA-6E860C02B77B}"/>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403" name="Group 13">
              <a:extLst>
                <a:ext uri="{FF2B5EF4-FFF2-40B4-BE49-F238E27FC236}">
                  <a16:creationId xmlns:a16="http://schemas.microsoft.com/office/drawing/2014/main" id="{2627452A-A587-F142-8472-DA6F2C848BE9}"/>
                </a:ext>
              </a:extLst>
            </p:cNvPr>
            <p:cNvGrpSpPr>
              <a:grpSpLocks noChangeAspect="1"/>
            </p:cNvGrpSpPr>
            <p:nvPr/>
          </p:nvGrpSpPr>
          <p:grpSpPr bwMode="auto">
            <a:xfrm>
              <a:off x="1845056" y="2262940"/>
              <a:ext cx="152400" cy="152400"/>
              <a:chOff x="1344" y="2064"/>
              <a:chExt cx="192" cy="192"/>
            </a:xfrm>
          </p:grpSpPr>
          <p:sp>
            <p:nvSpPr>
              <p:cNvPr id="404" name="Oval 14">
                <a:extLst>
                  <a:ext uri="{FF2B5EF4-FFF2-40B4-BE49-F238E27FC236}">
                    <a16:creationId xmlns:a16="http://schemas.microsoft.com/office/drawing/2014/main" id="{D1980D9C-4BDF-3049-9AA0-64C722ED660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05" name="Rectangle 15">
                <a:extLst>
                  <a:ext uri="{FF2B5EF4-FFF2-40B4-BE49-F238E27FC236}">
                    <a16:creationId xmlns:a16="http://schemas.microsoft.com/office/drawing/2014/main" id="{0B4030A7-51A0-794C-9DB1-722F7017D74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06" name="Group 405">
              <a:extLst>
                <a:ext uri="{FF2B5EF4-FFF2-40B4-BE49-F238E27FC236}">
                  <a16:creationId xmlns:a16="http://schemas.microsoft.com/office/drawing/2014/main" id="{63361C0D-6E7A-284A-9358-3990DFD52A9D}"/>
                </a:ext>
              </a:extLst>
            </p:cNvPr>
            <p:cNvGrpSpPr>
              <a:grpSpLocks noChangeAspect="1"/>
            </p:cNvGrpSpPr>
            <p:nvPr/>
          </p:nvGrpSpPr>
          <p:grpSpPr bwMode="auto">
            <a:xfrm>
              <a:off x="1845056" y="2794328"/>
              <a:ext cx="152400" cy="152400"/>
              <a:chOff x="1344" y="2064"/>
              <a:chExt cx="192" cy="192"/>
            </a:xfrm>
          </p:grpSpPr>
          <p:sp>
            <p:nvSpPr>
              <p:cNvPr id="407" name="Oval 406">
                <a:extLst>
                  <a:ext uri="{FF2B5EF4-FFF2-40B4-BE49-F238E27FC236}">
                    <a16:creationId xmlns:a16="http://schemas.microsoft.com/office/drawing/2014/main" id="{A2A48AC3-995E-104B-97D1-72FB856728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08" name="Rectangle 407">
                <a:extLst>
                  <a:ext uri="{FF2B5EF4-FFF2-40B4-BE49-F238E27FC236}">
                    <a16:creationId xmlns:a16="http://schemas.microsoft.com/office/drawing/2014/main" id="{CACE7A32-9E3F-3841-87B1-EA09EFB7AC6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09" name="TextBox 408">
              <a:extLst>
                <a:ext uri="{FF2B5EF4-FFF2-40B4-BE49-F238E27FC236}">
                  <a16:creationId xmlns:a16="http://schemas.microsoft.com/office/drawing/2014/main" id="{4657669B-A022-FC49-A526-336D43966CAB}"/>
                </a:ext>
              </a:extLst>
            </p:cNvPr>
            <p:cNvSpPr txBox="1"/>
            <p:nvPr/>
          </p:nvSpPr>
          <p:spPr>
            <a:xfrm>
              <a:off x="1608453" y="2452018"/>
              <a:ext cx="361741" cy="307777"/>
            </a:xfrm>
            <a:prstGeom prst="rect">
              <a:avLst/>
            </a:prstGeom>
            <a:noFill/>
          </p:spPr>
          <p:txBody>
            <a:bodyPr wrap="square" rtlCol="0">
              <a:spAutoFit/>
            </a:bodyPr>
            <a:lstStyle/>
            <a:p>
              <a:r>
                <a:rPr lang="en-US" sz="1400" dirty="0"/>
                <a:t>C</a:t>
              </a:r>
            </a:p>
          </p:txBody>
        </p:sp>
        <p:sp>
          <p:nvSpPr>
            <p:cNvPr id="410" name="TextBox 409">
              <a:extLst>
                <a:ext uri="{FF2B5EF4-FFF2-40B4-BE49-F238E27FC236}">
                  <a16:creationId xmlns:a16="http://schemas.microsoft.com/office/drawing/2014/main" id="{2C8F6459-5293-4C4E-BC51-E20353AD995B}"/>
                </a:ext>
              </a:extLst>
            </p:cNvPr>
            <p:cNvSpPr txBox="1"/>
            <p:nvPr/>
          </p:nvSpPr>
          <p:spPr>
            <a:xfrm>
              <a:off x="1959632" y="2177865"/>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411" name="Straight Arrow Connector 410">
              <a:extLst>
                <a:ext uri="{FF2B5EF4-FFF2-40B4-BE49-F238E27FC236}">
                  <a16:creationId xmlns:a16="http://schemas.microsoft.com/office/drawing/2014/main" id="{E3EFE9AC-33E2-6B43-899E-174B15FDBC50}"/>
                </a:ext>
              </a:extLst>
            </p:cNvPr>
            <p:cNvCxnSpPr>
              <a:cxnSpLocks/>
            </p:cNvCxnSpPr>
            <p:nvPr/>
          </p:nvCxnSpPr>
          <p:spPr>
            <a:xfrm>
              <a:off x="2081096" y="1871158"/>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12" name="Straight Arrow Connector 411">
              <a:extLst>
                <a:ext uri="{FF2B5EF4-FFF2-40B4-BE49-F238E27FC236}">
                  <a16:creationId xmlns:a16="http://schemas.microsoft.com/office/drawing/2014/main" id="{8C4A9229-0BF7-F447-9A65-17345C4D89D9}"/>
                </a:ext>
              </a:extLst>
            </p:cNvPr>
            <p:cNvCxnSpPr>
              <a:cxnSpLocks/>
            </p:cNvCxnSpPr>
            <p:nvPr/>
          </p:nvCxnSpPr>
          <p:spPr>
            <a:xfrm>
              <a:off x="2082771" y="2485783"/>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13" name="TextBox 412">
              <a:extLst>
                <a:ext uri="{FF2B5EF4-FFF2-40B4-BE49-F238E27FC236}">
                  <a16:creationId xmlns:a16="http://schemas.microsoft.com/office/drawing/2014/main" id="{82299BE9-AA86-1844-8664-BC1C34B85B0D}"/>
                </a:ext>
              </a:extLst>
            </p:cNvPr>
            <p:cNvSpPr txBox="1"/>
            <p:nvPr/>
          </p:nvSpPr>
          <p:spPr>
            <a:xfrm>
              <a:off x="2086557" y="1867683"/>
              <a:ext cx="361741" cy="307777"/>
            </a:xfrm>
            <a:prstGeom prst="rect">
              <a:avLst/>
            </a:prstGeom>
            <a:noFill/>
          </p:spPr>
          <p:txBody>
            <a:bodyPr wrap="square" rtlCol="0">
              <a:spAutoFit/>
            </a:bodyPr>
            <a:lstStyle/>
            <a:p>
              <a:r>
                <a:rPr lang="en-US" sz="1400" dirty="0"/>
                <a:t>i</a:t>
              </a:r>
              <a:r>
                <a:rPr lang="en-US" sz="1400" baseline="-25000" dirty="0"/>
                <a:t>1</a:t>
              </a:r>
            </a:p>
          </p:txBody>
        </p:sp>
        <p:sp>
          <p:nvSpPr>
            <p:cNvPr id="414" name="TextBox 413">
              <a:extLst>
                <a:ext uri="{FF2B5EF4-FFF2-40B4-BE49-F238E27FC236}">
                  <a16:creationId xmlns:a16="http://schemas.microsoft.com/office/drawing/2014/main" id="{C1881B2A-EE99-6947-822D-2C510FD34ECF}"/>
                </a:ext>
              </a:extLst>
            </p:cNvPr>
            <p:cNvSpPr txBox="1"/>
            <p:nvPr/>
          </p:nvSpPr>
          <p:spPr>
            <a:xfrm>
              <a:off x="2048605" y="2438426"/>
              <a:ext cx="361741" cy="307777"/>
            </a:xfrm>
            <a:prstGeom prst="rect">
              <a:avLst/>
            </a:prstGeom>
            <a:noFill/>
          </p:spPr>
          <p:txBody>
            <a:bodyPr wrap="square" rtlCol="0">
              <a:spAutoFit/>
            </a:bodyPr>
            <a:lstStyle/>
            <a:p>
              <a:r>
                <a:rPr lang="en-US" sz="1400" dirty="0"/>
                <a:t>i</a:t>
              </a:r>
              <a:r>
                <a:rPr lang="en-US" sz="1400" baseline="-25000" dirty="0"/>
                <a:t>2</a:t>
              </a:r>
            </a:p>
          </p:txBody>
        </p:sp>
        <p:sp>
          <p:nvSpPr>
            <p:cNvPr id="439" name="Freeform 12">
              <a:extLst>
                <a:ext uri="{FF2B5EF4-FFF2-40B4-BE49-F238E27FC236}">
                  <a16:creationId xmlns:a16="http://schemas.microsoft.com/office/drawing/2014/main" id="{7DB3F3BD-90E4-624F-BE7D-7B850EA40A7F}"/>
                </a:ext>
              </a:extLst>
            </p:cNvPr>
            <p:cNvSpPr>
              <a:spLocks noChangeAspect="1"/>
            </p:cNvSpPr>
            <p:nvPr/>
          </p:nvSpPr>
          <p:spPr bwMode="auto">
            <a:xfrm>
              <a:off x="1862564" y="1788537"/>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440" name="TextBox 439">
              <a:extLst>
                <a:ext uri="{FF2B5EF4-FFF2-40B4-BE49-F238E27FC236}">
                  <a16:creationId xmlns:a16="http://schemas.microsoft.com/office/drawing/2014/main" id="{FD5E377E-58DF-644B-8A8B-93EFF844A1D9}"/>
                </a:ext>
              </a:extLst>
            </p:cNvPr>
            <p:cNvSpPr txBox="1"/>
            <p:nvPr/>
          </p:nvSpPr>
          <p:spPr>
            <a:xfrm>
              <a:off x="1569094" y="1922153"/>
              <a:ext cx="361741" cy="307777"/>
            </a:xfrm>
            <a:prstGeom prst="rect">
              <a:avLst/>
            </a:prstGeom>
            <a:noFill/>
          </p:spPr>
          <p:txBody>
            <a:bodyPr wrap="square" rtlCol="0">
              <a:spAutoFit/>
            </a:bodyPr>
            <a:lstStyle/>
            <a:p>
              <a:r>
                <a:rPr lang="en-US" sz="1400" dirty="0"/>
                <a:t>R</a:t>
              </a:r>
              <a:endParaRPr lang="en-US" sz="1400" baseline="-25000" dirty="0"/>
            </a:p>
          </p:txBody>
        </p:sp>
        <p:grpSp>
          <p:nvGrpSpPr>
            <p:cNvPr id="441" name="Group 440">
              <a:extLst>
                <a:ext uri="{FF2B5EF4-FFF2-40B4-BE49-F238E27FC236}">
                  <a16:creationId xmlns:a16="http://schemas.microsoft.com/office/drawing/2014/main" id="{63270F95-634F-DB43-9450-1E3493541274}"/>
                </a:ext>
              </a:extLst>
            </p:cNvPr>
            <p:cNvGrpSpPr>
              <a:grpSpLocks noChangeAspect="1"/>
            </p:cNvGrpSpPr>
            <p:nvPr/>
          </p:nvGrpSpPr>
          <p:grpSpPr bwMode="auto">
            <a:xfrm>
              <a:off x="1848506" y="1689335"/>
              <a:ext cx="152400" cy="152400"/>
              <a:chOff x="1344" y="2064"/>
              <a:chExt cx="192" cy="192"/>
            </a:xfrm>
          </p:grpSpPr>
          <p:sp>
            <p:nvSpPr>
              <p:cNvPr id="442" name="Oval 441">
                <a:extLst>
                  <a:ext uri="{FF2B5EF4-FFF2-40B4-BE49-F238E27FC236}">
                    <a16:creationId xmlns:a16="http://schemas.microsoft.com/office/drawing/2014/main" id="{0EE916FC-35F2-2B44-987C-6C717BBA0DB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43" name="Rectangle 442">
                <a:extLst>
                  <a:ext uri="{FF2B5EF4-FFF2-40B4-BE49-F238E27FC236}">
                    <a16:creationId xmlns:a16="http://schemas.microsoft.com/office/drawing/2014/main" id="{29ACF876-92E2-8E4B-8046-037328C89F1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46" name="Group 316">
              <a:extLst>
                <a:ext uri="{FF2B5EF4-FFF2-40B4-BE49-F238E27FC236}">
                  <a16:creationId xmlns:a16="http://schemas.microsoft.com/office/drawing/2014/main" id="{77C6C188-31D7-0C44-9584-F725DA14016D}"/>
                </a:ext>
              </a:extLst>
            </p:cNvPr>
            <p:cNvGrpSpPr>
              <a:grpSpLocks/>
            </p:cNvGrpSpPr>
            <p:nvPr/>
          </p:nvGrpSpPr>
          <p:grpSpPr bwMode="auto">
            <a:xfrm>
              <a:off x="1176719" y="1585557"/>
              <a:ext cx="754200" cy="338950"/>
              <a:chOff x="570" y="2011"/>
              <a:chExt cx="582" cy="173"/>
            </a:xfrm>
          </p:grpSpPr>
          <p:sp>
            <p:nvSpPr>
              <p:cNvPr id="447" name="Line 314">
                <a:extLst>
                  <a:ext uri="{FF2B5EF4-FFF2-40B4-BE49-F238E27FC236}">
                    <a16:creationId xmlns:a16="http://schemas.microsoft.com/office/drawing/2014/main" id="{26D4404A-6F12-604C-8D5E-185D68FD32CE}"/>
                  </a:ext>
                </a:extLst>
              </p:cNvPr>
              <p:cNvSpPr>
                <a:spLocks noChangeShapeType="1"/>
              </p:cNvSpPr>
              <p:nvPr/>
            </p:nvSpPr>
            <p:spPr bwMode="auto">
              <a:xfrm flipH="1">
                <a:off x="979" y="2102"/>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448" name="Group 195">
                <a:extLst>
                  <a:ext uri="{FF2B5EF4-FFF2-40B4-BE49-F238E27FC236}">
                    <a16:creationId xmlns:a16="http://schemas.microsoft.com/office/drawing/2014/main" id="{97E596D8-7A1E-A341-BBDA-3A0236E93870}"/>
                  </a:ext>
                </a:extLst>
              </p:cNvPr>
              <p:cNvGrpSpPr>
                <a:grpSpLocks/>
              </p:cNvGrpSpPr>
              <p:nvPr/>
            </p:nvGrpSpPr>
            <p:grpSpPr bwMode="auto">
              <a:xfrm>
                <a:off x="570" y="2011"/>
                <a:ext cx="173" cy="58"/>
                <a:chOff x="427" y="1066"/>
                <a:chExt cx="173" cy="58"/>
              </a:xfrm>
            </p:grpSpPr>
            <p:sp>
              <p:nvSpPr>
                <p:cNvPr id="455" name="Oval 196">
                  <a:extLst>
                    <a:ext uri="{FF2B5EF4-FFF2-40B4-BE49-F238E27FC236}">
                      <a16:creationId xmlns:a16="http://schemas.microsoft.com/office/drawing/2014/main" id="{BB3AB213-6A88-D241-B455-90CFFC95BE94}"/>
                    </a:ext>
                  </a:extLst>
                </p:cNvPr>
                <p:cNvSpPr>
                  <a:spLocks noChangeArrowheads="1"/>
                </p:cNvSpPr>
                <p:nvPr/>
              </p:nvSpPr>
              <p:spPr bwMode="auto">
                <a:xfrm>
                  <a:off x="542" y="1066"/>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56" name="Line 197">
                  <a:extLst>
                    <a:ext uri="{FF2B5EF4-FFF2-40B4-BE49-F238E27FC236}">
                      <a16:creationId xmlns:a16="http://schemas.microsoft.com/office/drawing/2014/main" id="{BCDA2F45-1565-FF49-9E5A-20EDC4778DBE}"/>
                    </a:ext>
                  </a:extLst>
                </p:cNvPr>
                <p:cNvSpPr>
                  <a:spLocks noChangeShapeType="1"/>
                </p:cNvSpPr>
                <p:nvPr/>
              </p:nvSpPr>
              <p:spPr bwMode="auto">
                <a:xfrm flipH="1">
                  <a:off x="427" y="1097"/>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49" name="Line 198">
                <a:extLst>
                  <a:ext uri="{FF2B5EF4-FFF2-40B4-BE49-F238E27FC236}">
                    <a16:creationId xmlns:a16="http://schemas.microsoft.com/office/drawing/2014/main" id="{5F5A7AD3-9B6D-E14E-B40C-30BE1F57ACF4}"/>
                  </a:ext>
                </a:extLst>
              </p:cNvPr>
              <p:cNvSpPr>
                <a:spLocks noChangeShapeType="1"/>
              </p:cNvSpPr>
              <p:nvPr/>
            </p:nvSpPr>
            <p:spPr bwMode="auto">
              <a:xfrm flipH="1" flipV="1">
                <a:off x="716" y="2102"/>
                <a:ext cx="258"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50" name="Oval 199">
                <a:extLst>
                  <a:ext uri="{FF2B5EF4-FFF2-40B4-BE49-F238E27FC236}">
                    <a16:creationId xmlns:a16="http://schemas.microsoft.com/office/drawing/2014/main" id="{56BBEF2B-48C7-8144-B67E-7BC248400ADE}"/>
                  </a:ext>
                </a:extLst>
              </p:cNvPr>
              <p:cNvSpPr>
                <a:spLocks noChangeArrowheads="1"/>
              </p:cNvSpPr>
              <p:nvPr/>
            </p:nvSpPr>
            <p:spPr bwMode="auto">
              <a:xfrm>
                <a:off x="946" y="2071"/>
                <a:ext cx="58" cy="58"/>
              </a:xfrm>
              <a:prstGeom prst="ellipse">
                <a:avLst/>
              </a:prstGeom>
              <a:solidFill>
                <a:schemeClr val="bg1"/>
              </a:solidFill>
              <a:ln w="19050">
                <a:solidFill>
                  <a:schemeClr val="tx1"/>
                </a:solidFill>
                <a:round/>
                <a:headEnd/>
                <a:tailEnd/>
              </a:ln>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51" name="Group 200">
                <a:extLst>
                  <a:ext uri="{FF2B5EF4-FFF2-40B4-BE49-F238E27FC236}">
                    <a16:creationId xmlns:a16="http://schemas.microsoft.com/office/drawing/2014/main" id="{AB1802D5-F682-F647-8A2D-47A8E17E8887}"/>
                  </a:ext>
                </a:extLst>
              </p:cNvPr>
              <p:cNvGrpSpPr>
                <a:grpSpLocks/>
              </p:cNvGrpSpPr>
              <p:nvPr/>
            </p:nvGrpSpPr>
            <p:grpSpPr bwMode="auto">
              <a:xfrm>
                <a:off x="570" y="2126"/>
                <a:ext cx="173" cy="58"/>
                <a:chOff x="430" y="1223"/>
                <a:chExt cx="173" cy="58"/>
              </a:xfrm>
            </p:grpSpPr>
            <p:sp>
              <p:nvSpPr>
                <p:cNvPr id="453" name="Oval 201">
                  <a:extLst>
                    <a:ext uri="{FF2B5EF4-FFF2-40B4-BE49-F238E27FC236}">
                      <a16:creationId xmlns:a16="http://schemas.microsoft.com/office/drawing/2014/main" id="{4CC999BA-5749-AF44-883C-9F867A0764B4}"/>
                    </a:ext>
                  </a:extLst>
                </p:cNvPr>
                <p:cNvSpPr>
                  <a:spLocks noChangeArrowheads="1"/>
                </p:cNvSpPr>
                <p:nvPr/>
              </p:nvSpPr>
              <p:spPr bwMode="auto">
                <a:xfrm>
                  <a:off x="545" y="1223"/>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54" name="Line 202">
                  <a:extLst>
                    <a:ext uri="{FF2B5EF4-FFF2-40B4-BE49-F238E27FC236}">
                      <a16:creationId xmlns:a16="http://schemas.microsoft.com/office/drawing/2014/main" id="{0F51DE48-D74A-954E-80C2-26053790BEC8}"/>
                    </a:ext>
                  </a:extLst>
                </p:cNvPr>
                <p:cNvSpPr>
                  <a:spLocks noChangeShapeType="1"/>
                </p:cNvSpPr>
                <p:nvPr/>
              </p:nvSpPr>
              <p:spPr bwMode="auto">
                <a:xfrm flipH="1">
                  <a:off x="430" y="1254"/>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52" name="Freeform 315">
                <a:extLst>
                  <a:ext uri="{FF2B5EF4-FFF2-40B4-BE49-F238E27FC236}">
                    <a16:creationId xmlns:a16="http://schemas.microsoft.com/office/drawing/2014/main" id="{53018537-E3AB-AA47-8368-4779EFE3FA76}"/>
                  </a:ext>
                </a:extLst>
              </p:cNvPr>
              <p:cNvSpPr>
                <a:spLocks/>
              </p:cNvSpPr>
              <p:nvPr/>
            </p:nvSpPr>
            <p:spPr bwMode="auto">
              <a:xfrm>
                <a:off x="576" y="2045"/>
                <a:ext cx="576" cy="115"/>
              </a:xfrm>
              <a:custGeom>
                <a:avLst/>
                <a:gdLst>
                  <a:gd name="T0" fmla="*/ 0 w 576"/>
                  <a:gd name="T1" fmla="*/ 0 h 115"/>
                  <a:gd name="T2" fmla="*/ 0 w 576"/>
                  <a:gd name="T3" fmla="*/ 115 h 115"/>
                  <a:gd name="T4" fmla="*/ 576 w 576"/>
                  <a:gd name="T5" fmla="*/ 57 h 115"/>
                  <a:gd name="T6" fmla="*/ 0 w 576"/>
                  <a:gd name="T7" fmla="*/ 0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0"/>
                    </a:moveTo>
                    <a:lnTo>
                      <a:pt x="0" y="115"/>
                    </a:lnTo>
                    <a:lnTo>
                      <a:pt x="576" y="57"/>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457" name="Group 356">
              <a:extLst>
                <a:ext uri="{FF2B5EF4-FFF2-40B4-BE49-F238E27FC236}">
                  <a16:creationId xmlns:a16="http://schemas.microsoft.com/office/drawing/2014/main" id="{42F106D2-E84E-1C49-B4BA-B7ED2FF848F4}"/>
                </a:ext>
              </a:extLst>
            </p:cNvPr>
            <p:cNvGrpSpPr>
              <a:grpSpLocks/>
            </p:cNvGrpSpPr>
            <p:nvPr/>
          </p:nvGrpSpPr>
          <p:grpSpPr bwMode="auto">
            <a:xfrm>
              <a:off x="757263" y="1920553"/>
              <a:ext cx="754198" cy="739174"/>
              <a:chOff x="2944" y="3306"/>
              <a:chExt cx="198" cy="524"/>
            </a:xfrm>
          </p:grpSpPr>
          <p:grpSp>
            <p:nvGrpSpPr>
              <p:cNvPr id="458" name="Group 298">
                <a:extLst>
                  <a:ext uri="{FF2B5EF4-FFF2-40B4-BE49-F238E27FC236}">
                    <a16:creationId xmlns:a16="http://schemas.microsoft.com/office/drawing/2014/main" id="{B90EA8F3-FE5B-E340-A547-24400EAFAD1A}"/>
                  </a:ext>
                </a:extLst>
              </p:cNvPr>
              <p:cNvGrpSpPr>
                <a:grpSpLocks/>
              </p:cNvGrpSpPr>
              <p:nvPr/>
            </p:nvGrpSpPr>
            <p:grpSpPr bwMode="auto">
              <a:xfrm>
                <a:off x="2944" y="3306"/>
                <a:ext cx="198" cy="518"/>
                <a:chOff x="3058" y="3370"/>
                <a:chExt cx="198" cy="518"/>
              </a:xfrm>
            </p:grpSpPr>
            <p:grpSp>
              <p:nvGrpSpPr>
                <p:cNvPr id="460" name="Group 294">
                  <a:extLst>
                    <a:ext uri="{FF2B5EF4-FFF2-40B4-BE49-F238E27FC236}">
                      <a16:creationId xmlns:a16="http://schemas.microsoft.com/office/drawing/2014/main" id="{69EEA373-1BF6-3F4F-81DC-103324DF632B}"/>
                    </a:ext>
                  </a:extLst>
                </p:cNvPr>
                <p:cNvGrpSpPr>
                  <a:grpSpLocks/>
                </p:cNvGrpSpPr>
                <p:nvPr/>
              </p:nvGrpSpPr>
              <p:grpSpPr bwMode="auto">
                <a:xfrm>
                  <a:off x="3083" y="3370"/>
                  <a:ext cx="173" cy="518"/>
                  <a:chOff x="3083" y="3370"/>
                  <a:chExt cx="173" cy="518"/>
                </a:xfrm>
              </p:grpSpPr>
              <p:grpSp>
                <p:nvGrpSpPr>
                  <p:cNvPr id="463" name="Group 292">
                    <a:extLst>
                      <a:ext uri="{FF2B5EF4-FFF2-40B4-BE49-F238E27FC236}">
                        <a16:creationId xmlns:a16="http://schemas.microsoft.com/office/drawing/2014/main" id="{7256AC4E-B964-8A49-A8A0-7C003F8722AF}"/>
                      </a:ext>
                    </a:extLst>
                  </p:cNvPr>
                  <p:cNvGrpSpPr>
                    <a:grpSpLocks/>
                  </p:cNvGrpSpPr>
                  <p:nvPr/>
                </p:nvGrpSpPr>
                <p:grpSpPr bwMode="auto">
                  <a:xfrm>
                    <a:off x="3083" y="3542"/>
                    <a:ext cx="173" cy="169"/>
                    <a:chOff x="3092" y="3427"/>
                    <a:chExt cx="173" cy="284"/>
                  </a:xfrm>
                </p:grpSpPr>
                <p:grpSp>
                  <p:nvGrpSpPr>
                    <p:cNvPr id="466" name="Group 286">
                      <a:extLst>
                        <a:ext uri="{FF2B5EF4-FFF2-40B4-BE49-F238E27FC236}">
                          <a16:creationId xmlns:a16="http://schemas.microsoft.com/office/drawing/2014/main" id="{28B5424A-2E80-C74E-A77E-C7CA96FF4F20}"/>
                        </a:ext>
                      </a:extLst>
                    </p:cNvPr>
                    <p:cNvGrpSpPr>
                      <a:grpSpLocks/>
                    </p:cNvGrpSpPr>
                    <p:nvPr/>
                  </p:nvGrpSpPr>
                  <p:grpSpPr bwMode="auto">
                    <a:xfrm>
                      <a:off x="3092" y="3427"/>
                      <a:ext cx="173" cy="230"/>
                      <a:chOff x="3168" y="3485"/>
                      <a:chExt cx="173" cy="230"/>
                    </a:xfrm>
                  </p:grpSpPr>
                  <p:sp>
                    <p:nvSpPr>
                      <p:cNvPr id="471" name="Line 283">
                        <a:extLst>
                          <a:ext uri="{FF2B5EF4-FFF2-40B4-BE49-F238E27FC236}">
                            <a16:creationId xmlns:a16="http://schemas.microsoft.com/office/drawing/2014/main" id="{F08C01DF-70EB-F146-A903-F666A7FF4A3B}"/>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72" name="Line 284">
                        <a:extLst>
                          <a:ext uri="{FF2B5EF4-FFF2-40B4-BE49-F238E27FC236}">
                            <a16:creationId xmlns:a16="http://schemas.microsoft.com/office/drawing/2014/main" id="{57F3D5C9-FE8E-CE4C-88B7-43C983287294}"/>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73" name="Line 285">
                        <a:extLst>
                          <a:ext uri="{FF2B5EF4-FFF2-40B4-BE49-F238E27FC236}">
                            <a16:creationId xmlns:a16="http://schemas.microsoft.com/office/drawing/2014/main" id="{87F426A5-FD23-4141-8970-C6B2A883DEF4}"/>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467" name="Group 287">
                      <a:extLst>
                        <a:ext uri="{FF2B5EF4-FFF2-40B4-BE49-F238E27FC236}">
                          <a16:creationId xmlns:a16="http://schemas.microsoft.com/office/drawing/2014/main" id="{0C535911-B6F5-D049-B86E-1A4132AB731B}"/>
                        </a:ext>
                      </a:extLst>
                    </p:cNvPr>
                    <p:cNvGrpSpPr>
                      <a:grpSpLocks/>
                    </p:cNvGrpSpPr>
                    <p:nvPr/>
                  </p:nvGrpSpPr>
                  <p:grpSpPr bwMode="auto">
                    <a:xfrm>
                      <a:off x="3128" y="3481"/>
                      <a:ext cx="91" cy="230"/>
                      <a:chOff x="3168" y="3485"/>
                      <a:chExt cx="173" cy="230"/>
                    </a:xfrm>
                  </p:grpSpPr>
                  <p:sp>
                    <p:nvSpPr>
                      <p:cNvPr id="468" name="Line 288">
                        <a:extLst>
                          <a:ext uri="{FF2B5EF4-FFF2-40B4-BE49-F238E27FC236}">
                            <a16:creationId xmlns:a16="http://schemas.microsoft.com/office/drawing/2014/main" id="{17393C3B-9244-2543-8AC8-CADC78579828}"/>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69" name="Line 289">
                        <a:extLst>
                          <a:ext uri="{FF2B5EF4-FFF2-40B4-BE49-F238E27FC236}">
                            <a16:creationId xmlns:a16="http://schemas.microsoft.com/office/drawing/2014/main" id="{33BDC516-E013-9049-8B77-9AF97F941DCE}"/>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70" name="Line 290">
                        <a:extLst>
                          <a:ext uri="{FF2B5EF4-FFF2-40B4-BE49-F238E27FC236}">
                            <a16:creationId xmlns:a16="http://schemas.microsoft.com/office/drawing/2014/main" id="{0F1FAF2D-E042-364A-A3D7-4FC53F64F8F0}"/>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464" name="Line 291">
                    <a:extLst>
                      <a:ext uri="{FF2B5EF4-FFF2-40B4-BE49-F238E27FC236}">
                        <a16:creationId xmlns:a16="http://schemas.microsoft.com/office/drawing/2014/main" id="{19949DD6-167E-E544-B531-E211E7D94234}"/>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65" name="Line 293">
                    <a:extLst>
                      <a:ext uri="{FF2B5EF4-FFF2-40B4-BE49-F238E27FC236}">
                        <a16:creationId xmlns:a16="http://schemas.microsoft.com/office/drawing/2014/main" id="{02A08E44-2611-B147-A156-1A89B521028F}"/>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461" name="Text Box 296">
                  <a:extLst>
                    <a:ext uri="{FF2B5EF4-FFF2-40B4-BE49-F238E27FC236}">
                      <a16:creationId xmlns:a16="http://schemas.microsoft.com/office/drawing/2014/main" id="{A83E5528-2857-4548-8096-48835F4D4C21}"/>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462" name="Text Box 297">
                  <a:extLst>
                    <a:ext uri="{FF2B5EF4-FFF2-40B4-BE49-F238E27FC236}">
                      <a16:creationId xmlns:a16="http://schemas.microsoft.com/office/drawing/2014/main" id="{51D5B1DB-08B2-F548-BD77-30B3441EF60B}"/>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459" name="Freeform 355">
                <a:extLst>
                  <a:ext uri="{FF2B5EF4-FFF2-40B4-BE49-F238E27FC236}">
                    <a16:creationId xmlns:a16="http://schemas.microsoft.com/office/drawing/2014/main" id="{D245C241-C625-7E4E-93D3-FF795FDD90A8}"/>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474" name="Straight Connector 473">
              <a:extLst>
                <a:ext uri="{FF2B5EF4-FFF2-40B4-BE49-F238E27FC236}">
                  <a16:creationId xmlns:a16="http://schemas.microsoft.com/office/drawing/2014/main" id="{93F4FC96-84D0-1749-A224-5DB7862CE5B4}"/>
                </a:ext>
              </a:extLst>
            </p:cNvPr>
            <p:cNvCxnSpPr>
              <a:cxnSpLocks/>
            </p:cNvCxnSpPr>
            <p:nvPr/>
          </p:nvCxnSpPr>
          <p:spPr>
            <a:xfrm>
              <a:off x="1182723" y="2601680"/>
              <a:ext cx="0" cy="2662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5" name="Straight Connector 474">
              <a:extLst>
                <a:ext uri="{FF2B5EF4-FFF2-40B4-BE49-F238E27FC236}">
                  <a16:creationId xmlns:a16="http://schemas.microsoft.com/office/drawing/2014/main" id="{2B582C16-7017-C643-89F4-EEF3768908C1}"/>
                </a:ext>
              </a:extLst>
            </p:cNvPr>
            <p:cNvCxnSpPr>
              <a:cxnSpLocks/>
            </p:cNvCxnSpPr>
            <p:nvPr/>
          </p:nvCxnSpPr>
          <p:spPr>
            <a:xfrm>
              <a:off x="1179272" y="1855803"/>
              <a:ext cx="0" cy="13939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4" name="TextBox 483">
              <a:extLst>
                <a:ext uri="{FF2B5EF4-FFF2-40B4-BE49-F238E27FC236}">
                  <a16:creationId xmlns:a16="http://schemas.microsoft.com/office/drawing/2014/main" id="{4810B608-B03C-0141-9AA6-DF0706517E23}"/>
                </a:ext>
              </a:extLst>
            </p:cNvPr>
            <p:cNvSpPr txBox="1"/>
            <p:nvPr/>
          </p:nvSpPr>
          <p:spPr>
            <a:xfrm>
              <a:off x="886205" y="1661031"/>
              <a:ext cx="361741" cy="307777"/>
            </a:xfrm>
            <a:prstGeom prst="rect">
              <a:avLst/>
            </a:prstGeom>
            <a:noFill/>
          </p:spPr>
          <p:txBody>
            <a:bodyPr wrap="square" rtlCol="0">
              <a:spAutoFit/>
            </a:bodyPr>
            <a:lstStyle/>
            <a:p>
              <a:r>
                <a:rPr lang="en-US" sz="1400" dirty="0"/>
                <a:t>V</a:t>
              </a:r>
              <a:r>
                <a:rPr lang="en-US" sz="1400" baseline="-25000" dirty="0"/>
                <a:t>0</a:t>
              </a:r>
            </a:p>
          </p:txBody>
        </p:sp>
        <p:cxnSp>
          <p:nvCxnSpPr>
            <p:cNvPr id="497" name="Straight Connector 496">
              <a:extLst>
                <a:ext uri="{FF2B5EF4-FFF2-40B4-BE49-F238E27FC236}">
                  <a16:creationId xmlns:a16="http://schemas.microsoft.com/office/drawing/2014/main" id="{9FBC22AD-C547-4848-B066-0DBF9A962C2E}"/>
                </a:ext>
              </a:extLst>
            </p:cNvPr>
            <p:cNvCxnSpPr>
              <a:cxnSpLocks/>
            </p:cNvCxnSpPr>
            <p:nvPr/>
          </p:nvCxnSpPr>
          <p:spPr>
            <a:xfrm>
              <a:off x="631468" y="1633644"/>
              <a:ext cx="9217" cy="12420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8" name="Straight Connector 497">
              <a:extLst>
                <a:ext uri="{FF2B5EF4-FFF2-40B4-BE49-F238E27FC236}">
                  <a16:creationId xmlns:a16="http://schemas.microsoft.com/office/drawing/2014/main" id="{FF2FC054-FAED-7247-BA79-B1CE216C0127}"/>
                </a:ext>
              </a:extLst>
            </p:cNvPr>
            <p:cNvCxnSpPr>
              <a:cxnSpLocks/>
            </p:cNvCxnSpPr>
            <p:nvPr/>
          </p:nvCxnSpPr>
          <p:spPr>
            <a:xfrm>
              <a:off x="640685" y="2875714"/>
              <a:ext cx="1280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9" name="Straight Connector 498">
              <a:extLst>
                <a:ext uri="{FF2B5EF4-FFF2-40B4-BE49-F238E27FC236}">
                  <a16:creationId xmlns:a16="http://schemas.microsoft.com/office/drawing/2014/main" id="{4DF740F1-CB8E-B34C-AEE7-D6F48DDDE688}"/>
                </a:ext>
              </a:extLst>
            </p:cNvPr>
            <p:cNvCxnSpPr>
              <a:cxnSpLocks/>
            </p:cNvCxnSpPr>
            <p:nvPr/>
          </p:nvCxnSpPr>
          <p:spPr>
            <a:xfrm>
              <a:off x="631468" y="1642515"/>
              <a:ext cx="5486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1026" name="Picture 2" descr="Capacitor Charge and Time Constant Calculator - Electrical Engineering &amp;  Electronics Tools">
            <a:extLst>
              <a:ext uri="{FF2B5EF4-FFF2-40B4-BE49-F238E27FC236}">
                <a16:creationId xmlns:a16="http://schemas.microsoft.com/office/drawing/2014/main" id="{55AAD146-AE46-7145-BCCB-5C78AE3470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83888" y="1377148"/>
            <a:ext cx="3739311" cy="166933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R Series Circuit - Series Inductor Resistor">
            <a:extLst>
              <a:ext uri="{FF2B5EF4-FFF2-40B4-BE49-F238E27FC236}">
                <a16:creationId xmlns:a16="http://schemas.microsoft.com/office/drawing/2014/main" id="{399381CE-F7E7-C942-A6CD-291FCFEE60F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6768" y="4107766"/>
            <a:ext cx="3855428" cy="22113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457056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90024" y="100190"/>
            <a:ext cx="11566535" cy="698575"/>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28: Norcal RF Mixer</a:t>
            </a:r>
            <a:endParaRPr sz="4400" dirty="0">
              <a:latin typeface="+mj-lt"/>
            </a:endParaRPr>
          </a:p>
        </p:txBody>
      </p:sp>
      <p:sp>
        <p:nvSpPr>
          <p:cNvPr id="2" name="Slide Number Placeholder 1">
            <a:extLst>
              <a:ext uri="{FF2B5EF4-FFF2-40B4-BE49-F238E27FC236}">
                <a16:creationId xmlns:a16="http://schemas.microsoft.com/office/drawing/2014/main" id="{D93B5754-E239-444A-B194-E8872C7E327D}"/>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80</a:t>
            </a:fld>
            <a:endParaRPr lang="en-US"/>
          </a:p>
        </p:txBody>
      </p:sp>
      <p:sp>
        <p:nvSpPr>
          <p:cNvPr id="206" name="TextBox 205">
            <a:extLst>
              <a:ext uri="{FF2B5EF4-FFF2-40B4-BE49-F238E27FC236}">
                <a16:creationId xmlns:a16="http://schemas.microsoft.com/office/drawing/2014/main" id="{9C13EE98-760E-F848-A155-FC317117E574}"/>
              </a:ext>
            </a:extLst>
          </p:cNvPr>
          <p:cNvSpPr txBox="1"/>
          <p:nvPr/>
        </p:nvSpPr>
        <p:spPr>
          <a:xfrm>
            <a:off x="387926" y="1184576"/>
            <a:ext cx="6479484" cy="493912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latinLnBrk="1" hangingPunct="0">
              <a:buFont typeface="+mj-lt"/>
              <a:buAutoNum type="arabicPeriod"/>
            </a:pPr>
            <a:r>
              <a:rPr lang="en-US" sz="2000" dirty="0">
                <a:solidFill>
                  <a:srgbClr val="000000"/>
                </a:solidFill>
              </a:rPr>
              <a:t>Measure conversion gain of the Mixer.</a:t>
            </a:r>
          </a:p>
          <a:p>
            <a:pPr marL="342900" indent="-342900" defTabSz="457200" latinLnBrk="1" hangingPunct="0">
              <a:buFont typeface="+mj-lt"/>
              <a:buAutoNum type="arabicPeriod"/>
            </a:pPr>
            <a:r>
              <a:rPr lang="en-US" sz="2000" dirty="0">
                <a:solidFill>
                  <a:srgbClr val="000000"/>
                </a:solidFill>
              </a:rPr>
              <a:t>How much attenuation is provided by pot?</a:t>
            </a:r>
          </a:p>
          <a:p>
            <a:pPr marL="342900" indent="-342900" defTabSz="457200" latinLnBrk="1" hangingPunct="0">
              <a:buFont typeface="+mj-lt"/>
              <a:buAutoNum type="arabicPeriod"/>
            </a:pPr>
            <a:r>
              <a:rPr lang="en-US" sz="2000" dirty="0">
                <a:solidFill>
                  <a:srgbClr val="000000"/>
                </a:solidFill>
              </a:rPr>
              <a:t>By how many dB is the image response suppressed</a:t>
            </a:r>
          </a:p>
        </p:txBody>
      </p:sp>
      <p:grpSp>
        <p:nvGrpSpPr>
          <p:cNvPr id="4" name="Group 3">
            <a:extLst>
              <a:ext uri="{FF2B5EF4-FFF2-40B4-BE49-F238E27FC236}">
                <a16:creationId xmlns:a16="http://schemas.microsoft.com/office/drawing/2014/main" id="{C3EF73D4-70A8-6449-BF87-7576996A0E13}"/>
              </a:ext>
            </a:extLst>
          </p:cNvPr>
          <p:cNvGrpSpPr/>
          <p:nvPr/>
        </p:nvGrpSpPr>
        <p:grpSpPr>
          <a:xfrm>
            <a:off x="7195552" y="1517999"/>
            <a:ext cx="4753748" cy="4390067"/>
            <a:chOff x="6665611" y="1517999"/>
            <a:chExt cx="4753748" cy="4390067"/>
          </a:xfrm>
        </p:grpSpPr>
        <p:sp>
          <p:nvSpPr>
            <p:cNvPr id="16" name="Shape 51">
              <a:extLst>
                <a:ext uri="{FF2B5EF4-FFF2-40B4-BE49-F238E27FC236}">
                  <a16:creationId xmlns:a16="http://schemas.microsoft.com/office/drawing/2014/main" id="{10404F25-08D0-244C-97AB-7AE443B32835}"/>
                </a:ext>
              </a:extLst>
            </p:cNvPr>
            <p:cNvSpPr/>
            <p:nvPr/>
          </p:nvSpPr>
          <p:spPr>
            <a:xfrm>
              <a:off x="9368555" y="2129676"/>
              <a:ext cx="460062" cy="215444"/>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SA602</a:t>
              </a:r>
              <a:endParaRPr sz="1400" dirty="0"/>
            </a:p>
          </p:txBody>
        </p:sp>
        <p:sp>
          <p:nvSpPr>
            <p:cNvPr id="17" name="Rectangle 16">
              <a:extLst>
                <a:ext uri="{FF2B5EF4-FFF2-40B4-BE49-F238E27FC236}">
                  <a16:creationId xmlns:a16="http://schemas.microsoft.com/office/drawing/2014/main" id="{74213E29-CB6A-EB48-AF5E-AC3DCC9AF564}"/>
                </a:ext>
              </a:extLst>
            </p:cNvPr>
            <p:cNvSpPr/>
            <p:nvPr/>
          </p:nvSpPr>
          <p:spPr>
            <a:xfrm>
              <a:off x="9076371" y="2384814"/>
              <a:ext cx="1127382" cy="1616607"/>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18" name="TextBox 17">
              <a:extLst>
                <a:ext uri="{FF2B5EF4-FFF2-40B4-BE49-F238E27FC236}">
                  <a16:creationId xmlns:a16="http://schemas.microsoft.com/office/drawing/2014/main" id="{94CE5C09-A8FA-9C45-8275-8BECFCE55455}"/>
                </a:ext>
              </a:extLst>
            </p:cNvPr>
            <p:cNvSpPr txBox="1"/>
            <p:nvPr/>
          </p:nvSpPr>
          <p:spPr>
            <a:xfrm>
              <a:off x="9151450" y="2378209"/>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19" name="TextBox 18">
              <a:extLst>
                <a:ext uri="{FF2B5EF4-FFF2-40B4-BE49-F238E27FC236}">
                  <a16:creationId xmlns:a16="http://schemas.microsoft.com/office/drawing/2014/main" id="{F663AF69-8438-7F4C-9FF5-32C9EBF048B4}"/>
                </a:ext>
              </a:extLst>
            </p:cNvPr>
            <p:cNvSpPr txBox="1"/>
            <p:nvPr/>
          </p:nvSpPr>
          <p:spPr>
            <a:xfrm>
              <a:off x="9157879" y="2798846"/>
              <a:ext cx="5716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20" name="TextBox 19">
              <a:extLst>
                <a:ext uri="{FF2B5EF4-FFF2-40B4-BE49-F238E27FC236}">
                  <a16:creationId xmlns:a16="http://schemas.microsoft.com/office/drawing/2014/main" id="{EAE5E5A0-C118-DC41-977F-45D273A5CDB6}"/>
                </a:ext>
              </a:extLst>
            </p:cNvPr>
            <p:cNvSpPr txBox="1"/>
            <p:nvPr/>
          </p:nvSpPr>
          <p:spPr>
            <a:xfrm>
              <a:off x="9163174" y="3163520"/>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21" name="TextBox 20">
              <a:extLst>
                <a:ext uri="{FF2B5EF4-FFF2-40B4-BE49-F238E27FC236}">
                  <a16:creationId xmlns:a16="http://schemas.microsoft.com/office/drawing/2014/main" id="{8E4062FF-909A-4545-A807-6CE27D1FD5D9}"/>
                </a:ext>
              </a:extLst>
            </p:cNvPr>
            <p:cNvSpPr txBox="1"/>
            <p:nvPr/>
          </p:nvSpPr>
          <p:spPr>
            <a:xfrm>
              <a:off x="9151450" y="3646081"/>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22" name="TextBox 21">
              <a:extLst>
                <a:ext uri="{FF2B5EF4-FFF2-40B4-BE49-F238E27FC236}">
                  <a16:creationId xmlns:a16="http://schemas.microsoft.com/office/drawing/2014/main" id="{2461FA0E-8BA8-014C-9156-D8F3DA402185}"/>
                </a:ext>
              </a:extLst>
            </p:cNvPr>
            <p:cNvSpPr txBox="1"/>
            <p:nvPr/>
          </p:nvSpPr>
          <p:spPr>
            <a:xfrm>
              <a:off x="9388419" y="2367324"/>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23" name="TextBox 22">
              <a:extLst>
                <a:ext uri="{FF2B5EF4-FFF2-40B4-BE49-F238E27FC236}">
                  <a16:creationId xmlns:a16="http://schemas.microsoft.com/office/drawing/2014/main" id="{A5909D45-06F1-9C42-9EF6-EE2D3F986DD2}"/>
                </a:ext>
              </a:extLst>
            </p:cNvPr>
            <p:cNvSpPr txBox="1"/>
            <p:nvPr/>
          </p:nvSpPr>
          <p:spPr>
            <a:xfrm>
              <a:off x="9378372" y="275530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24" name="TextBox 23">
              <a:extLst>
                <a:ext uri="{FF2B5EF4-FFF2-40B4-BE49-F238E27FC236}">
                  <a16:creationId xmlns:a16="http://schemas.microsoft.com/office/drawing/2014/main" id="{D4E404E2-54CE-294B-AD94-1C7DC36AD753}"/>
                </a:ext>
              </a:extLst>
            </p:cNvPr>
            <p:cNvSpPr txBox="1"/>
            <p:nvPr/>
          </p:nvSpPr>
          <p:spPr>
            <a:xfrm>
              <a:off x="9400144" y="3011121"/>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25" name="TextBox 24">
              <a:extLst>
                <a:ext uri="{FF2B5EF4-FFF2-40B4-BE49-F238E27FC236}">
                  <a16:creationId xmlns:a16="http://schemas.microsoft.com/office/drawing/2014/main" id="{D0586E45-6886-7D4D-B072-76F08FE73FAB}"/>
                </a:ext>
              </a:extLst>
            </p:cNvPr>
            <p:cNvSpPr txBox="1"/>
            <p:nvPr/>
          </p:nvSpPr>
          <p:spPr>
            <a:xfrm>
              <a:off x="9388418" y="366785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grpSp>
          <p:nvGrpSpPr>
            <p:cNvPr id="34" name="Group 210">
              <a:extLst>
                <a:ext uri="{FF2B5EF4-FFF2-40B4-BE49-F238E27FC236}">
                  <a16:creationId xmlns:a16="http://schemas.microsoft.com/office/drawing/2014/main" id="{94653238-1601-1644-9F7F-75014A756602}"/>
                </a:ext>
              </a:extLst>
            </p:cNvPr>
            <p:cNvGrpSpPr>
              <a:grpSpLocks/>
            </p:cNvGrpSpPr>
            <p:nvPr/>
          </p:nvGrpSpPr>
          <p:grpSpPr bwMode="auto">
            <a:xfrm>
              <a:off x="11114169" y="2521210"/>
              <a:ext cx="304800" cy="762000"/>
              <a:chOff x="3216" y="1728"/>
              <a:chExt cx="192" cy="480"/>
            </a:xfrm>
          </p:grpSpPr>
          <p:sp>
            <p:nvSpPr>
              <p:cNvPr id="35" name="Line 8">
                <a:extLst>
                  <a:ext uri="{FF2B5EF4-FFF2-40B4-BE49-F238E27FC236}">
                    <a16:creationId xmlns:a16="http://schemas.microsoft.com/office/drawing/2014/main" id="{7BBA4001-C0B1-E644-94EE-1EA13ED3690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837E9D2C-6756-914C-AF48-4F3339A39C2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1291DA1E-65EA-6846-BA4B-32E9E0598DD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79AF9ACB-3B13-FD48-AEC7-37093C74F6F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9" name="TextBox 38">
              <a:extLst>
                <a:ext uri="{FF2B5EF4-FFF2-40B4-BE49-F238E27FC236}">
                  <a16:creationId xmlns:a16="http://schemas.microsoft.com/office/drawing/2014/main" id="{50E9681B-C6BF-9E41-9677-C8BCA0347039}"/>
                </a:ext>
              </a:extLst>
            </p:cNvPr>
            <p:cNvSpPr txBox="1"/>
            <p:nvPr/>
          </p:nvSpPr>
          <p:spPr>
            <a:xfrm>
              <a:off x="10627379" y="2487903"/>
              <a:ext cx="52724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18</a:t>
              </a:r>
            </a:p>
            <a:p>
              <a:pPr defTabSz="457200" latinLnBrk="1" hangingPunct="0"/>
              <a:r>
                <a:rPr lang="en-US" sz="1400" dirty="0">
                  <a:solidFill>
                    <a:srgbClr val="000000"/>
                  </a:solidFill>
                </a:rPr>
                <a:t>47nF</a:t>
              </a:r>
            </a:p>
          </p:txBody>
        </p:sp>
        <p:cxnSp>
          <p:nvCxnSpPr>
            <p:cNvPr id="40" name="Straight Connector 39">
              <a:extLst>
                <a:ext uri="{FF2B5EF4-FFF2-40B4-BE49-F238E27FC236}">
                  <a16:creationId xmlns:a16="http://schemas.microsoft.com/office/drawing/2014/main" id="{AF10EDD0-837C-F14F-9E2D-C842C6805C1C}"/>
                </a:ext>
              </a:extLst>
            </p:cNvPr>
            <p:cNvCxnSpPr>
              <a:cxnSpLocks/>
            </p:cNvCxnSpPr>
            <p:nvPr/>
          </p:nvCxnSpPr>
          <p:spPr>
            <a:xfrm flipV="1">
              <a:off x="8128734" y="2942708"/>
              <a:ext cx="943461" cy="35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1" name="Group 222">
              <a:extLst>
                <a:ext uri="{FF2B5EF4-FFF2-40B4-BE49-F238E27FC236}">
                  <a16:creationId xmlns:a16="http://schemas.microsoft.com/office/drawing/2014/main" id="{09EAB83B-D994-FD41-97E3-A62013F9AD07}"/>
                </a:ext>
              </a:extLst>
            </p:cNvPr>
            <p:cNvGrpSpPr>
              <a:grpSpLocks/>
            </p:cNvGrpSpPr>
            <p:nvPr/>
          </p:nvGrpSpPr>
          <p:grpSpPr bwMode="auto">
            <a:xfrm>
              <a:off x="7977384" y="3650674"/>
              <a:ext cx="304800" cy="381000"/>
              <a:chOff x="4272" y="3072"/>
              <a:chExt cx="192" cy="240"/>
            </a:xfrm>
          </p:grpSpPr>
          <p:sp>
            <p:nvSpPr>
              <p:cNvPr id="42" name="Line 99">
                <a:extLst>
                  <a:ext uri="{FF2B5EF4-FFF2-40B4-BE49-F238E27FC236}">
                    <a16:creationId xmlns:a16="http://schemas.microsoft.com/office/drawing/2014/main" id="{D0B9A531-B384-5A48-A4FC-B5826EBE0E8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101A232E-28E3-C64A-AA21-B231406FBEE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7DCA7BED-2292-CF48-BBB3-42E2452E93A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2">
                <a:extLst>
                  <a:ext uri="{FF2B5EF4-FFF2-40B4-BE49-F238E27FC236}">
                    <a16:creationId xmlns:a16="http://schemas.microsoft.com/office/drawing/2014/main" id="{450098DA-2096-4E49-9741-E864F52A451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3">
                <a:extLst>
                  <a:ext uri="{FF2B5EF4-FFF2-40B4-BE49-F238E27FC236}">
                    <a16:creationId xmlns:a16="http://schemas.microsoft.com/office/drawing/2014/main" id="{B1CB41B9-3760-7D46-B72B-B398FE46A41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4">
                <a:extLst>
                  <a:ext uri="{FF2B5EF4-FFF2-40B4-BE49-F238E27FC236}">
                    <a16:creationId xmlns:a16="http://schemas.microsoft.com/office/drawing/2014/main" id="{F42E6A89-C992-954D-B59C-7964B912A1E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8" name="Straight Connector 47">
              <a:extLst>
                <a:ext uri="{FF2B5EF4-FFF2-40B4-BE49-F238E27FC236}">
                  <a16:creationId xmlns:a16="http://schemas.microsoft.com/office/drawing/2014/main" id="{C746E7FD-A7F5-6646-B69A-3CC565D62B18}"/>
                </a:ext>
              </a:extLst>
            </p:cNvPr>
            <p:cNvCxnSpPr>
              <a:cxnSpLocks/>
            </p:cNvCxnSpPr>
            <p:nvPr/>
          </p:nvCxnSpPr>
          <p:spPr>
            <a:xfrm>
              <a:off x="8667044" y="3288512"/>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9" name="Group 222">
              <a:extLst>
                <a:ext uri="{FF2B5EF4-FFF2-40B4-BE49-F238E27FC236}">
                  <a16:creationId xmlns:a16="http://schemas.microsoft.com/office/drawing/2014/main" id="{569398C5-EE2F-354D-BE78-C4C108405D88}"/>
                </a:ext>
              </a:extLst>
            </p:cNvPr>
            <p:cNvGrpSpPr>
              <a:grpSpLocks/>
            </p:cNvGrpSpPr>
            <p:nvPr/>
          </p:nvGrpSpPr>
          <p:grpSpPr bwMode="auto">
            <a:xfrm>
              <a:off x="8521477" y="3282186"/>
              <a:ext cx="304800" cy="381000"/>
              <a:chOff x="4272" y="3072"/>
              <a:chExt cx="192" cy="240"/>
            </a:xfrm>
          </p:grpSpPr>
          <p:sp>
            <p:nvSpPr>
              <p:cNvPr id="51" name="Line 99">
                <a:extLst>
                  <a:ext uri="{FF2B5EF4-FFF2-40B4-BE49-F238E27FC236}">
                    <a16:creationId xmlns:a16="http://schemas.microsoft.com/office/drawing/2014/main" id="{5D4BEEDB-F902-974A-83F3-E72CB5A9FCB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0">
                <a:extLst>
                  <a:ext uri="{FF2B5EF4-FFF2-40B4-BE49-F238E27FC236}">
                    <a16:creationId xmlns:a16="http://schemas.microsoft.com/office/drawing/2014/main" id="{DFA7C889-F46F-8F44-9584-91DFA2589B9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1">
                <a:extLst>
                  <a:ext uri="{FF2B5EF4-FFF2-40B4-BE49-F238E27FC236}">
                    <a16:creationId xmlns:a16="http://schemas.microsoft.com/office/drawing/2014/main" id="{6FF10113-1BB6-8A47-ACE6-B1D31EFA3C0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2">
                <a:extLst>
                  <a:ext uri="{FF2B5EF4-FFF2-40B4-BE49-F238E27FC236}">
                    <a16:creationId xmlns:a16="http://schemas.microsoft.com/office/drawing/2014/main" id="{373467D0-C29A-6443-BA0D-C230A98B01B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3">
                <a:extLst>
                  <a:ext uri="{FF2B5EF4-FFF2-40B4-BE49-F238E27FC236}">
                    <a16:creationId xmlns:a16="http://schemas.microsoft.com/office/drawing/2014/main" id="{566EE66E-21EB-F54D-9D85-F40DC47A442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4">
                <a:extLst>
                  <a:ext uri="{FF2B5EF4-FFF2-40B4-BE49-F238E27FC236}">
                    <a16:creationId xmlns:a16="http://schemas.microsoft.com/office/drawing/2014/main" id="{B9EFCB72-0296-7A48-AF23-9E1D092B8E4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2" name="Group 210">
              <a:extLst>
                <a:ext uri="{FF2B5EF4-FFF2-40B4-BE49-F238E27FC236}">
                  <a16:creationId xmlns:a16="http://schemas.microsoft.com/office/drawing/2014/main" id="{411D93E5-76E2-424D-A02E-E618E9F4209C}"/>
                </a:ext>
              </a:extLst>
            </p:cNvPr>
            <p:cNvGrpSpPr>
              <a:grpSpLocks/>
            </p:cNvGrpSpPr>
            <p:nvPr/>
          </p:nvGrpSpPr>
          <p:grpSpPr bwMode="auto">
            <a:xfrm rot="5400000">
              <a:off x="8526826" y="2129002"/>
              <a:ext cx="304800" cy="762000"/>
              <a:chOff x="3216" y="1728"/>
              <a:chExt cx="192" cy="480"/>
            </a:xfrm>
          </p:grpSpPr>
          <p:sp>
            <p:nvSpPr>
              <p:cNvPr id="63" name="Line 8">
                <a:extLst>
                  <a:ext uri="{FF2B5EF4-FFF2-40B4-BE49-F238E27FC236}">
                    <a16:creationId xmlns:a16="http://schemas.microsoft.com/office/drawing/2014/main" id="{B491B67B-D6F6-AA45-9FA4-7AFA114DC9C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9">
                <a:extLst>
                  <a:ext uri="{FF2B5EF4-FFF2-40B4-BE49-F238E27FC236}">
                    <a16:creationId xmlns:a16="http://schemas.microsoft.com/office/drawing/2014/main" id="{9F6C9EAB-73B9-EE49-81D6-50ED2211BE2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
                <a:extLst>
                  <a:ext uri="{FF2B5EF4-FFF2-40B4-BE49-F238E27FC236}">
                    <a16:creationId xmlns:a16="http://schemas.microsoft.com/office/drawing/2014/main" id="{1E7923AF-03AF-4A4A-B870-A0753581C94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1">
                <a:extLst>
                  <a:ext uri="{FF2B5EF4-FFF2-40B4-BE49-F238E27FC236}">
                    <a16:creationId xmlns:a16="http://schemas.microsoft.com/office/drawing/2014/main" id="{7EECF5FB-C86B-EB46-9EFE-54F84C81457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7" name="Straight Connector 66">
              <a:extLst>
                <a:ext uri="{FF2B5EF4-FFF2-40B4-BE49-F238E27FC236}">
                  <a16:creationId xmlns:a16="http://schemas.microsoft.com/office/drawing/2014/main" id="{AB2A51FE-3F8A-C74A-AA44-986BA4B147DF}"/>
                </a:ext>
              </a:extLst>
            </p:cNvPr>
            <p:cNvCxnSpPr>
              <a:cxnSpLocks/>
            </p:cNvCxnSpPr>
            <p:nvPr/>
          </p:nvCxnSpPr>
          <p:spPr>
            <a:xfrm>
              <a:off x="10178892" y="2536928"/>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EC4C6429-6869-8C43-9885-CF7112009A34}"/>
                </a:ext>
              </a:extLst>
            </p:cNvPr>
            <p:cNvCxnSpPr>
              <a:cxnSpLocks/>
            </p:cNvCxnSpPr>
            <p:nvPr/>
          </p:nvCxnSpPr>
          <p:spPr>
            <a:xfrm>
              <a:off x="10570032" y="1998263"/>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9" name="Oval 68">
              <a:extLst>
                <a:ext uri="{FF2B5EF4-FFF2-40B4-BE49-F238E27FC236}">
                  <a16:creationId xmlns:a16="http://schemas.microsoft.com/office/drawing/2014/main" id="{5836EC7F-7A55-B046-900A-377206F24A43}"/>
                </a:ext>
              </a:extLst>
            </p:cNvPr>
            <p:cNvSpPr/>
            <p:nvPr/>
          </p:nvSpPr>
          <p:spPr>
            <a:xfrm>
              <a:off x="10532318" y="196385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TextBox 69">
              <a:extLst>
                <a:ext uri="{FF2B5EF4-FFF2-40B4-BE49-F238E27FC236}">
                  <a16:creationId xmlns:a16="http://schemas.microsoft.com/office/drawing/2014/main" id="{C7761AAC-A4BD-E54C-B498-41DCF656C615}"/>
                </a:ext>
              </a:extLst>
            </p:cNvPr>
            <p:cNvSpPr txBox="1"/>
            <p:nvPr/>
          </p:nvSpPr>
          <p:spPr>
            <a:xfrm flipH="1">
              <a:off x="10401569" y="1517999"/>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a:t>
              </a:r>
              <a:endParaRPr lang="en-US" sz="1600" baseline="-25000" dirty="0">
                <a:solidFill>
                  <a:srgbClr val="000000"/>
                </a:solidFill>
                <a:latin typeface="Calibri"/>
                <a:ea typeface="Calibri"/>
                <a:cs typeface="Calibri"/>
                <a:sym typeface="Calibri"/>
              </a:endParaRPr>
            </a:p>
          </p:txBody>
        </p:sp>
        <p:cxnSp>
          <p:nvCxnSpPr>
            <p:cNvPr id="71" name="Straight Connector 70">
              <a:extLst>
                <a:ext uri="{FF2B5EF4-FFF2-40B4-BE49-F238E27FC236}">
                  <a16:creationId xmlns:a16="http://schemas.microsoft.com/office/drawing/2014/main" id="{5F5F9BF8-92EF-754C-A5D1-02A874F74454}"/>
                </a:ext>
              </a:extLst>
            </p:cNvPr>
            <p:cNvCxnSpPr>
              <a:cxnSpLocks/>
            </p:cNvCxnSpPr>
            <p:nvPr/>
          </p:nvCxnSpPr>
          <p:spPr>
            <a:xfrm>
              <a:off x="8667044" y="3834112"/>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2" name="Straight Connector 71">
              <a:extLst>
                <a:ext uri="{FF2B5EF4-FFF2-40B4-BE49-F238E27FC236}">
                  <a16:creationId xmlns:a16="http://schemas.microsoft.com/office/drawing/2014/main" id="{6E267675-3B5F-A640-9AA6-E167D7CB9E67}"/>
                </a:ext>
              </a:extLst>
            </p:cNvPr>
            <p:cNvCxnSpPr>
              <a:cxnSpLocks/>
            </p:cNvCxnSpPr>
            <p:nvPr/>
          </p:nvCxnSpPr>
          <p:spPr>
            <a:xfrm>
              <a:off x="10178894" y="3818488"/>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6" name="Group 222">
              <a:extLst>
                <a:ext uri="{FF2B5EF4-FFF2-40B4-BE49-F238E27FC236}">
                  <a16:creationId xmlns:a16="http://schemas.microsoft.com/office/drawing/2014/main" id="{C7AE3407-5CD2-CA44-97EA-EFF1A7DF1A43}"/>
                </a:ext>
              </a:extLst>
            </p:cNvPr>
            <p:cNvGrpSpPr>
              <a:grpSpLocks/>
            </p:cNvGrpSpPr>
            <p:nvPr/>
          </p:nvGrpSpPr>
          <p:grpSpPr bwMode="auto">
            <a:xfrm>
              <a:off x="9775503" y="5400102"/>
              <a:ext cx="304800" cy="381000"/>
              <a:chOff x="4272" y="3072"/>
              <a:chExt cx="192" cy="240"/>
            </a:xfrm>
          </p:grpSpPr>
          <p:sp>
            <p:nvSpPr>
              <p:cNvPr id="77" name="Line 99">
                <a:extLst>
                  <a:ext uri="{FF2B5EF4-FFF2-40B4-BE49-F238E27FC236}">
                    <a16:creationId xmlns:a16="http://schemas.microsoft.com/office/drawing/2014/main" id="{A98CC43F-57BA-084A-B947-CDD6FA5EB77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0">
                <a:extLst>
                  <a:ext uri="{FF2B5EF4-FFF2-40B4-BE49-F238E27FC236}">
                    <a16:creationId xmlns:a16="http://schemas.microsoft.com/office/drawing/2014/main" id="{B2F2EEBB-789E-7845-822F-A22E733CCEE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1">
                <a:extLst>
                  <a:ext uri="{FF2B5EF4-FFF2-40B4-BE49-F238E27FC236}">
                    <a16:creationId xmlns:a16="http://schemas.microsoft.com/office/drawing/2014/main" id="{C2F80B27-F285-6B44-87D3-02A10592072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2">
                <a:extLst>
                  <a:ext uri="{FF2B5EF4-FFF2-40B4-BE49-F238E27FC236}">
                    <a16:creationId xmlns:a16="http://schemas.microsoft.com/office/drawing/2014/main" id="{56950EC8-EF03-9944-95E6-9B03D370FD8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3">
                <a:extLst>
                  <a:ext uri="{FF2B5EF4-FFF2-40B4-BE49-F238E27FC236}">
                    <a16:creationId xmlns:a16="http://schemas.microsoft.com/office/drawing/2014/main" id="{AAC412EF-DDD9-3041-84B7-B5A907076FF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4">
                <a:extLst>
                  <a:ext uri="{FF2B5EF4-FFF2-40B4-BE49-F238E27FC236}">
                    <a16:creationId xmlns:a16="http://schemas.microsoft.com/office/drawing/2014/main" id="{7645AAE9-7567-4D42-9031-AD2A4A37C98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3" name="Straight Connector 82">
              <a:extLst>
                <a:ext uri="{FF2B5EF4-FFF2-40B4-BE49-F238E27FC236}">
                  <a16:creationId xmlns:a16="http://schemas.microsoft.com/office/drawing/2014/main" id="{E97EA0A3-E3E6-1344-9BC3-A4F13B778895}"/>
                </a:ext>
              </a:extLst>
            </p:cNvPr>
            <p:cNvCxnSpPr>
              <a:cxnSpLocks/>
            </p:cNvCxnSpPr>
            <p:nvPr/>
          </p:nvCxnSpPr>
          <p:spPr>
            <a:xfrm>
              <a:off x="9183463" y="5113514"/>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4" name="Straight Connector 83">
              <a:extLst>
                <a:ext uri="{FF2B5EF4-FFF2-40B4-BE49-F238E27FC236}">
                  <a16:creationId xmlns:a16="http://schemas.microsoft.com/office/drawing/2014/main" id="{AED0BA5D-7028-E245-99E8-6E9AACEB3C4A}"/>
                </a:ext>
              </a:extLst>
            </p:cNvPr>
            <p:cNvCxnSpPr>
              <a:cxnSpLocks/>
            </p:cNvCxnSpPr>
            <p:nvPr/>
          </p:nvCxnSpPr>
          <p:spPr>
            <a:xfrm>
              <a:off x="10573390" y="3814637"/>
              <a:ext cx="3533" cy="10058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6" name="Oval 85">
              <a:extLst>
                <a:ext uri="{FF2B5EF4-FFF2-40B4-BE49-F238E27FC236}">
                  <a16:creationId xmlns:a16="http://schemas.microsoft.com/office/drawing/2014/main" id="{E063953C-F289-2D44-9DF5-3D19D591DFB9}"/>
                </a:ext>
              </a:extLst>
            </p:cNvPr>
            <p:cNvSpPr/>
            <p:nvPr/>
          </p:nvSpPr>
          <p:spPr>
            <a:xfrm>
              <a:off x="9138187" y="54500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B1F94DEA-D7B9-394A-A593-0CAF272A8DA0}"/>
                </a:ext>
              </a:extLst>
            </p:cNvPr>
            <p:cNvSpPr txBox="1"/>
            <p:nvPr/>
          </p:nvSpPr>
          <p:spPr>
            <a:xfrm>
              <a:off x="8236111" y="3004469"/>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a:t>
              </a:r>
            </a:p>
            <a:p>
              <a:pPr defTabSz="457200" latinLnBrk="1" hangingPunct="0"/>
              <a:r>
                <a:rPr lang="en-US" sz="1400" dirty="0">
                  <a:solidFill>
                    <a:srgbClr val="000000"/>
                  </a:solidFill>
                </a:rPr>
                <a:t>10nF</a:t>
              </a:r>
            </a:p>
          </p:txBody>
        </p:sp>
        <p:sp>
          <p:nvSpPr>
            <p:cNvPr id="90" name="TextBox 89">
              <a:extLst>
                <a:ext uri="{FF2B5EF4-FFF2-40B4-BE49-F238E27FC236}">
                  <a16:creationId xmlns:a16="http://schemas.microsoft.com/office/drawing/2014/main" id="{C6DF5522-68DA-D74A-B166-899EED00078E}"/>
                </a:ext>
              </a:extLst>
            </p:cNvPr>
            <p:cNvSpPr txBox="1"/>
            <p:nvPr/>
          </p:nvSpPr>
          <p:spPr>
            <a:xfrm>
              <a:off x="8829331" y="5600291"/>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IF Filter</a:t>
              </a:r>
            </a:p>
          </p:txBody>
        </p:sp>
        <p:sp>
          <p:nvSpPr>
            <p:cNvPr id="93" name="Oval 92">
              <a:extLst>
                <a:ext uri="{FF2B5EF4-FFF2-40B4-BE49-F238E27FC236}">
                  <a16:creationId xmlns:a16="http://schemas.microsoft.com/office/drawing/2014/main" id="{68581FD6-0873-7C48-BCD9-888F22FD6F41}"/>
                </a:ext>
              </a:extLst>
            </p:cNvPr>
            <p:cNvSpPr/>
            <p:nvPr/>
          </p:nvSpPr>
          <p:spPr>
            <a:xfrm>
              <a:off x="6665611" y="24458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4" name="TextBox 93">
              <a:extLst>
                <a:ext uri="{FF2B5EF4-FFF2-40B4-BE49-F238E27FC236}">
                  <a16:creationId xmlns:a16="http://schemas.microsoft.com/office/drawing/2014/main" id="{2CECE70D-FA6C-4943-B1F1-8F5C4F82EFE6}"/>
                </a:ext>
              </a:extLst>
            </p:cNvPr>
            <p:cNvSpPr txBox="1"/>
            <p:nvPr/>
          </p:nvSpPr>
          <p:spPr>
            <a:xfrm>
              <a:off x="6683835" y="2720786"/>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2</a:t>
              </a:r>
            </a:p>
          </p:txBody>
        </p:sp>
        <p:cxnSp>
          <p:nvCxnSpPr>
            <p:cNvPr id="96" name="Straight Connector 95">
              <a:extLst>
                <a:ext uri="{FF2B5EF4-FFF2-40B4-BE49-F238E27FC236}">
                  <a16:creationId xmlns:a16="http://schemas.microsoft.com/office/drawing/2014/main" id="{F86E1587-1354-054E-BDF3-3ACD3C72C83F}"/>
                </a:ext>
              </a:extLst>
            </p:cNvPr>
            <p:cNvCxnSpPr>
              <a:cxnSpLocks/>
            </p:cNvCxnSpPr>
            <p:nvPr/>
          </p:nvCxnSpPr>
          <p:spPr>
            <a:xfrm>
              <a:off x="10154253" y="3366172"/>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7" name="Oval 96">
              <a:extLst>
                <a:ext uri="{FF2B5EF4-FFF2-40B4-BE49-F238E27FC236}">
                  <a16:creationId xmlns:a16="http://schemas.microsoft.com/office/drawing/2014/main" id="{7CF1F05C-99A3-2E48-A84B-3AD916673B6A}"/>
                </a:ext>
              </a:extLst>
            </p:cNvPr>
            <p:cNvSpPr/>
            <p:nvPr/>
          </p:nvSpPr>
          <p:spPr>
            <a:xfrm>
              <a:off x="10822690" y="331494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8" name="Group 222">
              <a:extLst>
                <a:ext uri="{FF2B5EF4-FFF2-40B4-BE49-F238E27FC236}">
                  <a16:creationId xmlns:a16="http://schemas.microsoft.com/office/drawing/2014/main" id="{CA5B7E5B-F55B-C44C-9AC3-EA6277D4BBC9}"/>
                </a:ext>
              </a:extLst>
            </p:cNvPr>
            <p:cNvGrpSpPr>
              <a:grpSpLocks/>
            </p:cNvGrpSpPr>
            <p:nvPr/>
          </p:nvGrpSpPr>
          <p:grpSpPr bwMode="auto">
            <a:xfrm>
              <a:off x="11114559" y="3096263"/>
              <a:ext cx="304800" cy="381000"/>
              <a:chOff x="4272" y="3072"/>
              <a:chExt cx="192" cy="240"/>
            </a:xfrm>
          </p:grpSpPr>
          <p:sp>
            <p:nvSpPr>
              <p:cNvPr id="119" name="Line 99">
                <a:extLst>
                  <a:ext uri="{FF2B5EF4-FFF2-40B4-BE49-F238E27FC236}">
                    <a16:creationId xmlns:a16="http://schemas.microsoft.com/office/drawing/2014/main" id="{6AB9D36D-664B-CB43-ADD7-549B1198A03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100">
                <a:extLst>
                  <a:ext uri="{FF2B5EF4-FFF2-40B4-BE49-F238E27FC236}">
                    <a16:creationId xmlns:a16="http://schemas.microsoft.com/office/drawing/2014/main" id="{449A9740-F501-7F4D-9345-36D0E23115A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101">
                <a:extLst>
                  <a:ext uri="{FF2B5EF4-FFF2-40B4-BE49-F238E27FC236}">
                    <a16:creationId xmlns:a16="http://schemas.microsoft.com/office/drawing/2014/main" id="{990067CE-711E-8F42-9C7A-177FA5D5E87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02">
                <a:extLst>
                  <a:ext uri="{FF2B5EF4-FFF2-40B4-BE49-F238E27FC236}">
                    <a16:creationId xmlns:a16="http://schemas.microsoft.com/office/drawing/2014/main" id="{7CD591CE-6349-F845-88CD-DD43F3766FB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03">
                <a:extLst>
                  <a:ext uri="{FF2B5EF4-FFF2-40B4-BE49-F238E27FC236}">
                    <a16:creationId xmlns:a16="http://schemas.microsoft.com/office/drawing/2014/main" id="{ACAE57EB-DFFA-224F-9A85-D71A0722868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4">
                <a:extLst>
                  <a:ext uri="{FF2B5EF4-FFF2-40B4-BE49-F238E27FC236}">
                    <a16:creationId xmlns:a16="http://schemas.microsoft.com/office/drawing/2014/main" id="{E08F72C8-8335-1444-832B-59280E50BFE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5" name="TextBox 124">
              <a:extLst>
                <a:ext uri="{FF2B5EF4-FFF2-40B4-BE49-F238E27FC236}">
                  <a16:creationId xmlns:a16="http://schemas.microsoft.com/office/drawing/2014/main" id="{9D1895F2-7025-0246-806F-69404CA093AB}"/>
                </a:ext>
              </a:extLst>
            </p:cNvPr>
            <p:cNvSpPr txBox="1"/>
            <p:nvPr/>
          </p:nvSpPr>
          <p:spPr>
            <a:xfrm>
              <a:off x="10369155" y="3021631"/>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RX VFO</a:t>
              </a:r>
            </a:p>
          </p:txBody>
        </p:sp>
        <p:sp>
          <p:nvSpPr>
            <p:cNvPr id="126" name="TextBox 125">
              <a:extLst>
                <a:ext uri="{FF2B5EF4-FFF2-40B4-BE49-F238E27FC236}">
                  <a16:creationId xmlns:a16="http://schemas.microsoft.com/office/drawing/2014/main" id="{759806FC-5E52-E247-8D6E-09392E4ED310}"/>
                </a:ext>
              </a:extLst>
            </p:cNvPr>
            <p:cNvSpPr txBox="1"/>
            <p:nvPr/>
          </p:nvSpPr>
          <p:spPr>
            <a:xfrm>
              <a:off x="8514381" y="1841629"/>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a:t>
              </a:r>
            </a:p>
            <a:p>
              <a:pPr defTabSz="457200" latinLnBrk="1" hangingPunct="0"/>
              <a:r>
                <a:rPr lang="en-US" sz="1400" dirty="0">
                  <a:solidFill>
                    <a:srgbClr val="000000"/>
                  </a:solidFill>
                </a:rPr>
                <a:t>5pF</a:t>
              </a:r>
            </a:p>
          </p:txBody>
        </p:sp>
        <p:grpSp>
          <p:nvGrpSpPr>
            <p:cNvPr id="127" name="Group 210">
              <a:extLst>
                <a:ext uri="{FF2B5EF4-FFF2-40B4-BE49-F238E27FC236}">
                  <a16:creationId xmlns:a16="http://schemas.microsoft.com/office/drawing/2014/main" id="{1C4ECEE2-3343-8E4C-B8AB-E4AE3CDBB785}"/>
                </a:ext>
              </a:extLst>
            </p:cNvPr>
            <p:cNvGrpSpPr>
              <a:grpSpLocks/>
            </p:cNvGrpSpPr>
            <p:nvPr/>
          </p:nvGrpSpPr>
          <p:grpSpPr bwMode="auto">
            <a:xfrm>
              <a:off x="7980789" y="2938302"/>
              <a:ext cx="304800" cy="762000"/>
              <a:chOff x="3216" y="1728"/>
              <a:chExt cx="192" cy="480"/>
            </a:xfrm>
          </p:grpSpPr>
          <p:sp>
            <p:nvSpPr>
              <p:cNvPr id="128" name="Line 8">
                <a:extLst>
                  <a:ext uri="{FF2B5EF4-FFF2-40B4-BE49-F238E27FC236}">
                    <a16:creationId xmlns:a16="http://schemas.microsoft.com/office/drawing/2014/main" id="{9917D1BF-860F-C142-926A-CA1648416C0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9" name="Line 9">
                <a:extLst>
                  <a:ext uri="{FF2B5EF4-FFF2-40B4-BE49-F238E27FC236}">
                    <a16:creationId xmlns:a16="http://schemas.microsoft.com/office/drawing/2014/main" id="{BD4B4127-62F4-FC4E-B18E-A9F0F53EDD7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0" name="Line 10">
                <a:extLst>
                  <a:ext uri="{FF2B5EF4-FFF2-40B4-BE49-F238E27FC236}">
                    <a16:creationId xmlns:a16="http://schemas.microsoft.com/office/drawing/2014/main" id="{9D16C5DF-87D9-4949-B6E5-3CB11323C49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1" name="Line 11">
                <a:extLst>
                  <a:ext uri="{FF2B5EF4-FFF2-40B4-BE49-F238E27FC236}">
                    <a16:creationId xmlns:a16="http://schemas.microsoft.com/office/drawing/2014/main" id="{FE971789-952D-AF4E-A198-C599F86041A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2" name="Group 210">
              <a:extLst>
                <a:ext uri="{FF2B5EF4-FFF2-40B4-BE49-F238E27FC236}">
                  <a16:creationId xmlns:a16="http://schemas.microsoft.com/office/drawing/2014/main" id="{D0B5ECA3-EFA3-DD4C-9D80-C4D570ACB3C6}"/>
                </a:ext>
              </a:extLst>
            </p:cNvPr>
            <p:cNvGrpSpPr>
              <a:grpSpLocks/>
            </p:cNvGrpSpPr>
            <p:nvPr/>
          </p:nvGrpSpPr>
          <p:grpSpPr bwMode="auto">
            <a:xfrm rot="5400000">
              <a:off x="9437809" y="3917913"/>
              <a:ext cx="304800" cy="762000"/>
              <a:chOff x="3216" y="1728"/>
              <a:chExt cx="192" cy="480"/>
            </a:xfrm>
          </p:grpSpPr>
          <p:sp>
            <p:nvSpPr>
              <p:cNvPr id="133" name="Line 8">
                <a:extLst>
                  <a:ext uri="{FF2B5EF4-FFF2-40B4-BE49-F238E27FC236}">
                    <a16:creationId xmlns:a16="http://schemas.microsoft.com/office/drawing/2014/main" id="{BA1D802D-4FAA-7441-80DB-4D30529BEB6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9">
                <a:extLst>
                  <a:ext uri="{FF2B5EF4-FFF2-40B4-BE49-F238E27FC236}">
                    <a16:creationId xmlns:a16="http://schemas.microsoft.com/office/drawing/2014/main" id="{9D5DA81F-B7AD-5648-BEBE-0845CE8134A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
                <a:extLst>
                  <a:ext uri="{FF2B5EF4-FFF2-40B4-BE49-F238E27FC236}">
                    <a16:creationId xmlns:a16="http://schemas.microsoft.com/office/drawing/2014/main" id="{B827AC3D-1433-DD44-8CF8-903D29A0959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1">
                <a:extLst>
                  <a:ext uri="{FF2B5EF4-FFF2-40B4-BE49-F238E27FC236}">
                    <a16:creationId xmlns:a16="http://schemas.microsoft.com/office/drawing/2014/main" id="{E114B762-5132-574B-87BC-3B6E434DB0E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37" name="Straight Connector 136">
              <a:extLst>
                <a:ext uri="{FF2B5EF4-FFF2-40B4-BE49-F238E27FC236}">
                  <a16:creationId xmlns:a16="http://schemas.microsoft.com/office/drawing/2014/main" id="{FE109BFA-296F-6248-9CE6-07A1C2D51613}"/>
                </a:ext>
              </a:extLst>
            </p:cNvPr>
            <p:cNvCxnSpPr>
              <a:cxnSpLocks/>
            </p:cNvCxnSpPr>
            <p:nvPr/>
          </p:nvCxnSpPr>
          <p:spPr>
            <a:xfrm>
              <a:off x="8673771" y="3819278"/>
              <a:ext cx="3533" cy="10058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38" name="Straight Connector 137">
              <a:extLst>
                <a:ext uri="{FF2B5EF4-FFF2-40B4-BE49-F238E27FC236}">
                  <a16:creationId xmlns:a16="http://schemas.microsoft.com/office/drawing/2014/main" id="{6AB1A782-80DA-CB44-A383-15D52C8463F7}"/>
                </a:ext>
              </a:extLst>
            </p:cNvPr>
            <p:cNvCxnSpPr>
              <a:cxnSpLocks/>
            </p:cNvCxnSpPr>
            <p:nvPr/>
          </p:nvCxnSpPr>
          <p:spPr>
            <a:xfrm>
              <a:off x="9769770" y="4303141"/>
              <a:ext cx="81276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0" name="Straight Connector 139">
              <a:extLst>
                <a:ext uri="{FF2B5EF4-FFF2-40B4-BE49-F238E27FC236}">
                  <a16:creationId xmlns:a16="http://schemas.microsoft.com/office/drawing/2014/main" id="{39E761D5-A1DA-9842-80E3-242FC975E237}"/>
                </a:ext>
              </a:extLst>
            </p:cNvPr>
            <p:cNvCxnSpPr>
              <a:cxnSpLocks/>
            </p:cNvCxnSpPr>
            <p:nvPr/>
          </p:nvCxnSpPr>
          <p:spPr>
            <a:xfrm>
              <a:off x="8667043" y="4297285"/>
              <a:ext cx="81276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41" name="Group 140">
              <a:extLst>
                <a:ext uri="{FF2B5EF4-FFF2-40B4-BE49-F238E27FC236}">
                  <a16:creationId xmlns:a16="http://schemas.microsoft.com/office/drawing/2014/main" id="{0CB0240E-3978-8F49-B482-468E08BABB93}"/>
                </a:ext>
              </a:extLst>
            </p:cNvPr>
            <p:cNvGrpSpPr/>
            <p:nvPr/>
          </p:nvGrpSpPr>
          <p:grpSpPr>
            <a:xfrm rot="5400000">
              <a:off x="9344851" y="4588559"/>
              <a:ext cx="427602" cy="762000"/>
              <a:chOff x="2266478" y="2277813"/>
              <a:chExt cx="427602" cy="762000"/>
            </a:xfrm>
          </p:grpSpPr>
          <p:grpSp>
            <p:nvGrpSpPr>
              <p:cNvPr id="142" name="Group 267">
                <a:extLst>
                  <a:ext uri="{FF2B5EF4-FFF2-40B4-BE49-F238E27FC236}">
                    <a16:creationId xmlns:a16="http://schemas.microsoft.com/office/drawing/2014/main" id="{53D5603C-C2A2-D049-B441-2F845CD39727}"/>
                  </a:ext>
                </a:extLst>
              </p:cNvPr>
              <p:cNvGrpSpPr>
                <a:grpSpLocks/>
              </p:cNvGrpSpPr>
              <p:nvPr/>
            </p:nvGrpSpPr>
            <p:grpSpPr bwMode="auto">
              <a:xfrm>
                <a:off x="2266478" y="2277813"/>
                <a:ext cx="152400" cy="762000"/>
                <a:chOff x="3935" y="1728"/>
                <a:chExt cx="96" cy="480"/>
              </a:xfrm>
            </p:grpSpPr>
            <p:sp>
              <p:nvSpPr>
                <p:cNvPr id="157" name="Arc 268">
                  <a:extLst>
                    <a:ext uri="{FF2B5EF4-FFF2-40B4-BE49-F238E27FC236}">
                      <a16:creationId xmlns:a16="http://schemas.microsoft.com/office/drawing/2014/main" id="{93FD39D9-76E5-DD40-A2F9-6697B9D5C99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8" name="Arc 269">
                  <a:extLst>
                    <a:ext uri="{FF2B5EF4-FFF2-40B4-BE49-F238E27FC236}">
                      <a16:creationId xmlns:a16="http://schemas.microsoft.com/office/drawing/2014/main" id="{9E229695-0A0B-0044-A726-6B23BA04B98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9" name="Arc 270">
                  <a:extLst>
                    <a:ext uri="{FF2B5EF4-FFF2-40B4-BE49-F238E27FC236}">
                      <a16:creationId xmlns:a16="http://schemas.microsoft.com/office/drawing/2014/main" id="{4D5D4697-B627-524D-AB7F-BA53174C0FE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0" name="Arc 271">
                  <a:extLst>
                    <a:ext uri="{FF2B5EF4-FFF2-40B4-BE49-F238E27FC236}">
                      <a16:creationId xmlns:a16="http://schemas.microsoft.com/office/drawing/2014/main" id="{30CBB780-70BA-B247-A7AC-075B2247BA9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Line 272">
                  <a:extLst>
                    <a:ext uri="{FF2B5EF4-FFF2-40B4-BE49-F238E27FC236}">
                      <a16:creationId xmlns:a16="http://schemas.microsoft.com/office/drawing/2014/main" id="{749F23D7-8BEE-B64F-B739-5CC7163E6991}"/>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273">
                  <a:extLst>
                    <a:ext uri="{FF2B5EF4-FFF2-40B4-BE49-F238E27FC236}">
                      <a16:creationId xmlns:a16="http://schemas.microsoft.com/office/drawing/2014/main" id="{B45F2DF6-4D48-DE46-B3EE-9BFE02EF8FF6}"/>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Arc 274">
                  <a:extLst>
                    <a:ext uri="{FF2B5EF4-FFF2-40B4-BE49-F238E27FC236}">
                      <a16:creationId xmlns:a16="http://schemas.microsoft.com/office/drawing/2014/main" id="{A40928DA-3E1C-4D4D-AFE0-48BC243D1DD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4" name="Arc 275">
                  <a:extLst>
                    <a:ext uri="{FF2B5EF4-FFF2-40B4-BE49-F238E27FC236}">
                      <a16:creationId xmlns:a16="http://schemas.microsoft.com/office/drawing/2014/main" id="{83746F9A-E2A4-A54A-9F0F-9873FECEB17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5" name="Arc 276">
                  <a:extLst>
                    <a:ext uri="{FF2B5EF4-FFF2-40B4-BE49-F238E27FC236}">
                      <a16:creationId xmlns:a16="http://schemas.microsoft.com/office/drawing/2014/main" id="{6C672FFD-579E-7C45-9A13-6CA145DF8F4B}"/>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7" name="Arc 277">
                  <a:extLst>
                    <a:ext uri="{FF2B5EF4-FFF2-40B4-BE49-F238E27FC236}">
                      <a16:creationId xmlns:a16="http://schemas.microsoft.com/office/drawing/2014/main" id="{D19128AC-DD8A-A046-BA27-92804392703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278">
                  <a:extLst>
                    <a:ext uri="{FF2B5EF4-FFF2-40B4-BE49-F238E27FC236}">
                      <a16:creationId xmlns:a16="http://schemas.microsoft.com/office/drawing/2014/main" id="{4FBE7759-6BCE-8346-8BE0-A724128CBCB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Arc 279">
                  <a:extLst>
                    <a:ext uri="{FF2B5EF4-FFF2-40B4-BE49-F238E27FC236}">
                      <a16:creationId xmlns:a16="http://schemas.microsoft.com/office/drawing/2014/main" id="{FF366AD8-55B3-4145-B327-1DBE0BA0203C}"/>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0" name="Arc 280">
                  <a:extLst>
                    <a:ext uri="{FF2B5EF4-FFF2-40B4-BE49-F238E27FC236}">
                      <a16:creationId xmlns:a16="http://schemas.microsoft.com/office/drawing/2014/main" id="{293051EA-8D3D-A444-9BFD-953353946C0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43" name="Group 281">
                <a:extLst>
                  <a:ext uri="{FF2B5EF4-FFF2-40B4-BE49-F238E27FC236}">
                    <a16:creationId xmlns:a16="http://schemas.microsoft.com/office/drawing/2014/main" id="{70E69AF4-330C-CD49-9320-7AA3091E191C}"/>
                  </a:ext>
                </a:extLst>
              </p:cNvPr>
              <p:cNvGrpSpPr>
                <a:grpSpLocks/>
              </p:cNvGrpSpPr>
              <p:nvPr/>
            </p:nvGrpSpPr>
            <p:grpSpPr bwMode="auto">
              <a:xfrm flipH="1">
                <a:off x="2541680" y="2277813"/>
                <a:ext cx="152400" cy="762000"/>
                <a:chOff x="3935" y="1728"/>
                <a:chExt cx="96" cy="480"/>
              </a:xfrm>
            </p:grpSpPr>
            <p:sp>
              <p:nvSpPr>
                <p:cNvPr id="144" name="Arc 282">
                  <a:extLst>
                    <a:ext uri="{FF2B5EF4-FFF2-40B4-BE49-F238E27FC236}">
                      <a16:creationId xmlns:a16="http://schemas.microsoft.com/office/drawing/2014/main" id="{AD4F9AA6-EE54-D94F-BB91-7E8AFB75456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5" name="Arc 283">
                  <a:extLst>
                    <a:ext uri="{FF2B5EF4-FFF2-40B4-BE49-F238E27FC236}">
                      <a16:creationId xmlns:a16="http://schemas.microsoft.com/office/drawing/2014/main" id="{A34EFDF3-FE42-7845-A4CA-5B4D7E4BF95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284">
                  <a:extLst>
                    <a:ext uri="{FF2B5EF4-FFF2-40B4-BE49-F238E27FC236}">
                      <a16:creationId xmlns:a16="http://schemas.microsoft.com/office/drawing/2014/main" id="{7E37FD1F-A8DE-6D4C-AB22-970A81B3353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7" name="Arc 285">
                  <a:extLst>
                    <a:ext uri="{FF2B5EF4-FFF2-40B4-BE49-F238E27FC236}">
                      <a16:creationId xmlns:a16="http://schemas.microsoft.com/office/drawing/2014/main" id="{733664F6-0C2A-5246-A44E-915BCD12530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8" name="Line 286">
                  <a:extLst>
                    <a:ext uri="{FF2B5EF4-FFF2-40B4-BE49-F238E27FC236}">
                      <a16:creationId xmlns:a16="http://schemas.microsoft.com/office/drawing/2014/main" id="{5F6346A3-EB90-0C43-9065-DB21E6C0F21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287">
                  <a:extLst>
                    <a:ext uri="{FF2B5EF4-FFF2-40B4-BE49-F238E27FC236}">
                      <a16:creationId xmlns:a16="http://schemas.microsoft.com/office/drawing/2014/main" id="{98332719-6556-AF4A-BEC7-541870341AF1}"/>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Arc 288">
                  <a:extLst>
                    <a:ext uri="{FF2B5EF4-FFF2-40B4-BE49-F238E27FC236}">
                      <a16:creationId xmlns:a16="http://schemas.microsoft.com/office/drawing/2014/main" id="{064CDE82-ED21-4E49-AB75-1228F9B11D1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1" name="Arc 289">
                  <a:extLst>
                    <a:ext uri="{FF2B5EF4-FFF2-40B4-BE49-F238E27FC236}">
                      <a16:creationId xmlns:a16="http://schemas.microsoft.com/office/drawing/2014/main" id="{2287ED5D-8BE1-5F45-AF3F-EEE5000E1C0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2" name="Arc 290">
                  <a:extLst>
                    <a:ext uri="{FF2B5EF4-FFF2-40B4-BE49-F238E27FC236}">
                      <a16:creationId xmlns:a16="http://schemas.microsoft.com/office/drawing/2014/main" id="{A2F228DB-9C37-854A-A9BB-B6B00B3B43E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3" name="Arc 291">
                  <a:extLst>
                    <a:ext uri="{FF2B5EF4-FFF2-40B4-BE49-F238E27FC236}">
                      <a16:creationId xmlns:a16="http://schemas.microsoft.com/office/drawing/2014/main" id="{5B158470-9BD0-4141-B15F-55FE8898344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4" name="Arc 292">
                  <a:extLst>
                    <a:ext uri="{FF2B5EF4-FFF2-40B4-BE49-F238E27FC236}">
                      <a16:creationId xmlns:a16="http://schemas.microsoft.com/office/drawing/2014/main" id="{E83CD4D5-745B-F94C-B0D4-86867C136DD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5" name="Arc 293">
                  <a:extLst>
                    <a:ext uri="{FF2B5EF4-FFF2-40B4-BE49-F238E27FC236}">
                      <a16:creationId xmlns:a16="http://schemas.microsoft.com/office/drawing/2014/main" id="{D925E084-F20F-7646-94AF-F5937B16622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6" name="Arc 294">
                  <a:extLst>
                    <a:ext uri="{FF2B5EF4-FFF2-40B4-BE49-F238E27FC236}">
                      <a16:creationId xmlns:a16="http://schemas.microsoft.com/office/drawing/2014/main" id="{34F4BB0B-D312-8B42-8387-8AC4EA171A2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71" name="TextBox 170">
              <a:extLst>
                <a:ext uri="{FF2B5EF4-FFF2-40B4-BE49-F238E27FC236}">
                  <a16:creationId xmlns:a16="http://schemas.microsoft.com/office/drawing/2014/main" id="{FA4C22FF-121F-334D-8EA9-B6CEDCB5293C}"/>
                </a:ext>
              </a:extLst>
            </p:cNvPr>
            <p:cNvSpPr txBox="1"/>
            <p:nvPr/>
          </p:nvSpPr>
          <p:spPr>
            <a:xfrm>
              <a:off x="9699421" y="4251338"/>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6</a:t>
              </a:r>
            </a:p>
            <a:p>
              <a:pPr defTabSz="457200" latinLnBrk="1" hangingPunct="0"/>
              <a:r>
                <a:rPr lang="en-US" sz="1400" dirty="0">
                  <a:solidFill>
                    <a:srgbClr val="000000"/>
                  </a:solidFill>
                </a:rPr>
                <a:t>47pF</a:t>
              </a:r>
            </a:p>
          </p:txBody>
        </p:sp>
        <p:cxnSp>
          <p:nvCxnSpPr>
            <p:cNvPr id="172" name="Straight Connector 171">
              <a:extLst>
                <a:ext uri="{FF2B5EF4-FFF2-40B4-BE49-F238E27FC236}">
                  <a16:creationId xmlns:a16="http://schemas.microsoft.com/office/drawing/2014/main" id="{A1273784-949E-6447-9B5A-BCD79451A8E5}"/>
                </a:ext>
              </a:extLst>
            </p:cNvPr>
            <p:cNvCxnSpPr>
              <a:cxnSpLocks/>
            </p:cNvCxnSpPr>
            <p:nvPr/>
          </p:nvCxnSpPr>
          <p:spPr>
            <a:xfrm>
              <a:off x="8664338" y="4824471"/>
              <a:ext cx="6400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3" name="Straight Connector 172">
              <a:extLst>
                <a:ext uri="{FF2B5EF4-FFF2-40B4-BE49-F238E27FC236}">
                  <a16:creationId xmlns:a16="http://schemas.microsoft.com/office/drawing/2014/main" id="{627D5664-719D-E54F-B02F-477563E3558C}"/>
                </a:ext>
              </a:extLst>
            </p:cNvPr>
            <p:cNvCxnSpPr>
              <a:cxnSpLocks/>
            </p:cNvCxnSpPr>
            <p:nvPr/>
          </p:nvCxnSpPr>
          <p:spPr>
            <a:xfrm>
              <a:off x="9888777" y="4830148"/>
              <a:ext cx="69494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4" name="Straight Connector 173">
              <a:extLst>
                <a:ext uri="{FF2B5EF4-FFF2-40B4-BE49-F238E27FC236}">
                  <a16:creationId xmlns:a16="http://schemas.microsoft.com/office/drawing/2014/main" id="{37FF1F01-E7D7-754D-AC5F-472F2EF3D11E}"/>
                </a:ext>
              </a:extLst>
            </p:cNvPr>
            <p:cNvCxnSpPr>
              <a:cxnSpLocks/>
            </p:cNvCxnSpPr>
            <p:nvPr/>
          </p:nvCxnSpPr>
          <p:spPr>
            <a:xfrm>
              <a:off x="9931309" y="5104784"/>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5" name="TextBox 174">
              <a:extLst>
                <a:ext uri="{FF2B5EF4-FFF2-40B4-BE49-F238E27FC236}">
                  <a16:creationId xmlns:a16="http://schemas.microsoft.com/office/drawing/2014/main" id="{8E2E16E4-041A-EE44-B647-7201B68B94A3}"/>
                </a:ext>
              </a:extLst>
            </p:cNvPr>
            <p:cNvSpPr txBox="1"/>
            <p:nvPr/>
          </p:nvSpPr>
          <p:spPr>
            <a:xfrm>
              <a:off x="8778084" y="4909037"/>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3</a:t>
              </a:r>
            </a:p>
          </p:txBody>
        </p:sp>
        <p:grpSp>
          <p:nvGrpSpPr>
            <p:cNvPr id="176" name="Group 175">
              <a:extLst>
                <a:ext uri="{FF2B5EF4-FFF2-40B4-BE49-F238E27FC236}">
                  <a16:creationId xmlns:a16="http://schemas.microsoft.com/office/drawing/2014/main" id="{FCEA71BF-8950-C544-A20F-B9D1ED690873}"/>
                </a:ext>
              </a:extLst>
            </p:cNvPr>
            <p:cNvGrpSpPr/>
            <p:nvPr/>
          </p:nvGrpSpPr>
          <p:grpSpPr>
            <a:xfrm>
              <a:off x="7024937" y="2502675"/>
              <a:ext cx="427602" cy="762000"/>
              <a:chOff x="2266478" y="2277813"/>
              <a:chExt cx="427602" cy="762000"/>
            </a:xfrm>
          </p:grpSpPr>
          <p:grpSp>
            <p:nvGrpSpPr>
              <p:cNvPr id="177" name="Group 267">
                <a:extLst>
                  <a:ext uri="{FF2B5EF4-FFF2-40B4-BE49-F238E27FC236}">
                    <a16:creationId xmlns:a16="http://schemas.microsoft.com/office/drawing/2014/main" id="{0D6B0A4B-7D72-CD43-B1A3-473C93BD01C3}"/>
                  </a:ext>
                </a:extLst>
              </p:cNvPr>
              <p:cNvGrpSpPr>
                <a:grpSpLocks/>
              </p:cNvGrpSpPr>
              <p:nvPr/>
            </p:nvGrpSpPr>
            <p:grpSpPr bwMode="auto">
              <a:xfrm>
                <a:off x="2266478" y="2277813"/>
                <a:ext cx="152400" cy="762000"/>
                <a:chOff x="3935" y="1728"/>
                <a:chExt cx="96" cy="480"/>
              </a:xfrm>
            </p:grpSpPr>
            <p:sp>
              <p:nvSpPr>
                <p:cNvPr id="192" name="Arc 268">
                  <a:extLst>
                    <a:ext uri="{FF2B5EF4-FFF2-40B4-BE49-F238E27FC236}">
                      <a16:creationId xmlns:a16="http://schemas.microsoft.com/office/drawing/2014/main" id="{2FB7897E-2DEB-9E42-9EC9-4B977E180FE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269">
                  <a:extLst>
                    <a:ext uri="{FF2B5EF4-FFF2-40B4-BE49-F238E27FC236}">
                      <a16:creationId xmlns:a16="http://schemas.microsoft.com/office/drawing/2014/main" id="{8D426B6D-B253-0F4F-91B9-65116430C55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270">
                  <a:extLst>
                    <a:ext uri="{FF2B5EF4-FFF2-40B4-BE49-F238E27FC236}">
                      <a16:creationId xmlns:a16="http://schemas.microsoft.com/office/drawing/2014/main" id="{D89A462E-0E13-FD4C-9DAC-EE6D7C9EC7E5}"/>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Arc 271">
                  <a:extLst>
                    <a:ext uri="{FF2B5EF4-FFF2-40B4-BE49-F238E27FC236}">
                      <a16:creationId xmlns:a16="http://schemas.microsoft.com/office/drawing/2014/main" id="{205DFFDB-75D7-E64B-B396-3173404BCBE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Line 272">
                  <a:extLst>
                    <a:ext uri="{FF2B5EF4-FFF2-40B4-BE49-F238E27FC236}">
                      <a16:creationId xmlns:a16="http://schemas.microsoft.com/office/drawing/2014/main" id="{94CF49F1-56B1-4849-A9BD-AC30A8EEB2E2}"/>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273">
                  <a:extLst>
                    <a:ext uri="{FF2B5EF4-FFF2-40B4-BE49-F238E27FC236}">
                      <a16:creationId xmlns:a16="http://schemas.microsoft.com/office/drawing/2014/main" id="{5B5745C3-DFBB-CB47-9791-6D3029D0B92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Arc 274">
                  <a:extLst>
                    <a:ext uri="{FF2B5EF4-FFF2-40B4-BE49-F238E27FC236}">
                      <a16:creationId xmlns:a16="http://schemas.microsoft.com/office/drawing/2014/main" id="{9545FC70-6E3C-4648-9132-ACF76C302F9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Arc 275">
                  <a:extLst>
                    <a:ext uri="{FF2B5EF4-FFF2-40B4-BE49-F238E27FC236}">
                      <a16:creationId xmlns:a16="http://schemas.microsoft.com/office/drawing/2014/main" id="{D54E84D6-32E2-3D41-B29F-F5AC71A6E66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276">
                  <a:extLst>
                    <a:ext uri="{FF2B5EF4-FFF2-40B4-BE49-F238E27FC236}">
                      <a16:creationId xmlns:a16="http://schemas.microsoft.com/office/drawing/2014/main" id="{8AAD245A-5938-6D4D-8DA1-A36F02B156EF}"/>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277">
                  <a:extLst>
                    <a:ext uri="{FF2B5EF4-FFF2-40B4-BE49-F238E27FC236}">
                      <a16:creationId xmlns:a16="http://schemas.microsoft.com/office/drawing/2014/main" id="{39FED5B6-B74B-5D43-84AE-8692E471993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278">
                  <a:extLst>
                    <a:ext uri="{FF2B5EF4-FFF2-40B4-BE49-F238E27FC236}">
                      <a16:creationId xmlns:a16="http://schemas.microsoft.com/office/drawing/2014/main" id="{4DF92BBC-752F-3C4F-9CB4-7D9ED5CCE2C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279">
                  <a:extLst>
                    <a:ext uri="{FF2B5EF4-FFF2-40B4-BE49-F238E27FC236}">
                      <a16:creationId xmlns:a16="http://schemas.microsoft.com/office/drawing/2014/main" id="{97CEE565-58DE-4A47-9653-393B51A9170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4" name="Arc 280">
                  <a:extLst>
                    <a:ext uri="{FF2B5EF4-FFF2-40B4-BE49-F238E27FC236}">
                      <a16:creationId xmlns:a16="http://schemas.microsoft.com/office/drawing/2014/main" id="{2F42A2E8-CD27-8F4E-BE68-782595E1538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78" name="Group 281">
                <a:extLst>
                  <a:ext uri="{FF2B5EF4-FFF2-40B4-BE49-F238E27FC236}">
                    <a16:creationId xmlns:a16="http://schemas.microsoft.com/office/drawing/2014/main" id="{36121675-7989-5447-8B3F-342210054803}"/>
                  </a:ext>
                </a:extLst>
              </p:cNvPr>
              <p:cNvGrpSpPr>
                <a:grpSpLocks/>
              </p:cNvGrpSpPr>
              <p:nvPr/>
            </p:nvGrpSpPr>
            <p:grpSpPr bwMode="auto">
              <a:xfrm flipH="1">
                <a:off x="2541680" y="2277813"/>
                <a:ext cx="152400" cy="762000"/>
                <a:chOff x="3935" y="1728"/>
                <a:chExt cx="96" cy="480"/>
              </a:xfrm>
            </p:grpSpPr>
            <p:sp>
              <p:nvSpPr>
                <p:cNvPr id="179" name="Arc 282">
                  <a:extLst>
                    <a:ext uri="{FF2B5EF4-FFF2-40B4-BE49-F238E27FC236}">
                      <a16:creationId xmlns:a16="http://schemas.microsoft.com/office/drawing/2014/main" id="{8CF9D675-A0D7-EF42-9F03-B429B3CFECF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0" name="Arc 283">
                  <a:extLst>
                    <a:ext uri="{FF2B5EF4-FFF2-40B4-BE49-F238E27FC236}">
                      <a16:creationId xmlns:a16="http://schemas.microsoft.com/office/drawing/2014/main" id="{E1D6DC0F-2E69-334A-9ED9-73BEB1252B3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 name="Arc 284">
                  <a:extLst>
                    <a:ext uri="{FF2B5EF4-FFF2-40B4-BE49-F238E27FC236}">
                      <a16:creationId xmlns:a16="http://schemas.microsoft.com/office/drawing/2014/main" id="{5FFDFBA8-3135-7940-A8F6-551898D7A28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2" name="Arc 285">
                  <a:extLst>
                    <a:ext uri="{FF2B5EF4-FFF2-40B4-BE49-F238E27FC236}">
                      <a16:creationId xmlns:a16="http://schemas.microsoft.com/office/drawing/2014/main" id="{B028D365-95D8-594C-B249-29044919F00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3" name="Line 286">
                  <a:extLst>
                    <a:ext uri="{FF2B5EF4-FFF2-40B4-BE49-F238E27FC236}">
                      <a16:creationId xmlns:a16="http://schemas.microsoft.com/office/drawing/2014/main" id="{22194239-894D-E145-B83A-F8854CA78442}"/>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287">
                  <a:extLst>
                    <a:ext uri="{FF2B5EF4-FFF2-40B4-BE49-F238E27FC236}">
                      <a16:creationId xmlns:a16="http://schemas.microsoft.com/office/drawing/2014/main" id="{48253FF2-A918-5446-9F73-AB51AC701E9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Arc 288">
                  <a:extLst>
                    <a:ext uri="{FF2B5EF4-FFF2-40B4-BE49-F238E27FC236}">
                      <a16:creationId xmlns:a16="http://schemas.microsoft.com/office/drawing/2014/main" id="{6ABD582A-AF4F-7146-98E8-F6992FA6B6E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289">
                  <a:extLst>
                    <a:ext uri="{FF2B5EF4-FFF2-40B4-BE49-F238E27FC236}">
                      <a16:creationId xmlns:a16="http://schemas.microsoft.com/office/drawing/2014/main" id="{425C4DA2-403E-BC42-AB29-E8D442C3CB4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7" name="Arc 290">
                  <a:extLst>
                    <a:ext uri="{FF2B5EF4-FFF2-40B4-BE49-F238E27FC236}">
                      <a16:creationId xmlns:a16="http://schemas.microsoft.com/office/drawing/2014/main" id="{DB187AEB-E39B-B740-A567-B36E62EFAC26}"/>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8" name="Arc 291">
                  <a:extLst>
                    <a:ext uri="{FF2B5EF4-FFF2-40B4-BE49-F238E27FC236}">
                      <a16:creationId xmlns:a16="http://schemas.microsoft.com/office/drawing/2014/main" id="{61DC3E45-DF10-B844-9394-C1A5265BA43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9" name="Arc 292">
                  <a:extLst>
                    <a:ext uri="{FF2B5EF4-FFF2-40B4-BE49-F238E27FC236}">
                      <a16:creationId xmlns:a16="http://schemas.microsoft.com/office/drawing/2014/main" id="{6A823B93-8C56-1E45-B8EE-3051F1B1C19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0" name="Arc 293">
                  <a:extLst>
                    <a:ext uri="{FF2B5EF4-FFF2-40B4-BE49-F238E27FC236}">
                      <a16:creationId xmlns:a16="http://schemas.microsoft.com/office/drawing/2014/main" id="{1B01D93E-65A0-C04F-AC4A-B7593AA722C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1" name="Arc 294">
                  <a:extLst>
                    <a:ext uri="{FF2B5EF4-FFF2-40B4-BE49-F238E27FC236}">
                      <a16:creationId xmlns:a16="http://schemas.microsoft.com/office/drawing/2014/main" id="{C46FA52A-534A-EF4C-AB46-B9044F1D31D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205" name="Straight Connector 204">
              <a:extLst>
                <a:ext uri="{FF2B5EF4-FFF2-40B4-BE49-F238E27FC236}">
                  <a16:creationId xmlns:a16="http://schemas.microsoft.com/office/drawing/2014/main" id="{0BAC2944-F3DD-C34C-86A5-64AD416BB726}"/>
                </a:ext>
              </a:extLst>
            </p:cNvPr>
            <p:cNvCxnSpPr>
              <a:cxnSpLocks/>
            </p:cNvCxnSpPr>
            <p:nvPr/>
          </p:nvCxnSpPr>
          <p:spPr>
            <a:xfrm>
              <a:off x="7372396" y="2510002"/>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07" name="Group 222">
              <a:extLst>
                <a:ext uri="{FF2B5EF4-FFF2-40B4-BE49-F238E27FC236}">
                  <a16:creationId xmlns:a16="http://schemas.microsoft.com/office/drawing/2014/main" id="{F9C30402-8FAB-7442-855B-ED32B4956E52}"/>
                </a:ext>
              </a:extLst>
            </p:cNvPr>
            <p:cNvGrpSpPr>
              <a:grpSpLocks/>
            </p:cNvGrpSpPr>
            <p:nvPr/>
          </p:nvGrpSpPr>
          <p:grpSpPr bwMode="auto">
            <a:xfrm>
              <a:off x="7225777" y="3207644"/>
              <a:ext cx="304800" cy="381000"/>
              <a:chOff x="4272" y="3072"/>
              <a:chExt cx="192" cy="240"/>
            </a:xfrm>
          </p:grpSpPr>
          <p:sp>
            <p:nvSpPr>
              <p:cNvPr id="208" name="Line 99">
                <a:extLst>
                  <a:ext uri="{FF2B5EF4-FFF2-40B4-BE49-F238E27FC236}">
                    <a16:creationId xmlns:a16="http://schemas.microsoft.com/office/drawing/2014/main" id="{1E100657-193A-8C49-A3CF-CBF53D29F61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9" name="Line 100">
                <a:extLst>
                  <a:ext uri="{FF2B5EF4-FFF2-40B4-BE49-F238E27FC236}">
                    <a16:creationId xmlns:a16="http://schemas.microsoft.com/office/drawing/2014/main" id="{38587660-A6FB-9F4C-951A-9577BB1DCC7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0" name="Line 101">
                <a:extLst>
                  <a:ext uri="{FF2B5EF4-FFF2-40B4-BE49-F238E27FC236}">
                    <a16:creationId xmlns:a16="http://schemas.microsoft.com/office/drawing/2014/main" id="{23B20B7B-2DF6-8947-A295-E9AB1510192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 name="Line 102">
                <a:extLst>
                  <a:ext uri="{FF2B5EF4-FFF2-40B4-BE49-F238E27FC236}">
                    <a16:creationId xmlns:a16="http://schemas.microsoft.com/office/drawing/2014/main" id="{267488CF-1B8A-6D4C-869B-19B1F4AFA03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2" name="Line 103">
                <a:extLst>
                  <a:ext uri="{FF2B5EF4-FFF2-40B4-BE49-F238E27FC236}">
                    <a16:creationId xmlns:a16="http://schemas.microsoft.com/office/drawing/2014/main" id="{9184C10A-EB90-D642-9818-469BA2642AE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3" name="Line 104">
                <a:extLst>
                  <a:ext uri="{FF2B5EF4-FFF2-40B4-BE49-F238E27FC236}">
                    <a16:creationId xmlns:a16="http://schemas.microsoft.com/office/drawing/2014/main" id="{EE68A283-0159-3F49-A6F6-94F54987CDF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14" name="Group 222">
              <a:extLst>
                <a:ext uri="{FF2B5EF4-FFF2-40B4-BE49-F238E27FC236}">
                  <a16:creationId xmlns:a16="http://schemas.microsoft.com/office/drawing/2014/main" id="{A552B847-2DB1-484E-9D0F-86D8E44415BB}"/>
                </a:ext>
              </a:extLst>
            </p:cNvPr>
            <p:cNvGrpSpPr>
              <a:grpSpLocks/>
            </p:cNvGrpSpPr>
            <p:nvPr/>
          </p:nvGrpSpPr>
          <p:grpSpPr bwMode="auto">
            <a:xfrm>
              <a:off x="6944162" y="3221819"/>
              <a:ext cx="304800" cy="381000"/>
              <a:chOff x="4272" y="3072"/>
              <a:chExt cx="192" cy="240"/>
            </a:xfrm>
          </p:grpSpPr>
          <p:sp>
            <p:nvSpPr>
              <p:cNvPr id="215" name="Line 99">
                <a:extLst>
                  <a:ext uri="{FF2B5EF4-FFF2-40B4-BE49-F238E27FC236}">
                    <a16:creationId xmlns:a16="http://schemas.microsoft.com/office/drawing/2014/main" id="{FD9A7742-2533-1745-9048-80A33239C21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 name="Line 100">
                <a:extLst>
                  <a:ext uri="{FF2B5EF4-FFF2-40B4-BE49-F238E27FC236}">
                    <a16:creationId xmlns:a16="http://schemas.microsoft.com/office/drawing/2014/main" id="{E3281496-7F0A-BD42-8A30-E6FA22603F4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7" name="Line 101">
                <a:extLst>
                  <a:ext uri="{FF2B5EF4-FFF2-40B4-BE49-F238E27FC236}">
                    <a16:creationId xmlns:a16="http://schemas.microsoft.com/office/drawing/2014/main" id="{02A05468-133A-A74E-BBEB-487C53AD973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102">
                <a:extLst>
                  <a:ext uri="{FF2B5EF4-FFF2-40B4-BE49-F238E27FC236}">
                    <a16:creationId xmlns:a16="http://schemas.microsoft.com/office/drawing/2014/main" id="{6B6F43F4-AF7A-7E48-97EB-600BFCF94B6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 name="Line 103">
                <a:extLst>
                  <a:ext uri="{FF2B5EF4-FFF2-40B4-BE49-F238E27FC236}">
                    <a16:creationId xmlns:a16="http://schemas.microsoft.com/office/drawing/2014/main" id="{2AD14D84-939F-C34E-98C7-76751B07AEA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04">
                <a:extLst>
                  <a:ext uri="{FF2B5EF4-FFF2-40B4-BE49-F238E27FC236}">
                    <a16:creationId xmlns:a16="http://schemas.microsoft.com/office/drawing/2014/main" id="{07C26C99-2D63-A34E-B04C-F8D131DAB5B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21" name="Straight Connector 220">
              <a:extLst>
                <a:ext uri="{FF2B5EF4-FFF2-40B4-BE49-F238E27FC236}">
                  <a16:creationId xmlns:a16="http://schemas.microsoft.com/office/drawing/2014/main" id="{E1D33EC6-060C-8C43-92CB-CA503CD94A61}"/>
                </a:ext>
              </a:extLst>
            </p:cNvPr>
            <p:cNvCxnSpPr>
              <a:cxnSpLocks/>
            </p:cNvCxnSpPr>
            <p:nvPr/>
          </p:nvCxnSpPr>
          <p:spPr>
            <a:xfrm>
              <a:off x="6703297" y="2489835"/>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2" name="TextBox 221">
              <a:extLst>
                <a:ext uri="{FF2B5EF4-FFF2-40B4-BE49-F238E27FC236}">
                  <a16:creationId xmlns:a16="http://schemas.microsoft.com/office/drawing/2014/main" id="{09E9AFFE-8D1E-7441-8D09-FFC0E8A63A58}"/>
                </a:ext>
              </a:extLst>
            </p:cNvPr>
            <p:cNvSpPr txBox="1"/>
            <p:nvPr/>
          </p:nvSpPr>
          <p:spPr>
            <a:xfrm>
              <a:off x="7059172" y="1910496"/>
              <a:ext cx="79057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RF</a:t>
              </a:r>
            </a:p>
            <a:p>
              <a:pPr defTabSz="457200" latinLnBrk="1" hangingPunct="0"/>
              <a:r>
                <a:rPr lang="en-US" sz="1400" dirty="0">
                  <a:solidFill>
                    <a:srgbClr val="000000"/>
                  </a:solidFill>
                </a:rPr>
                <a:t>Filter</a:t>
              </a:r>
            </a:p>
          </p:txBody>
        </p:sp>
        <p:grpSp>
          <p:nvGrpSpPr>
            <p:cNvPr id="223" name="Group 210">
              <a:extLst>
                <a:ext uri="{FF2B5EF4-FFF2-40B4-BE49-F238E27FC236}">
                  <a16:creationId xmlns:a16="http://schemas.microsoft.com/office/drawing/2014/main" id="{6EF41D8F-3128-5946-AFD0-0E1CE15BD92A}"/>
                </a:ext>
              </a:extLst>
            </p:cNvPr>
            <p:cNvGrpSpPr>
              <a:grpSpLocks/>
            </p:cNvGrpSpPr>
            <p:nvPr/>
          </p:nvGrpSpPr>
          <p:grpSpPr bwMode="auto">
            <a:xfrm>
              <a:off x="7578360" y="2495414"/>
              <a:ext cx="304800" cy="762000"/>
              <a:chOff x="3216" y="1728"/>
              <a:chExt cx="192" cy="480"/>
            </a:xfrm>
          </p:grpSpPr>
          <p:sp>
            <p:nvSpPr>
              <p:cNvPr id="224" name="Line 8">
                <a:extLst>
                  <a:ext uri="{FF2B5EF4-FFF2-40B4-BE49-F238E27FC236}">
                    <a16:creationId xmlns:a16="http://schemas.microsoft.com/office/drawing/2014/main" id="{779000DA-7960-634B-915B-46FDCC73D56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 name="Line 9">
                <a:extLst>
                  <a:ext uri="{FF2B5EF4-FFF2-40B4-BE49-F238E27FC236}">
                    <a16:creationId xmlns:a16="http://schemas.microsoft.com/office/drawing/2014/main" id="{22B021A3-D0C1-EE44-916A-3CD93B05C06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6" name="Line 10">
                <a:extLst>
                  <a:ext uri="{FF2B5EF4-FFF2-40B4-BE49-F238E27FC236}">
                    <a16:creationId xmlns:a16="http://schemas.microsoft.com/office/drawing/2014/main" id="{B20D5312-692E-6346-9519-1E1811E766B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7" name="Line 11">
                <a:extLst>
                  <a:ext uri="{FF2B5EF4-FFF2-40B4-BE49-F238E27FC236}">
                    <a16:creationId xmlns:a16="http://schemas.microsoft.com/office/drawing/2014/main" id="{E526A1A7-D9AB-3E45-AF66-FAB68389B1B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29" name="Straight Arrow Connector 228">
              <a:extLst>
                <a:ext uri="{FF2B5EF4-FFF2-40B4-BE49-F238E27FC236}">
                  <a16:creationId xmlns:a16="http://schemas.microsoft.com/office/drawing/2014/main" id="{01BD8A90-209E-B945-8AE3-C55AB440E028}"/>
                </a:ext>
              </a:extLst>
            </p:cNvPr>
            <p:cNvCxnSpPr>
              <a:cxnSpLocks/>
            </p:cNvCxnSpPr>
            <p:nvPr/>
          </p:nvCxnSpPr>
          <p:spPr>
            <a:xfrm flipV="1">
              <a:off x="7657694" y="2691951"/>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31" name="Group 222">
              <a:extLst>
                <a:ext uri="{FF2B5EF4-FFF2-40B4-BE49-F238E27FC236}">
                  <a16:creationId xmlns:a16="http://schemas.microsoft.com/office/drawing/2014/main" id="{B11F82C6-E587-FB43-BB23-85783573C2F7}"/>
                </a:ext>
              </a:extLst>
            </p:cNvPr>
            <p:cNvGrpSpPr>
              <a:grpSpLocks/>
            </p:cNvGrpSpPr>
            <p:nvPr/>
          </p:nvGrpSpPr>
          <p:grpSpPr bwMode="auto">
            <a:xfrm>
              <a:off x="7576861" y="3199044"/>
              <a:ext cx="304800" cy="381000"/>
              <a:chOff x="4272" y="3072"/>
              <a:chExt cx="192" cy="240"/>
            </a:xfrm>
          </p:grpSpPr>
          <p:sp>
            <p:nvSpPr>
              <p:cNvPr id="232" name="Line 99">
                <a:extLst>
                  <a:ext uri="{FF2B5EF4-FFF2-40B4-BE49-F238E27FC236}">
                    <a16:creationId xmlns:a16="http://schemas.microsoft.com/office/drawing/2014/main" id="{F09F391B-035C-694A-83D9-8CC7CDD989A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3" name="Line 100">
                <a:extLst>
                  <a:ext uri="{FF2B5EF4-FFF2-40B4-BE49-F238E27FC236}">
                    <a16:creationId xmlns:a16="http://schemas.microsoft.com/office/drawing/2014/main" id="{0CD04B4C-A201-CA46-8677-DC7E6BD43EC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4" name="Line 101">
                <a:extLst>
                  <a:ext uri="{FF2B5EF4-FFF2-40B4-BE49-F238E27FC236}">
                    <a16:creationId xmlns:a16="http://schemas.microsoft.com/office/drawing/2014/main" id="{4759A513-6687-094E-9658-18F6A5FA90B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Line 102">
                <a:extLst>
                  <a:ext uri="{FF2B5EF4-FFF2-40B4-BE49-F238E27FC236}">
                    <a16:creationId xmlns:a16="http://schemas.microsoft.com/office/drawing/2014/main" id="{B015E9B0-E4E9-0447-9C2E-21D988D81CF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6" name="Line 103">
                <a:extLst>
                  <a:ext uri="{FF2B5EF4-FFF2-40B4-BE49-F238E27FC236}">
                    <a16:creationId xmlns:a16="http://schemas.microsoft.com/office/drawing/2014/main" id="{66591C83-8670-B74B-8113-F4BCD9D6461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7" name="Line 104">
                <a:extLst>
                  <a:ext uri="{FF2B5EF4-FFF2-40B4-BE49-F238E27FC236}">
                    <a16:creationId xmlns:a16="http://schemas.microsoft.com/office/drawing/2014/main" id="{C19113D2-DC2C-074E-AF92-C5BC783A48D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8" name="TextBox 237">
              <a:extLst>
                <a:ext uri="{FF2B5EF4-FFF2-40B4-BE49-F238E27FC236}">
                  <a16:creationId xmlns:a16="http://schemas.microsoft.com/office/drawing/2014/main" id="{5F03BA3D-DD09-BD4C-BE59-E783978FB281}"/>
                </a:ext>
              </a:extLst>
            </p:cNvPr>
            <p:cNvSpPr txBox="1"/>
            <p:nvPr/>
          </p:nvSpPr>
          <p:spPr>
            <a:xfrm>
              <a:off x="7902016" y="2462202"/>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a:t>
              </a:r>
            </a:p>
            <a:p>
              <a:pPr defTabSz="457200" latinLnBrk="1" hangingPunct="0"/>
              <a:r>
                <a:rPr lang="en-US" sz="1400" dirty="0">
                  <a:solidFill>
                    <a:srgbClr val="000000"/>
                  </a:solidFill>
                </a:rPr>
                <a:t>50pF</a:t>
              </a:r>
            </a:p>
          </p:txBody>
        </p:sp>
        <p:sp>
          <p:nvSpPr>
            <p:cNvPr id="239" name="TextBox 238">
              <a:extLst>
                <a:ext uri="{FF2B5EF4-FFF2-40B4-BE49-F238E27FC236}">
                  <a16:creationId xmlns:a16="http://schemas.microsoft.com/office/drawing/2014/main" id="{34491D41-7C36-BA4A-A7A2-D13B7CD08106}"/>
                </a:ext>
              </a:extLst>
            </p:cNvPr>
            <p:cNvSpPr txBox="1"/>
            <p:nvPr/>
          </p:nvSpPr>
          <p:spPr>
            <a:xfrm>
              <a:off x="10314878" y="3417295"/>
              <a:ext cx="107351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From VCO</a:t>
              </a:r>
            </a:p>
          </p:txBody>
        </p:sp>
      </p:grpSp>
    </p:spTree>
    <p:extLst>
      <p:ext uri="{BB962C8B-B14F-4D97-AF65-F5344CB8AC3E}">
        <p14:creationId xmlns:p14="http://schemas.microsoft.com/office/powerpoint/2010/main" val="264550001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500858" y="155112"/>
            <a:ext cx="1102030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29: Norcal Product Detector</a:t>
            </a:r>
            <a:endParaRPr sz="4400" dirty="0">
              <a:latin typeface="+mj-lt"/>
            </a:endParaRPr>
          </a:p>
        </p:txBody>
      </p:sp>
      <p:sp>
        <p:nvSpPr>
          <p:cNvPr id="2" name="Slide Number Placeholder 1">
            <a:extLst>
              <a:ext uri="{FF2B5EF4-FFF2-40B4-BE49-F238E27FC236}">
                <a16:creationId xmlns:a16="http://schemas.microsoft.com/office/drawing/2014/main" id="{BF9948E7-7AC1-9540-AB30-DB1D9F2B1E63}"/>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81</a:t>
            </a:fld>
            <a:endParaRPr lang="en-US"/>
          </a:p>
        </p:txBody>
      </p:sp>
      <p:grpSp>
        <p:nvGrpSpPr>
          <p:cNvPr id="3" name="Group 2">
            <a:extLst>
              <a:ext uri="{FF2B5EF4-FFF2-40B4-BE49-F238E27FC236}">
                <a16:creationId xmlns:a16="http://schemas.microsoft.com/office/drawing/2014/main" id="{9E7EC3D5-B9D4-4A46-88B9-9A05DFD35BEC}"/>
              </a:ext>
            </a:extLst>
          </p:cNvPr>
          <p:cNvGrpSpPr/>
          <p:nvPr/>
        </p:nvGrpSpPr>
        <p:grpSpPr>
          <a:xfrm>
            <a:off x="7613235" y="1861343"/>
            <a:ext cx="4341857" cy="3439186"/>
            <a:chOff x="7446979" y="1861343"/>
            <a:chExt cx="4341857" cy="3439186"/>
          </a:xfrm>
        </p:grpSpPr>
        <p:sp>
          <p:nvSpPr>
            <p:cNvPr id="10" name="TextBox 9">
              <a:extLst>
                <a:ext uri="{FF2B5EF4-FFF2-40B4-BE49-F238E27FC236}">
                  <a16:creationId xmlns:a16="http://schemas.microsoft.com/office/drawing/2014/main" id="{51331F67-F7D0-754C-9B60-59BD56902535}"/>
                </a:ext>
              </a:extLst>
            </p:cNvPr>
            <p:cNvSpPr txBox="1"/>
            <p:nvPr/>
          </p:nvSpPr>
          <p:spPr>
            <a:xfrm>
              <a:off x="7512372" y="4931199"/>
              <a:ext cx="4276464"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620 Hz output through AF1 and AF2</a:t>
              </a:r>
            </a:p>
          </p:txBody>
        </p:sp>
        <p:sp>
          <p:nvSpPr>
            <p:cNvPr id="93" name="TextBox 92">
              <a:extLst>
                <a:ext uri="{FF2B5EF4-FFF2-40B4-BE49-F238E27FC236}">
                  <a16:creationId xmlns:a16="http://schemas.microsoft.com/office/drawing/2014/main" id="{A22CC6A7-4206-4E47-A2C6-247E32615F24}"/>
                </a:ext>
              </a:extLst>
            </p:cNvPr>
            <p:cNvSpPr txBox="1"/>
            <p:nvPr/>
          </p:nvSpPr>
          <p:spPr>
            <a:xfrm>
              <a:off x="9810774" y="4630215"/>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AF2</a:t>
              </a:r>
            </a:p>
          </p:txBody>
        </p:sp>
        <p:sp>
          <p:nvSpPr>
            <p:cNvPr id="94" name="TextBox 93">
              <a:extLst>
                <a:ext uri="{FF2B5EF4-FFF2-40B4-BE49-F238E27FC236}">
                  <a16:creationId xmlns:a16="http://schemas.microsoft.com/office/drawing/2014/main" id="{1D1D80D0-E4A4-7E4C-9BCA-4CBE9E57C9AA}"/>
                </a:ext>
              </a:extLst>
            </p:cNvPr>
            <p:cNvSpPr txBox="1"/>
            <p:nvPr/>
          </p:nvSpPr>
          <p:spPr>
            <a:xfrm>
              <a:off x="7960342" y="4618783"/>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AF1</a:t>
              </a:r>
            </a:p>
          </p:txBody>
        </p:sp>
        <p:sp>
          <p:nvSpPr>
            <p:cNvPr id="5" name="Shape 51">
              <a:extLst>
                <a:ext uri="{FF2B5EF4-FFF2-40B4-BE49-F238E27FC236}">
                  <a16:creationId xmlns:a16="http://schemas.microsoft.com/office/drawing/2014/main" id="{56018053-53A8-0D41-A811-CD0DEBB01C55}"/>
                </a:ext>
              </a:extLst>
            </p:cNvPr>
            <p:cNvSpPr/>
            <p:nvPr/>
          </p:nvSpPr>
          <p:spPr>
            <a:xfrm>
              <a:off x="8892565" y="2389892"/>
              <a:ext cx="460062" cy="215444"/>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SA602</a:t>
              </a:r>
              <a:endParaRPr sz="1400" dirty="0"/>
            </a:p>
          </p:txBody>
        </p:sp>
        <p:sp>
          <p:nvSpPr>
            <p:cNvPr id="6" name="Rectangle 5">
              <a:extLst>
                <a:ext uri="{FF2B5EF4-FFF2-40B4-BE49-F238E27FC236}">
                  <a16:creationId xmlns:a16="http://schemas.microsoft.com/office/drawing/2014/main" id="{2FD43D98-420A-6249-9779-6A9DF644C6B3}"/>
                </a:ext>
              </a:extLst>
            </p:cNvPr>
            <p:cNvSpPr/>
            <p:nvPr/>
          </p:nvSpPr>
          <p:spPr>
            <a:xfrm>
              <a:off x="8600380" y="2739308"/>
              <a:ext cx="1106693" cy="1562744"/>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7" name="TextBox 6">
              <a:extLst>
                <a:ext uri="{FF2B5EF4-FFF2-40B4-BE49-F238E27FC236}">
                  <a16:creationId xmlns:a16="http://schemas.microsoft.com/office/drawing/2014/main" id="{AFFEE935-5624-4D46-96C7-F9072B827991}"/>
                </a:ext>
              </a:extLst>
            </p:cNvPr>
            <p:cNvSpPr txBox="1"/>
            <p:nvPr/>
          </p:nvSpPr>
          <p:spPr>
            <a:xfrm>
              <a:off x="8675460" y="272155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8" name="TextBox 7">
              <a:extLst>
                <a:ext uri="{FF2B5EF4-FFF2-40B4-BE49-F238E27FC236}">
                  <a16:creationId xmlns:a16="http://schemas.microsoft.com/office/drawing/2014/main" id="{7D8BCB6C-E9F8-8F45-8826-A78062A883B3}"/>
                </a:ext>
              </a:extLst>
            </p:cNvPr>
            <p:cNvSpPr txBox="1"/>
            <p:nvPr/>
          </p:nvSpPr>
          <p:spPr>
            <a:xfrm>
              <a:off x="8681889" y="3142190"/>
              <a:ext cx="5716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9" name="TextBox 8">
              <a:extLst>
                <a:ext uri="{FF2B5EF4-FFF2-40B4-BE49-F238E27FC236}">
                  <a16:creationId xmlns:a16="http://schemas.microsoft.com/office/drawing/2014/main" id="{C878D65B-05E6-BD42-9EAE-CF6C2FC257C5}"/>
                </a:ext>
              </a:extLst>
            </p:cNvPr>
            <p:cNvSpPr txBox="1"/>
            <p:nvPr/>
          </p:nvSpPr>
          <p:spPr>
            <a:xfrm>
              <a:off x="8687184" y="3506864"/>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11" name="TextBox 10">
              <a:extLst>
                <a:ext uri="{FF2B5EF4-FFF2-40B4-BE49-F238E27FC236}">
                  <a16:creationId xmlns:a16="http://schemas.microsoft.com/office/drawing/2014/main" id="{2D0AD650-2D0B-8E4E-9280-2195AAD0B9BF}"/>
                </a:ext>
              </a:extLst>
            </p:cNvPr>
            <p:cNvSpPr txBox="1"/>
            <p:nvPr/>
          </p:nvSpPr>
          <p:spPr>
            <a:xfrm>
              <a:off x="8675460" y="3989425"/>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12" name="TextBox 11">
              <a:extLst>
                <a:ext uri="{FF2B5EF4-FFF2-40B4-BE49-F238E27FC236}">
                  <a16:creationId xmlns:a16="http://schemas.microsoft.com/office/drawing/2014/main" id="{B2745B62-0607-A54A-95BA-3271863C91D7}"/>
                </a:ext>
              </a:extLst>
            </p:cNvPr>
            <p:cNvSpPr txBox="1"/>
            <p:nvPr/>
          </p:nvSpPr>
          <p:spPr>
            <a:xfrm>
              <a:off x="8912429" y="2710668"/>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13" name="TextBox 12">
              <a:extLst>
                <a:ext uri="{FF2B5EF4-FFF2-40B4-BE49-F238E27FC236}">
                  <a16:creationId xmlns:a16="http://schemas.microsoft.com/office/drawing/2014/main" id="{81C8E558-78FD-AC45-BC97-2D612021A774}"/>
                </a:ext>
              </a:extLst>
            </p:cNvPr>
            <p:cNvSpPr txBox="1"/>
            <p:nvPr/>
          </p:nvSpPr>
          <p:spPr>
            <a:xfrm>
              <a:off x="8902382" y="3098647"/>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14" name="TextBox 13">
              <a:extLst>
                <a:ext uri="{FF2B5EF4-FFF2-40B4-BE49-F238E27FC236}">
                  <a16:creationId xmlns:a16="http://schemas.microsoft.com/office/drawing/2014/main" id="{BE08C488-7378-5847-8973-E4773F640365}"/>
                </a:ext>
              </a:extLst>
            </p:cNvPr>
            <p:cNvSpPr txBox="1"/>
            <p:nvPr/>
          </p:nvSpPr>
          <p:spPr>
            <a:xfrm>
              <a:off x="8924154" y="371268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15" name="TextBox 14">
              <a:extLst>
                <a:ext uri="{FF2B5EF4-FFF2-40B4-BE49-F238E27FC236}">
                  <a16:creationId xmlns:a16="http://schemas.microsoft.com/office/drawing/2014/main" id="{8CEC46D4-AD9F-D14F-8F6C-A4F79FDA2F14}"/>
                </a:ext>
              </a:extLst>
            </p:cNvPr>
            <p:cNvSpPr txBox="1"/>
            <p:nvPr/>
          </p:nvSpPr>
          <p:spPr>
            <a:xfrm>
              <a:off x="8912428" y="4011197"/>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grpSp>
          <p:nvGrpSpPr>
            <p:cNvPr id="22" name="Group 342">
              <a:extLst>
                <a:ext uri="{FF2B5EF4-FFF2-40B4-BE49-F238E27FC236}">
                  <a16:creationId xmlns:a16="http://schemas.microsoft.com/office/drawing/2014/main" id="{EC54534E-7164-2448-ACCC-58E8A35D560D}"/>
                </a:ext>
              </a:extLst>
            </p:cNvPr>
            <p:cNvGrpSpPr>
              <a:grpSpLocks/>
            </p:cNvGrpSpPr>
            <p:nvPr/>
          </p:nvGrpSpPr>
          <p:grpSpPr bwMode="auto">
            <a:xfrm rot="5400000">
              <a:off x="10621551" y="3598648"/>
              <a:ext cx="279738" cy="740074"/>
              <a:chOff x="3917" y="605"/>
              <a:chExt cx="349" cy="633"/>
            </a:xfrm>
          </p:grpSpPr>
          <p:grpSp>
            <p:nvGrpSpPr>
              <p:cNvPr id="23" name="Group 221">
                <a:extLst>
                  <a:ext uri="{FF2B5EF4-FFF2-40B4-BE49-F238E27FC236}">
                    <a16:creationId xmlns:a16="http://schemas.microsoft.com/office/drawing/2014/main" id="{6EF535CE-9DE5-0D4F-89D9-FA329DAF32A3}"/>
                  </a:ext>
                </a:extLst>
              </p:cNvPr>
              <p:cNvGrpSpPr>
                <a:grpSpLocks/>
              </p:cNvGrpSpPr>
              <p:nvPr/>
            </p:nvGrpSpPr>
            <p:grpSpPr bwMode="auto">
              <a:xfrm>
                <a:off x="3920" y="605"/>
                <a:ext cx="346" cy="633"/>
                <a:chOff x="2189" y="1066"/>
                <a:chExt cx="346" cy="633"/>
              </a:xfrm>
            </p:grpSpPr>
            <p:sp>
              <p:nvSpPr>
                <p:cNvPr id="25" name="Line 222">
                  <a:extLst>
                    <a:ext uri="{FF2B5EF4-FFF2-40B4-BE49-F238E27FC236}">
                      <a16:creationId xmlns:a16="http://schemas.microsoft.com/office/drawing/2014/main" id="{B3F999F4-4AAF-E346-B8BC-82CA840D04B2}"/>
                    </a:ext>
                  </a:extLst>
                </p:cNvPr>
                <p:cNvSpPr>
                  <a:spLocks noChangeShapeType="1"/>
                </p:cNvSpPr>
                <p:nvPr/>
              </p:nvSpPr>
              <p:spPr bwMode="auto">
                <a:xfrm>
                  <a:off x="2189" y="1296"/>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223">
                  <a:extLst>
                    <a:ext uri="{FF2B5EF4-FFF2-40B4-BE49-F238E27FC236}">
                      <a16:creationId xmlns:a16="http://schemas.microsoft.com/office/drawing/2014/main" id="{C7A8BCE3-66E4-404D-9C56-D90C2D7E9E0A}"/>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 name="Line 224">
                  <a:extLst>
                    <a:ext uri="{FF2B5EF4-FFF2-40B4-BE49-F238E27FC236}">
                      <a16:creationId xmlns:a16="http://schemas.microsoft.com/office/drawing/2014/main" id="{6458C574-CE24-1240-BBBF-68A2CF03C7B0}"/>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225">
                  <a:extLst>
                    <a:ext uri="{FF2B5EF4-FFF2-40B4-BE49-F238E27FC236}">
                      <a16:creationId xmlns:a16="http://schemas.microsoft.com/office/drawing/2014/main" id="{C321E15E-CDC3-5F45-BC84-8C13C5F5AD95}"/>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Rectangle 227">
                  <a:extLst>
                    <a:ext uri="{FF2B5EF4-FFF2-40B4-BE49-F238E27FC236}">
                      <a16:creationId xmlns:a16="http://schemas.microsoft.com/office/drawing/2014/main" id="{352AE2CE-BF4A-F744-91D3-2D37300C1308}"/>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4" name="Freeform 341">
                <a:extLst>
                  <a:ext uri="{FF2B5EF4-FFF2-40B4-BE49-F238E27FC236}">
                    <a16:creationId xmlns:a16="http://schemas.microsoft.com/office/drawing/2014/main" id="{9F68F632-1100-874C-99C3-9508730EF107}"/>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0" name="Group 210">
              <a:extLst>
                <a:ext uri="{FF2B5EF4-FFF2-40B4-BE49-F238E27FC236}">
                  <a16:creationId xmlns:a16="http://schemas.microsoft.com/office/drawing/2014/main" id="{65B1591A-89A3-E640-BAFD-1C3C75E5B704}"/>
                </a:ext>
              </a:extLst>
            </p:cNvPr>
            <p:cNvGrpSpPr>
              <a:grpSpLocks/>
            </p:cNvGrpSpPr>
            <p:nvPr/>
          </p:nvGrpSpPr>
          <p:grpSpPr bwMode="auto">
            <a:xfrm>
              <a:off x="7511785" y="3288956"/>
              <a:ext cx="304800" cy="762000"/>
              <a:chOff x="3216" y="1728"/>
              <a:chExt cx="192" cy="480"/>
            </a:xfrm>
          </p:grpSpPr>
          <p:sp>
            <p:nvSpPr>
              <p:cNvPr id="31" name="Line 8">
                <a:extLst>
                  <a:ext uri="{FF2B5EF4-FFF2-40B4-BE49-F238E27FC236}">
                    <a16:creationId xmlns:a16="http://schemas.microsoft.com/office/drawing/2014/main" id="{AA28F7E4-0EC5-0D43-85E9-BC3975363D4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9">
                <a:extLst>
                  <a:ext uri="{FF2B5EF4-FFF2-40B4-BE49-F238E27FC236}">
                    <a16:creationId xmlns:a16="http://schemas.microsoft.com/office/drawing/2014/main" id="{5371E576-D68A-CD44-85EC-8C54215E478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10">
                <a:extLst>
                  <a:ext uri="{FF2B5EF4-FFF2-40B4-BE49-F238E27FC236}">
                    <a16:creationId xmlns:a16="http://schemas.microsoft.com/office/drawing/2014/main" id="{828EAF54-5FF4-5748-8C87-E8A18718972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1">
                <a:extLst>
                  <a:ext uri="{FF2B5EF4-FFF2-40B4-BE49-F238E27FC236}">
                    <a16:creationId xmlns:a16="http://schemas.microsoft.com/office/drawing/2014/main" id="{8E9C2CD8-0013-0F4D-AB13-1D710BC832A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5" name="TextBox 34">
              <a:extLst>
                <a:ext uri="{FF2B5EF4-FFF2-40B4-BE49-F238E27FC236}">
                  <a16:creationId xmlns:a16="http://schemas.microsoft.com/office/drawing/2014/main" id="{A8C4750D-F339-8541-8CEE-323133434FE6}"/>
                </a:ext>
              </a:extLst>
            </p:cNvPr>
            <p:cNvSpPr txBox="1"/>
            <p:nvPr/>
          </p:nvSpPr>
          <p:spPr>
            <a:xfrm>
              <a:off x="10616743" y="2529927"/>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18</a:t>
              </a:r>
            </a:p>
            <a:p>
              <a:pPr defTabSz="457200" latinLnBrk="1" hangingPunct="0"/>
              <a:r>
                <a:rPr lang="en-US" sz="1400" dirty="0">
                  <a:solidFill>
                    <a:srgbClr val="000000"/>
                  </a:solidFill>
                </a:rPr>
                <a:t>270 pF</a:t>
              </a:r>
            </a:p>
          </p:txBody>
        </p:sp>
        <p:cxnSp>
          <p:nvCxnSpPr>
            <p:cNvPr id="36" name="Straight Connector 35">
              <a:extLst>
                <a:ext uri="{FF2B5EF4-FFF2-40B4-BE49-F238E27FC236}">
                  <a16:creationId xmlns:a16="http://schemas.microsoft.com/office/drawing/2014/main" id="{0640874A-360A-CD47-BE96-6BABE5CC7601}"/>
                </a:ext>
              </a:extLst>
            </p:cNvPr>
            <p:cNvCxnSpPr>
              <a:cxnSpLocks/>
            </p:cNvCxnSpPr>
            <p:nvPr/>
          </p:nvCxnSpPr>
          <p:spPr>
            <a:xfrm flipV="1">
              <a:off x="7652744" y="3286052"/>
              <a:ext cx="943461" cy="35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8" name="Group 222">
              <a:extLst>
                <a:ext uri="{FF2B5EF4-FFF2-40B4-BE49-F238E27FC236}">
                  <a16:creationId xmlns:a16="http://schemas.microsoft.com/office/drawing/2014/main" id="{21DC862F-8D3E-1045-9C20-AEFEC9286CCE}"/>
                </a:ext>
              </a:extLst>
            </p:cNvPr>
            <p:cNvGrpSpPr>
              <a:grpSpLocks/>
            </p:cNvGrpSpPr>
            <p:nvPr/>
          </p:nvGrpSpPr>
          <p:grpSpPr bwMode="auto">
            <a:xfrm>
              <a:off x="7511785" y="3994018"/>
              <a:ext cx="304800" cy="381000"/>
              <a:chOff x="4272" y="3072"/>
              <a:chExt cx="192" cy="240"/>
            </a:xfrm>
          </p:grpSpPr>
          <p:sp>
            <p:nvSpPr>
              <p:cNvPr id="39" name="Line 99">
                <a:extLst>
                  <a:ext uri="{FF2B5EF4-FFF2-40B4-BE49-F238E27FC236}">
                    <a16:creationId xmlns:a16="http://schemas.microsoft.com/office/drawing/2014/main" id="{064898D2-980C-034A-92D1-94CE650C5A5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100">
                <a:extLst>
                  <a:ext uri="{FF2B5EF4-FFF2-40B4-BE49-F238E27FC236}">
                    <a16:creationId xmlns:a16="http://schemas.microsoft.com/office/drawing/2014/main" id="{A0652FCD-9B56-974F-A97A-D6221DDAC6A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101">
                <a:extLst>
                  <a:ext uri="{FF2B5EF4-FFF2-40B4-BE49-F238E27FC236}">
                    <a16:creationId xmlns:a16="http://schemas.microsoft.com/office/drawing/2014/main" id="{24BE3ADD-062B-C54F-9A71-8EEE2A202A0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2">
                <a:extLst>
                  <a:ext uri="{FF2B5EF4-FFF2-40B4-BE49-F238E27FC236}">
                    <a16:creationId xmlns:a16="http://schemas.microsoft.com/office/drawing/2014/main" id="{8E139B5B-E7CF-D34F-9470-FC3C83B0A0B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3">
                <a:extLst>
                  <a:ext uri="{FF2B5EF4-FFF2-40B4-BE49-F238E27FC236}">
                    <a16:creationId xmlns:a16="http://schemas.microsoft.com/office/drawing/2014/main" id="{FE4FC8E8-10A5-3E4D-B94E-7F1EE3A3B67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4">
                <a:extLst>
                  <a:ext uri="{FF2B5EF4-FFF2-40B4-BE49-F238E27FC236}">
                    <a16:creationId xmlns:a16="http://schemas.microsoft.com/office/drawing/2014/main" id="{842BD3EC-1B95-4146-B5BD-7A57E93CE8E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5" name="Straight Connector 44">
              <a:extLst>
                <a:ext uri="{FF2B5EF4-FFF2-40B4-BE49-F238E27FC236}">
                  <a16:creationId xmlns:a16="http://schemas.microsoft.com/office/drawing/2014/main" id="{210CA890-E181-6B40-B67F-179E25A6370D}"/>
                </a:ext>
              </a:extLst>
            </p:cNvPr>
            <p:cNvCxnSpPr>
              <a:cxnSpLocks/>
            </p:cNvCxnSpPr>
            <p:nvPr/>
          </p:nvCxnSpPr>
          <p:spPr>
            <a:xfrm>
              <a:off x="8191054" y="3631856"/>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8" name="Group 222">
              <a:extLst>
                <a:ext uri="{FF2B5EF4-FFF2-40B4-BE49-F238E27FC236}">
                  <a16:creationId xmlns:a16="http://schemas.microsoft.com/office/drawing/2014/main" id="{B4D80310-2F0C-B347-AF4F-CD98FC156286}"/>
                </a:ext>
              </a:extLst>
            </p:cNvPr>
            <p:cNvGrpSpPr>
              <a:grpSpLocks/>
            </p:cNvGrpSpPr>
            <p:nvPr/>
          </p:nvGrpSpPr>
          <p:grpSpPr bwMode="auto">
            <a:xfrm>
              <a:off x="8045487" y="3625530"/>
              <a:ext cx="304800" cy="381000"/>
              <a:chOff x="4272" y="3072"/>
              <a:chExt cx="192" cy="240"/>
            </a:xfrm>
          </p:grpSpPr>
          <p:sp>
            <p:nvSpPr>
              <p:cNvPr id="49" name="Line 99">
                <a:extLst>
                  <a:ext uri="{FF2B5EF4-FFF2-40B4-BE49-F238E27FC236}">
                    <a16:creationId xmlns:a16="http://schemas.microsoft.com/office/drawing/2014/main" id="{7D27C4E1-5DB0-1847-96E7-B2F908B77A9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00">
                <a:extLst>
                  <a:ext uri="{FF2B5EF4-FFF2-40B4-BE49-F238E27FC236}">
                    <a16:creationId xmlns:a16="http://schemas.microsoft.com/office/drawing/2014/main" id="{A7D22094-3A59-154C-BAA9-31A90A4D0D4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1">
                <a:extLst>
                  <a:ext uri="{FF2B5EF4-FFF2-40B4-BE49-F238E27FC236}">
                    <a16:creationId xmlns:a16="http://schemas.microsoft.com/office/drawing/2014/main" id="{43CE2E4A-76E0-DE48-806F-FE5502AA44A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2">
                <a:extLst>
                  <a:ext uri="{FF2B5EF4-FFF2-40B4-BE49-F238E27FC236}">
                    <a16:creationId xmlns:a16="http://schemas.microsoft.com/office/drawing/2014/main" id="{396B7D5E-2BEC-CC47-80C7-E6F0F7051AD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3">
                <a:extLst>
                  <a:ext uri="{FF2B5EF4-FFF2-40B4-BE49-F238E27FC236}">
                    <a16:creationId xmlns:a16="http://schemas.microsoft.com/office/drawing/2014/main" id="{1342B3A3-A29B-3648-892F-1537AD9ACBE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4">
                <a:extLst>
                  <a:ext uri="{FF2B5EF4-FFF2-40B4-BE49-F238E27FC236}">
                    <a16:creationId xmlns:a16="http://schemas.microsoft.com/office/drawing/2014/main" id="{F557A125-72B2-5E45-86C3-9E57D2DECEC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6" name="Group 210">
              <a:extLst>
                <a:ext uri="{FF2B5EF4-FFF2-40B4-BE49-F238E27FC236}">
                  <a16:creationId xmlns:a16="http://schemas.microsoft.com/office/drawing/2014/main" id="{162EDA88-A0ED-F94F-B686-78E9A93C04B4}"/>
                </a:ext>
              </a:extLst>
            </p:cNvPr>
            <p:cNvGrpSpPr>
              <a:grpSpLocks/>
            </p:cNvGrpSpPr>
            <p:nvPr/>
          </p:nvGrpSpPr>
          <p:grpSpPr bwMode="auto">
            <a:xfrm>
              <a:off x="10238983" y="3210895"/>
              <a:ext cx="304800" cy="762000"/>
              <a:chOff x="3216" y="1728"/>
              <a:chExt cx="192" cy="480"/>
            </a:xfrm>
          </p:grpSpPr>
          <p:sp>
            <p:nvSpPr>
              <p:cNvPr id="57" name="Line 8">
                <a:extLst>
                  <a:ext uri="{FF2B5EF4-FFF2-40B4-BE49-F238E27FC236}">
                    <a16:creationId xmlns:a16="http://schemas.microsoft.com/office/drawing/2014/main" id="{4568C2EC-DE25-3840-9C94-82C79DBEB31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9">
                <a:extLst>
                  <a:ext uri="{FF2B5EF4-FFF2-40B4-BE49-F238E27FC236}">
                    <a16:creationId xmlns:a16="http://schemas.microsoft.com/office/drawing/2014/main" id="{3434A5A1-317F-5B4E-8EA3-C7BC589209B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10">
                <a:extLst>
                  <a:ext uri="{FF2B5EF4-FFF2-40B4-BE49-F238E27FC236}">
                    <a16:creationId xmlns:a16="http://schemas.microsoft.com/office/drawing/2014/main" id="{508E33E7-2DFC-434F-AD40-1A40346D7B1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1">
                <a:extLst>
                  <a:ext uri="{FF2B5EF4-FFF2-40B4-BE49-F238E27FC236}">
                    <a16:creationId xmlns:a16="http://schemas.microsoft.com/office/drawing/2014/main" id="{B898D4D2-6A66-7F45-9E62-B20538B9A14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1" name="Group 210">
              <a:extLst>
                <a:ext uri="{FF2B5EF4-FFF2-40B4-BE49-F238E27FC236}">
                  <a16:creationId xmlns:a16="http://schemas.microsoft.com/office/drawing/2014/main" id="{CD0752AE-3FBE-AE45-BA95-6CB374050D69}"/>
                </a:ext>
              </a:extLst>
            </p:cNvPr>
            <p:cNvGrpSpPr>
              <a:grpSpLocks/>
            </p:cNvGrpSpPr>
            <p:nvPr/>
          </p:nvGrpSpPr>
          <p:grpSpPr bwMode="auto">
            <a:xfrm rot="5400000">
              <a:off x="10608943" y="2833699"/>
              <a:ext cx="304800" cy="762000"/>
              <a:chOff x="3216" y="1728"/>
              <a:chExt cx="192" cy="480"/>
            </a:xfrm>
          </p:grpSpPr>
          <p:sp>
            <p:nvSpPr>
              <p:cNvPr id="62" name="Line 8">
                <a:extLst>
                  <a:ext uri="{FF2B5EF4-FFF2-40B4-BE49-F238E27FC236}">
                    <a16:creationId xmlns:a16="http://schemas.microsoft.com/office/drawing/2014/main" id="{6807E55A-2A31-7D41-8BAD-AF2417E3F8F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9">
                <a:extLst>
                  <a:ext uri="{FF2B5EF4-FFF2-40B4-BE49-F238E27FC236}">
                    <a16:creationId xmlns:a16="http://schemas.microsoft.com/office/drawing/2014/main" id="{616AD6FE-0AAD-D146-BD39-8A63B80E7E3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0">
                <a:extLst>
                  <a:ext uri="{FF2B5EF4-FFF2-40B4-BE49-F238E27FC236}">
                    <a16:creationId xmlns:a16="http://schemas.microsoft.com/office/drawing/2014/main" id="{D06DCD95-EBD9-0348-B73A-7AE630B8E77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1">
                <a:extLst>
                  <a:ext uri="{FF2B5EF4-FFF2-40B4-BE49-F238E27FC236}">
                    <a16:creationId xmlns:a16="http://schemas.microsoft.com/office/drawing/2014/main" id="{B7E380BB-F6AB-1E42-80A6-186F64D544D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6" name="Straight Connector 65">
              <a:extLst>
                <a:ext uri="{FF2B5EF4-FFF2-40B4-BE49-F238E27FC236}">
                  <a16:creationId xmlns:a16="http://schemas.microsoft.com/office/drawing/2014/main" id="{E07195BB-4B92-EA4F-B751-0911355F7CC6}"/>
                </a:ext>
              </a:extLst>
            </p:cNvPr>
            <p:cNvCxnSpPr>
              <a:cxnSpLocks/>
            </p:cNvCxnSpPr>
            <p:nvPr/>
          </p:nvCxnSpPr>
          <p:spPr>
            <a:xfrm>
              <a:off x="9702904" y="2880272"/>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7" name="Straight Connector 66">
              <a:extLst>
                <a:ext uri="{FF2B5EF4-FFF2-40B4-BE49-F238E27FC236}">
                  <a16:creationId xmlns:a16="http://schemas.microsoft.com/office/drawing/2014/main" id="{7DF48F10-6AAA-3646-B36A-CBAE0ED8C915}"/>
                </a:ext>
              </a:extLst>
            </p:cNvPr>
            <p:cNvCxnSpPr>
              <a:cxnSpLocks/>
            </p:cNvCxnSpPr>
            <p:nvPr/>
          </p:nvCxnSpPr>
          <p:spPr>
            <a:xfrm>
              <a:off x="10094042" y="2341607"/>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8" name="Oval 67">
              <a:extLst>
                <a:ext uri="{FF2B5EF4-FFF2-40B4-BE49-F238E27FC236}">
                  <a16:creationId xmlns:a16="http://schemas.microsoft.com/office/drawing/2014/main" id="{B9522848-109E-1045-B2DD-1D1A31FAEB1E}"/>
                </a:ext>
              </a:extLst>
            </p:cNvPr>
            <p:cNvSpPr/>
            <p:nvPr/>
          </p:nvSpPr>
          <p:spPr>
            <a:xfrm>
              <a:off x="10056328" y="230720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TextBox 68">
              <a:extLst>
                <a:ext uri="{FF2B5EF4-FFF2-40B4-BE49-F238E27FC236}">
                  <a16:creationId xmlns:a16="http://schemas.microsoft.com/office/drawing/2014/main" id="{8B500DAD-9CC8-D944-8321-39F7AD5D63F1}"/>
                </a:ext>
              </a:extLst>
            </p:cNvPr>
            <p:cNvSpPr txBox="1"/>
            <p:nvPr/>
          </p:nvSpPr>
          <p:spPr>
            <a:xfrm flipH="1">
              <a:off x="9925579" y="1861343"/>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a:t>
              </a:r>
              <a:endParaRPr lang="en-US" sz="1600" baseline="-25000" dirty="0">
                <a:solidFill>
                  <a:srgbClr val="000000"/>
                </a:solidFill>
                <a:latin typeface="Calibri"/>
                <a:ea typeface="Calibri"/>
                <a:cs typeface="Calibri"/>
                <a:sym typeface="Calibri"/>
              </a:endParaRPr>
            </a:p>
          </p:txBody>
        </p:sp>
        <p:cxnSp>
          <p:nvCxnSpPr>
            <p:cNvPr id="70" name="Straight Connector 69">
              <a:extLst>
                <a:ext uri="{FF2B5EF4-FFF2-40B4-BE49-F238E27FC236}">
                  <a16:creationId xmlns:a16="http://schemas.microsoft.com/office/drawing/2014/main" id="{3DECCBE6-E44E-584C-BFF2-3B3A1D0273C0}"/>
                </a:ext>
              </a:extLst>
            </p:cNvPr>
            <p:cNvCxnSpPr>
              <a:cxnSpLocks/>
            </p:cNvCxnSpPr>
            <p:nvPr/>
          </p:nvCxnSpPr>
          <p:spPr>
            <a:xfrm>
              <a:off x="8191054" y="4177456"/>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1" name="Straight Connector 70">
              <a:extLst>
                <a:ext uri="{FF2B5EF4-FFF2-40B4-BE49-F238E27FC236}">
                  <a16:creationId xmlns:a16="http://schemas.microsoft.com/office/drawing/2014/main" id="{80E049EA-D327-A249-B755-D349E2DFDD9B}"/>
                </a:ext>
              </a:extLst>
            </p:cNvPr>
            <p:cNvCxnSpPr>
              <a:cxnSpLocks/>
            </p:cNvCxnSpPr>
            <p:nvPr/>
          </p:nvCxnSpPr>
          <p:spPr>
            <a:xfrm>
              <a:off x="9702904" y="4161832"/>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2" name="Straight Connector 71">
              <a:extLst>
                <a:ext uri="{FF2B5EF4-FFF2-40B4-BE49-F238E27FC236}">
                  <a16:creationId xmlns:a16="http://schemas.microsoft.com/office/drawing/2014/main" id="{7CFBBED7-77CE-2947-92A4-4A06FF707CDE}"/>
                </a:ext>
              </a:extLst>
            </p:cNvPr>
            <p:cNvCxnSpPr>
              <a:cxnSpLocks/>
            </p:cNvCxnSpPr>
            <p:nvPr/>
          </p:nvCxnSpPr>
          <p:spPr>
            <a:xfrm>
              <a:off x="9683593" y="3220139"/>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4" name="Oval 73">
              <a:extLst>
                <a:ext uri="{FF2B5EF4-FFF2-40B4-BE49-F238E27FC236}">
                  <a16:creationId xmlns:a16="http://schemas.microsoft.com/office/drawing/2014/main" id="{DB3654AC-EF68-5742-B93F-74F35B44B6B2}"/>
                </a:ext>
              </a:extLst>
            </p:cNvPr>
            <p:cNvSpPr/>
            <p:nvPr/>
          </p:nvSpPr>
          <p:spPr>
            <a:xfrm>
              <a:off x="10339358" y="31671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3012F69B-33EA-1D42-BBBC-AE32AF8ACB5C}"/>
                </a:ext>
              </a:extLst>
            </p:cNvPr>
            <p:cNvCxnSpPr>
              <a:cxnSpLocks/>
            </p:cNvCxnSpPr>
            <p:nvPr/>
          </p:nvCxnSpPr>
          <p:spPr>
            <a:xfrm>
              <a:off x="11142343" y="3190080"/>
              <a:ext cx="0" cy="116597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7" name="Group 222">
              <a:extLst>
                <a:ext uri="{FF2B5EF4-FFF2-40B4-BE49-F238E27FC236}">
                  <a16:creationId xmlns:a16="http://schemas.microsoft.com/office/drawing/2014/main" id="{DE8601DD-37E2-4044-8604-ADE1B2329D4B}"/>
                </a:ext>
              </a:extLst>
            </p:cNvPr>
            <p:cNvGrpSpPr>
              <a:grpSpLocks/>
            </p:cNvGrpSpPr>
            <p:nvPr/>
          </p:nvGrpSpPr>
          <p:grpSpPr bwMode="auto">
            <a:xfrm>
              <a:off x="10996751" y="4236058"/>
              <a:ext cx="304800" cy="381000"/>
              <a:chOff x="4272" y="3072"/>
              <a:chExt cx="192" cy="240"/>
            </a:xfrm>
          </p:grpSpPr>
          <p:sp>
            <p:nvSpPr>
              <p:cNvPr id="78" name="Line 99">
                <a:extLst>
                  <a:ext uri="{FF2B5EF4-FFF2-40B4-BE49-F238E27FC236}">
                    <a16:creationId xmlns:a16="http://schemas.microsoft.com/office/drawing/2014/main" id="{B62CE209-560F-CF48-AA71-16165E22D85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0">
                <a:extLst>
                  <a:ext uri="{FF2B5EF4-FFF2-40B4-BE49-F238E27FC236}">
                    <a16:creationId xmlns:a16="http://schemas.microsoft.com/office/drawing/2014/main" id="{6E6A4B4F-33A9-4E47-93A4-78F826A5D8C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1">
                <a:extLst>
                  <a:ext uri="{FF2B5EF4-FFF2-40B4-BE49-F238E27FC236}">
                    <a16:creationId xmlns:a16="http://schemas.microsoft.com/office/drawing/2014/main" id="{6BCAB3F3-C947-0C41-8E66-ADE6C19A01B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2">
                <a:extLst>
                  <a:ext uri="{FF2B5EF4-FFF2-40B4-BE49-F238E27FC236}">
                    <a16:creationId xmlns:a16="http://schemas.microsoft.com/office/drawing/2014/main" id="{7FA5EE99-8A96-1B4D-A9AE-81A47A4A0EB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3">
                <a:extLst>
                  <a:ext uri="{FF2B5EF4-FFF2-40B4-BE49-F238E27FC236}">
                    <a16:creationId xmlns:a16="http://schemas.microsoft.com/office/drawing/2014/main" id="{C83E24A7-FA54-954B-87D7-7755D6D82AC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104">
                <a:extLst>
                  <a:ext uri="{FF2B5EF4-FFF2-40B4-BE49-F238E27FC236}">
                    <a16:creationId xmlns:a16="http://schemas.microsoft.com/office/drawing/2014/main" id="{2A8CFBB7-066A-334A-B27C-BD8DE009B80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4" name="Straight Connector 83">
              <a:extLst>
                <a:ext uri="{FF2B5EF4-FFF2-40B4-BE49-F238E27FC236}">
                  <a16:creationId xmlns:a16="http://schemas.microsoft.com/office/drawing/2014/main" id="{59F99A13-39BF-D246-BCEB-3DC232FE2E8A}"/>
                </a:ext>
              </a:extLst>
            </p:cNvPr>
            <p:cNvCxnSpPr>
              <a:cxnSpLocks/>
            </p:cNvCxnSpPr>
            <p:nvPr/>
          </p:nvCxnSpPr>
          <p:spPr>
            <a:xfrm>
              <a:off x="8208026" y="4175061"/>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6" name="Straight Connector 85">
              <a:extLst>
                <a:ext uri="{FF2B5EF4-FFF2-40B4-BE49-F238E27FC236}">
                  <a16:creationId xmlns:a16="http://schemas.microsoft.com/office/drawing/2014/main" id="{83DF7DB8-0E1D-7D4D-BE42-21225E51E49A}"/>
                </a:ext>
              </a:extLst>
            </p:cNvPr>
            <p:cNvCxnSpPr>
              <a:cxnSpLocks/>
            </p:cNvCxnSpPr>
            <p:nvPr/>
          </p:nvCxnSpPr>
          <p:spPr>
            <a:xfrm>
              <a:off x="10098515" y="4154197"/>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7" name="Oval 86">
              <a:extLst>
                <a:ext uri="{FF2B5EF4-FFF2-40B4-BE49-F238E27FC236}">
                  <a16:creationId xmlns:a16="http://schemas.microsoft.com/office/drawing/2014/main" id="{41A88435-FAD7-9E44-A3A7-8058A046B43B}"/>
                </a:ext>
              </a:extLst>
            </p:cNvPr>
            <p:cNvSpPr/>
            <p:nvPr/>
          </p:nvSpPr>
          <p:spPr>
            <a:xfrm>
              <a:off x="10045442" y="44734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711D2E2D-FD48-9346-A100-CB9ECE14CE64}"/>
                </a:ext>
              </a:extLst>
            </p:cNvPr>
            <p:cNvSpPr/>
            <p:nvPr/>
          </p:nvSpPr>
          <p:spPr>
            <a:xfrm>
              <a:off x="8162709" y="453877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TextBox 89">
              <a:extLst>
                <a:ext uri="{FF2B5EF4-FFF2-40B4-BE49-F238E27FC236}">
                  <a16:creationId xmlns:a16="http://schemas.microsoft.com/office/drawing/2014/main" id="{CD8CA988-2506-4E45-9ED6-92B0D9FFBA9C}"/>
                </a:ext>
              </a:extLst>
            </p:cNvPr>
            <p:cNvSpPr txBox="1"/>
            <p:nvPr/>
          </p:nvSpPr>
          <p:spPr>
            <a:xfrm>
              <a:off x="7763826" y="3292363"/>
              <a:ext cx="472159" cy="4514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15.       +</a:t>
              </a:r>
            </a:p>
          </p:txBody>
        </p:sp>
        <p:sp>
          <p:nvSpPr>
            <p:cNvPr id="91" name="TextBox 90">
              <a:extLst>
                <a:ext uri="{FF2B5EF4-FFF2-40B4-BE49-F238E27FC236}">
                  <a16:creationId xmlns:a16="http://schemas.microsoft.com/office/drawing/2014/main" id="{812905C4-074D-2748-BD74-94581E75DFCF}"/>
                </a:ext>
              </a:extLst>
            </p:cNvPr>
            <p:cNvSpPr txBox="1"/>
            <p:nvPr/>
          </p:nvSpPr>
          <p:spPr>
            <a:xfrm>
              <a:off x="9865338" y="3430852"/>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17</a:t>
              </a:r>
            </a:p>
            <a:p>
              <a:pPr defTabSz="457200" latinLnBrk="1" hangingPunct="0"/>
              <a:r>
                <a:rPr lang="en-US" sz="1400" dirty="0">
                  <a:solidFill>
                    <a:srgbClr val="000000"/>
                  </a:solidFill>
                </a:rPr>
                <a:t>50 pF</a:t>
              </a:r>
            </a:p>
          </p:txBody>
        </p:sp>
        <p:sp>
          <p:nvSpPr>
            <p:cNvPr id="92" name="TextBox 91">
              <a:extLst>
                <a:ext uri="{FF2B5EF4-FFF2-40B4-BE49-F238E27FC236}">
                  <a16:creationId xmlns:a16="http://schemas.microsoft.com/office/drawing/2014/main" id="{4991BE1D-7CA7-2B47-B4EC-1C20B5E14E85}"/>
                </a:ext>
              </a:extLst>
            </p:cNvPr>
            <p:cNvSpPr txBox="1"/>
            <p:nvPr/>
          </p:nvSpPr>
          <p:spPr>
            <a:xfrm>
              <a:off x="10339358" y="4130890"/>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4.91 MHz</a:t>
              </a:r>
            </a:p>
          </p:txBody>
        </p:sp>
        <p:cxnSp>
          <p:nvCxnSpPr>
            <p:cNvPr id="95" name="Straight Connector 94">
              <a:extLst>
                <a:ext uri="{FF2B5EF4-FFF2-40B4-BE49-F238E27FC236}">
                  <a16:creationId xmlns:a16="http://schemas.microsoft.com/office/drawing/2014/main" id="{CDBC87F2-2A52-A74E-B9D7-21B3A5C5CA1D}"/>
                </a:ext>
              </a:extLst>
            </p:cNvPr>
            <p:cNvCxnSpPr>
              <a:cxnSpLocks/>
            </p:cNvCxnSpPr>
            <p:nvPr/>
          </p:nvCxnSpPr>
          <p:spPr>
            <a:xfrm>
              <a:off x="8184977" y="2864554"/>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6" name="Oval 95">
              <a:extLst>
                <a:ext uri="{FF2B5EF4-FFF2-40B4-BE49-F238E27FC236}">
                  <a16:creationId xmlns:a16="http://schemas.microsoft.com/office/drawing/2014/main" id="{1406151E-0F73-7B41-B9AB-EDA5122C1EB4}"/>
                </a:ext>
              </a:extLst>
            </p:cNvPr>
            <p:cNvSpPr/>
            <p:nvPr/>
          </p:nvSpPr>
          <p:spPr>
            <a:xfrm>
              <a:off x="8114114" y="282111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TextBox 96">
              <a:extLst>
                <a:ext uri="{FF2B5EF4-FFF2-40B4-BE49-F238E27FC236}">
                  <a16:creationId xmlns:a16="http://schemas.microsoft.com/office/drawing/2014/main" id="{31C045F5-7AEA-C240-8736-570EF93385C1}"/>
                </a:ext>
              </a:extLst>
            </p:cNvPr>
            <p:cNvSpPr txBox="1"/>
            <p:nvPr/>
          </p:nvSpPr>
          <p:spPr>
            <a:xfrm>
              <a:off x="8079313" y="2496541"/>
              <a:ext cx="58381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IF in</a:t>
              </a:r>
            </a:p>
          </p:txBody>
        </p:sp>
        <p:cxnSp>
          <p:nvCxnSpPr>
            <p:cNvPr id="98" name="Straight Arrow Connector 97">
              <a:extLst>
                <a:ext uri="{FF2B5EF4-FFF2-40B4-BE49-F238E27FC236}">
                  <a16:creationId xmlns:a16="http://schemas.microsoft.com/office/drawing/2014/main" id="{414D0E39-2C45-AB40-BFC0-1B78AE440269}"/>
                </a:ext>
              </a:extLst>
            </p:cNvPr>
            <p:cNvCxnSpPr>
              <a:cxnSpLocks/>
            </p:cNvCxnSpPr>
            <p:nvPr/>
          </p:nvCxnSpPr>
          <p:spPr>
            <a:xfrm flipV="1">
              <a:off x="10318317" y="3407432"/>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00" name="Straight Connector 99">
              <a:extLst>
                <a:ext uri="{FF2B5EF4-FFF2-40B4-BE49-F238E27FC236}">
                  <a16:creationId xmlns:a16="http://schemas.microsoft.com/office/drawing/2014/main" id="{602DA78F-6470-9C46-B10D-ADCAC1118B9A}"/>
                </a:ext>
              </a:extLst>
            </p:cNvPr>
            <p:cNvCxnSpPr>
              <a:cxnSpLocks/>
            </p:cNvCxnSpPr>
            <p:nvPr/>
          </p:nvCxnSpPr>
          <p:spPr>
            <a:xfrm>
              <a:off x="9699525" y="3954070"/>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1" name="Oval 100">
              <a:extLst>
                <a:ext uri="{FF2B5EF4-FFF2-40B4-BE49-F238E27FC236}">
                  <a16:creationId xmlns:a16="http://schemas.microsoft.com/office/drawing/2014/main" id="{9E204B3C-37A5-2C44-B7B4-629B63A553D0}"/>
                </a:ext>
              </a:extLst>
            </p:cNvPr>
            <p:cNvSpPr/>
            <p:nvPr/>
          </p:nvSpPr>
          <p:spPr>
            <a:xfrm>
              <a:off x="10346700" y="391347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9" name="Straight Connector 88">
              <a:extLst>
                <a:ext uri="{FF2B5EF4-FFF2-40B4-BE49-F238E27FC236}">
                  <a16:creationId xmlns:a16="http://schemas.microsoft.com/office/drawing/2014/main" id="{8C25A6D1-98D1-544E-A9B1-380E7EDBEB59}"/>
                </a:ext>
              </a:extLst>
            </p:cNvPr>
            <p:cNvCxnSpPr>
              <a:cxnSpLocks/>
            </p:cNvCxnSpPr>
            <p:nvPr/>
          </p:nvCxnSpPr>
          <p:spPr>
            <a:xfrm>
              <a:off x="7665167" y="2751182"/>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9" name="Oval 98">
              <a:extLst>
                <a:ext uri="{FF2B5EF4-FFF2-40B4-BE49-F238E27FC236}">
                  <a16:creationId xmlns:a16="http://schemas.microsoft.com/office/drawing/2014/main" id="{911FFD38-2F66-7E4F-9CFD-3F042F4CC8AE}"/>
                </a:ext>
              </a:extLst>
            </p:cNvPr>
            <p:cNvSpPr/>
            <p:nvPr/>
          </p:nvSpPr>
          <p:spPr>
            <a:xfrm>
              <a:off x="7627453" y="271677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TextBox 101">
              <a:extLst>
                <a:ext uri="{FF2B5EF4-FFF2-40B4-BE49-F238E27FC236}">
                  <a16:creationId xmlns:a16="http://schemas.microsoft.com/office/drawing/2014/main" id="{56855B85-2383-9F42-A531-81D03A8387C6}"/>
                </a:ext>
              </a:extLst>
            </p:cNvPr>
            <p:cNvSpPr txBox="1"/>
            <p:nvPr/>
          </p:nvSpPr>
          <p:spPr>
            <a:xfrm flipH="1">
              <a:off x="7446979" y="2312964"/>
              <a:ext cx="58042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1.4V</a:t>
              </a:r>
              <a:endParaRPr lang="en-US" sz="1600" baseline="-25000" dirty="0">
                <a:solidFill>
                  <a:srgbClr val="000000"/>
                </a:solidFill>
                <a:latin typeface="Calibri"/>
                <a:ea typeface="Calibri"/>
                <a:cs typeface="Calibri"/>
                <a:sym typeface="Calibri"/>
              </a:endParaRPr>
            </a:p>
          </p:txBody>
        </p:sp>
        <p:sp>
          <p:nvSpPr>
            <p:cNvPr id="103" name="Oval 102">
              <a:extLst>
                <a:ext uri="{FF2B5EF4-FFF2-40B4-BE49-F238E27FC236}">
                  <a16:creationId xmlns:a16="http://schemas.microsoft.com/office/drawing/2014/main" id="{05397876-A468-F64B-9312-5E95CFDD3363}"/>
                </a:ext>
              </a:extLst>
            </p:cNvPr>
            <p:cNvSpPr/>
            <p:nvPr/>
          </p:nvSpPr>
          <p:spPr>
            <a:xfrm>
              <a:off x="7620361" y="325195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04" name="TextBox 103">
            <a:extLst>
              <a:ext uri="{FF2B5EF4-FFF2-40B4-BE49-F238E27FC236}">
                <a16:creationId xmlns:a16="http://schemas.microsoft.com/office/drawing/2014/main" id="{54A950A6-FE59-4D49-BEBC-F97F7E268729}"/>
              </a:ext>
            </a:extLst>
          </p:cNvPr>
          <p:cNvSpPr txBox="1"/>
          <p:nvPr/>
        </p:nvSpPr>
        <p:spPr>
          <a:xfrm>
            <a:off x="387927" y="1226131"/>
            <a:ext cx="6753442" cy="489757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rPr>
              <a:t>Adjust C17 for minimum oscillation frequency and record it</a:t>
            </a:r>
          </a:p>
          <a:p>
            <a:pPr marL="342900" indent="-342900" defTabSz="457200" hangingPunct="0">
              <a:buFont typeface="+mj-lt"/>
              <a:buAutoNum type="arabicPeriod"/>
            </a:pPr>
            <a:r>
              <a:rPr lang="en-US" sz="2000" dirty="0">
                <a:solidFill>
                  <a:srgbClr val="000000"/>
                </a:solidFill>
              </a:rPr>
              <a:t>Calculate the minimum oscillation frequency you’d expect</a:t>
            </a:r>
          </a:p>
          <a:p>
            <a:pPr marL="342900" indent="-342900" defTabSz="457200" hangingPunct="0">
              <a:buFont typeface="+mj-lt"/>
              <a:buAutoNum type="arabicPeriod"/>
            </a:pPr>
            <a:r>
              <a:rPr lang="en-US" sz="2000" dirty="0">
                <a:solidFill>
                  <a:srgbClr val="000000"/>
                </a:solidFill>
              </a:rPr>
              <a:t>Measure the temperature coefficient for the BFO</a:t>
            </a:r>
          </a:p>
          <a:p>
            <a:pPr marL="342900" indent="-342900" defTabSz="457200" hangingPunct="0">
              <a:buFont typeface="+mj-lt"/>
              <a:buAutoNum type="arabicPeriod"/>
            </a:pPr>
            <a:r>
              <a:rPr lang="en-US" sz="2000" dirty="0">
                <a:solidFill>
                  <a:srgbClr val="000000"/>
                </a:solidFill>
              </a:rPr>
              <a:t>Measure the gain through the receiver from the antenna through the product detector</a:t>
            </a:r>
          </a:p>
          <a:p>
            <a:pPr marL="342900" indent="-342900" defTabSz="457200" hangingPunct="0">
              <a:buFont typeface="+mj-lt"/>
              <a:buAutoNum type="arabicPeriod"/>
            </a:pPr>
            <a:r>
              <a:rPr lang="en-US" sz="2000" dirty="0">
                <a:solidFill>
                  <a:srgbClr val="000000"/>
                </a:solidFill>
              </a:rPr>
              <a:t>Find the f5 spur calculate the expected f3</a:t>
            </a:r>
          </a:p>
          <a:p>
            <a:pPr marL="342900" indent="-342900" defTabSz="457200" hangingPunct="0">
              <a:buFont typeface="+mj-lt"/>
              <a:buAutoNum type="arabicPeriod"/>
            </a:pPr>
            <a:r>
              <a:rPr lang="en-US" sz="2000" dirty="0">
                <a:solidFill>
                  <a:srgbClr val="000000"/>
                </a:solidFill>
              </a:rPr>
              <a:t>By how much is the if spur suppressed</a:t>
            </a:r>
          </a:p>
        </p:txBody>
      </p:sp>
    </p:spTree>
    <p:extLst>
      <p:ext uri="{BB962C8B-B14F-4D97-AF65-F5344CB8AC3E}">
        <p14:creationId xmlns:p14="http://schemas.microsoft.com/office/powerpoint/2010/main" val="78373630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Blank</a:t>
            </a:r>
          </a:p>
        </p:txBody>
      </p:sp>
      <p:sp>
        <p:nvSpPr>
          <p:cNvPr id="15" name="TextBox 14">
            <a:extLst>
              <a:ext uri="{FF2B5EF4-FFF2-40B4-BE49-F238E27FC236}">
                <a16:creationId xmlns:a16="http://schemas.microsoft.com/office/drawing/2014/main" id="{34EE796B-9DCB-DE41-AEA4-31CBF97794EF}"/>
              </a:ext>
            </a:extLst>
          </p:cNvPr>
          <p:cNvSpPr txBox="1"/>
          <p:nvPr/>
        </p:nvSpPr>
        <p:spPr>
          <a:xfrm>
            <a:off x="472108" y="1413172"/>
            <a:ext cx="11529391" cy="499112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defTabSz="457200" latinLnBrk="1" hangingPunct="0"/>
            <a:r>
              <a:rPr lang="en-US" sz="2000" dirty="0">
                <a:solidFill>
                  <a:srgbClr val="000000"/>
                </a:solidFill>
                <a:ea typeface="Cambria Math" panose="02040503050406030204" pitchFamily="18" charset="0"/>
                <a:sym typeface="Calibri"/>
              </a:rPr>
              <a:t>x.</a:t>
            </a:r>
          </a:p>
          <a:p>
            <a:pPr marL="342900" indent="-342900" defTabSz="457200" latinLnBrk="1" hangingPunct="0">
              <a:buFont typeface="Arial" panose="020B0604020202020204" pitchFamily="34" charset="0"/>
              <a:buChar char="•"/>
            </a:pPr>
            <a:endParaRPr lang="en-US" sz="2000" b="1" dirty="0">
              <a:solidFill>
                <a:srgbClr val="000000"/>
              </a:solidFill>
              <a:latin typeface="Calibri"/>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82</a:t>
            </a:fld>
            <a:endParaRPr lang="en-US"/>
          </a:p>
        </p:txBody>
      </p:sp>
    </p:spTree>
    <p:extLst>
      <p:ext uri="{BB962C8B-B14F-4D97-AF65-F5344CB8AC3E}">
        <p14:creationId xmlns:p14="http://schemas.microsoft.com/office/powerpoint/2010/main" val="235734371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54379" y="150954"/>
            <a:ext cx="12037617"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30: Norcal transmit mixer and oscillator</a:t>
            </a:r>
            <a:endParaRPr sz="4400" dirty="0">
              <a:latin typeface="+mj-lt"/>
            </a:endParaRPr>
          </a:p>
        </p:txBody>
      </p:sp>
      <p:sp>
        <p:nvSpPr>
          <p:cNvPr id="2" name="Slide Number Placeholder 1">
            <a:extLst>
              <a:ext uri="{FF2B5EF4-FFF2-40B4-BE49-F238E27FC236}">
                <a16:creationId xmlns:a16="http://schemas.microsoft.com/office/drawing/2014/main" id="{B7214607-09D4-A544-A949-82658DCE0E1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83</a:t>
            </a:fld>
            <a:endParaRPr lang="en-US"/>
          </a:p>
        </p:txBody>
      </p:sp>
      <p:grpSp>
        <p:nvGrpSpPr>
          <p:cNvPr id="4" name="Group 3">
            <a:extLst>
              <a:ext uri="{FF2B5EF4-FFF2-40B4-BE49-F238E27FC236}">
                <a16:creationId xmlns:a16="http://schemas.microsoft.com/office/drawing/2014/main" id="{CC25DA62-449A-4742-BED1-1470B1C4D63C}"/>
              </a:ext>
            </a:extLst>
          </p:cNvPr>
          <p:cNvGrpSpPr/>
          <p:nvPr/>
        </p:nvGrpSpPr>
        <p:grpSpPr>
          <a:xfrm>
            <a:off x="7507946" y="1697551"/>
            <a:ext cx="4438347" cy="3325242"/>
            <a:chOff x="7362472" y="1697551"/>
            <a:chExt cx="4438347" cy="3325242"/>
          </a:xfrm>
        </p:grpSpPr>
        <p:sp>
          <p:nvSpPr>
            <p:cNvPr id="16" name="Shape 51">
              <a:extLst>
                <a:ext uri="{FF2B5EF4-FFF2-40B4-BE49-F238E27FC236}">
                  <a16:creationId xmlns:a16="http://schemas.microsoft.com/office/drawing/2014/main" id="{475EE5B6-E02A-A04D-B608-C37E82494806}"/>
                </a:ext>
              </a:extLst>
            </p:cNvPr>
            <p:cNvSpPr/>
            <p:nvPr/>
          </p:nvSpPr>
          <p:spPr>
            <a:xfrm>
              <a:off x="8743252" y="2190473"/>
              <a:ext cx="460062" cy="215444"/>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SA602</a:t>
              </a:r>
              <a:endParaRPr sz="1400" dirty="0"/>
            </a:p>
          </p:txBody>
        </p:sp>
        <p:sp>
          <p:nvSpPr>
            <p:cNvPr id="17" name="Rectangle 16">
              <a:extLst>
                <a:ext uri="{FF2B5EF4-FFF2-40B4-BE49-F238E27FC236}">
                  <a16:creationId xmlns:a16="http://schemas.microsoft.com/office/drawing/2014/main" id="{F7DF77B2-7636-3948-9158-9D007AC3C809}"/>
                </a:ext>
              </a:extLst>
            </p:cNvPr>
            <p:cNvSpPr/>
            <p:nvPr/>
          </p:nvSpPr>
          <p:spPr>
            <a:xfrm>
              <a:off x="8451067" y="2571182"/>
              <a:ext cx="1131226" cy="1554444"/>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18" name="TextBox 17">
              <a:extLst>
                <a:ext uri="{FF2B5EF4-FFF2-40B4-BE49-F238E27FC236}">
                  <a16:creationId xmlns:a16="http://schemas.microsoft.com/office/drawing/2014/main" id="{17A62F48-A48E-3A49-93F6-3FBDECAA1221}"/>
                </a:ext>
              </a:extLst>
            </p:cNvPr>
            <p:cNvSpPr txBox="1"/>
            <p:nvPr/>
          </p:nvSpPr>
          <p:spPr>
            <a:xfrm>
              <a:off x="8526147" y="2557761"/>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19" name="TextBox 18">
              <a:extLst>
                <a:ext uri="{FF2B5EF4-FFF2-40B4-BE49-F238E27FC236}">
                  <a16:creationId xmlns:a16="http://schemas.microsoft.com/office/drawing/2014/main" id="{A4A77CE0-CC0B-8049-BFBE-08915605B72A}"/>
                </a:ext>
              </a:extLst>
            </p:cNvPr>
            <p:cNvSpPr txBox="1"/>
            <p:nvPr/>
          </p:nvSpPr>
          <p:spPr>
            <a:xfrm>
              <a:off x="8532576" y="2978398"/>
              <a:ext cx="5716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20" name="TextBox 19">
              <a:extLst>
                <a:ext uri="{FF2B5EF4-FFF2-40B4-BE49-F238E27FC236}">
                  <a16:creationId xmlns:a16="http://schemas.microsoft.com/office/drawing/2014/main" id="{9B5B5131-33E8-0D44-80AB-F0A413C76496}"/>
                </a:ext>
              </a:extLst>
            </p:cNvPr>
            <p:cNvSpPr txBox="1"/>
            <p:nvPr/>
          </p:nvSpPr>
          <p:spPr>
            <a:xfrm>
              <a:off x="8537871" y="3343072"/>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21" name="TextBox 20">
              <a:extLst>
                <a:ext uri="{FF2B5EF4-FFF2-40B4-BE49-F238E27FC236}">
                  <a16:creationId xmlns:a16="http://schemas.microsoft.com/office/drawing/2014/main" id="{6E7C7ED7-D3C2-ED4E-99F3-A58ABBCD48D9}"/>
                </a:ext>
              </a:extLst>
            </p:cNvPr>
            <p:cNvSpPr txBox="1"/>
            <p:nvPr/>
          </p:nvSpPr>
          <p:spPr>
            <a:xfrm>
              <a:off x="8526147" y="382563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22" name="TextBox 21">
              <a:extLst>
                <a:ext uri="{FF2B5EF4-FFF2-40B4-BE49-F238E27FC236}">
                  <a16:creationId xmlns:a16="http://schemas.microsoft.com/office/drawing/2014/main" id="{3FC54D8D-498D-1A44-B81E-D71B6AFC4A04}"/>
                </a:ext>
              </a:extLst>
            </p:cNvPr>
            <p:cNvSpPr txBox="1"/>
            <p:nvPr/>
          </p:nvSpPr>
          <p:spPr>
            <a:xfrm>
              <a:off x="8763116" y="2546876"/>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23" name="TextBox 22">
              <a:extLst>
                <a:ext uri="{FF2B5EF4-FFF2-40B4-BE49-F238E27FC236}">
                  <a16:creationId xmlns:a16="http://schemas.microsoft.com/office/drawing/2014/main" id="{AA75B22F-394C-1847-A6A4-9ACE678F798B}"/>
                </a:ext>
              </a:extLst>
            </p:cNvPr>
            <p:cNvSpPr txBox="1"/>
            <p:nvPr/>
          </p:nvSpPr>
          <p:spPr>
            <a:xfrm>
              <a:off x="8753069" y="2934855"/>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24" name="TextBox 23">
              <a:extLst>
                <a:ext uri="{FF2B5EF4-FFF2-40B4-BE49-F238E27FC236}">
                  <a16:creationId xmlns:a16="http://schemas.microsoft.com/office/drawing/2014/main" id="{DE8B4F3A-00A3-EE43-9802-E61E4D847B41}"/>
                </a:ext>
              </a:extLst>
            </p:cNvPr>
            <p:cNvSpPr txBox="1"/>
            <p:nvPr/>
          </p:nvSpPr>
          <p:spPr>
            <a:xfrm>
              <a:off x="8760624" y="3408404"/>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25" name="TextBox 24">
              <a:extLst>
                <a:ext uri="{FF2B5EF4-FFF2-40B4-BE49-F238E27FC236}">
                  <a16:creationId xmlns:a16="http://schemas.microsoft.com/office/drawing/2014/main" id="{7CB38E13-D8D3-4348-9AC5-F5C2A147C251}"/>
                </a:ext>
              </a:extLst>
            </p:cNvPr>
            <p:cNvSpPr txBox="1"/>
            <p:nvPr/>
          </p:nvSpPr>
          <p:spPr>
            <a:xfrm>
              <a:off x="8783118" y="3814846"/>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grpSp>
          <p:nvGrpSpPr>
            <p:cNvPr id="26" name="Group 342">
              <a:extLst>
                <a:ext uri="{FF2B5EF4-FFF2-40B4-BE49-F238E27FC236}">
                  <a16:creationId xmlns:a16="http://schemas.microsoft.com/office/drawing/2014/main" id="{2810DDD6-9ACB-F346-B02C-E7775112301A}"/>
                </a:ext>
              </a:extLst>
            </p:cNvPr>
            <p:cNvGrpSpPr>
              <a:grpSpLocks/>
            </p:cNvGrpSpPr>
            <p:nvPr/>
          </p:nvGrpSpPr>
          <p:grpSpPr bwMode="auto">
            <a:xfrm rot="5400000">
              <a:off x="10472238" y="3434856"/>
              <a:ext cx="279738" cy="740074"/>
              <a:chOff x="3917" y="605"/>
              <a:chExt cx="349" cy="633"/>
            </a:xfrm>
          </p:grpSpPr>
          <p:grpSp>
            <p:nvGrpSpPr>
              <p:cNvPr id="27" name="Group 221">
                <a:extLst>
                  <a:ext uri="{FF2B5EF4-FFF2-40B4-BE49-F238E27FC236}">
                    <a16:creationId xmlns:a16="http://schemas.microsoft.com/office/drawing/2014/main" id="{551617E6-C5F3-3241-9C84-D219CC32D79B}"/>
                  </a:ext>
                </a:extLst>
              </p:cNvPr>
              <p:cNvGrpSpPr>
                <a:grpSpLocks/>
              </p:cNvGrpSpPr>
              <p:nvPr/>
            </p:nvGrpSpPr>
            <p:grpSpPr bwMode="auto">
              <a:xfrm>
                <a:off x="3920" y="605"/>
                <a:ext cx="346" cy="633"/>
                <a:chOff x="2189" y="1066"/>
                <a:chExt cx="346" cy="633"/>
              </a:xfrm>
            </p:grpSpPr>
            <p:sp>
              <p:nvSpPr>
                <p:cNvPr id="29" name="Line 222">
                  <a:extLst>
                    <a:ext uri="{FF2B5EF4-FFF2-40B4-BE49-F238E27FC236}">
                      <a16:creationId xmlns:a16="http://schemas.microsoft.com/office/drawing/2014/main" id="{26CDEB41-F5FF-D54F-B9CE-58FFCEBD3C53}"/>
                    </a:ext>
                  </a:extLst>
                </p:cNvPr>
                <p:cNvSpPr>
                  <a:spLocks noChangeShapeType="1"/>
                </p:cNvSpPr>
                <p:nvPr/>
              </p:nvSpPr>
              <p:spPr bwMode="auto">
                <a:xfrm>
                  <a:off x="2189" y="1296"/>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223">
                  <a:extLst>
                    <a:ext uri="{FF2B5EF4-FFF2-40B4-BE49-F238E27FC236}">
                      <a16:creationId xmlns:a16="http://schemas.microsoft.com/office/drawing/2014/main" id="{5ECDF520-26F9-9843-A3B3-E320E4FA0C0A}"/>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224">
                  <a:extLst>
                    <a:ext uri="{FF2B5EF4-FFF2-40B4-BE49-F238E27FC236}">
                      <a16:creationId xmlns:a16="http://schemas.microsoft.com/office/drawing/2014/main" id="{8AF05F25-78F1-564B-A373-892F62669976}"/>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225">
                  <a:extLst>
                    <a:ext uri="{FF2B5EF4-FFF2-40B4-BE49-F238E27FC236}">
                      <a16:creationId xmlns:a16="http://schemas.microsoft.com/office/drawing/2014/main" id="{FCFF4025-B077-6D45-A7E2-C661714FAE91}"/>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Rectangle 227">
                  <a:extLst>
                    <a:ext uri="{FF2B5EF4-FFF2-40B4-BE49-F238E27FC236}">
                      <a16:creationId xmlns:a16="http://schemas.microsoft.com/office/drawing/2014/main" id="{C4D81F44-08F7-014C-B05E-A223AD6A1646}"/>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8" name="Freeform 341">
                <a:extLst>
                  <a:ext uri="{FF2B5EF4-FFF2-40B4-BE49-F238E27FC236}">
                    <a16:creationId xmlns:a16="http://schemas.microsoft.com/office/drawing/2014/main" id="{D32D41ED-CE4F-6244-8017-A31B32C346E3}"/>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4" name="Group 210">
              <a:extLst>
                <a:ext uri="{FF2B5EF4-FFF2-40B4-BE49-F238E27FC236}">
                  <a16:creationId xmlns:a16="http://schemas.microsoft.com/office/drawing/2014/main" id="{8CFAED56-744D-5843-BC23-F01276C6AC9A}"/>
                </a:ext>
              </a:extLst>
            </p:cNvPr>
            <p:cNvGrpSpPr>
              <a:grpSpLocks/>
            </p:cNvGrpSpPr>
            <p:nvPr/>
          </p:nvGrpSpPr>
          <p:grpSpPr bwMode="auto">
            <a:xfrm>
              <a:off x="7362472" y="3125164"/>
              <a:ext cx="304800" cy="762000"/>
              <a:chOff x="3216" y="1728"/>
              <a:chExt cx="192" cy="480"/>
            </a:xfrm>
          </p:grpSpPr>
          <p:sp>
            <p:nvSpPr>
              <p:cNvPr id="35" name="Line 8">
                <a:extLst>
                  <a:ext uri="{FF2B5EF4-FFF2-40B4-BE49-F238E27FC236}">
                    <a16:creationId xmlns:a16="http://schemas.microsoft.com/office/drawing/2014/main" id="{C2D89133-B28E-5E4D-84AB-EB0F7A700FF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92EAF44F-2634-974F-B061-40FB400E657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7B263571-3B21-E245-A63B-2FFFBACFCB6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5221A75A-95D9-6A42-A39D-E517B09AF65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9" name="TextBox 38">
              <a:extLst>
                <a:ext uri="{FF2B5EF4-FFF2-40B4-BE49-F238E27FC236}">
                  <a16:creationId xmlns:a16="http://schemas.microsoft.com/office/drawing/2014/main" id="{C487DB4C-A004-9A4C-9FE9-2F620B7EBF7C}"/>
                </a:ext>
              </a:extLst>
            </p:cNvPr>
            <p:cNvSpPr txBox="1"/>
            <p:nvPr/>
          </p:nvSpPr>
          <p:spPr>
            <a:xfrm>
              <a:off x="10467430" y="2366135"/>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36</a:t>
              </a:r>
            </a:p>
            <a:p>
              <a:pPr defTabSz="457200" latinLnBrk="1" hangingPunct="0"/>
              <a:r>
                <a:rPr lang="en-US" sz="1400" dirty="0">
                  <a:solidFill>
                    <a:srgbClr val="000000"/>
                  </a:solidFill>
                </a:rPr>
                <a:t>270 pF</a:t>
              </a:r>
            </a:p>
          </p:txBody>
        </p:sp>
        <p:cxnSp>
          <p:nvCxnSpPr>
            <p:cNvPr id="40" name="Straight Connector 39">
              <a:extLst>
                <a:ext uri="{FF2B5EF4-FFF2-40B4-BE49-F238E27FC236}">
                  <a16:creationId xmlns:a16="http://schemas.microsoft.com/office/drawing/2014/main" id="{9BAB996F-A10E-A54E-8403-5CFF3DB45BE7}"/>
                </a:ext>
              </a:extLst>
            </p:cNvPr>
            <p:cNvCxnSpPr>
              <a:cxnSpLocks/>
            </p:cNvCxnSpPr>
            <p:nvPr/>
          </p:nvCxnSpPr>
          <p:spPr>
            <a:xfrm flipV="1">
              <a:off x="7503431" y="3122260"/>
              <a:ext cx="943461" cy="35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1" name="Group 222">
              <a:extLst>
                <a:ext uri="{FF2B5EF4-FFF2-40B4-BE49-F238E27FC236}">
                  <a16:creationId xmlns:a16="http://schemas.microsoft.com/office/drawing/2014/main" id="{EDE1E7FF-C612-494F-9F56-5BE3EB693D1F}"/>
                </a:ext>
              </a:extLst>
            </p:cNvPr>
            <p:cNvGrpSpPr>
              <a:grpSpLocks/>
            </p:cNvGrpSpPr>
            <p:nvPr/>
          </p:nvGrpSpPr>
          <p:grpSpPr bwMode="auto">
            <a:xfrm>
              <a:off x="7362472" y="3830226"/>
              <a:ext cx="304800" cy="381000"/>
              <a:chOff x="4272" y="3072"/>
              <a:chExt cx="192" cy="240"/>
            </a:xfrm>
          </p:grpSpPr>
          <p:sp>
            <p:nvSpPr>
              <p:cNvPr id="42" name="Line 99">
                <a:extLst>
                  <a:ext uri="{FF2B5EF4-FFF2-40B4-BE49-F238E27FC236}">
                    <a16:creationId xmlns:a16="http://schemas.microsoft.com/office/drawing/2014/main" id="{3D43EDBA-D1C3-9145-A05C-4A18D26E266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76FFC5D0-E792-204A-95FF-D75262CF81D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3B908E12-FE00-FC40-8328-3814DFEFDD2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2">
                <a:extLst>
                  <a:ext uri="{FF2B5EF4-FFF2-40B4-BE49-F238E27FC236}">
                    <a16:creationId xmlns:a16="http://schemas.microsoft.com/office/drawing/2014/main" id="{E409373F-B365-5249-ABFC-084E16426B1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3">
                <a:extLst>
                  <a:ext uri="{FF2B5EF4-FFF2-40B4-BE49-F238E27FC236}">
                    <a16:creationId xmlns:a16="http://schemas.microsoft.com/office/drawing/2014/main" id="{6A959CBA-42B1-4F42-AE9B-62ABFE63731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4">
                <a:extLst>
                  <a:ext uri="{FF2B5EF4-FFF2-40B4-BE49-F238E27FC236}">
                    <a16:creationId xmlns:a16="http://schemas.microsoft.com/office/drawing/2014/main" id="{F17D4CC1-33AA-CC47-907F-46716F48267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8" name="Straight Connector 47">
              <a:extLst>
                <a:ext uri="{FF2B5EF4-FFF2-40B4-BE49-F238E27FC236}">
                  <a16:creationId xmlns:a16="http://schemas.microsoft.com/office/drawing/2014/main" id="{518FB6F7-E80D-444C-A561-F49E98613E49}"/>
                </a:ext>
              </a:extLst>
            </p:cNvPr>
            <p:cNvCxnSpPr>
              <a:cxnSpLocks/>
            </p:cNvCxnSpPr>
            <p:nvPr/>
          </p:nvCxnSpPr>
          <p:spPr>
            <a:xfrm>
              <a:off x="8041741" y="3468064"/>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9" name="Group 222">
              <a:extLst>
                <a:ext uri="{FF2B5EF4-FFF2-40B4-BE49-F238E27FC236}">
                  <a16:creationId xmlns:a16="http://schemas.microsoft.com/office/drawing/2014/main" id="{6985B807-F00E-CE41-A84C-7DCB3B739D17}"/>
                </a:ext>
              </a:extLst>
            </p:cNvPr>
            <p:cNvGrpSpPr>
              <a:grpSpLocks/>
            </p:cNvGrpSpPr>
            <p:nvPr/>
          </p:nvGrpSpPr>
          <p:grpSpPr bwMode="auto">
            <a:xfrm>
              <a:off x="7896174" y="3461738"/>
              <a:ext cx="304800" cy="381000"/>
              <a:chOff x="4272" y="3072"/>
              <a:chExt cx="192" cy="240"/>
            </a:xfrm>
          </p:grpSpPr>
          <p:sp>
            <p:nvSpPr>
              <p:cNvPr id="51" name="Line 99">
                <a:extLst>
                  <a:ext uri="{FF2B5EF4-FFF2-40B4-BE49-F238E27FC236}">
                    <a16:creationId xmlns:a16="http://schemas.microsoft.com/office/drawing/2014/main" id="{AD4BCFF7-6B6E-0942-9914-85D006EFBB9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0">
                <a:extLst>
                  <a:ext uri="{FF2B5EF4-FFF2-40B4-BE49-F238E27FC236}">
                    <a16:creationId xmlns:a16="http://schemas.microsoft.com/office/drawing/2014/main" id="{75DF085E-0D52-3B40-A2B2-0F00CB238A9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1">
                <a:extLst>
                  <a:ext uri="{FF2B5EF4-FFF2-40B4-BE49-F238E27FC236}">
                    <a16:creationId xmlns:a16="http://schemas.microsoft.com/office/drawing/2014/main" id="{5C4C75CA-711E-EB46-B3C0-A2314E9A9AB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2">
                <a:extLst>
                  <a:ext uri="{FF2B5EF4-FFF2-40B4-BE49-F238E27FC236}">
                    <a16:creationId xmlns:a16="http://schemas.microsoft.com/office/drawing/2014/main" id="{32E29FE7-D8AD-4A4D-80A0-67224F58693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3">
                <a:extLst>
                  <a:ext uri="{FF2B5EF4-FFF2-40B4-BE49-F238E27FC236}">
                    <a16:creationId xmlns:a16="http://schemas.microsoft.com/office/drawing/2014/main" id="{DBB03ED1-D144-224D-B0D5-5F1BC3CF6C2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4">
                <a:extLst>
                  <a:ext uri="{FF2B5EF4-FFF2-40B4-BE49-F238E27FC236}">
                    <a16:creationId xmlns:a16="http://schemas.microsoft.com/office/drawing/2014/main" id="{C3C1F33F-15D9-A44E-B68C-E64FFBA82A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7" name="Group 210">
              <a:extLst>
                <a:ext uri="{FF2B5EF4-FFF2-40B4-BE49-F238E27FC236}">
                  <a16:creationId xmlns:a16="http://schemas.microsoft.com/office/drawing/2014/main" id="{C3C669DF-89B7-CB40-B24F-6A5F3ABC56DB}"/>
                </a:ext>
              </a:extLst>
            </p:cNvPr>
            <p:cNvGrpSpPr>
              <a:grpSpLocks/>
            </p:cNvGrpSpPr>
            <p:nvPr/>
          </p:nvGrpSpPr>
          <p:grpSpPr bwMode="auto">
            <a:xfrm>
              <a:off x="10089670" y="3047103"/>
              <a:ext cx="304800" cy="762000"/>
              <a:chOff x="3216" y="1728"/>
              <a:chExt cx="192" cy="480"/>
            </a:xfrm>
          </p:grpSpPr>
          <p:sp>
            <p:nvSpPr>
              <p:cNvPr id="58" name="Line 8">
                <a:extLst>
                  <a:ext uri="{FF2B5EF4-FFF2-40B4-BE49-F238E27FC236}">
                    <a16:creationId xmlns:a16="http://schemas.microsoft.com/office/drawing/2014/main" id="{3155FB00-BE3D-614A-9645-B6EB2EFDBED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9">
                <a:extLst>
                  <a:ext uri="{FF2B5EF4-FFF2-40B4-BE49-F238E27FC236}">
                    <a16:creationId xmlns:a16="http://schemas.microsoft.com/office/drawing/2014/main" id="{DA1024C7-4006-C94F-95F1-881CCB44568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0">
                <a:extLst>
                  <a:ext uri="{FF2B5EF4-FFF2-40B4-BE49-F238E27FC236}">
                    <a16:creationId xmlns:a16="http://schemas.microsoft.com/office/drawing/2014/main" id="{9EEFF975-CB25-B947-ABC1-7BCDC317761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11">
                <a:extLst>
                  <a:ext uri="{FF2B5EF4-FFF2-40B4-BE49-F238E27FC236}">
                    <a16:creationId xmlns:a16="http://schemas.microsoft.com/office/drawing/2014/main" id="{6B393C95-4D3E-594C-8806-BC8B91F66CE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2" name="Group 210">
              <a:extLst>
                <a:ext uri="{FF2B5EF4-FFF2-40B4-BE49-F238E27FC236}">
                  <a16:creationId xmlns:a16="http://schemas.microsoft.com/office/drawing/2014/main" id="{E9B14B9D-4D2F-784C-B6BE-19C064CD1004}"/>
                </a:ext>
              </a:extLst>
            </p:cNvPr>
            <p:cNvGrpSpPr>
              <a:grpSpLocks/>
            </p:cNvGrpSpPr>
            <p:nvPr/>
          </p:nvGrpSpPr>
          <p:grpSpPr bwMode="auto">
            <a:xfrm rot="5400000">
              <a:off x="10459630" y="2669907"/>
              <a:ext cx="304800" cy="762000"/>
              <a:chOff x="3216" y="1728"/>
              <a:chExt cx="192" cy="480"/>
            </a:xfrm>
          </p:grpSpPr>
          <p:sp>
            <p:nvSpPr>
              <p:cNvPr id="63" name="Line 8">
                <a:extLst>
                  <a:ext uri="{FF2B5EF4-FFF2-40B4-BE49-F238E27FC236}">
                    <a16:creationId xmlns:a16="http://schemas.microsoft.com/office/drawing/2014/main" id="{84C235E1-749E-7842-B64B-9AF60B7DAD8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9">
                <a:extLst>
                  <a:ext uri="{FF2B5EF4-FFF2-40B4-BE49-F238E27FC236}">
                    <a16:creationId xmlns:a16="http://schemas.microsoft.com/office/drawing/2014/main" id="{E273A84F-F405-3547-A57D-2D58D6800D7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
                <a:extLst>
                  <a:ext uri="{FF2B5EF4-FFF2-40B4-BE49-F238E27FC236}">
                    <a16:creationId xmlns:a16="http://schemas.microsoft.com/office/drawing/2014/main" id="{9904FBDD-A4DA-C249-AA7A-7E388E766AB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1">
                <a:extLst>
                  <a:ext uri="{FF2B5EF4-FFF2-40B4-BE49-F238E27FC236}">
                    <a16:creationId xmlns:a16="http://schemas.microsoft.com/office/drawing/2014/main" id="{1AB0FAA8-C430-F74C-84C4-9ACC894C480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7" name="Straight Connector 66">
              <a:extLst>
                <a:ext uri="{FF2B5EF4-FFF2-40B4-BE49-F238E27FC236}">
                  <a16:creationId xmlns:a16="http://schemas.microsoft.com/office/drawing/2014/main" id="{9D9B0BC5-F2A8-3441-96E7-4EEAF5C0C5DE}"/>
                </a:ext>
              </a:extLst>
            </p:cNvPr>
            <p:cNvCxnSpPr>
              <a:cxnSpLocks/>
            </p:cNvCxnSpPr>
            <p:nvPr/>
          </p:nvCxnSpPr>
          <p:spPr>
            <a:xfrm>
              <a:off x="9553591" y="2716480"/>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97E5213C-31CD-7546-8A6F-17E17499ED86}"/>
                </a:ext>
              </a:extLst>
            </p:cNvPr>
            <p:cNvCxnSpPr>
              <a:cxnSpLocks/>
            </p:cNvCxnSpPr>
            <p:nvPr/>
          </p:nvCxnSpPr>
          <p:spPr>
            <a:xfrm>
              <a:off x="9944729" y="2177815"/>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9" name="Oval 68">
              <a:extLst>
                <a:ext uri="{FF2B5EF4-FFF2-40B4-BE49-F238E27FC236}">
                  <a16:creationId xmlns:a16="http://schemas.microsoft.com/office/drawing/2014/main" id="{B35419A4-5DBA-BC40-8DE6-DAA394165E18}"/>
                </a:ext>
              </a:extLst>
            </p:cNvPr>
            <p:cNvSpPr/>
            <p:nvPr/>
          </p:nvSpPr>
          <p:spPr>
            <a:xfrm>
              <a:off x="9907015" y="214341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TextBox 69">
              <a:extLst>
                <a:ext uri="{FF2B5EF4-FFF2-40B4-BE49-F238E27FC236}">
                  <a16:creationId xmlns:a16="http://schemas.microsoft.com/office/drawing/2014/main" id="{69A4D7BD-C196-C043-BC23-EE3AA289C2BA}"/>
                </a:ext>
              </a:extLst>
            </p:cNvPr>
            <p:cNvSpPr txBox="1"/>
            <p:nvPr/>
          </p:nvSpPr>
          <p:spPr>
            <a:xfrm flipH="1">
              <a:off x="9776266" y="1697551"/>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a:t>
              </a:r>
              <a:endParaRPr lang="en-US" sz="1600" baseline="-25000" dirty="0">
                <a:solidFill>
                  <a:srgbClr val="000000"/>
                </a:solidFill>
                <a:latin typeface="Calibri"/>
                <a:ea typeface="Calibri"/>
                <a:cs typeface="Calibri"/>
                <a:sym typeface="Calibri"/>
              </a:endParaRPr>
            </a:p>
          </p:txBody>
        </p:sp>
        <p:cxnSp>
          <p:nvCxnSpPr>
            <p:cNvPr id="71" name="Straight Connector 70">
              <a:extLst>
                <a:ext uri="{FF2B5EF4-FFF2-40B4-BE49-F238E27FC236}">
                  <a16:creationId xmlns:a16="http://schemas.microsoft.com/office/drawing/2014/main" id="{CBD12472-4FCB-EE4D-BC4C-22EABA251ED9}"/>
                </a:ext>
              </a:extLst>
            </p:cNvPr>
            <p:cNvCxnSpPr>
              <a:cxnSpLocks/>
            </p:cNvCxnSpPr>
            <p:nvPr/>
          </p:nvCxnSpPr>
          <p:spPr>
            <a:xfrm>
              <a:off x="8041741" y="4013664"/>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3" name="Straight Connector 72">
              <a:extLst>
                <a:ext uri="{FF2B5EF4-FFF2-40B4-BE49-F238E27FC236}">
                  <a16:creationId xmlns:a16="http://schemas.microsoft.com/office/drawing/2014/main" id="{9E4B8EDC-52EE-824A-A85F-96F3A855261E}"/>
                </a:ext>
              </a:extLst>
            </p:cNvPr>
            <p:cNvCxnSpPr>
              <a:cxnSpLocks/>
            </p:cNvCxnSpPr>
            <p:nvPr/>
          </p:nvCxnSpPr>
          <p:spPr>
            <a:xfrm>
              <a:off x="9539579" y="3054599"/>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4" name="Oval 73">
              <a:extLst>
                <a:ext uri="{FF2B5EF4-FFF2-40B4-BE49-F238E27FC236}">
                  <a16:creationId xmlns:a16="http://schemas.microsoft.com/office/drawing/2014/main" id="{E5554BA2-2439-AF41-848D-15D80EECEC11}"/>
                </a:ext>
              </a:extLst>
            </p:cNvPr>
            <p:cNvSpPr/>
            <p:nvPr/>
          </p:nvSpPr>
          <p:spPr>
            <a:xfrm>
              <a:off x="10190045" y="30033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63B59A18-2CB6-6740-A167-CF591FD58BAB}"/>
                </a:ext>
              </a:extLst>
            </p:cNvPr>
            <p:cNvCxnSpPr>
              <a:cxnSpLocks/>
            </p:cNvCxnSpPr>
            <p:nvPr/>
          </p:nvCxnSpPr>
          <p:spPr>
            <a:xfrm>
              <a:off x="11652244" y="3036923"/>
              <a:ext cx="0" cy="116597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6" name="Group 222">
              <a:extLst>
                <a:ext uri="{FF2B5EF4-FFF2-40B4-BE49-F238E27FC236}">
                  <a16:creationId xmlns:a16="http://schemas.microsoft.com/office/drawing/2014/main" id="{39C65D11-E840-0B4D-9195-0F327921E2AA}"/>
                </a:ext>
              </a:extLst>
            </p:cNvPr>
            <p:cNvGrpSpPr>
              <a:grpSpLocks/>
            </p:cNvGrpSpPr>
            <p:nvPr/>
          </p:nvGrpSpPr>
          <p:grpSpPr bwMode="auto">
            <a:xfrm>
              <a:off x="11496019" y="4072268"/>
              <a:ext cx="304800" cy="381000"/>
              <a:chOff x="4272" y="3072"/>
              <a:chExt cx="192" cy="240"/>
            </a:xfrm>
          </p:grpSpPr>
          <p:sp>
            <p:nvSpPr>
              <p:cNvPr id="77" name="Line 99">
                <a:extLst>
                  <a:ext uri="{FF2B5EF4-FFF2-40B4-BE49-F238E27FC236}">
                    <a16:creationId xmlns:a16="http://schemas.microsoft.com/office/drawing/2014/main" id="{09E81F49-0FFE-3A4C-BB07-84969EE0DE4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0">
                <a:extLst>
                  <a:ext uri="{FF2B5EF4-FFF2-40B4-BE49-F238E27FC236}">
                    <a16:creationId xmlns:a16="http://schemas.microsoft.com/office/drawing/2014/main" id="{10170E6F-5459-2F4E-A065-9203D3FA084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1">
                <a:extLst>
                  <a:ext uri="{FF2B5EF4-FFF2-40B4-BE49-F238E27FC236}">
                    <a16:creationId xmlns:a16="http://schemas.microsoft.com/office/drawing/2014/main" id="{D10A9E84-C725-8646-8D53-B606E9EFA68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2">
                <a:extLst>
                  <a:ext uri="{FF2B5EF4-FFF2-40B4-BE49-F238E27FC236}">
                    <a16:creationId xmlns:a16="http://schemas.microsoft.com/office/drawing/2014/main" id="{E73AE25A-ACC2-974D-9436-30AEA7769C1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3">
                <a:extLst>
                  <a:ext uri="{FF2B5EF4-FFF2-40B4-BE49-F238E27FC236}">
                    <a16:creationId xmlns:a16="http://schemas.microsoft.com/office/drawing/2014/main" id="{DD69266F-FEFC-D548-AFAC-FFB251F564B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4">
                <a:extLst>
                  <a:ext uri="{FF2B5EF4-FFF2-40B4-BE49-F238E27FC236}">
                    <a16:creationId xmlns:a16="http://schemas.microsoft.com/office/drawing/2014/main" id="{A9026A73-3D13-5648-BF72-D5E1DB7C979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3" name="Straight Connector 82">
              <a:extLst>
                <a:ext uri="{FF2B5EF4-FFF2-40B4-BE49-F238E27FC236}">
                  <a16:creationId xmlns:a16="http://schemas.microsoft.com/office/drawing/2014/main" id="{73CD4AC8-50F6-2247-9933-92C7EBC8329F}"/>
                </a:ext>
              </a:extLst>
            </p:cNvPr>
            <p:cNvCxnSpPr>
              <a:cxnSpLocks/>
            </p:cNvCxnSpPr>
            <p:nvPr/>
          </p:nvCxnSpPr>
          <p:spPr>
            <a:xfrm>
              <a:off x="8058713" y="4011269"/>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6" name="Oval 85">
              <a:extLst>
                <a:ext uri="{FF2B5EF4-FFF2-40B4-BE49-F238E27FC236}">
                  <a16:creationId xmlns:a16="http://schemas.microsoft.com/office/drawing/2014/main" id="{4C0CD11B-DCC7-BF46-A081-76846A0C0B74}"/>
                </a:ext>
              </a:extLst>
            </p:cNvPr>
            <p:cNvSpPr/>
            <p:nvPr/>
          </p:nvSpPr>
          <p:spPr>
            <a:xfrm>
              <a:off x="8013154" y="437498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678058BF-382F-F542-8E45-4E8A9DB0066D}"/>
                </a:ext>
              </a:extLst>
            </p:cNvPr>
            <p:cNvSpPr txBox="1"/>
            <p:nvPr/>
          </p:nvSpPr>
          <p:spPr>
            <a:xfrm>
              <a:off x="7656352" y="3119389"/>
              <a:ext cx="50916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33</a:t>
              </a:r>
            </a:p>
          </p:txBody>
        </p:sp>
        <p:sp>
          <p:nvSpPr>
            <p:cNvPr id="88" name="TextBox 87">
              <a:extLst>
                <a:ext uri="{FF2B5EF4-FFF2-40B4-BE49-F238E27FC236}">
                  <a16:creationId xmlns:a16="http://schemas.microsoft.com/office/drawing/2014/main" id="{3A1CE062-5DE1-2045-9119-A17C4F8795A2}"/>
                </a:ext>
              </a:extLst>
            </p:cNvPr>
            <p:cNvSpPr txBox="1"/>
            <p:nvPr/>
          </p:nvSpPr>
          <p:spPr>
            <a:xfrm>
              <a:off x="9716025" y="3267060"/>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34</a:t>
              </a:r>
            </a:p>
            <a:p>
              <a:pPr defTabSz="457200" latinLnBrk="1" hangingPunct="0"/>
              <a:r>
                <a:rPr lang="en-US" sz="1400" dirty="0">
                  <a:solidFill>
                    <a:srgbClr val="000000"/>
                  </a:solidFill>
                </a:rPr>
                <a:t>50 pF</a:t>
              </a:r>
            </a:p>
          </p:txBody>
        </p:sp>
        <p:sp>
          <p:nvSpPr>
            <p:cNvPr id="89" name="TextBox 88">
              <a:extLst>
                <a:ext uri="{FF2B5EF4-FFF2-40B4-BE49-F238E27FC236}">
                  <a16:creationId xmlns:a16="http://schemas.microsoft.com/office/drawing/2014/main" id="{175A2BD4-4A63-134B-8CB4-7123AA4688B4}"/>
                </a:ext>
              </a:extLst>
            </p:cNvPr>
            <p:cNvSpPr txBox="1"/>
            <p:nvPr/>
          </p:nvSpPr>
          <p:spPr>
            <a:xfrm>
              <a:off x="10274959" y="4019727"/>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4.91 MHz</a:t>
              </a:r>
            </a:p>
          </p:txBody>
        </p:sp>
        <p:sp>
          <p:nvSpPr>
            <p:cNvPr id="91" name="TextBox 90">
              <a:extLst>
                <a:ext uri="{FF2B5EF4-FFF2-40B4-BE49-F238E27FC236}">
                  <a16:creationId xmlns:a16="http://schemas.microsoft.com/office/drawing/2014/main" id="{45638F3E-2B5F-C74A-A1E2-84B289DEB832}"/>
                </a:ext>
              </a:extLst>
            </p:cNvPr>
            <p:cNvSpPr txBox="1"/>
            <p:nvPr/>
          </p:nvSpPr>
          <p:spPr>
            <a:xfrm>
              <a:off x="7906612" y="4499575"/>
              <a:ext cx="79057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Buffer</a:t>
              </a:r>
            </a:p>
            <a:p>
              <a:pPr defTabSz="457200" latinLnBrk="1" hangingPunct="0"/>
              <a:r>
                <a:rPr lang="en-US" sz="1400" dirty="0">
                  <a:solidFill>
                    <a:srgbClr val="000000"/>
                  </a:solidFill>
                </a:rPr>
                <a:t>Amp</a:t>
              </a:r>
            </a:p>
          </p:txBody>
        </p:sp>
        <p:sp>
          <p:nvSpPr>
            <p:cNvPr id="94" name="TextBox 93">
              <a:extLst>
                <a:ext uri="{FF2B5EF4-FFF2-40B4-BE49-F238E27FC236}">
                  <a16:creationId xmlns:a16="http://schemas.microsoft.com/office/drawing/2014/main" id="{982AAA41-0845-9A41-A12F-522A90B05AED}"/>
                </a:ext>
              </a:extLst>
            </p:cNvPr>
            <p:cNvSpPr txBox="1"/>
            <p:nvPr/>
          </p:nvSpPr>
          <p:spPr>
            <a:xfrm>
              <a:off x="7362472" y="1793968"/>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TX VFO</a:t>
              </a:r>
            </a:p>
          </p:txBody>
        </p:sp>
        <p:cxnSp>
          <p:nvCxnSpPr>
            <p:cNvPr id="95" name="Straight Arrow Connector 94">
              <a:extLst>
                <a:ext uri="{FF2B5EF4-FFF2-40B4-BE49-F238E27FC236}">
                  <a16:creationId xmlns:a16="http://schemas.microsoft.com/office/drawing/2014/main" id="{440FF5F0-FF9C-E847-97AB-4D519D46F1EA}"/>
                </a:ext>
              </a:extLst>
            </p:cNvPr>
            <p:cNvCxnSpPr>
              <a:cxnSpLocks/>
            </p:cNvCxnSpPr>
            <p:nvPr/>
          </p:nvCxnSpPr>
          <p:spPr>
            <a:xfrm flipV="1">
              <a:off x="10169004" y="3243640"/>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6" name="Straight Connector 95">
              <a:extLst>
                <a:ext uri="{FF2B5EF4-FFF2-40B4-BE49-F238E27FC236}">
                  <a16:creationId xmlns:a16="http://schemas.microsoft.com/office/drawing/2014/main" id="{A02A077C-A9EC-7048-ADC1-6C5C01109B60}"/>
                </a:ext>
              </a:extLst>
            </p:cNvPr>
            <p:cNvCxnSpPr>
              <a:cxnSpLocks/>
            </p:cNvCxnSpPr>
            <p:nvPr/>
          </p:nvCxnSpPr>
          <p:spPr>
            <a:xfrm>
              <a:off x="9573689" y="3801683"/>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7" name="Group 209">
              <a:extLst>
                <a:ext uri="{FF2B5EF4-FFF2-40B4-BE49-F238E27FC236}">
                  <a16:creationId xmlns:a16="http://schemas.microsoft.com/office/drawing/2014/main" id="{5D1F0EB9-C78D-CF4F-AF85-1D46E9F95113}"/>
                </a:ext>
              </a:extLst>
            </p:cNvPr>
            <p:cNvGrpSpPr>
              <a:grpSpLocks/>
            </p:cNvGrpSpPr>
            <p:nvPr/>
          </p:nvGrpSpPr>
          <p:grpSpPr bwMode="auto">
            <a:xfrm rot="16200000">
              <a:off x="11181957" y="3430713"/>
              <a:ext cx="152400" cy="762000"/>
              <a:chOff x="3935" y="1728"/>
              <a:chExt cx="96" cy="480"/>
            </a:xfrm>
          </p:grpSpPr>
          <p:sp>
            <p:nvSpPr>
              <p:cNvPr id="98" name="Arc 59">
                <a:extLst>
                  <a:ext uri="{FF2B5EF4-FFF2-40B4-BE49-F238E27FC236}">
                    <a16:creationId xmlns:a16="http://schemas.microsoft.com/office/drawing/2014/main" id="{45C41F85-5FAF-9746-B67A-6FAA0AB1A9B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Arc 60">
                <a:extLst>
                  <a:ext uri="{FF2B5EF4-FFF2-40B4-BE49-F238E27FC236}">
                    <a16:creationId xmlns:a16="http://schemas.microsoft.com/office/drawing/2014/main" id="{C32F439F-152C-0840-A362-32880F58DC3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Arc 61">
                <a:extLst>
                  <a:ext uri="{FF2B5EF4-FFF2-40B4-BE49-F238E27FC236}">
                    <a16:creationId xmlns:a16="http://schemas.microsoft.com/office/drawing/2014/main" id="{10FD1C63-1F65-9840-90F9-B5DBD183AF51}"/>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62">
                <a:extLst>
                  <a:ext uri="{FF2B5EF4-FFF2-40B4-BE49-F238E27FC236}">
                    <a16:creationId xmlns:a16="http://schemas.microsoft.com/office/drawing/2014/main" id="{4387DC06-A0E5-F04A-808B-52C039D869A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Line 63">
                <a:extLst>
                  <a:ext uri="{FF2B5EF4-FFF2-40B4-BE49-F238E27FC236}">
                    <a16:creationId xmlns:a16="http://schemas.microsoft.com/office/drawing/2014/main" id="{B2ED6753-BCEC-074D-B552-F1A65C85928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64">
                <a:extLst>
                  <a:ext uri="{FF2B5EF4-FFF2-40B4-BE49-F238E27FC236}">
                    <a16:creationId xmlns:a16="http://schemas.microsoft.com/office/drawing/2014/main" id="{40329D44-F6EB-4945-A244-DF9476D3E3C6}"/>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Arc 65">
                <a:extLst>
                  <a:ext uri="{FF2B5EF4-FFF2-40B4-BE49-F238E27FC236}">
                    <a16:creationId xmlns:a16="http://schemas.microsoft.com/office/drawing/2014/main" id="{25E26BD8-9E40-974A-8D08-5B57B43C209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Arc 66">
                <a:extLst>
                  <a:ext uri="{FF2B5EF4-FFF2-40B4-BE49-F238E27FC236}">
                    <a16:creationId xmlns:a16="http://schemas.microsoft.com/office/drawing/2014/main" id="{18E53918-8919-1941-B3F3-45009A5919F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6" name="Arc 67">
                <a:extLst>
                  <a:ext uri="{FF2B5EF4-FFF2-40B4-BE49-F238E27FC236}">
                    <a16:creationId xmlns:a16="http://schemas.microsoft.com/office/drawing/2014/main" id="{054D714D-5443-704C-A247-5D912AC2B0E6}"/>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68">
                <a:extLst>
                  <a:ext uri="{FF2B5EF4-FFF2-40B4-BE49-F238E27FC236}">
                    <a16:creationId xmlns:a16="http://schemas.microsoft.com/office/drawing/2014/main" id="{615A4F96-2E12-F14F-8B31-D01EF0C3406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8" name="Arc 69">
                <a:extLst>
                  <a:ext uri="{FF2B5EF4-FFF2-40B4-BE49-F238E27FC236}">
                    <a16:creationId xmlns:a16="http://schemas.microsoft.com/office/drawing/2014/main" id="{90F19C97-F205-744D-AF34-5F59475D4EF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Arc 70">
                <a:extLst>
                  <a:ext uri="{FF2B5EF4-FFF2-40B4-BE49-F238E27FC236}">
                    <a16:creationId xmlns:a16="http://schemas.microsoft.com/office/drawing/2014/main" id="{4460C07E-E890-914D-932B-33885A07F1D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71">
                <a:extLst>
                  <a:ext uri="{FF2B5EF4-FFF2-40B4-BE49-F238E27FC236}">
                    <a16:creationId xmlns:a16="http://schemas.microsoft.com/office/drawing/2014/main" id="{370EC1CE-01EB-6049-8E46-2BB04E8B192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111" name="Straight Connector 110">
              <a:extLst>
                <a:ext uri="{FF2B5EF4-FFF2-40B4-BE49-F238E27FC236}">
                  <a16:creationId xmlns:a16="http://schemas.microsoft.com/office/drawing/2014/main" id="{5E56B973-AA93-8642-B883-7EEDA37572D0}"/>
                </a:ext>
              </a:extLst>
            </p:cNvPr>
            <p:cNvCxnSpPr>
              <a:cxnSpLocks/>
            </p:cNvCxnSpPr>
            <p:nvPr/>
          </p:nvCxnSpPr>
          <p:spPr>
            <a:xfrm>
              <a:off x="10834556" y="3046429"/>
              <a:ext cx="81389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2" name="TextBox 111">
              <a:extLst>
                <a:ext uri="{FF2B5EF4-FFF2-40B4-BE49-F238E27FC236}">
                  <a16:creationId xmlns:a16="http://schemas.microsoft.com/office/drawing/2014/main" id="{B74A2B4F-444C-4D46-8B74-EFC4213306C7}"/>
                </a:ext>
              </a:extLst>
            </p:cNvPr>
            <p:cNvSpPr txBox="1"/>
            <p:nvPr/>
          </p:nvSpPr>
          <p:spPr>
            <a:xfrm>
              <a:off x="10898364" y="3232092"/>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5</a:t>
              </a:r>
            </a:p>
            <a:p>
              <a:pPr defTabSz="457200" latinLnBrk="1" hangingPunct="0"/>
              <a:r>
                <a:rPr lang="en-US" sz="1400" dirty="0">
                  <a:solidFill>
                    <a:srgbClr val="000000"/>
                  </a:solidFill>
                </a:rPr>
                <a:t>18 </a:t>
              </a:r>
              <a:r>
                <a:rPr lang="en-US" sz="1400" dirty="0" err="1">
                  <a:solidFill>
                    <a:srgbClr val="000000"/>
                  </a:solidFill>
                </a:rPr>
                <a:t>uH</a:t>
              </a:r>
              <a:endParaRPr lang="en-US" sz="1400" dirty="0">
                <a:solidFill>
                  <a:srgbClr val="000000"/>
                </a:solidFill>
              </a:endParaRPr>
            </a:p>
          </p:txBody>
        </p:sp>
        <p:grpSp>
          <p:nvGrpSpPr>
            <p:cNvPr id="113" name="Group 210">
              <a:extLst>
                <a:ext uri="{FF2B5EF4-FFF2-40B4-BE49-F238E27FC236}">
                  <a16:creationId xmlns:a16="http://schemas.microsoft.com/office/drawing/2014/main" id="{DF013AC9-4BFF-CD41-8ADB-E62DE2E82322}"/>
                </a:ext>
              </a:extLst>
            </p:cNvPr>
            <p:cNvGrpSpPr>
              <a:grpSpLocks/>
            </p:cNvGrpSpPr>
            <p:nvPr/>
          </p:nvGrpSpPr>
          <p:grpSpPr bwMode="auto">
            <a:xfrm rot="5400000">
              <a:off x="7900606" y="2322737"/>
              <a:ext cx="304800" cy="762000"/>
              <a:chOff x="3216" y="1728"/>
              <a:chExt cx="192" cy="480"/>
            </a:xfrm>
          </p:grpSpPr>
          <p:sp>
            <p:nvSpPr>
              <p:cNvPr id="114" name="Line 8">
                <a:extLst>
                  <a:ext uri="{FF2B5EF4-FFF2-40B4-BE49-F238E27FC236}">
                    <a16:creationId xmlns:a16="http://schemas.microsoft.com/office/drawing/2014/main" id="{F16CF77F-7751-5241-AF3F-04B17D92199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9">
                <a:extLst>
                  <a:ext uri="{FF2B5EF4-FFF2-40B4-BE49-F238E27FC236}">
                    <a16:creationId xmlns:a16="http://schemas.microsoft.com/office/drawing/2014/main" id="{3498E83C-1CC5-8E4C-9CB4-156E5ADC249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0">
                <a:extLst>
                  <a:ext uri="{FF2B5EF4-FFF2-40B4-BE49-F238E27FC236}">
                    <a16:creationId xmlns:a16="http://schemas.microsoft.com/office/drawing/2014/main" id="{609B30EF-B225-D341-A563-868CB29AED1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11">
                <a:extLst>
                  <a:ext uri="{FF2B5EF4-FFF2-40B4-BE49-F238E27FC236}">
                    <a16:creationId xmlns:a16="http://schemas.microsoft.com/office/drawing/2014/main" id="{507B1E53-A93F-F84E-BA71-A3EA691852A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8" name="TextBox 117">
              <a:extLst>
                <a:ext uri="{FF2B5EF4-FFF2-40B4-BE49-F238E27FC236}">
                  <a16:creationId xmlns:a16="http://schemas.microsoft.com/office/drawing/2014/main" id="{54A6454E-283C-1C40-B265-FC7E50D4CE31}"/>
                </a:ext>
              </a:extLst>
            </p:cNvPr>
            <p:cNvSpPr txBox="1"/>
            <p:nvPr/>
          </p:nvSpPr>
          <p:spPr>
            <a:xfrm>
              <a:off x="7845336" y="1986710"/>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31</a:t>
              </a:r>
            </a:p>
            <a:p>
              <a:pPr defTabSz="457200" latinLnBrk="1" hangingPunct="0"/>
              <a:r>
                <a:rPr lang="en-US" sz="1400" dirty="0">
                  <a:solidFill>
                    <a:srgbClr val="000000"/>
                  </a:solidFill>
                </a:rPr>
                <a:t>5 pF</a:t>
              </a:r>
            </a:p>
          </p:txBody>
        </p:sp>
        <p:cxnSp>
          <p:nvCxnSpPr>
            <p:cNvPr id="119" name="Straight Connector 118">
              <a:extLst>
                <a:ext uri="{FF2B5EF4-FFF2-40B4-BE49-F238E27FC236}">
                  <a16:creationId xmlns:a16="http://schemas.microsoft.com/office/drawing/2014/main" id="{4AD75414-A82D-5045-9939-84ACD420925C}"/>
                </a:ext>
              </a:extLst>
            </p:cNvPr>
            <p:cNvCxnSpPr>
              <a:cxnSpLocks/>
            </p:cNvCxnSpPr>
            <p:nvPr/>
          </p:nvCxnSpPr>
          <p:spPr>
            <a:xfrm>
              <a:off x="7683534" y="2170722"/>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0" name="Oval 119">
              <a:extLst>
                <a:ext uri="{FF2B5EF4-FFF2-40B4-BE49-F238E27FC236}">
                  <a16:creationId xmlns:a16="http://schemas.microsoft.com/office/drawing/2014/main" id="{B97D4DA0-272C-C945-9995-4B99F31604DF}"/>
                </a:ext>
              </a:extLst>
            </p:cNvPr>
            <p:cNvSpPr/>
            <p:nvPr/>
          </p:nvSpPr>
          <p:spPr>
            <a:xfrm>
              <a:off x="7645820" y="21363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98F0C212-111E-424C-80D8-4B2FD118A2A5}"/>
                </a:ext>
              </a:extLst>
            </p:cNvPr>
            <p:cNvSpPr/>
            <p:nvPr/>
          </p:nvSpPr>
          <p:spPr>
            <a:xfrm>
              <a:off x="10204216" y="375120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F5B3FF1D-A0D8-4B42-A189-CAD2F0CCF969}"/>
                </a:ext>
              </a:extLst>
            </p:cNvPr>
            <p:cNvSpPr/>
            <p:nvPr/>
          </p:nvSpPr>
          <p:spPr>
            <a:xfrm>
              <a:off x="11611258" y="37653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23" name="TextBox 122">
            <a:extLst>
              <a:ext uri="{FF2B5EF4-FFF2-40B4-BE49-F238E27FC236}">
                <a16:creationId xmlns:a16="http://schemas.microsoft.com/office/drawing/2014/main" id="{C3405655-5B86-474A-9661-4740DD0F8927}"/>
              </a:ext>
            </a:extLst>
          </p:cNvPr>
          <p:cNvSpPr txBox="1"/>
          <p:nvPr/>
        </p:nvSpPr>
        <p:spPr>
          <a:xfrm>
            <a:off x="283808" y="1163799"/>
            <a:ext cx="7051574" cy="541105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rPr>
              <a:t>How much would you expect the inductor to lower the oscillation frequency</a:t>
            </a:r>
          </a:p>
          <a:p>
            <a:pPr marL="342900" indent="-342900" defTabSz="457200" hangingPunct="0">
              <a:buFont typeface="+mj-lt"/>
              <a:buAutoNum type="arabicPeriod"/>
            </a:pPr>
            <a:r>
              <a:rPr lang="en-US" sz="2000" dirty="0">
                <a:solidFill>
                  <a:srgbClr val="000000"/>
                </a:solidFill>
              </a:rPr>
              <a:t>Use the TX VFO and the voltage attenuation to calculate the input power from the transmit mixer.  Calculate the gain through the entire chain</a:t>
            </a:r>
          </a:p>
          <a:p>
            <a:pPr marL="342900" indent="-342900" defTabSz="457200" hangingPunct="0">
              <a:buFont typeface="+mj-lt"/>
              <a:buAutoNum type="arabicPeriod"/>
            </a:pPr>
            <a:r>
              <a:rPr lang="en-US" sz="2000" dirty="0">
                <a:solidFill>
                  <a:srgbClr val="000000"/>
                </a:solidFill>
              </a:rPr>
              <a:t>Measure the rise and fall time of keying response</a:t>
            </a:r>
          </a:p>
          <a:p>
            <a:pPr marL="342900" indent="-342900" defTabSz="457200" hangingPunct="0">
              <a:buFont typeface="+mj-lt"/>
              <a:buAutoNum type="arabicPeriod"/>
            </a:pPr>
            <a:r>
              <a:rPr lang="en-US" sz="2000" dirty="0">
                <a:solidFill>
                  <a:srgbClr val="000000"/>
                </a:solidFill>
              </a:rPr>
              <a:t>There is a spurious </a:t>
            </a:r>
            <a:r>
              <a:rPr lang="en-US" sz="2000" dirty="0" err="1">
                <a:solidFill>
                  <a:srgbClr val="000000"/>
                </a:solidFill>
              </a:rPr>
              <a:t>f</a:t>
            </a:r>
            <a:r>
              <a:rPr lang="en-US" sz="2000" baseline="-25000" dirty="0" err="1">
                <a:solidFill>
                  <a:srgbClr val="000000"/>
                </a:solidFill>
              </a:rPr>
              <a:t>mn</a:t>
            </a:r>
            <a:r>
              <a:rPr lang="en-US" sz="2000" dirty="0">
                <a:solidFill>
                  <a:srgbClr val="000000"/>
                </a:solidFill>
              </a:rPr>
              <a:t>=</a:t>
            </a:r>
            <a:r>
              <a:rPr lang="en-US" sz="2000" dirty="0" err="1">
                <a:solidFill>
                  <a:srgbClr val="000000"/>
                </a:solidFill>
              </a:rPr>
              <a:t>mf</a:t>
            </a:r>
            <a:r>
              <a:rPr lang="en-US" sz="2000" baseline="-25000" dirty="0" err="1">
                <a:solidFill>
                  <a:srgbClr val="000000"/>
                </a:solidFill>
              </a:rPr>
              <a:t>vfo</a:t>
            </a:r>
            <a:r>
              <a:rPr lang="en-US" sz="2000" dirty="0" err="1">
                <a:solidFill>
                  <a:srgbClr val="000000"/>
                </a:solidFill>
              </a:rPr>
              <a:t>+nf</a:t>
            </a:r>
            <a:r>
              <a:rPr lang="en-US" sz="2000" baseline="-25000" dirty="0" err="1">
                <a:solidFill>
                  <a:srgbClr val="000000"/>
                </a:solidFill>
              </a:rPr>
              <a:t>to</a:t>
            </a:r>
            <a:r>
              <a:rPr lang="en-US" sz="2000" dirty="0">
                <a:solidFill>
                  <a:srgbClr val="000000"/>
                </a:solidFill>
              </a:rPr>
              <a:t>.</a:t>
            </a:r>
          </a:p>
        </p:txBody>
      </p:sp>
    </p:spTree>
    <p:extLst>
      <p:ext uri="{BB962C8B-B14F-4D97-AF65-F5344CB8AC3E}">
        <p14:creationId xmlns:p14="http://schemas.microsoft.com/office/powerpoint/2010/main" val="156985644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Blank</a:t>
            </a:r>
          </a:p>
        </p:txBody>
      </p:sp>
      <p:sp>
        <p:nvSpPr>
          <p:cNvPr id="15" name="TextBox 14">
            <a:extLst>
              <a:ext uri="{FF2B5EF4-FFF2-40B4-BE49-F238E27FC236}">
                <a16:creationId xmlns:a16="http://schemas.microsoft.com/office/drawing/2014/main" id="{34EE796B-9DCB-DE41-AEA4-31CBF97794EF}"/>
              </a:ext>
            </a:extLst>
          </p:cNvPr>
          <p:cNvSpPr txBox="1"/>
          <p:nvPr/>
        </p:nvSpPr>
        <p:spPr>
          <a:xfrm>
            <a:off x="472108" y="1413172"/>
            <a:ext cx="11529391" cy="499112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defTabSz="457200" latinLnBrk="1" hangingPunct="0"/>
            <a:r>
              <a:rPr lang="en-US" sz="2000" dirty="0">
                <a:solidFill>
                  <a:srgbClr val="000000"/>
                </a:solidFill>
                <a:ea typeface="Cambria Math" panose="02040503050406030204" pitchFamily="18" charset="0"/>
                <a:sym typeface="Calibri"/>
              </a:rPr>
              <a:t>x.</a:t>
            </a:r>
          </a:p>
          <a:p>
            <a:pPr marL="342900" indent="-342900" defTabSz="457200" latinLnBrk="1" hangingPunct="0">
              <a:buFont typeface="Arial" panose="020B0604020202020204" pitchFamily="34" charset="0"/>
              <a:buChar char="•"/>
            </a:pPr>
            <a:endParaRPr lang="en-US" sz="2000" b="1" dirty="0">
              <a:solidFill>
                <a:srgbClr val="000000"/>
              </a:solidFill>
              <a:latin typeface="Calibri"/>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84</a:t>
            </a:fld>
            <a:endParaRPr lang="en-US"/>
          </a:p>
        </p:txBody>
      </p:sp>
    </p:spTree>
    <p:extLst>
      <p:ext uri="{BB962C8B-B14F-4D97-AF65-F5344CB8AC3E}">
        <p14:creationId xmlns:p14="http://schemas.microsoft.com/office/powerpoint/2010/main" val="412863115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76154" y="77306"/>
            <a:ext cx="11529391" cy="769441"/>
          </a:xfrm>
          <a:prstGeom prst="rect">
            <a:avLst/>
          </a:prstGeom>
          <a:noFill/>
        </p:spPr>
        <p:txBody>
          <a:bodyPr wrap="square" rtlCol="0">
            <a:spAutoFit/>
          </a:bodyPr>
          <a:lstStyle/>
          <a:p>
            <a:pPr algn="ctr"/>
            <a:r>
              <a:rPr lang="en-US" sz="4400" dirty="0">
                <a:latin typeface="+mj-lt"/>
              </a:rPr>
              <a:t>Op Amps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2971560" y="1225679"/>
                <a:ext cx="8905250" cy="55613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Ideal op amp</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𝑖𝑛</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sz="2000" dirty="0">
                  <a:solidFill>
                    <a:srgbClr val="000000"/>
                  </a:solidFill>
                  <a:latin typeface="Calibri"/>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𝑉</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𝑜</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r>
                              <a:rPr lang="en-US" sz="2000" b="0" i="1" smtClean="0">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𝑖</m:t>
                            </m:r>
                            <m:r>
                              <a:rPr lang="en-US" sz="2000" i="1">
                                <a:solidFill>
                                  <a:srgbClr val="000000"/>
                                </a:solidFill>
                                <a:latin typeface="Cambria Math" panose="02040503050406030204" pitchFamily="18" charset="0"/>
                                <a:cs typeface="Calibri"/>
                                <a:sym typeface="Calibri"/>
                              </a:rPr>
                              <m:t>,−</m:t>
                            </m:r>
                          </m:sub>
                        </m:sSub>
                      </m:den>
                    </m:f>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𝐴</m:t>
                        </m:r>
                      </m:e>
                      <m:sub>
                        <m:r>
                          <a:rPr lang="en-US" sz="2000" i="1">
                            <a:solidFill>
                              <a:srgbClr val="000000"/>
                            </a:solidFill>
                            <a:latin typeface="Cambria Math" panose="02040503050406030204" pitchFamily="18" charset="0"/>
                            <a:cs typeface="Calibri"/>
                            <a:sym typeface="Calibri"/>
                          </a:rPr>
                          <m:t>𝑉</m:t>
                        </m:r>
                      </m:sub>
                    </m:sSub>
                  </m:oMath>
                </a14:m>
                <a:r>
                  <a:rPr lang="en-US" sz="2000" dirty="0">
                    <a:solidFill>
                      <a:srgbClr val="000000"/>
                    </a:solidFill>
                    <a:latin typeface="Calibri"/>
                    <a:ea typeface="Calibri"/>
                    <a:cs typeface="Calibri"/>
                    <a:sym typeface="Calibri"/>
                  </a:rPr>
                  <a:t> is an op amp parameter between </a:t>
                </a:r>
                <a14:m>
                  <m:oMath xmlns:m="http://schemas.openxmlformats.org/officeDocument/2006/math">
                    <m:sSup>
                      <m:sSupPr>
                        <m:ctrlPr>
                          <a:rPr lang="en-US" sz="200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cs typeface="Calibri"/>
                            <a:sym typeface="Calibri"/>
                          </a:rPr>
                          <m:t>4</m:t>
                        </m:r>
                      </m:sup>
                    </m:sSup>
                  </m:oMath>
                </a14:m>
                <a:r>
                  <a:rPr lang="en-US" sz="2000" dirty="0">
                    <a:solidFill>
                      <a:srgbClr val="000000"/>
                    </a:solidFill>
                    <a:latin typeface="Calibri"/>
                    <a:ea typeface="Calibri"/>
                    <a:cs typeface="Calibri"/>
                    <a:sym typeface="Calibri"/>
                  </a:rPr>
                  <a:t> and </a:t>
                </a:r>
                <a14:m>
                  <m:oMath xmlns:m="http://schemas.openxmlformats.org/officeDocument/2006/math">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cs typeface="Calibri"/>
                            <a:sym typeface="Calibri"/>
                          </a:rPr>
                          <m:t>6</m:t>
                        </m:r>
                      </m:sup>
                    </m:sSup>
                  </m:oMath>
                </a14:m>
                <a:r>
                  <a:rPr lang="en-US" sz="2000" dirty="0">
                    <a:solidFill>
                      <a:srgbClr val="000000"/>
                    </a:solidFill>
                    <a:ea typeface="Calibri"/>
                    <a:cs typeface="Calibri"/>
                    <a:sym typeface="Calibri"/>
                  </a:rPr>
                  <a:t>.</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for negative feedback</a:t>
                </a:r>
              </a:p>
              <a:p>
                <a:pPr marL="285750" indent="-285750" defTabSz="457200" latinLnBrk="1" hangingPunct="0">
                  <a:buFont typeface="Arial" panose="020B0604020202020204" pitchFamily="34" charset="0"/>
                  <a:buChar char="•"/>
                </a:pPr>
                <a:r>
                  <a:rPr lang="en-US" sz="2000" dirty="0">
                    <a:solidFill>
                      <a:srgbClr val="000000"/>
                    </a:solidFill>
                    <a:ea typeface="Calibri"/>
                    <a:cs typeface="Calibri"/>
                    <a:sym typeface="Calibri"/>
                  </a:rPr>
                  <a:t>Example 1:  Inverting amp, we’ll show the gain is </a:t>
                </a: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2</m:t>
                            </m:r>
                          </m:sub>
                        </m:sSub>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1</m:t>
                            </m:r>
                          </m:sub>
                        </m:sSub>
                      </m:den>
                    </m:f>
                  </m:oMath>
                </a14:m>
                <a:endParaRPr lang="en-US" sz="2000"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𝑖𝑛</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1</m:t>
                            </m:r>
                          </m:sub>
                        </m:sSub>
                      </m:den>
                    </m:f>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2</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2</m:t>
                            </m:r>
                          </m:sub>
                        </m:sSub>
                      </m:den>
                    </m:f>
                  </m:oMath>
                </a14:m>
                <a:r>
                  <a:rPr lang="en-US" dirty="0">
                    <a:solidFill>
                      <a:srgbClr val="000000"/>
                    </a:solidFill>
                    <a:ea typeface="Calibri"/>
                    <a:cs typeface="Calibri"/>
                    <a:sym typeface="Calibri"/>
                  </a:rPr>
                  <a:t> since the op amp has infinite input impedance</a:t>
                </a:r>
              </a:p>
              <a:p>
                <a:pPr marL="742950" lvl="1" indent="-285750" defTabSz="457200" latinLnBrk="1" hangingPunct="0">
                  <a:buFont typeface="Arial" panose="020B0604020202020204" pitchFamily="34" charset="0"/>
                  <a:buChar char="•"/>
                </a:pPr>
                <a:r>
                  <a:rPr lang="en-US" dirty="0">
                    <a:solidFill>
                      <a:srgbClr val="000000"/>
                    </a:solidFill>
                    <a:ea typeface="Calibri"/>
                    <a:cs typeface="Calibri"/>
                    <a:sym typeface="Calibri"/>
                  </a:rPr>
                  <a:t>By Kirchhoff,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1</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2</m:t>
                        </m:r>
                      </m:sub>
                    </m:sSub>
                  </m:oMath>
                </a14:m>
                <a:r>
                  <a:rPr lang="en-US" dirty="0">
                    <a:solidFill>
                      <a:srgbClr val="000000"/>
                    </a:solidFill>
                    <a:ea typeface="Calibri"/>
                    <a:cs typeface="Calibri"/>
                    <a:sym typeface="Calibri"/>
                  </a:rPr>
                  <a:t>, so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𝑜𝑢𝑡</m:t>
                        </m:r>
                      </m:sub>
                    </m:sSub>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2</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1</m:t>
                            </m:r>
                          </m:sub>
                        </m:sSub>
                      </m:den>
                    </m:f>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𝑖𝑛</m:t>
                        </m:r>
                      </m:sub>
                    </m:sSub>
                  </m:oMath>
                </a14:m>
                <a:r>
                  <a:rPr lang="en-US" dirty="0">
                    <a:solidFill>
                      <a:srgbClr val="000000"/>
                    </a:solidFill>
                    <a:ea typeface="Calibri"/>
                    <a:cs typeface="Calibri"/>
                    <a:sym typeface="Calibri"/>
                  </a:rPr>
                  <a:t> </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1</m:t>
                        </m:r>
                      </m:sub>
                    </m:sSub>
                  </m:oMath>
                </a14:m>
                <a:endParaRPr lang="en-US"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𝑜𝑢𝑡</m:t>
                        </m:r>
                      </m:sub>
                    </m:sSub>
                  </m:oMath>
                </a14:m>
                <a:r>
                  <a:rPr lang="en-US" dirty="0">
                    <a:solidFill>
                      <a:srgbClr val="000000"/>
                    </a:solidFill>
                    <a:ea typeface="Calibri"/>
                    <a:cs typeface="Calibri"/>
                    <a:sym typeface="Calibri"/>
                  </a:rPr>
                  <a:t> is same as non-inverting.</a:t>
                </a:r>
              </a:p>
              <a:p>
                <a:pPr marL="285750" indent="-285750" defTabSz="457200" latinLnBrk="1" hangingPunct="0">
                  <a:buFont typeface="Arial" panose="020B0604020202020204" pitchFamily="34" charset="0"/>
                  <a:buChar char="•"/>
                </a:pPr>
                <a:r>
                  <a:rPr lang="en-US" sz="2000" dirty="0">
                    <a:solidFill>
                      <a:srgbClr val="000000"/>
                    </a:solidFill>
                    <a:ea typeface="Calibri"/>
                    <a:cs typeface="Calibri"/>
                    <a:sym typeface="Calibri"/>
                  </a:rPr>
                  <a:t>Example 2:  Non-inverting amp</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oMath>
                </a14:m>
                <a:r>
                  <a:rPr lang="en-US" dirty="0">
                    <a:solidFill>
                      <a:srgbClr val="000000"/>
                    </a:solidFill>
                    <a:ea typeface="Calibri"/>
                    <a:cs typeface="Calibri"/>
                    <a:sym typeface="Calibri"/>
                  </a:rPr>
                  <a:t>, so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(1+</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2</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1</m:t>
                            </m:r>
                          </m:sub>
                        </m:sSub>
                      </m:den>
                    </m:f>
                    <m:r>
                      <a:rPr lang="en-US" b="0" i="1" smtClean="0">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𝑖𝑛</m:t>
                        </m:r>
                      </m:sub>
                    </m:sSub>
                  </m:oMath>
                </a14:m>
                <a:r>
                  <a:rPr lang="en-US" dirty="0">
                    <a:solidFill>
                      <a:srgbClr val="000000"/>
                    </a:solidFill>
                    <a:ea typeface="Calibri"/>
                    <a:cs typeface="Calibri"/>
                    <a:sym typeface="Calibri"/>
                  </a:rPr>
                  <a:t> </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𝑖𝑛</m:t>
                        </m:r>
                      </m:sub>
                    </m:sSub>
                    <m:r>
                      <a:rPr lang="en-US" b="0" i="1" smtClean="0">
                        <a:solidFill>
                          <a:srgbClr val="000000"/>
                        </a:solidFill>
                        <a:latin typeface="Cambria Math" panose="02040503050406030204" pitchFamily="18" charset="0"/>
                        <a:cs typeface="Calibri"/>
                        <a:sym typeface="Calibri"/>
                      </a:rPr>
                      <m:t>&gt;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cs typeface="Calibri"/>
                            <a:sym typeface="Calibri"/>
                          </a:rPr>
                          <m:t>6</m:t>
                        </m:r>
                      </m:sup>
                    </m:sSup>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𝑜</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𝑇h</m:t>
                            </m:r>
                          </m:sub>
                        </m:sSub>
                      </m:num>
                      <m:den>
                        <m:r>
                          <a:rPr lang="en-US" b="0" i="1" smtClean="0">
                            <a:solidFill>
                              <a:srgbClr val="000000"/>
                            </a:solidFill>
                            <a:latin typeface="Cambria Math" panose="02040503050406030204" pitchFamily="18" charset="0"/>
                            <a:cs typeface="Calibri"/>
                            <a:sym typeface="Calibri"/>
                          </a:rPr>
                          <m:t>1+</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𝐴</m:t>
                            </m:r>
                          </m:e>
                          <m:sub>
                            <m:r>
                              <a:rPr lang="en-US" b="0" i="1" smtClean="0">
                                <a:solidFill>
                                  <a:srgbClr val="000000"/>
                                </a:solidFill>
                                <a:latin typeface="Cambria Math" panose="02040503050406030204" pitchFamily="18" charset="0"/>
                                <a:cs typeface="Calibri"/>
                                <a:sym typeface="Calibri"/>
                              </a:rPr>
                              <m:t>𝑉</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oMath>
                </a14:m>
                <a:r>
                  <a:rPr lang="en-US" dirty="0">
                    <a:solidFill>
                      <a:srgbClr val="000000"/>
                    </a:solidFill>
                    <a:ea typeface="Calibri"/>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b>
                        </m:sSub>
                      </m:num>
                      <m:den>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b>
                        </m:sSub>
                      </m:den>
                    </m:f>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𝑜</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𝑇h</m:t>
                        </m:r>
                      </m:sub>
                    </m:sSub>
                  </m:oMath>
                </a14:m>
                <a:r>
                  <a:rPr lang="en-US" dirty="0">
                    <a:solidFill>
                      <a:srgbClr val="000000"/>
                    </a:solidFill>
                    <a:ea typeface="Calibri"/>
                    <a:cs typeface="Calibri"/>
                    <a:sym typeface="Calibri"/>
                  </a:rPr>
                  <a:t> is the Thevenin resistance of the op amp</a:t>
                </a:r>
              </a:p>
              <a:p>
                <a:pPr marL="742950" lvl="1"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2971560" y="1225679"/>
                <a:ext cx="8905250" cy="5561335"/>
              </a:xfrm>
              <a:prstGeom prst="rect">
                <a:avLst/>
              </a:prstGeom>
              <a:blipFill>
                <a:blip r:embed="rId3"/>
                <a:stretch>
                  <a:fillRect l="-996" t="-456"/>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85</a:t>
            </a:fld>
            <a:endParaRPr lang="en-US"/>
          </a:p>
        </p:txBody>
      </p:sp>
      <p:grpSp>
        <p:nvGrpSpPr>
          <p:cNvPr id="21" name="Group 20">
            <a:extLst>
              <a:ext uri="{FF2B5EF4-FFF2-40B4-BE49-F238E27FC236}">
                <a16:creationId xmlns:a16="http://schemas.microsoft.com/office/drawing/2014/main" id="{ACD26CF7-B349-2E45-BF8C-830DCB015C4F}"/>
              </a:ext>
            </a:extLst>
          </p:cNvPr>
          <p:cNvGrpSpPr/>
          <p:nvPr/>
        </p:nvGrpSpPr>
        <p:grpSpPr>
          <a:xfrm>
            <a:off x="267135" y="284038"/>
            <a:ext cx="2035716" cy="1320301"/>
            <a:chOff x="450183" y="1253151"/>
            <a:chExt cx="2035716" cy="1320301"/>
          </a:xfrm>
        </p:grpSpPr>
        <p:grpSp>
          <p:nvGrpSpPr>
            <p:cNvPr id="48" name="Group 38">
              <a:extLst>
                <a:ext uri="{FF2B5EF4-FFF2-40B4-BE49-F238E27FC236}">
                  <a16:creationId xmlns:a16="http://schemas.microsoft.com/office/drawing/2014/main" id="{5C8E80FF-3778-B544-A356-B0726089E52B}"/>
                </a:ext>
              </a:extLst>
            </p:cNvPr>
            <p:cNvGrpSpPr>
              <a:grpSpLocks/>
            </p:cNvGrpSpPr>
            <p:nvPr/>
          </p:nvGrpSpPr>
          <p:grpSpPr bwMode="auto">
            <a:xfrm>
              <a:off x="840971" y="1253151"/>
              <a:ext cx="1302026" cy="964090"/>
              <a:chOff x="768" y="240"/>
              <a:chExt cx="1056" cy="864"/>
            </a:xfrm>
          </p:grpSpPr>
          <p:grpSp>
            <p:nvGrpSpPr>
              <p:cNvPr id="49" name="Group 39">
                <a:extLst>
                  <a:ext uri="{FF2B5EF4-FFF2-40B4-BE49-F238E27FC236}">
                    <a16:creationId xmlns:a16="http://schemas.microsoft.com/office/drawing/2014/main" id="{0698FB99-F57D-AC44-AF98-E3BA1418178E}"/>
                  </a:ext>
                </a:extLst>
              </p:cNvPr>
              <p:cNvGrpSpPr>
                <a:grpSpLocks/>
              </p:cNvGrpSpPr>
              <p:nvPr/>
            </p:nvGrpSpPr>
            <p:grpSpPr bwMode="auto">
              <a:xfrm>
                <a:off x="768" y="240"/>
                <a:ext cx="1056" cy="864"/>
                <a:chOff x="2496" y="1968"/>
                <a:chExt cx="1056" cy="864"/>
              </a:xfrm>
            </p:grpSpPr>
            <p:sp>
              <p:nvSpPr>
                <p:cNvPr id="54" name="Line 40">
                  <a:extLst>
                    <a:ext uri="{FF2B5EF4-FFF2-40B4-BE49-F238E27FC236}">
                      <a16:creationId xmlns:a16="http://schemas.microsoft.com/office/drawing/2014/main" id="{A61717D9-A437-1B49-B9CE-CDC5593A0C17}"/>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41">
                  <a:extLst>
                    <a:ext uri="{FF2B5EF4-FFF2-40B4-BE49-F238E27FC236}">
                      <a16:creationId xmlns:a16="http://schemas.microsoft.com/office/drawing/2014/main" id="{5A1D915D-A23D-C548-89D4-00B2796554F8}"/>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42">
                  <a:extLst>
                    <a:ext uri="{FF2B5EF4-FFF2-40B4-BE49-F238E27FC236}">
                      <a16:creationId xmlns:a16="http://schemas.microsoft.com/office/drawing/2014/main" id="{4FEF2611-6476-2B40-AE27-7F037989AB22}"/>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Freeform 43">
                  <a:extLst>
                    <a:ext uri="{FF2B5EF4-FFF2-40B4-BE49-F238E27FC236}">
                      <a16:creationId xmlns:a16="http://schemas.microsoft.com/office/drawing/2014/main" id="{BC709D1D-B9F0-FB40-81E0-A9FF71B02DC9}"/>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51" name="Line 44">
                <a:extLst>
                  <a:ext uri="{FF2B5EF4-FFF2-40B4-BE49-F238E27FC236}">
                    <a16:creationId xmlns:a16="http://schemas.microsoft.com/office/drawing/2014/main" id="{F229A696-125D-AB4E-8481-5A2240BAB471}"/>
                  </a:ext>
                </a:extLst>
              </p:cNvPr>
              <p:cNvSpPr>
                <a:spLocks noChangeShapeType="1"/>
              </p:cNvSpPr>
              <p:nvPr/>
            </p:nvSpPr>
            <p:spPr bwMode="auto">
              <a:xfrm>
                <a:off x="1008" y="91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2" name="Line 45">
                <a:extLst>
                  <a:ext uri="{FF2B5EF4-FFF2-40B4-BE49-F238E27FC236}">
                    <a16:creationId xmlns:a16="http://schemas.microsoft.com/office/drawing/2014/main" id="{46E0FC62-8121-8D40-85C8-703F46BC1E19}"/>
                  </a:ext>
                </a:extLst>
              </p:cNvPr>
              <p:cNvSpPr>
                <a:spLocks noChangeShapeType="1"/>
              </p:cNvSpPr>
              <p:nvPr/>
            </p:nvSpPr>
            <p:spPr bwMode="auto">
              <a:xfrm>
                <a:off x="1032" y="40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 name="Line 46">
                <a:extLst>
                  <a:ext uri="{FF2B5EF4-FFF2-40B4-BE49-F238E27FC236}">
                    <a16:creationId xmlns:a16="http://schemas.microsoft.com/office/drawing/2014/main" id="{7DF936E2-9C62-CD41-B1D4-8138514EEC5C}"/>
                  </a:ext>
                </a:extLst>
              </p:cNvPr>
              <p:cNvSpPr>
                <a:spLocks noChangeShapeType="1"/>
              </p:cNvSpPr>
              <p:nvPr/>
            </p:nvSpPr>
            <p:spPr bwMode="auto">
              <a:xfrm>
                <a:off x="1008" y="43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2" name="TextBox 1">
              <a:extLst>
                <a:ext uri="{FF2B5EF4-FFF2-40B4-BE49-F238E27FC236}">
                  <a16:creationId xmlns:a16="http://schemas.microsoft.com/office/drawing/2014/main" id="{3FB4153B-BDA6-9046-9835-17216E3591BD}"/>
                </a:ext>
              </a:extLst>
            </p:cNvPr>
            <p:cNvSpPr txBox="1"/>
            <p:nvPr/>
          </p:nvSpPr>
          <p:spPr>
            <a:xfrm>
              <a:off x="2024631" y="1422184"/>
              <a:ext cx="461268" cy="369332"/>
            </a:xfrm>
            <a:prstGeom prst="rect">
              <a:avLst/>
            </a:prstGeom>
            <a:noFill/>
          </p:spPr>
          <p:txBody>
            <a:bodyPr wrap="square" rtlCol="0">
              <a:spAutoFit/>
            </a:bodyPr>
            <a:lstStyle/>
            <a:p>
              <a:r>
                <a:rPr lang="en-US" dirty="0"/>
                <a:t>V</a:t>
              </a:r>
              <a:r>
                <a:rPr lang="en-US" baseline="-25000" dirty="0"/>
                <a:t>o</a:t>
              </a:r>
            </a:p>
          </p:txBody>
        </p:sp>
        <p:sp>
          <p:nvSpPr>
            <p:cNvPr id="58" name="TextBox 57">
              <a:extLst>
                <a:ext uri="{FF2B5EF4-FFF2-40B4-BE49-F238E27FC236}">
                  <a16:creationId xmlns:a16="http://schemas.microsoft.com/office/drawing/2014/main" id="{428DB1D8-536B-B541-996B-AC28B04EB25D}"/>
                </a:ext>
              </a:extLst>
            </p:cNvPr>
            <p:cNvSpPr txBox="1"/>
            <p:nvPr/>
          </p:nvSpPr>
          <p:spPr>
            <a:xfrm>
              <a:off x="450183" y="1496970"/>
              <a:ext cx="461268" cy="369332"/>
            </a:xfrm>
            <a:prstGeom prst="rect">
              <a:avLst/>
            </a:prstGeom>
            <a:noFill/>
          </p:spPr>
          <p:txBody>
            <a:bodyPr wrap="square" rtlCol="0">
              <a:spAutoFit/>
            </a:bodyPr>
            <a:lstStyle/>
            <a:p>
              <a:r>
                <a:rPr lang="en-US" dirty="0"/>
                <a:t>V</a:t>
              </a:r>
              <a:r>
                <a:rPr lang="en-US" baseline="-25000" dirty="0"/>
                <a:t>i</a:t>
              </a:r>
            </a:p>
          </p:txBody>
        </p:sp>
        <p:sp>
          <p:nvSpPr>
            <p:cNvPr id="4" name="TextBox 3">
              <a:extLst>
                <a:ext uri="{FF2B5EF4-FFF2-40B4-BE49-F238E27FC236}">
                  <a16:creationId xmlns:a16="http://schemas.microsoft.com/office/drawing/2014/main" id="{0DA4171C-41D0-9F44-A577-81D003563690}"/>
                </a:ext>
              </a:extLst>
            </p:cNvPr>
            <p:cNvSpPr txBox="1"/>
            <p:nvPr/>
          </p:nvSpPr>
          <p:spPr>
            <a:xfrm>
              <a:off x="647456" y="2204120"/>
              <a:ext cx="1205779" cy="369332"/>
            </a:xfrm>
            <a:prstGeom prst="rect">
              <a:avLst/>
            </a:prstGeom>
            <a:noFill/>
          </p:spPr>
          <p:txBody>
            <a:bodyPr wrap="none" rtlCol="0">
              <a:spAutoFit/>
            </a:bodyPr>
            <a:lstStyle/>
            <a:p>
              <a:r>
                <a:rPr lang="en-US" dirty="0"/>
                <a:t>An op amp</a:t>
              </a:r>
            </a:p>
          </p:txBody>
        </p:sp>
      </p:grpSp>
      <p:grpSp>
        <p:nvGrpSpPr>
          <p:cNvPr id="20" name="Group 19">
            <a:extLst>
              <a:ext uri="{FF2B5EF4-FFF2-40B4-BE49-F238E27FC236}">
                <a16:creationId xmlns:a16="http://schemas.microsoft.com/office/drawing/2014/main" id="{DAD4C6E9-0ADD-344B-9BF1-6ED19AEA918C}"/>
              </a:ext>
            </a:extLst>
          </p:cNvPr>
          <p:cNvGrpSpPr/>
          <p:nvPr/>
        </p:nvGrpSpPr>
        <p:grpSpPr>
          <a:xfrm>
            <a:off x="122629" y="1870192"/>
            <a:ext cx="2848931" cy="2286959"/>
            <a:chOff x="344900" y="3580113"/>
            <a:chExt cx="2848931" cy="2286959"/>
          </a:xfrm>
        </p:grpSpPr>
        <p:grpSp>
          <p:nvGrpSpPr>
            <p:cNvPr id="60" name="Group 39">
              <a:extLst>
                <a:ext uri="{FF2B5EF4-FFF2-40B4-BE49-F238E27FC236}">
                  <a16:creationId xmlns:a16="http://schemas.microsoft.com/office/drawing/2014/main" id="{C6B495E7-8B50-664D-B846-10F53DF02EB7}"/>
                </a:ext>
              </a:extLst>
            </p:cNvPr>
            <p:cNvGrpSpPr>
              <a:grpSpLocks/>
            </p:cNvGrpSpPr>
            <p:nvPr/>
          </p:nvGrpSpPr>
          <p:grpSpPr bwMode="auto">
            <a:xfrm>
              <a:off x="1181256" y="4354510"/>
              <a:ext cx="1302026" cy="964090"/>
              <a:chOff x="2496" y="1968"/>
              <a:chExt cx="1056" cy="864"/>
            </a:xfrm>
          </p:grpSpPr>
          <p:sp>
            <p:nvSpPr>
              <p:cNvPr id="65" name="Line 40">
                <a:extLst>
                  <a:ext uri="{FF2B5EF4-FFF2-40B4-BE49-F238E27FC236}">
                    <a16:creationId xmlns:a16="http://schemas.microsoft.com/office/drawing/2014/main" id="{B68AA9EA-F5EF-B64A-85EE-6B9DE7425511}"/>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41">
                <a:extLst>
                  <a:ext uri="{FF2B5EF4-FFF2-40B4-BE49-F238E27FC236}">
                    <a16:creationId xmlns:a16="http://schemas.microsoft.com/office/drawing/2014/main" id="{E685BE19-9B1D-6940-9077-5FB8AEBD086E}"/>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42">
                <a:extLst>
                  <a:ext uri="{FF2B5EF4-FFF2-40B4-BE49-F238E27FC236}">
                    <a16:creationId xmlns:a16="http://schemas.microsoft.com/office/drawing/2014/main" id="{A14FA81B-55CD-FA4E-870C-88D215B3D6E6}"/>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Freeform 43">
                <a:extLst>
                  <a:ext uri="{FF2B5EF4-FFF2-40B4-BE49-F238E27FC236}">
                    <a16:creationId xmlns:a16="http://schemas.microsoft.com/office/drawing/2014/main" id="{BEB742B3-42EF-5049-9DD0-81A70F153AD0}"/>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69" name="TextBox 68">
              <a:extLst>
                <a:ext uri="{FF2B5EF4-FFF2-40B4-BE49-F238E27FC236}">
                  <a16:creationId xmlns:a16="http://schemas.microsoft.com/office/drawing/2014/main" id="{4CB67DEF-0B5B-B641-BDB7-8BA96ECAF280}"/>
                </a:ext>
              </a:extLst>
            </p:cNvPr>
            <p:cNvSpPr txBox="1"/>
            <p:nvPr/>
          </p:nvSpPr>
          <p:spPr>
            <a:xfrm>
              <a:off x="564345" y="5497740"/>
              <a:ext cx="1488228" cy="369332"/>
            </a:xfrm>
            <a:prstGeom prst="rect">
              <a:avLst/>
            </a:prstGeom>
            <a:noFill/>
          </p:spPr>
          <p:txBody>
            <a:bodyPr wrap="none" rtlCol="0">
              <a:spAutoFit/>
            </a:bodyPr>
            <a:lstStyle/>
            <a:p>
              <a:r>
                <a:rPr lang="en-US" dirty="0"/>
                <a:t>Inverting amp</a:t>
              </a:r>
            </a:p>
          </p:txBody>
        </p:sp>
        <p:sp>
          <p:nvSpPr>
            <p:cNvPr id="70" name="Freeform 12">
              <a:extLst>
                <a:ext uri="{FF2B5EF4-FFF2-40B4-BE49-F238E27FC236}">
                  <a16:creationId xmlns:a16="http://schemas.microsoft.com/office/drawing/2014/main" id="{D0FC80A1-89CF-9A43-9FE7-BC39A0A41D20}"/>
                </a:ext>
              </a:extLst>
            </p:cNvPr>
            <p:cNvSpPr>
              <a:spLocks noChangeAspect="1"/>
            </p:cNvSpPr>
            <p:nvPr/>
          </p:nvSpPr>
          <p:spPr bwMode="auto">
            <a:xfrm rot="5400000">
              <a:off x="1597731" y="375167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1" name="Group 222">
              <a:extLst>
                <a:ext uri="{FF2B5EF4-FFF2-40B4-BE49-F238E27FC236}">
                  <a16:creationId xmlns:a16="http://schemas.microsoft.com/office/drawing/2014/main" id="{2ABE1FDD-DC5C-8C4F-BEA7-3E54C5DC76CC}"/>
                </a:ext>
              </a:extLst>
            </p:cNvPr>
            <p:cNvGrpSpPr>
              <a:grpSpLocks/>
            </p:cNvGrpSpPr>
            <p:nvPr/>
          </p:nvGrpSpPr>
          <p:grpSpPr bwMode="auto">
            <a:xfrm>
              <a:off x="1041759" y="5090921"/>
              <a:ext cx="304800" cy="381000"/>
              <a:chOff x="4272" y="3072"/>
              <a:chExt cx="192" cy="240"/>
            </a:xfrm>
          </p:grpSpPr>
          <p:sp>
            <p:nvSpPr>
              <p:cNvPr id="72" name="Line 99">
                <a:extLst>
                  <a:ext uri="{FF2B5EF4-FFF2-40B4-BE49-F238E27FC236}">
                    <a16:creationId xmlns:a16="http://schemas.microsoft.com/office/drawing/2014/main" id="{619AFFB6-9937-ED45-9F7F-7C555F90CC8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0">
                <a:extLst>
                  <a:ext uri="{FF2B5EF4-FFF2-40B4-BE49-F238E27FC236}">
                    <a16:creationId xmlns:a16="http://schemas.microsoft.com/office/drawing/2014/main" id="{8093F82A-2328-2E43-A900-E1C3B4CF467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1">
                <a:extLst>
                  <a:ext uri="{FF2B5EF4-FFF2-40B4-BE49-F238E27FC236}">
                    <a16:creationId xmlns:a16="http://schemas.microsoft.com/office/drawing/2014/main" id="{65CF2DAE-3F11-8B49-9FEA-3347DBC61AE3}"/>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02">
                <a:extLst>
                  <a:ext uri="{FF2B5EF4-FFF2-40B4-BE49-F238E27FC236}">
                    <a16:creationId xmlns:a16="http://schemas.microsoft.com/office/drawing/2014/main" id="{BAD714B8-9003-5343-AE55-4C3B26CB0E3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3">
                <a:extLst>
                  <a:ext uri="{FF2B5EF4-FFF2-40B4-BE49-F238E27FC236}">
                    <a16:creationId xmlns:a16="http://schemas.microsoft.com/office/drawing/2014/main" id="{9EFBC675-F831-564F-9916-885147F514B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4">
                <a:extLst>
                  <a:ext uri="{FF2B5EF4-FFF2-40B4-BE49-F238E27FC236}">
                    <a16:creationId xmlns:a16="http://schemas.microsoft.com/office/drawing/2014/main" id="{666BB83F-34C3-724E-B39B-FAFFBC3E3F3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8" name="Group 13">
              <a:extLst>
                <a:ext uri="{FF2B5EF4-FFF2-40B4-BE49-F238E27FC236}">
                  <a16:creationId xmlns:a16="http://schemas.microsoft.com/office/drawing/2014/main" id="{5FD39BD3-6547-A242-9499-6760CF56B45A}"/>
                </a:ext>
              </a:extLst>
            </p:cNvPr>
            <p:cNvGrpSpPr>
              <a:grpSpLocks noChangeAspect="1"/>
            </p:cNvGrpSpPr>
            <p:nvPr/>
          </p:nvGrpSpPr>
          <p:grpSpPr bwMode="auto">
            <a:xfrm>
              <a:off x="1222337" y="4493247"/>
              <a:ext cx="152400" cy="152400"/>
              <a:chOff x="1344" y="2064"/>
              <a:chExt cx="192" cy="192"/>
            </a:xfrm>
          </p:grpSpPr>
          <p:sp>
            <p:nvSpPr>
              <p:cNvPr id="79" name="Oval 14">
                <a:extLst>
                  <a:ext uri="{FF2B5EF4-FFF2-40B4-BE49-F238E27FC236}">
                    <a16:creationId xmlns:a16="http://schemas.microsoft.com/office/drawing/2014/main" id="{45E65E74-5EEF-F14F-8859-99854DAE747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0" name="Rectangle 15">
                <a:extLst>
                  <a:ext uri="{FF2B5EF4-FFF2-40B4-BE49-F238E27FC236}">
                    <a16:creationId xmlns:a16="http://schemas.microsoft.com/office/drawing/2014/main" id="{8D91278A-65DF-9648-84F0-91B8F44F32C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7" name="Straight Connector 6">
              <a:extLst>
                <a:ext uri="{FF2B5EF4-FFF2-40B4-BE49-F238E27FC236}">
                  <a16:creationId xmlns:a16="http://schemas.microsoft.com/office/drawing/2014/main" id="{CC152355-0211-1C4B-A7F1-B2D54F6D0788}"/>
                </a:ext>
              </a:extLst>
            </p:cNvPr>
            <p:cNvCxnSpPr/>
            <p:nvPr/>
          </p:nvCxnSpPr>
          <p:spPr>
            <a:xfrm>
              <a:off x="2246550" y="4836555"/>
              <a:ext cx="55083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3" name="Freeform 12">
              <a:extLst>
                <a:ext uri="{FF2B5EF4-FFF2-40B4-BE49-F238E27FC236}">
                  <a16:creationId xmlns:a16="http://schemas.microsoft.com/office/drawing/2014/main" id="{3ACF176C-1DCE-2C45-9BEF-D41E4F54E372}"/>
                </a:ext>
              </a:extLst>
            </p:cNvPr>
            <p:cNvSpPr>
              <a:spLocks noChangeAspect="1"/>
            </p:cNvSpPr>
            <p:nvPr/>
          </p:nvSpPr>
          <p:spPr bwMode="auto">
            <a:xfrm rot="5400000">
              <a:off x="863263" y="417964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4" name="Group 13">
              <a:extLst>
                <a:ext uri="{FF2B5EF4-FFF2-40B4-BE49-F238E27FC236}">
                  <a16:creationId xmlns:a16="http://schemas.microsoft.com/office/drawing/2014/main" id="{C4B3897E-2B1B-054F-8906-716FD351F434}"/>
                </a:ext>
              </a:extLst>
            </p:cNvPr>
            <p:cNvGrpSpPr>
              <a:grpSpLocks noChangeAspect="1"/>
            </p:cNvGrpSpPr>
            <p:nvPr/>
          </p:nvGrpSpPr>
          <p:grpSpPr bwMode="auto">
            <a:xfrm>
              <a:off x="467467" y="4484201"/>
              <a:ext cx="152400" cy="152400"/>
              <a:chOff x="1344" y="2064"/>
              <a:chExt cx="192" cy="192"/>
            </a:xfrm>
          </p:grpSpPr>
          <p:sp>
            <p:nvSpPr>
              <p:cNvPr id="85" name="Oval 14">
                <a:extLst>
                  <a:ext uri="{FF2B5EF4-FFF2-40B4-BE49-F238E27FC236}">
                    <a16:creationId xmlns:a16="http://schemas.microsoft.com/office/drawing/2014/main" id="{C75DFB24-F38A-A540-88EB-BAB8CC5EA01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6" name="Rectangle 15">
                <a:extLst>
                  <a:ext uri="{FF2B5EF4-FFF2-40B4-BE49-F238E27FC236}">
                    <a16:creationId xmlns:a16="http://schemas.microsoft.com/office/drawing/2014/main" id="{6ACEF592-AAD4-A741-80D0-18D015268E5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87" name="Group 13">
              <a:extLst>
                <a:ext uri="{FF2B5EF4-FFF2-40B4-BE49-F238E27FC236}">
                  <a16:creationId xmlns:a16="http://schemas.microsoft.com/office/drawing/2014/main" id="{F120E91D-3EC3-964E-A2F4-D7870D32CC7C}"/>
                </a:ext>
              </a:extLst>
            </p:cNvPr>
            <p:cNvGrpSpPr>
              <a:grpSpLocks noChangeAspect="1"/>
            </p:cNvGrpSpPr>
            <p:nvPr/>
          </p:nvGrpSpPr>
          <p:grpSpPr bwMode="auto">
            <a:xfrm>
              <a:off x="2721188" y="4760355"/>
              <a:ext cx="152400" cy="152400"/>
              <a:chOff x="1344" y="2064"/>
              <a:chExt cx="192" cy="192"/>
            </a:xfrm>
          </p:grpSpPr>
          <p:sp>
            <p:nvSpPr>
              <p:cNvPr id="88" name="Oval 14">
                <a:extLst>
                  <a:ext uri="{FF2B5EF4-FFF2-40B4-BE49-F238E27FC236}">
                    <a16:creationId xmlns:a16="http://schemas.microsoft.com/office/drawing/2014/main" id="{CDB98EE5-0B4C-9E4B-BC9A-24D8866AEB2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9" name="Rectangle 15">
                <a:extLst>
                  <a:ext uri="{FF2B5EF4-FFF2-40B4-BE49-F238E27FC236}">
                    <a16:creationId xmlns:a16="http://schemas.microsoft.com/office/drawing/2014/main" id="{6FCD1A8D-4866-9C4F-9FA7-76DE07D9A42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90" name="Straight Connector 89">
              <a:extLst>
                <a:ext uri="{FF2B5EF4-FFF2-40B4-BE49-F238E27FC236}">
                  <a16:creationId xmlns:a16="http://schemas.microsoft.com/office/drawing/2014/main" id="{55384079-C769-854E-9E73-EDF6169C6116}"/>
                </a:ext>
              </a:extLst>
            </p:cNvPr>
            <p:cNvCxnSpPr>
              <a:cxnSpLocks/>
            </p:cNvCxnSpPr>
            <p:nvPr/>
          </p:nvCxnSpPr>
          <p:spPr>
            <a:xfrm flipV="1">
              <a:off x="1299622" y="4138188"/>
              <a:ext cx="0" cy="4572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B58AB2FC-BC07-3F44-BDFE-8A9D192C9214}"/>
                </a:ext>
              </a:extLst>
            </p:cNvPr>
            <p:cNvCxnSpPr>
              <a:cxnSpLocks/>
            </p:cNvCxnSpPr>
            <p:nvPr/>
          </p:nvCxnSpPr>
          <p:spPr>
            <a:xfrm flipV="1">
              <a:off x="2366422" y="4138188"/>
              <a:ext cx="0" cy="7040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5F8F3D0C-A331-C543-B7F7-EA953FECEE5C}"/>
                </a:ext>
              </a:extLst>
            </p:cNvPr>
            <p:cNvCxnSpPr>
              <a:cxnSpLocks/>
            </p:cNvCxnSpPr>
            <p:nvPr/>
          </p:nvCxnSpPr>
          <p:spPr>
            <a:xfrm>
              <a:off x="1971131" y="4132677"/>
              <a:ext cx="39378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7" name="Group 13">
              <a:extLst>
                <a:ext uri="{FF2B5EF4-FFF2-40B4-BE49-F238E27FC236}">
                  <a16:creationId xmlns:a16="http://schemas.microsoft.com/office/drawing/2014/main" id="{FD3571DC-3D7D-AE4B-B959-5F7F26459602}"/>
                </a:ext>
              </a:extLst>
            </p:cNvPr>
            <p:cNvGrpSpPr>
              <a:grpSpLocks noChangeAspect="1"/>
            </p:cNvGrpSpPr>
            <p:nvPr/>
          </p:nvGrpSpPr>
          <p:grpSpPr bwMode="auto">
            <a:xfrm>
              <a:off x="2289137" y="4759947"/>
              <a:ext cx="152400" cy="152400"/>
              <a:chOff x="1344" y="2064"/>
              <a:chExt cx="192" cy="192"/>
            </a:xfrm>
          </p:grpSpPr>
          <p:sp>
            <p:nvSpPr>
              <p:cNvPr id="98" name="Oval 14">
                <a:extLst>
                  <a:ext uri="{FF2B5EF4-FFF2-40B4-BE49-F238E27FC236}">
                    <a16:creationId xmlns:a16="http://schemas.microsoft.com/office/drawing/2014/main" id="{964E6F34-12F8-7C4A-B3BA-C1DD28ED6AD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9" name="Rectangle 15">
                <a:extLst>
                  <a:ext uri="{FF2B5EF4-FFF2-40B4-BE49-F238E27FC236}">
                    <a16:creationId xmlns:a16="http://schemas.microsoft.com/office/drawing/2014/main" id="{2AAA123B-94D5-4D46-ABD4-42704BE3085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 name="TextBox 10">
              <a:extLst>
                <a:ext uri="{FF2B5EF4-FFF2-40B4-BE49-F238E27FC236}">
                  <a16:creationId xmlns:a16="http://schemas.microsoft.com/office/drawing/2014/main" id="{990CB54A-96DB-D246-B380-607950BD6D9E}"/>
                </a:ext>
              </a:extLst>
            </p:cNvPr>
            <p:cNvSpPr txBox="1"/>
            <p:nvPr/>
          </p:nvSpPr>
          <p:spPr>
            <a:xfrm>
              <a:off x="1569379" y="4143855"/>
              <a:ext cx="567712" cy="369332"/>
            </a:xfrm>
            <a:prstGeom prst="rect">
              <a:avLst/>
            </a:prstGeom>
            <a:noFill/>
          </p:spPr>
          <p:txBody>
            <a:bodyPr wrap="square" rtlCol="0">
              <a:spAutoFit/>
            </a:bodyPr>
            <a:lstStyle/>
            <a:p>
              <a:r>
                <a:rPr lang="en-US" dirty="0"/>
                <a:t>R</a:t>
              </a:r>
              <a:r>
                <a:rPr lang="en-US" baseline="-25000" dirty="0"/>
                <a:t>2</a:t>
              </a:r>
            </a:p>
          </p:txBody>
        </p:sp>
        <p:sp>
          <p:nvSpPr>
            <p:cNvPr id="101" name="TextBox 100">
              <a:extLst>
                <a:ext uri="{FF2B5EF4-FFF2-40B4-BE49-F238E27FC236}">
                  <a16:creationId xmlns:a16="http://schemas.microsoft.com/office/drawing/2014/main" id="{22B09A03-C045-E942-893D-2EA5654098EF}"/>
                </a:ext>
              </a:extLst>
            </p:cNvPr>
            <p:cNvSpPr txBox="1"/>
            <p:nvPr/>
          </p:nvSpPr>
          <p:spPr>
            <a:xfrm>
              <a:off x="753504" y="4130096"/>
              <a:ext cx="567712" cy="369332"/>
            </a:xfrm>
            <a:prstGeom prst="rect">
              <a:avLst/>
            </a:prstGeom>
            <a:noFill/>
          </p:spPr>
          <p:txBody>
            <a:bodyPr wrap="square" rtlCol="0">
              <a:spAutoFit/>
            </a:bodyPr>
            <a:lstStyle/>
            <a:p>
              <a:r>
                <a:rPr lang="en-US" dirty="0"/>
                <a:t>R</a:t>
              </a:r>
              <a:r>
                <a:rPr lang="en-US" baseline="-25000" dirty="0"/>
                <a:t>1</a:t>
              </a:r>
            </a:p>
          </p:txBody>
        </p:sp>
        <p:sp>
          <p:nvSpPr>
            <p:cNvPr id="102" name="TextBox 101">
              <a:extLst>
                <a:ext uri="{FF2B5EF4-FFF2-40B4-BE49-F238E27FC236}">
                  <a16:creationId xmlns:a16="http://schemas.microsoft.com/office/drawing/2014/main" id="{5BF05F69-8DFC-1B46-9F00-F6BCBC53F848}"/>
                </a:ext>
              </a:extLst>
            </p:cNvPr>
            <p:cNvSpPr txBox="1"/>
            <p:nvPr/>
          </p:nvSpPr>
          <p:spPr>
            <a:xfrm>
              <a:off x="2626119" y="4394821"/>
              <a:ext cx="567712" cy="369332"/>
            </a:xfrm>
            <a:prstGeom prst="rect">
              <a:avLst/>
            </a:prstGeom>
            <a:noFill/>
          </p:spPr>
          <p:txBody>
            <a:bodyPr wrap="square" rtlCol="0">
              <a:spAutoFit/>
            </a:bodyPr>
            <a:lstStyle/>
            <a:p>
              <a:r>
                <a:rPr lang="en-US" dirty="0" err="1"/>
                <a:t>V</a:t>
              </a:r>
              <a:r>
                <a:rPr lang="en-US" baseline="-25000" dirty="0" err="1"/>
                <a:t>out</a:t>
              </a:r>
              <a:endParaRPr lang="en-US" baseline="-25000" dirty="0"/>
            </a:p>
          </p:txBody>
        </p:sp>
        <p:sp>
          <p:nvSpPr>
            <p:cNvPr id="103" name="TextBox 102">
              <a:extLst>
                <a:ext uri="{FF2B5EF4-FFF2-40B4-BE49-F238E27FC236}">
                  <a16:creationId xmlns:a16="http://schemas.microsoft.com/office/drawing/2014/main" id="{3209CF27-B99B-FA43-A6AB-9F5CED003020}"/>
                </a:ext>
              </a:extLst>
            </p:cNvPr>
            <p:cNvSpPr txBox="1"/>
            <p:nvPr/>
          </p:nvSpPr>
          <p:spPr>
            <a:xfrm>
              <a:off x="344900" y="4143855"/>
              <a:ext cx="527387" cy="369332"/>
            </a:xfrm>
            <a:prstGeom prst="rect">
              <a:avLst/>
            </a:prstGeom>
            <a:noFill/>
          </p:spPr>
          <p:txBody>
            <a:bodyPr wrap="square" rtlCol="0">
              <a:spAutoFit/>
            </a:bodyPr>
            <a:lstStyle/>
            <a:p>
              <a:r>
                <a:rPr lang="en-US" dirty="0"/>
                <a:t>V</a:t>
              </a:r>
              <a:r>
                <a:rPr lang="en-US" baseline="-25000" dirty="0"/>
                <a:t>in</a:t>
              </a:r>
            </a:p>
          </p:txBody>
        </p:sp>
        <p:sp>
          <p:nvSpPr>
            <p:cNvPr id="104" name="TextBox 103">
              <a:extLst>
                <a:ext uri="{FF2B5EF4-FFF2-40B4-BE49-F238E27FC236}">
                  <a16:creationId xmlns:a16="http://schemas.microsoft.com/office/drawing/2014/main" id="{2F367335-FC3D-B042-BC40-AF94DA39147D}"/>
                </a:ext>
              </a:extLst>
            </p:cNvPr>
            <p:cNvSpPr txBox="1"/>
            <p:nvPr/>
          </p:nvSpPr>
          <p:spPr>
            <a:xfrm>
              <a:off x="755776" y="4650988"/>
              <a:ext cx="400283" cy="369332"/>
            </a:xfrm>
            <a:prstGeom prst="rect">
              <a:avLst/>
            </a:prstGeom>
            <a:noFill/>
          </p:spPr>
          <p:txBody>
            <a:bodyPr wrap="square" rtlCol="0">
              <a:spAutoFit/>
            </a:bodyPr>
            <a:lstStyle/>
            <a:p>
              <a:r>
                <a:rPr lang="en-US" dirty="0"/>
                <a:t>i</a:t>
              </a:r>
              <a:r>
                <a:rPr lang="en-US" baseline="-25000" dirty="0"/>
                <a:t>1</a:t>
              </a:r>
            </a:p>
          </p:txBody>
        </p:sp>
        <p:cxnSp>
          <p:nvCxnSpPr>
            <p:cNvPr id="13" name="Straight Arrow Connector 12">
              <a:extLst>
                <a:ext uri="{FF2B5EF4-FFF2-40B4-BE49-F238E27FC236}">
                  <a16:creationId xmlns:a16="http://schemas.microsoft.com/office/drawing/2014/main" id="{50B4149E-BA80-A248-B42A-2D21E3F6BB58}"/>
                </a:ext>
              </a:extLst>
            </p:cNvPr>
            <p:cNvCxnSpPr>
              <a:cxnSpLocks/>
            </p:cNvCxnSpPr>
            <p:nvPr/>
          </p:nvCxnSpPr>
          <p:spPr>
            <a:xfrm>
              <a:off x="740339" y="4711473"/>
              <a:ext cx="464634" cy="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08" name="TextBox 107">
              <a:extLst>
                <a:ext uri="{FF2B5EF4-FFF2-40B4-BE49-F238E27FC236}">
                  <a16:creationId xmlns:a16="http://schemas.microsoft.com/office/drawing/2014/main" id="{16832310-31D0-CF42-B65F-309F870DAD47}"/>
                </a:ext>
              </a:extLst>
            </p:cNvPr>
            <p:cNvSpPr txBox="1"/>
            <p:nvPr/>
          </p:nvSpPr>
          <p:spPr>
            <a:xfrm>
              <a:off x="1506762" y="3580113"/>
              <a:ext cx="400283" cy="369332"/>
            </a:xfrm>
            <a:prstGeom prst="rect">
              <a:avLst/>
            </a:prstGeom>
            <a:noFill/>
          </p:spPr>
          <p:txBody>
            <a:bodyPr wrap="square" rtlCol="0">
              <a:spAutoFit/>
            </a:bodyPr>
            <a:lstStyle/>
            <a:p>
              <a:r>
                <a:rPr lang="en-US" dirty="0"/>
                <a:t>i</a:t>
              </a:r>
              <a:r>
                <a:rPr lang="en-US" baseline="-25000" dirty="0"/>
                <a:t>2</a:t>
              </a:r>
            </a:p>
          </p:txBody>
        </p:sp>
        <p:cxnSp>
          <p:nvCxnSpPr>
            <p:cNvPr id="109" name="Straight Arrow Connector 108">
              <a:extLst>
                <a:ext uri="{FF2B5EF4-FFF2-40B4-BE49-F238E27FC236}">
                  <a16:creationId xmlns:a16="http://schemas.microsoft.com/office/drawing/2014/main" id="{C829FBAA-9FE5-E54A-AA57-6342BFA322EE}"/>
                </a:ext>
              </a:extLst>
            </p:cNvPr>
            <p:cNvCxnSpPr>
              <a:cxnSpLocks/>
            </p:cNvCxnSpPr>
            <p:nvPr/>
          </p:nvCxnSpPr>
          <p:spPr>
            <a:xfrm flipH="1">
              <a:off x="1431654" y="3949445"/>
              <a:ext cx="425833"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13" name="TextBox 112">
              <a:extLst>
                <a:ext uri="{FF2B5EF4-FFF2-40B4-BE49-F238E27FC236}">
                  <a16:creationId xmlns:a16="http://schemas.microsoft.com/office/drawing/2014/main" id="{0EF286B3-F403-8A4A-B7FD-C83D71578681}"/>
                </a:ext>
              </a:extLst>
            </p:cNvPr>
            <p:cNvSpPr txBox="1"/>
            <p:nvPr/>
          </p:nvSpPr>
          <p:spPr>
            <a:xfrm>
              <a:off x="1386656" y="4912670"/>
              <a:ext cx="302631" cy="369332"/>
            </a:xfrm>
            <a:prstGeom prst="rect">
              <a:avLst/>
            </a:prstGeom>
            <a:noFill/>
          </p:spPr>
          <p:txBody>
            <a:bodyPr wrap="square" rtlCol="0">
              <a:spAutoFit/>
            </a:bodyPr>
            <a:lstStyle/>
            <a:p>
              <a:r>
                <a:rPr lang="en-US" dirty="0"/>
                <a:t>+</a:t>
              </a:r>
              <a:endParaRPr lang="en-US" baseline="-25000" dirty="0"/>
            </a:p>
          </p:txBody>
        </p:sp>
        <p:sp>
          <p:nvSpPr>
            <p:cNvPr id="115" name="TextBox 114">
              <a:extLst>
                <a:ext uri="{FF2B5EF4-FFF2-40B4-BE49-F238E27FC236}">
                  <a16:creationId xmlns:a16="http://schemas.microsoft.com/office/drawing/2014/main" id="{8D79C95E-8D4C-084B-9656-DDE0083BA33C}"/>
                </a:ext>
              </a:extLst>
            </p:cNvPr>
            <p:cNvSpPr txBox="1"/>
            <p:nvPr/>
          </p:nvSpPr>
          <p:spPr>
            <a:xfrm>
              <a:off x="1408428" y="4411931"/>
              <a:ext cx="302631" cy="369332"/>
            </a:xfrm>
            <a:prstGeom prst="rect">
              <a:avLst/>
            </a:prstGeom>
            <a:noFill/>
          </p:spPr>
          <p:txBody>
            <a:bodyPr wrap="square" rtlCol="0">
              <a:spAutoFit/>
            </a:bodyPr>
            <a:lstStyle/>
            <a:p>
              <a:r>
                <a:rPr lang="en-US" dirty="0"/>
                <a:t>-</a:t>
              </a:r>
              <a:endParaRPr lang="en-US" baseline="-25000" dirty="0"/>
            </a:p>
          </p:txBody>
        </p:sp>
      </p:grpSp>
      <p:grpSp>
        <p:nvGrpSpPr>
          <p:cNvPr id="23" name="Group 22">
            <a:extLst>
              <a:ext uri="{FF2B5EF4-FFF2-40B4-BE49-F238E27FC236}">
                <a16:creationId xmlns:a16="http://schemas.microsoft.com/office/drawing/2014/main" id="{ABD152F7-EC13-FF4F-8748-95F28368F3D3}"/>
              </a:ext>
            </a:extLst>
          </p:cNvPr>
          <p:cNvGrpSpPr/>
          <p:nvPr/>
        </p:nvGrpSpPr>
        <p:grpSpPr>
          <a:xfrm>
            <a:off x="157770" y="4278790"/>
            <a:ext cx="2276269" cy="2435491"/>
            <a:chOff x="909624" y="4385323"/>
            <a:chExt cx="2276269" cy="2435491"/>
          </a:xfrm>
        </p:grpSpPr>
        <p:grpSp>
          <p:nvGrpSpPr>
            <p:cNvPr id="118" name="Group 39">
              <a:extLst>
                <a:ext uri="{FF2B5EF4-FFF2-40B4-BE49-F238E27FC236}">
                  <a16:creationId xmlns:a16="http://schemas.microsoft.com/office/drawing/2014/main" id="{852DF1B9-2C8B-2F43-8FBE-05216AEDE5A7}"/>
                </a:ext>
              </a:extLst>
            </p:cNvPr>
            <p:cNvGrpSpPr>
              <a:grpSpLocks/>
            </p:cNvGrpSpPr>
            <p:nvPr/>
          </p:nvGrpSpPr>
          <p:grpSpPr bwMode="auto">
            <a:xfrm>
              <a:off x="1173318" y="4625613"/>
              <a:ext cx="1302026" cy="964090"/>
              <a:chOff x="2496" y="1968"/>
              <a:chExt cx="1056" cy="864"/>
            </a:xfrm>
          </p:grpSpPr>
          <p:sp>
            <p:nvSpPr>
              <p:cNvPr id="155" name="Line 40">
                <a:extLst>
                  <a:ext uri="{FF2B5EF4-FFF2-40B4-BE49-F238E27FC236}">
                    <a16:creationId xmlns:a16="http://schemas.microsoft.com/office/drawing/2014/main" id="{6C437E8E-EAFB-2B43-A689-D5B517AEF780}"/>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Line 41">
                <a:extLst>
                  <a:ext uri="{FF2B5EF4-FFF2-40B4-BE49-F238E27FC236}">
                    <a16:creationId xmlns:a16="http://schemas.microsoft.com/office/drawing/2014/main" id="{0E0D3501-6BB2-E549-A5FC-9DCC0718B7FE}"/>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7" name="Line 42">
                <a:extLst>
                  <a:ext uri="{FF2B5EF4-FFF2-40B4-BE49-F238E27FC236}">
                    <a16:creationId xmlns:a16="http://schemas.microsoft.com/office/drawing/2014/main" id="{0CFA1141-5A9C-E146-84DB-5AEE4E8B84FE}"/>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Freeform 43">
                <a:extLst>
                  <a:ext uri="{FF2B5EF4-FFF2-40B4-BE49-F238E27FC236}">
                    <a16:creationId xmlns:a16="http://schemas.microsoft.com/office/drawing/2014/main" id="{3B9201EC-D58D-324A-AC8D-0121437EC62A}"/>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19" name="TextBox 118">
              <a:extLst>
                <a:ext uri="{FF2B5EF4-FFF2-40B4-BE49-F238E27FC236}">
                  <a16:creationId xmlns:a16="http://schemas.microsoft.com/office/drawing/2014/main" id="{F744D691-BCFC-6D41-835D-010751310FCD}"/>
                </a:ext>
              </a:extLst>
            </p:cNvPr>
            <p:cNvSpPr txBox="1"/>
            <p:nvPr/>
          </p:nvSpPr>
          <p:spPr>
            <a:xfrm>
              <a:off x="918963" y="6451482"/>
              <a:ext cx="1946687" cy="369332"/>
            </a:xfrm>
            <a:prstGeom prst="rect">
              <a:avLst/>
            </a:prstGeom>
            <a:noFill/>
          </p:spPr>
          <p:txBody>
            <a:bodyPr wrap="none" rtlCol="0">
              <a:spAutoFit/>
            </a:bodyPr>
            <a:lstStyle/>
            <a:p>
              <a:r>
                <a:rPr lang="en-US" dirty="0"/>
                <a:t>Noninverting amp</a:t>
              </a:r>
            </a:p>
          </p:txBody>
        </p:sp>
        <p:grpSp>
          <p:nvGrpSpPr>
            <p:cNvPr id="121" name="Group 222">
              <a:extLst>
                <a:ext uri="{FF2B5EF4-FFF2-40B4-BE49-F238E27FC236}">
                  <a16:creationId xmlns:a16="http://schemas.microsoft.com/office/drawing/2014/main" id="{0FEC31EF-C05D-8540-B285-7EDD6A3CF996}"/>
                </a:ext>
              </a:extLst>
            </p:cNvPr>
            <p:cNvGrpSpPr>
              <a:grpSpLocks/>
            </p:cNvGrpSpPr>
            <p:nvPr/>
          </p:nvGrpSpPr>
          <p:grpSpPr bwMode="auto">
            <a:xfrm>
              <a:off x="2197224" y="6096380"/>
              <a:ext cx="304800" cy="381000"/>
              <a:chOff x="4272" y="3072"/>
              <a:chExt cx="192" cy="240"/>
            </a:xfrm>
          </p:grpSpPr>
          <p:sp>
            <p:nvSpPr>
              <p:cNvPr id="149" name="Line 99">
                <a:extLst>
                  <a:ext uri="{FF2B5EF4-FFF2-40B4-BE49-F238E27FC236}">
                    <a16:creationId xmlns:a16="http://schemas.microsoft.com/office/drawing/2014/main" id="{0A2A9E44-5025-8D4B-AEE9-3081B6F1A9F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0">
                <a:extLst>
                  <a:ext uri="{FF2B5EF4-FFF2-40B4-BE49-F238E27FC236}">
                    <a16:creationId xmlns:a16="http://schemas.microsoft.com/office/drawing/2014/main" id="{B318FE8E-77B7-3143-8AD3-2DB4AFA008F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1">
                <a:extLst>
                  <a:ext uri="{FF2B5EF4-FFF2-40B4-BE49-F238E27FC236}">
                    <a16:creationId xmlns:a16="http://schemas.microsoft.com/office/drawing/2014/main" id="{2AC90642-C4E9-C44E-9902-4A1F8DAA931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2">
                <a:extLst>
                  <a:ext uri="{FF2B5EF4-FFF2-40B4-BE49-F238E27FC236}">
                    <a16:creationId xmlns:a16="http://schemas.microsoft.com/office/drawing/2014/main" id="{1E40DA3E-2662-0647-846E-0997F2749B1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 name="Line 103">
                <a:extLst>
                  <a:ext uri="{FF2B5EF4-FFF2-40B4-BE49-F238E27FC236}">
                    <a16:creationId xmlns:a16="http://schemas.microsoft.com/office/drawing/2014/main" id="{AD51905F-7994-CA48-8A40-DC05DD06F2A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4" name="Line 104">
                <a:extLst>
                  <a:ext uri="{FF2B5EF4-FFF2-40B4-BE49-F238E27FC236}">
                    <a16:creationId xmlns:a16="http://schemas.microsoft.com/office/drawing/2014/main" id="{30716EDE-1B27-D349-97AF-87FF8C7DCC4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22" name="Group 13">
              <a:extLst>
                <a:ext uri="{FF2B5EF4-FFF2-40B4-BE49-F238E27FC236}">
                  <a16:creationId xmlns:a16="http://schemas.microsoft.com/office/drawing/2014/main" id="{249AF5DB-DB34-EA4E-B4FA-229B4D017AE3}"/>
                </a:ext>
              </a:extLst>
            </p:cNvPr>
            <p:cNvGrpSpPr>
              <a:grpSpLocks noChangeAspect="1"/>
            </p:cNvGrpSpPr>
            <p:nvPr/>
          </p:nvGrpSpPr>
          <p:grpSpPr bwMode="auto">
            <a:xfrm>
              <a:off x="1083771" y="4764350"/>
              <a:ext cx="152400" cy="152400"/>
              <a:chOff x="1344" y="2064"/>
              <a:chExt cx="192" cy="192"/>
            </a:xfrm>
          </p:grpSpPr>
          <p:sp>
            <p:nvSpPr>
              <p:cNvPr id="147" name="Oval 14">
                <a:extLst>
                  <a:ext uri="{FF2B5EF4-FFF2-40B4-BE49-F238E27FC236}">
                    <a16:creationId xmlns:a16="http://schemas.microsoft.com/office/drawing/2014/main" id="{57999E60-3719-D541-BA16-A7FE7AF4152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8" name="Rectangle 15">
                <a:extLst>
                  <a:ext uri="{FF2B5EF4-FFF2-40B4-BE49-F238E27FC236}">
                    <a16:creationId xmlns:a16="http://schemas.microsoft.com/office/drawing/2014/main" id="{EADDA708-9DA5-DA4D-88C3-5682822B7FC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23" name="Straight Connector 122">
              <a:extLst>
                <a:ext uri="{FF2B5EF4-FFF2-40B4-BE49-F238E27FC236}">
                  <a16:creationId xmlns:a16="http://schemas.microsoft.com/office/drawing/2014/main" id="{54225C3E-9199-F346-9346-49A6C140B6C3}"/>
                </a:ext>
              </a:extLst>
            </p:cNvPr>
            <p:cNvCxnSpPr/>
            <p:nvPr/>
          </p:nvCxnSpPr>
          <p:spPr>
            <a:xfrm>
              <a:off x="2238612" y="5107658"/>
              <a:ext cx="55083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26" name="Group 13">
              <a:extLst>
                <a:ext uri="{FF2B5EF4-FFF2-40B4-BE49-F238E27FC236}">
                  <a16:creationId xmlns:a16="http://schemas.microsoft.com/office/drawing/2014/main" id="{049E458F-4A40-354D-9E92-F29347619345}"/>
                </a:ext>
              </a:extLst>
            </p:cNvPr>
            <p:cNvGrpSpPr>
              <a:grpSpLocks noChangeAspect="1"/>
            </p:cNvGrpSpPr>
            <p:nvPr/>
          </p:nvGrpSpPr>
          <p:grpSpPr bwMode="auto">
            <a:xfrm>
              <a:off x="2713250" y="5031458"/>
              <a:ext cx="152400" cy="152400"/>
              <a:chOff x="1344" y="2064"/>
              <a:chExt cx="192" cy="192"/>
            </a:xfrm>
          </p:grpSpPr>
          <p:sp>
            <p:nvSpPr>
              <p:cNvPr id="143" name="Oval 14">
                <a:extLst>
                  <a:ext uri="{FF2B5EF4-FFF2-40B4-BE49-F238E27FC236}">
                    <a16:creationId xmlns:a16="http://schemas.microsoft.com/office/drawing/2014/main" id="{7A940A8D-0825-E44B-A4A5-6527759ECF6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4" name="Rectangle 15">
                <a:extLst>
                  <a:ext uri="{FF2B5EF4-FFF2-40B4-BE49-F238E27FC236}">
                    <a16:creationId xmlns:a16="http://schemas.microsoft.com/office/drawing/2014/main" id="{6B0E152C-8258-C144-B20A-48CD5B09E3E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28" name="Straight Connector 127">
              <a:extLst>
                <a:ext uri="{FF2B5EF4-FFF2-40B4-BE49-F238E27FC236}">
                  <a16:creationId xmlns:a16="http://schemas.microsoft.com/office/drawing/2014/main" id="{439EF33A-C7F5-6648-A64F-5B8632064163}"/>
                </a:ext>
              </a:extLst>
            </p:cNvPr>
            <p:cNvCxnSpPr>
              <a:cxnSpLocks/>
            </p:cNvCxnSpPr>
            <p:nvPr/>
          </p:nvCxnSpPr>
          <p:spPr>
            <a:xfrm flipV="1">
              <a:off x="1184240" y="5368439"/>
              <a:ext cx="0" cy="2743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1FB13538-A2A2-524E-A483-35D9A4202B84}"/>
                </a:ext>
              </a:extLst>
            </p:cNvPr>
            <p:cNvCxnSpPr>
              <a:cxnSpLocks/>
            </p:cNvCxnSpPr>
            <p:nvPr/>
          </p:nvCxnSpPr>
          <p:spPr>
            <a:xfrm>
              <a:off x="1177355" y="5648170"/>
              <a:ext cx="11887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0" name="Group 13">
              <a:extLst>
                <a:ext uri="{FF2B5EF4-FFF2-40B4-BE49-F238E27FC236}">
                  <a16:creationId xmlns:a16="http://schemas.microsoft.com/office/drawing/2014/main" id="{63BFF4B1-D0C9-DB49-ADB1-70F1BF4715C0}"/>
                </a:ext>
              </a:extLst>
            </p:cNvPr>
            <p:cNvGrpSpPr>
              <a:grpSpLocks noChangeAspect="1"/>
            </p:cNvGrpSpPr>
            <p:nvPr/>
          </p:nvGrpSpPr>
          <p:grpSpPr bwMode="auto">
            <a:xfrm>
              <a:off x="2281199" y="5031050"/>
              <a:ext cx="152400" cy="152400"/>
              <a:chOff x="1344" y="2064"/>
              <a:chExt cx="192" cy="192"/>
            </a:xfrm>
          </p:grpSpPr>
          <p:sp>
            <p:nvSpPr>
              <p:cNvPr id="141" name="Oval 14">
                <a:extLst>
                  <a:ext uri="{FF2B5EF4-FFF2-40B4-BE49-F238E27FC236}">
                    <a16:creationId xmlns:a16="http://schemas.microsoft.com/office/drawing/2014/main" id="{289FBACE-9D59-EF4A-89BC-27F68774EA5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2" name="Rectangle 15">
                <a:extLst>
                  <a:ext uri="{FF2B5EF4-FFF2-40B4-BE49-F238E27FC236}">
                    <a16:creationId xmlns:a16="http://schemas.microsoft.com/office/drawing/2014/main" id="{CE417D57-E41D-884D-B813-2BBE0402B37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1" name="TextBox 130">
              <a:extLst>
                <a:ext uri="{FF2B5EF4-FFF2-40B4-BE49-F238E27FC236}">
                  <a16:creationId xmlns:a16="http://schemas.microsoft.com/office/drawing/2014/main" id="{4ADF48F6-308A-074B-A96E-42665C668375}"/>
                </a:ext>
              </a:extLst>
            </p:cNvPr>
            <p:cNvSpPr txBox="1"/>
            <p:nvPr/>
          </p:nvSpPr>
          <p:spPr>
            <a:xfrm>
              <a:off x="2374537" y="5168759"/>
              <a:ext cx="567712" cy="369332"/>
            </a:xfrm>
            <a:prstGeom prst="rect">
              <a:avLst/>
            </a:prstGeom>
            <a:noFill/>
          </p:spPr>
          <p:txBody>
            <a:bodyPr wrap="square" rtlCol="0">
              <a:spAutoFit/>
            </a:bodyPr>
            <a:lstStyle/>
            <a:p>
              <a:r>
                <a:rPr lang="en-US" dirty="0"/>
                <a:t>R</a:t>
              </a:r>
              <a:r>
                <a:rPr lang="en-US" baseline="-25000" dirty="0"/>
                <a:t>2</a:t>
              </a:r>
            </a:p>
          </p:txBody>
        </p:sp>
        <p:sp>
          <p:nvSpPr>
            <p:cNvPr id="132" name="TextBox 131">
              <a:extLst>
                <a:ext uri="{FF2B5EF4-FFF2-40B4-BE49-F238E27FC236}">
                  <a16:creationId xmlns:a16="http://schemas.microsoft.com/office/drawing/2014/main" id="{95DECE8D-951F-874F-BB75-4940CF6528BE}"/>
                </a:ext>
              </a:extLst>
            </p:cNvPr>
            <p:cNvSpPr txBox="1"/>
            <p:nvPr/>
          </p:nvSpPr>
          <p:spPr>
            <a:xfrm>
              <a:off x="2351299" y="5648170"/>
              <a:ext cx="567712" cy="369332"/>
            </a:xfrm>
            <a:prstGeom prst="rect">
              <a:avLst/>
            </a:prstGeom>
            <a:noFill/>
          </p:spPr>
          <p:txBody>
            <a:bodyPr wrap="square" rtlCol="0">
              <a:spAutoFit/>
            </a:bodyPr>
            <a:lstStyle/>
            <a:p>
              <a:r>
                <a:rPr lang="en-US" dirty="0"/>
                <a:t>R</a:t>
              </a:r>
              <a:r>
                <a:rPr lang="en-US" baseline="-25000" dirty="0"/>
                <a:t>1</a:t>
              </a:r>
            </a:p>
          </p:txBody>
        </p:sp>
        <p:sp>
          <p:nvSpPr>
            <p:cNvPr id="133" name="TextBox 132">
              <a:extLst>
                <a:ext uri="{FF2B5EF4-FFF2-40B4-BE49-F238E27FC236}">
                  <a16:creationId xmlns:a16="http://schemas.microsoft.com/office/drawing/2014/main" id="{A75E84C5-890F-CA48-8D5C-6BDF0F7E116C}"/>
                </a:ext>
              </a:extLst>
            </p:cNvPr>
            <p:cNvSpPr txBox="1"/>
            <p:nvPr/>
          </p:nvSpPr>
          <p:spPr>
            <a:xfrm>
              <a:off x="2618181" y="4665924"/>
              <a:ext cx="567712" cy="369332"/>
            </a:xfrm>
            <a:prstGeom prst="rect">
              <a:avLst/>
            </a:prstGeom>
            <a:noFill/>
          </p:spPr>
          <p:txBody>
            <a:bodyPr wrap="square" rtlCol="0">
              <a:spAutoFit/>
            </a:bodyPr>
            <a:lstStyle/>
            <a:p>
              <a:r>
                <a:rPr lang="en-US" dirty="0" err="1"/>
                <a:t>V</a:t>
              </a:r>
              <a:r>
                <a:rPr lang="en-US" baseline="-25000" dirty="0" err="1"/>
                <a:t>out</a:t>
              </a:r>
              <a:endParaRPr lang="en-US" baseline="-25000" dirty="0"/>
            </a:p>
          </p:txBody>
        </p:sp>
        <p:sp>
          <p:nvSpPr>
            <p:cNvPr id="134" name="TextBox 133">
              <a:extLst>
                <a:ext uri="{FF2B5EF4-FFF2-40B4-BE49-F238E27FC236}">
                  <a16:creationId xmlns:a16="http://schemas.microsoft.com/office/drawing/2014/main" id="{316D48CB-52A9-8D46-8769-B9B874A0C819}"/>
                </a:ext>
              </a:extLst>
            </p:cNvPr>
            <p:cNvSpPr txBox="1"/>
            <p:nvPr/>
          </p:nvSpPr>
          <p:spPr>
            <a:xfrm>
              <a:off x="909624" y="4385323"/>
              <a:ext cx="527387" cy="369332"/>
            </a:xfrm>
            <a:prstGeom prst="rect">
              <a:avLst/>
            </a:prstGeom>
            <a:noFill/>
          </p:spPr>
          <p:txBody>
            <a:bodyPr wrap="square" rtlCol="0">
              <a:spAutoFit/>
            </a:bodyPr>
            <a:lstStyle/>
            <a:p>
              <a:r>
                <a:rPr lang="en-US" dirty="0"/>
                <a:t>V</a:t>
              </a:r>
              <a:r>
                <a:rPr lang="en-US" baseline="-25000" dirty="0"/>
                <a:t>in</a:t>
              </a:r>
            </a:p>
          </p:txBody>
        </p:sp>
        <p:sp>
          <p:nvSpPr>
            <p:cNvPr id="139" name="TextBox 138">
              <a:extLst>
                <a:ext uri="{FF2B5EF4-FFF2-40B4-BE49-F238E27FC236}">
                  <a16:creationId xmlns:a16="http://schemas.microsoft.com/office/drawing/2014/main" id="{42024F10-88F1-7E4E-9DA2-66594DA29C69}"/>
                </a:ext>
              </a:extLst>
            </p:cNvPr>
            <p:cNvSpPr txBox="1"/>
            <p:nvPr/>
          </p:nvSpPr>
          <p:spPr>
            <a:xfrm>
              <a:off x="1359102" y="4672214"/>
              <a:ext cx="302631" cy="369332"/>
            </a:xfrm>
            <a:prstGeom prst="rect">
              <a:avLst/>
            </a:prstGeom>
            <a:noFill/>
          </p:spPr>
          <p:txBody>
            <a:bodyPr wrap="square" rtlCol="0">
              <a:spAutoFit/>
            </a:bodyPr>
            <a:lstStyle/>
            <a:p>
              <a:r>
                <a:rPr lang="en-US" dirty="0"/>
                <a:t>+</a:t>
              </a:r>
              <a:endParaRPr lang="en-US" baseline="-25000" dirty="0"/>
            </a:p>
          </p:txBody>
        </p:sp>
        <p:sp>
          <p:nvSpPr>
            <p:cNvPr id="140" name="TextBox 139">
              <a:extLst>
                <a:ext uri="{FF2B5EF4-FFF2-40B4-BE49-F238E27FC236}">
                  <a16:creationId xmlns:a16="http://schemas.microsoft.com/office/drawing/2014/main" id="{B768B4C3-770D-1C41-87F1-6B3A4B55F67B}"/>
                </a:ext>
              </a:extLst>
            </p:cNvPr>
            <p:cNvSpPr txBox="1"/>
            <p:nvPr/>
          </p:nvSpPr>
          <p:spPr>
            <a:xfrm>
              <a:off x="1400490" y="5183778"/>
              <a:ext cx="302631" cy="369332"/>
            </a:xfrm>
            <a:prstGeom prst="rect">
              <a:avLst/>
            </a:prstGeom>
            <a:noFill/>
          </p:spPr>
          <p:txBody>
            <a:bodyPr wrap="square" rtlCol="0">
              <a:spAutoFit/>
            </a:bodyPr>
            <a:lstStyle/>
            <a:p>
              <a:r>
                <a:rPr lang="en-US" dirty="0"/>
                <a:t>-</a:t>
              </a:r>
              <a:endParaRPr lang="en-US" baseline="-25000" dirty="0"/>
            </a:p>
          </p:txBody>
        </p:sp>
        <p:sp>
          <p:nvSpPr>
            <p:cNvPr id="159" name="Freeform 12">
              <a:extLst>
                <a:ext uri="{FF2B5EF4-FFF2-40B4-BE49-F238E27FC236}">
                  <a16:creationId xmlns:a16="http://schemas.microsoft.com/office/drawing/2014/main" id="{47F38389-1177-ED44-BCF8-8725BDA217A1}"/>
                </a:ext>
              </a:extLst>
            </p:cNvPr>
            <p:cNvSpPr>
              <a:spLocks noChangeAspect="1"/>
            </p:cNvSpPr>
            <p:nvPr/>
          </p:nvSpPr>
          <p:spPr bwMode="auto">
            <a:xfrm>
              <a:off x="2293917" y="5597936"/>
              <a:ext cx="111414" cy="55706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60" name="Freeform 12">
              <a:extLst>
                <a:ext uri="{FF2B5EF4-FFF2-40B4-BE49-F238E27FC236}">
                  <a16:creationId xmlns:a16="http://schemas.microsoft.com/office/drawing/2014/main" id="{3919FF58-D7D0-7B4E-91F0-6324B06836A5}"/>
                </a:ext>
              </a:extLst>
            </p:cNvPr>
            <p:cNvSpPr>
              <a:spLocks noChangeAspect="1"/>
            </p:cNvSpPr>
            <p:nvPr/>
          </p:nvSpPr>
          <p:spPr bwMode="auto">
            <a:xfrm>
              <a:off x="2295592" y="5097196"/>
              <a:ext cx="111414" cy="55706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62" name="Group 13">
              <a:extLst>
                <a:ext uri="{FF2B5EF4-FFF2-40B4-BE49-F238E27FC236}">
                  <a16:creationId xmlns:a16="http://schemas.microsoft.com/office/drawing/2014/main" id="{08F0D3A6-8CC8-144A-B4EC-445A0A94E818}"/>
                </a:ext>
              </a:extLst>
            </p:cNvPr>
            <p:cNvGrpSpPr>
              <a:grpSpLocks noChangeAspect="1"/>
            </p:cNvGrpSpPr>
            <p:nvPr/>
          </p:nvGrpSpPr>
          <p:grpSpPr bwMode="auto">
            <a:xfrm>
              <a:off x="2273424" y="5576159"/>
              <a:ext cx="152400" cy="152400"/>
              <a:chOff x="1344" y="2064"/>
              <a:chExt cx="192" cy="192"/>
            </a:xfrm>
          </p:grpSpPr>
          <p:sp>
            <p:nvSpPr>
              <p:cNvPr id="163" name="Oval 14">
                <a:extLst>
                  <a:ext uri="{FF2B5EF4-FFF2-40B4-BE49-F238E27FC236}">
                    <a16:creationId xmlns:a16="http://schemas.microsoft.com/office/drawing/2014/main" id="{E396BFBB-68FD-714D-85D9-11CE2207706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4" name="Rectangle 15">
                <a:extLst>
                  <a:ext uri="{FF2B5EF4-FFF2-40B4-BE49-F238E27FC236}">
                    <a16:creationId xmlns:a16="http://schemas.microsoft.com/office/drawing/2014/main" id="{43CD3F25-33C7-A240-B257-31B939F10EA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spTree>
    <p:extLst>
      <p:ext uri="{BB962C8B-B14F-4D97-AF65-F5344CB8AC3E}">
        <p14:creationId xmlns:p14="http://schemas.microsoft.com/office/powerpoint/2010/main" val="19282362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61256" y="94256"/>
            <a:ext cx="11958446"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31: Norcal Audio Amp</a:t>
            </a:r>
            <a:endParaRPr sz="4400" dirty="0">
              <a:latin typeface="+mj-lt"/>
            </a:endParaRPr>
          </a:p>
        </p:txBody>
      </p:sp>
      <p:sp>
        <p:nvSpPr>
          <p:cNvPr id="3" name="Slide Number Placeholder 2">
            <a:extLst>
              <a:ext uri="{FF2B5EF4-FFF2-40B4-BE49-F238E27FC236}">
                <a16:creationId xmlns:a16="http://schemas.microsoft.com/office/drawing/2014/main" id="{ACC8C1AD-E2AE-574D-8A07-ADB040A0A26A}"/>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86</a:t>
            </a:fld>
            <a:endParaRPr lang="en-US"/>
          </a:p>
        </p:txBody>
      </p:sp>
      <p:grpSp>
        <p:nvGrpSpPr>
          <p:cNvPr id="9" name="Group 8">
            <a:extLst>
              <a:ext uri="{FF2B5EF4-FFF2-40B4-BE49-F238E27FC236}">
                <a16:creationId xmlns:a16="http://schemas.microsoft.com/office/drawing/2014/main" id="{CC2B986B-E274-5745-B57C-8FF5E29AD44B}"/>
              </a:ext>
            </a:extLst>
          </p:cNvPr>
          <p:cNvGrpSpPr/>
          <p:nvPr/>
        </p:nvGrpSpPr>
        <p:grpSpPr>
          <a:xfrm>
            <a:off x="7702338" y="1386980"/>
            <a:ext cx="4406242" cy="4401696"/>
            <a:chOff x="7400999" y="1386980"/>
            <a:chExt cx="4406242" cy="4401696"/>
          </a:xfrm>
        </p:grpSpPr>
        <p:grpSp>
          <p:nvGrpSpPr>
            <p:cNvPr id="6" name="Group 39">
              <a:extLst>
                <a:ext uri="{FF2B5EF4-FFF2-40B4-BE49-F238E27FC236}">
                  <a16:creationId xmlns:a16="http://schemas.microsoft.com/office/drawing/2014/main" id="{D24F353C-F923-ED43-B677-A95643C03211}"/>
                </a:ext>
              </a:extLst>
            </p:cNvPr>
            <p:cNvGrpSpPr>
              <a:grpSpLocks/>
            </p:cNvGrpSpPr>
            <p:nvPr/>
          </p:nvGrpSpPr>
          <p:grpSpPr bwMode="auto">
            <a:xfrm>
              <a:off x="8453191" y="2824702"/>
              <a:ext cx="1012371" cy="881743"/>
              <a:chOff x="2496" y="1968"/>
              <a:chExt cx="1056" cy="864"/>
            </a:xfrm>
          </p:grpSpPr>
          <p:sp>
            <p:nvSpPr>
              <p:cNvPr id="11" name="Line 40">
                <a:extLst>
                  <a:ext uri="{FF2B5EF4-FFF2-40B4-BE49-F238E27FC236}">
                    <a16:creationId xmlns:a16="http://schemas.microsoft.com/office/drawing/2014/main" id="{158F0731-9F04-5849-9942-2817DDF4CAF3}"/>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41">
                <a:extLst>
                  <a:ext uri="{FF2B5EF4-FFF2-40B4-BE49-F238E27FC236}">
                    <a16:creationId xmlns:a16="http://schemas.microsoft.com/office/drawing/2014/main" id="{F5FA6F0E-0EF0-DF4C-8F2B-CE5B46E70997}"/>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42">
                <a:extLst>
                  <a:ext uri="{FF2B5EF4-FFF2-40B4-BE49-F238E27FC236}">
                    <a16:creationId xmlns:a16="http://schemas.microsoft.com/office/drawing/2014/main" id="{2CDD1DF0-7933-5C44-8F67-F3EDF30C1870}"/>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Freeform 43">
                <a:extLst>
                  <a:ext uri="{FF2B5EF4-FFF2-40B4-BE49-F238E27FC236}">
                    <a16:creationId xmlns:a16="http://schemas.microsoft.com/office/drawing/2014/main" id="{3C5F354D-1FA6-6E40-AEB5-DDCE7B257121}"/>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 name="TextBox 1">
              <a:extLst>
                <a:ext uri="{FF2B5EF4-FFF2-40B4-BE49-F238E27FC236}">
                  <a16:creationId xmlns:a16="http://schemas.microsoft.com/office/drawing/2014/main" id="{71D676C6-EDE4-964B-BB24-FD819F1025A8}"/>
                </a:ext>
              </a:extLst>
            </p:cNvPr>
            <p:cNvSpPr txBox="1"/>
            <p:nvPr/>
          </p:nvSpPr>
          <p:spPr>
            <a:xfrm>
              <a:off x="8637256" y="2866757"/>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15" name="TextBox 14">
              <a:extLst>
                <a:ext uri="{FF2B5EF4-FFF2-40B4-BE49-F238E27FC236}">
                  <a16:creationId xmlns:a16="http://schemas.microsoft.com/office/drawing/2014/main" id="{9AA87C8E-9119-A744-8FE2-85E028E3F148}"/>
                </a:ext>
              </a:extLst>
            </p:cNvPr>
            <p:cNvSpPr txBox="1"/>
            <p:nvPr/>
          </p:nvSpPr>
          <p:spPr>
            <a:xfrm>
              <a:off x="8651111" y="3356614"/>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16" name="TextBox 15">
              <a:extLst>
                <a:ext uri="{FF2B5EF4-FFF2-40B4-BE49-F238E27FC236}">
                  <a16:creationId xmlns:a16="http://schemas.microsoft.com/office/drawing/2014/main" id="{9DBD6A93-E0EF-1E46-A370-996F2DB016F3}"/>
                </a:ext>
              </a:extLst>
            </p:cNvPr>
            <p:cNvSpPr txBox="1"/>
            <p:nvPr/>
          </p:nvSpPr>
          <p:spPr>
            <a:xfrm>
              <a:off x="8693665" y="3138901"/>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386</a:t>
              </a:r>
              <a:endParaRPr lang="en-US" dirty="0">
                <a:solidFill>
                  <a:srgbClr val="000000"/>
                </a:solidFill>
                <a:latin typeface="Calibri"/>
                <a:ea typeface="Calibri"/>
                <a:cs typeface="Calibri"/>
                <a:sym typeface="Calibri"/>
              </a:endParaRPr>
            </a:p>
          </p:txBody>
        </p:sp>
        <p:sp>
          <p:nvSpPr>
            <p:cNvPr id="33" name="TextBox 32">
              <a:extLst>
                <a:ext uri="{FF2B5EF4-FFF2-40B4-BE49-F238E27FC236}">
                  <a16:creationId xmlns:a16="http://schemas.microsoft.com/office/drawing/2014/main" id="{8C2F0CCD-AF43-CE40-A0D0-134BFE7C1E34}"/>
                </a:ext>
              </a:extLst>
            </p:cNvPr>
            <p:cNvSpPr txBox="1"/>
            <p:nvPr/>
          </p:nvSpPr>
          <p:spPr>
            <a:xfrm>
              <a:off x="8393234" y="2714745"/>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a:t>
              </a:r>
              <a:endParaRPr lang="en-US" dirty="0">
                <a:solidFill>
                  <a:srgbClr val="000000"/>
                </a:solidFill>
                <a:latin typeface="Calibri"/>
                <a:ea typeface="Calibri"/>
                <a:cs typeface="Calibri"/>
                <a:sym typeface="Calibri"/>
              </a:endParaRPr>
            </a:p>
          </p:txBody>
        </p:sp>
        <p:sp>
          <p:nvSpPr>
            <p:cNvPr id="34" name="TextBox 33">
              <a:extLst>
                <a:ext uri="{FF2B5EF4-FFF2-40B4-BE49-F238E27FC236}">
                  <a16:creationId xmlns:a16="http://schemas.microsoft.com/office/drawing/2014/main" id="{9DE57A89-3445-874F-8AC6-ACE2D136A463}"/>
                </a:ext>
              </a:extLst>
            </p:cNvPr>
            <p:cNvSpPr txBox="1"/>
            <p:nvPr/>
          </p:nvSpPr>
          <p:spPr>
            <a:xfrm>
              <a:off x="8403129" y="3211531"/>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3</a:t>
              </a:r>
              <a:endParaRPr lang="en-US" dirty="0">
                <a:solidFill>
                  <a:srgbClr val="000000"/>
                </a:solidFill>
                <a:latin typeface="Calibri"/>
                <a:ea typeface="Calibri"/>
                <a:cs typeface="Calibri"/>
                <a:sym typeface="Calibri"/>
              </a:endParaRPr>
            </a:p>
          </p:txBody>
        </p:sp>
        <p:sp>
          <p:nvSpPr>
            <p:cNvPr id="40" name="Freeform 12">
              <a:extLst>
                <a:ext uri="{FF2B5EF4-FFF2-40B4-BE49-F238E27FC236}">
                  <a16:creationId xmlns:a16="http://schemas.microsoft.com/office/drawing/2014/main" id="{51A617DA-8068-B84D-8B8D-24DFB5494EEB}"/>
                </a:ext>
              </a:extLst>
            </p:cNvPr>
            <p:cNvSpPr>
              <a:spLocks noChangeAspect="1"/>
            </p:cNvSpPr>
            <p:nvPr/>
          </p:nvSpPr>
          <p:spPr bwMode="auto">
            <a:xfrm>
              <a:off x="9645543" y="425494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2" name="TextBox 41">
              <a:extLst>
                <a:ext uri="{FF2B5EF4-FFF2-40B4-BE49-F238E27FC236}">
                  <a16:creationId xmlns:a16="http://schemas.microsoft.com/office/drawing/2014/main" id="{23A975FD-1BF3-734B-BB95-64E4A753512F}"/>
                </a:ext>
              </a:extLst>
            </p:cNvPr>
            <p:cNvSpPr txBox="1"/>
            <p:nvPr/>
          </p:nvSpPr>
          <p:spPr>
            <a:xfrm>
              <a:off x="9233051" y="3005465"/>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5</a:t>
              </a:r>
              <a:endParaRPr lang="en-US" dirty="0">
                <a:solidFill>
                  <a:srgbClr val="000000"/>
                </a:solidFill>
                <a:latin typeface="Calibri"/>
                <a:ea typeface="Calibri"/>
                <a:cs typeface="Calibri"/>
                <a:sym typeface="Calibri"/>
              </a:endParaRPr>
            </a:p>
          </p:txBody>
        </p:sp>
        <p:sp>
          <p:nvSpPr>
            <p:cNvPr id="43" name="TextBox 42">
              <a:extLst>
                <a:ext uri="{FF2B5EF4-FFF2-40B4-BE49-F238E27FC236}">
                  <a16:creationId xmlns:a16="http://schemas.microsoft.com/office/drawing/2014/main" id="{1F333425-E756-4840-A517-9EE45877680D}"/>
                </a:ext>
              </a:extLst>
            </p:cNvPr>
            <p:cNvSpPr txBox="1"/>
            <p:nvPr/>
          </p:nvSpPr>
          <p:spPr>
            <a:xfrm>
              <a:off x="8959375" y="3395645"/>
              <a:ext cx="54618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6</a:t>
              </a:r>
              <a:endParaRPr lang="en-US" dirty="0">
                <a:solidFill>
                  <a:srgbClr val="000000"/>
                </a:solidFill>
                <a:latin typeface="Calibri"/>
                <a:ea typeface="Calibri"/>
                <a:cs typeface="Calibri"/>
                <a:sym typeface="Calibri"/>
              </a:endParaRPr>
            </a:p>
          </p:txBody>
        </p:sp>
        <p:grpSp>
          <p:nvGrpSpPr>
            <p:cNvPr id="44" name="Group 210">
              <a:extLst>
                <a:ext uri="{FF2B5EF4-FFF2-40B4-BE49-F238E27FC236}">
                  <a16:creationId xmlns:a16="http://schemas.microsoft.com/office/drawing/2014/main" id="{1764A9AD-E01F-A743-9478-94401EBE4009}"/>
                </a:ext>
              </a:extLst>
            </p:cNvPr>
            <p:cNvGrpSpPr>
              <a:grpSpLocks/>
            </p:cNvGrpSpPr>
            <p:nvPr/>
          </p:nvGrpSpPr>
          <p:grpSpPr bwMode="auto">
            <a:xfrm>
              <a:off x="9568660" y="3532183"/>
              <a:ext cx="304800" cy="762000"/>
              <a:chOff x="3216" y="1728"/>
              <a:chExt cx="192" cy="480"/>
            </a:xfrm>
          </p:grpSpPr>
          <p:sp>
            <p:nvSpPr>
              <p:cNvPr id="45" name="Line 8">
                <a:extLst>
                  <a:ext uri="{FF2B5EF4-FFF2-40B4-BE49-F238E27FC236}">
                    <a16:creationId xmlns:a16="http://schemas.microsoft.com/office/drawing/2014/main" id="{14A88A13-4798-594D-A9B2-49270D41FED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9">
                <a:extLst>
                  <a:ext uri="{FF2B5EF4-FFF2-40B4-BE49-F238E27FC236}">
                    <a16:creationId xmlns:a16="http://schemas.microsoft.com/office/drawing/2014/main" id="{3AAF9849-CA5B-5A43-8964-E474D175D50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
                <a:extLst>
                  <a:ext uri="{FF2B5EF4-FFF2-40B4-BE49-F238E27FC236}">
                    <a16:creationId xmlns:a16="http://schemas.microsoft.com/office/drawing/2014/main" id="{EC1E0F76-3B95-494C-ABF7-2FE5027B64B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
                <a:extLst>
                  <a:ext uri="{FF2B5EF4-FFF2-40B4-BE49-F238E27FC236}">
                    <a16:creationId xmlns:a16="http://schemas.microsoft.com/office/drawing/2014/main" id="{C329472E-5E52-604F-8761-67FEFDC355F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9" name="Group 222">
              <a:extLst>
                <a:ext uri="{FF2B5EF4-FFF2-40B4-BE49-F238E27FC236}">
                  <a16:creationId xmlns:a16="http://schemas.microsoft.com/office/drawing/2014/main" id="{360742C3-9F11-224A-8D6D-181A3A8AA5A3}"/>
                </a:ext>
              </a:extLst>
            </p:cNvPr>
            <p:cNvGrpSpPr>
              <a:grpSpLocks/>
            </p:cNvGrpSpPr>
            <p:nvPr/>
          </p:nvGrpSpPr>
          <p:grpSpPr bwMode="auto">
            <a:xfrm>
              <a:off x="9566641" y="4902220"/>
              <a:ext cx="304800" cy="381000"/>
              <a:chOff x="4272" y="3072"/>
              <a:chExt cx="192" cy="240"/>
            </a:xfrm>
          </p:grpSpPr>
          <p:sp>
            <p:nvSpPr>
              <p:cNvPr id="51" name="Line 99">
                <a:extLst>
                  <a:ext uri="{FF2B5EF4-FFF2-40B4-BE49-F238E27FC236}">
                    <a16:creationId xmlns:a16="http://schemas.microsoft.com/office/drawing/2014/main" id="{D4910F34-B47C-A542-BC44-0959F9BB97B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0">
                <a:extLst>
                  <a:ext uri="{FF2B5EF4-FFF2-40B4-BE49-F238E27FC236}">
                    <a16:creationId xmlns:a16="http://schemas.microsoft.com/office/drawing/2014/main" id="{95F7B59C-10D4-D647-A973-29ECAC94B5B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1">
                <a:extLst>
                  <a:ext uri="{FF2B5EF4-FFF2-40B4-BE49-F238E27FC236}">
                    <a16:creationId xmlns:a16="http://schemas.microsoft.com/office/drawing/2014/main" id="{8FCF236E-786C-5841-95A1-D6309E11267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2">
                <a:extLst>
                  <a:ext uri="{FF2B5EF4-FFF2-40B4-BE49-F238E27FC236}">
                    <a16:creationId xmlns:a16="http://schemas.microsoft.com/office/drawing/2014/main" id="{65D8CE63-D18B-1942-A1EC-23E306140C6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3">
                <a:extLst>
                  <a:ext uri="{FF2B5EF4-FFF2-40B4-BE49-F238E27FC236}">
                    <a16:creationId xmlns:a16="http://schemas.microsoft.com/office/drawing/2014/main" id="{3C76A0C2-9818-1540-9B63-E7A3485B48E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4">
                <a:extLst>
                  <a:ext uri="{FF2B5EF4-FFF2-40B4-BE49-F238E27FC236}">
                    <a16:creationId xmlns:a16="http://schemas.microsoft.com/office/drawing/2014/main" id="{C1353876-F56F-1E47-B7C3-2480DF3D628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7" name="Straight Connector 56">
              <a:extLst>
                <a:ext uri="{FF2B5EF4-FFF2-40B4-BE49-F238E27FC236}">
                  <a16:creationId xmlns:a16="http://schemas.microsoft.com/office/drawing/2014/main" id="{E42C984F-F2B5-7C4E-BBBC-D15FE24DFAA7}"/>
                </a:ext>
              </a:extLst>
            </p:cNvPr>
            <p:cNvCxnSpPr>
              <a:cxnSpLocks/>
            </p:cNvCxnSpPr>
            <p:nvPr/>
          </p:nvCxnSpPr>
          <p:spPr>
            <a:xfrm>
              <a:off x="10792418" y="1806011"/>
              <a:ext cx="0" cy="165433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8" name="Oval 57">
              <a:extLst>
                <a:ext uri="{FF2B5EF4-FFF2-40B4-BE49-F238E27FC236}">
                  <a16:creationId xmlns:a16="http://schemas.microsoft.com/office/drawing/2014/main" id="{8816B190-35CC-DF4F-9312-862BE3B2C062}"/>
                </a:ext>
              </a:extLst>
            </p:cNvPr>
            <p:cNvSpPr/>
            <p:nvPr/>
          </p:nvSpPr>
          <p:spPr>
            <a:xfrm>
              <a:off x="10756865" y="17396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TextBox 59">
              <a:extLst>
                <a:ext uri="{FF2B5EF4-FFF2-40B4-BE49-F238E27FC236}">
                  <a16:creationId xmlns:a16="http://schemas.microsoft.com/office/drawing/2014/main" id="{2B67E498-990A-6649-A289-7B973202519E}"/>
                </a:ext>
              </a:extLst>
            </p:cNvPr>
            <p:cNvSpPr txBox="1"/>
            <p:nvPr/>
          </p:nvSpPr>
          <p:spPr>
            <a:xfrm>
              <a:off x="7400999" y="3976008"/>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30</a:t>
              </a:r>
              <a:r>
                <a:rPr lang="en-US" sz="1400" dirty="0">
                  <a:solidFill>
                    <a:srgbClr val="000000"/>
                  </a:solidFill>
                  <a:latin typeface="Calibri"/>
                  <a:ea typeface="Calibri"/>
                  <a:cs typeface="Calibri"/>
                  <a:sym typeface="Calibri"/>
                </a:rPr>
                <a:t> (</a:t>
              </a:r>
              <a:r>
                <a:rPr lang="en-US" sz="1400" dirty="0">
                  <a:solidFill>
                    <a:srgbClr val="000000"/>
                  </a:solidFill>
                </a:rPr>
                <a:t>2.2 </a:t>
              </a:r>
              <a:r>
                <a:rPr lang="en-US" sz="1400" dirty="0" err="1">
                  <a:solidFill>
                    <a:srgbClr val="000000"/>
                  </a:solidFill>
                </a:rPr>
                <a:t>u</a:t>
              </a:r>
              <a:r>
                <a:rPr lang="en-US" sz="1400" dirty="0" err="1">
                  <a:solidFill>
                    <a:srgbClr val="000000"/>
                  </a:solidFill>
                  <a:latin typeface="Calibri"/>
                  <a:ea typeface="Calibri"/>
                  <a:cs typeface="Calibri"/>
                  <a:sym typeface="Calibri"/>
                </a:rPr>
                <a:t>F</a:t>
              </a:r>
              <a:r>
                <a:rPr lang="en-US" sz="1400" dirty="0">
                  <a:solidFill>
                    <a:srgbClr val="000000"/>
                  </a:solidFill>
                  <a:latin typeface="Calibri"/>
                  <a:ea typeface="Calibri"/>
                  <a:cs typeface="Calibri"/>
                  <a:sym typeface="Calibri"/>
                </a:rPr>
                <a:t>)</a:t>
              </a:r>
            </a:p>
          </p:txBody>
        </p:sp>
        <p:sp>
          <p:nvSpPr>
            <p:cNvPr id="63" name="TextBox 62">
              <a:extLst>
                <a:ext uri="{FF2B5EF4-FFF2-40B4-BE49-F238E27FC236}">
                  <a16:creationId xmlns:a16="http://schemas.microsoft.com/office/drawing/2014/main" id="{7AD7F54C-B429-8742-A4B7-D1EE163984DF}"/>
                </a:ext>
              </a:extLst>
            </p:cNvPr>
            <p:cNvSpPr txBox="1"/>
            <p:nvPr/>
          </p:nvSpPr>
          <p:spPr>
            <a:xfrm>
              <a:off x="9919132" y="3776578"/>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27</a:t>
              </a:r>
              <a:r>
                <a:rPr lang="en-US" sz="1400" dirty="0">
                  <a:solidFill>
                    <a:srgbClr val="000000"/>
                  </a:solidFill>
                  <a:latin typeface="Calibri"/>
                  <a:ea typeface="Calibri"/>
                  <a:cs typeface="Calibri"/>
                  <a:sym typeface="Calibri"/>
                </a:rPr>
                <a:t> (100 </a:t>
              </a:r>
              <a:r>
                <a:rPr lang="en-US" sz="1400" dirty="0" err="1">
                  <a:solidFill>
                    <a:srgbClr val="000000"/>
                  </a:solidFill>
                </a:rPr>
                <a:t>u</a:t>
              </a:r>
              <a:r>
                <a:rPr lang="en-US" sz="1400" dirty="0" err="1">
                  <a:solidFill>
                    <a:srgbClr val="000000"/>
                  </a:solidFill>
                  <a:latin typeface="Calibri"/>
                  <a:ea typeface="Calibri"/>
                  <a:cs typeface="Calibri"/>
                  <a:sym typeface="Calibri"/>
                </a:rPr>
                <a:t>F</a:t>
              </a:r>
              <a:r>
                <a:rPr lang="en-US" sz="1400" dirty="0">
                  <a:solidFill>
                    <a:srgbClr val="000000"/>
                  </a:solidFill>
                  <a:latin typeface="Calibri"/>
                  <a:ea typeface="Calibri"/>
                  <a:cs typeface="Calibri"/>
                  <a:sym typeface="Calibri"/>
                </a:rPr>
                <a:t>)</a:t>
              </a:r>
            </a:p>
          </p:txBody>
        </p:sp>
        <p:sp>
          <p:nvSpPr>
            <p:cNvPr id="64" name="TextBox 63">
              <a:extLst>
                <a:ext uri="{FF2B5EF4-FFF2-40B4-BE49-F238E27FC236}">
                  <a16:creationId xmlns:a16="http://schemas.microsoft.com/office/drawing/2014/main" id="{789A593C-DFC8-084F-969C-480A9BF409C0}"/>
                </a:ext>
              </a:extLst>
            </p:cNvPr>
            <p:cNvSpPr txBox="1"/>
            <p:nvPr/>
          </p:nvSpPr>
          <p:spPr>
            <a:xfrm>
              <a:off x="9772159" y="3654642"/>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cxnSp>
          <p:nvCxnSpPr>
            <p:cNvPr id="67" name="Straight Connector 66">
              <a:extLst>
                <a:ext uri="{FF2B5EF4-FFF2-40B4-BE49-F238E27FC236}">
                  <a16:creationId xmlns:a16="http://schemas.microsoft.com/office/drawing/2014/main" id="{7A74B5D5-FC68-8E48-A9A4-95EEF7C18104}"/>
                </a:ext>
              </a:extLst>
            </p:cNvPr>
            <p:cNvCxnSpPr>
              <a:cxnSpLocks/>
            </p:cNvCxnSpPr>
            <p:nvPr/>
          </p:nvCxnSpPr>
          <p:spPr>
            <a:xfrm flipV="1">
              <a:off x="9029142" y="3452229"/>
              <a:ext cx="1784514" cy="289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69" name="Group 210">
              <a:extLst>
                <a:ext uri="{FF2B5EF4-FFF2-40B4-BE49-F238E27FC236}">
                  <a16:creationId xmlns:a16="http://schemas.microsoft.com/office/drawing/2014/main" id="{BAB1E7D8-54C2-1B4E-9B5B-7476EF64ACF2}"/>
                </a:ext>
              </a:extLst>
            </p:cNvPr>
            <p:cNvGrpSpPr>
              <a:grpSpLocks/>
            </p:cNvGrpSpPr>
            <p:nvPr/>
          </p:nvGrpSpPr>
          <p:grpSpPr bwMode="auto">
            <a:xfrm>
              <a:off x="10404096" y="4718808"/>
              <a:ext cx="304800" cy="762000"/>
              <a:chOff x="3216" y="1728"/>
              <a:chExt cx="192" cy="480"/>
            </a:xfrm>
          </p:grpSpPr>
          <p:sp>
            <p:nvSpPr>
              <p:cNvPr id="70" name="Line 8">
                <a:extLst>
                  <a:ext uri="{FF2B5EF4-FFF2-40B4-BE49-F238E27FC236}">
                    <a16:creationId xmlns:a16="http://schemas.microsoft.com/office/drawing/2014/main" id="{2BA5AFB8-20B1-FB47-A478-992AA918BE0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9">
                <a:extLst>
                  <a:ext uri="{FF2B5EF4-FFF2-40B4-BE49-F238E27FC236}">
                    <a16:creationId xmlns:a16="http://schemas.microsoft.com/office/drawing/2014/main" id="{A41C5A7D-F326-844E-A505-5A78CBD4573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0">
                <a:extLst>
                  <a:ext uri="{FF2B5EF4-FFF2-40B4-BE49-F238E27FC236}">
                    <a16:creationId xmlns:a16="http://schemas.microsoft.com/office/drawing/2014/main" id="{6C8D1C59-56E0-5F42-B56F-5B109B6154F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1">
                <a:extLst>
                  <a:ext uri="{FF2B5EF4-FFF2-40B4-BE49-F238E27FC236}">
                    <a16:creationId xmlns:a16="http://schemas.microsoft.com/office/drawing/2014/main" id="{280ACD24-7CC2-5D45-8204-C7CE1FB88CC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4" name="Group 222">
              <a:extLst>
                <a:ext uri="{FF2B5EF4-FFF2-40B4-BE49-F238E27FC236}">
                  <a16:creationId xmlns:a16="http://schemas.microsoft.com/office/drawing/2014/main" id="{21B8111C-8073-6A4F-8C9B-A03E0CBED96A}"/>
                </a:ext>
              </a:extLst>
            </p:cNvPr>
            <p:cNvGrpSpPr>
              <a:grpSpLocks/>
            </p:cNvGrpSpPr>
            <p:nvPr/>
          </p:nvGrpSpPr>
          <p:grpSpPr bwMode="auto">
            <a:xfrm>
              <a:off x="10405825" y="5407676"/>
              <a:ext cx="304800" cy="381000"/>
              <a:chOff x="4272" y="3072"/>
              <a:chExt cx="192" cy="240"/>
            </a:xfrm>
          </p:grpSpPr>
          <p:sp>
            <p:nvSpPr>
              <p:cNvPr id="75" name="Line 99">
                <a:extLst>
                  <a:ext uri="{FF2B5EF4-FFF2-40B4-BE49-F238E27FC236}">
                    <a16:creationId xmlns:a16="http://schemas.microsoft.com/office/drawing/2014/main" id="{9EA3021F-69F8-274E-A4B1-434E53EBD7D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0">
                <a:extLst>
                  <a:ext uri="{FF2B5EF4-FFF2-40B4-BE49-F238E27FC236}">
                    <a16:creationId xmlns:a16="http://schemas.microsoft.com/office/drawing/2014/main" id="{7431724E-3CAD-2847-A1A7-9E2A2F55941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1">
                <a:extLst>
                  <a:ext uri="{FF2B5EF4-FFF2-40B4-BE49-F238E27FC236}">
                    <a16:creationId xmlns:a16="http://schemas.microsoft.com/office/drawing/2014/main" id="{FEA23118-FF70-7645-B44C-BE18C488059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2">
                <a:extLst>
                  <a:ext uri="{FF2B5EF4-FFF2-40B4-BE49-F238E27FC236}">
                    <a16:creationId xmlns:a16="http://schemas.microsoft.com/office/drawing/2014/main" id="{573B9CE0-4771-6948-A394-07C0D796683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3">
                <a:extLst>
                  <a:ext uri="{FF2B5EF4-FFF2-40B4-BE49-F238E27FC236}">
                    <a16:creationId xmlns:a16="http://schemas.microsoft.com/office/drawing/2014/main" id="{6E20AF95-3EFA-534C-B80F-2EABCDCE0E7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4">
                <a:extLst>
                  <a:ext uri="{FF2B5EF4-FFF2-40B4-BE49-F238E27FC236}">
                    <a16:creationId xmlns:a16="http://schemas.microsoft.com/office/drawing/2014/main" id="{FB05C888-E1F3-734D-9A42-13B4C54BFE6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2" name="TextBox 81">
              <a:extLst>
                <a:ext uri="{FF2B5EF4-FFF2-40B4-BE49-F238E27FC236}">
                  <a16:creationId xmlns:a16="http://schemas.microsoft.com/office/drawing/2014/main" id="{3F9A329A-2B9A-D14B-B25F-6D34244650CE}"/>
                </a:ext>
              </a:extLst>
            </p:cNvPr>
            <p:cNvSpPr txBox="1"/>
            <p:nvPr/>
          </p:nvSpPr>
          <p:spPr>
            <a:xfrm>
              <a:off x="10622667" y="1386980"/>
              <a:ext cx="47253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a:t>
              </a:r>
              <a:endParaRPr lang="en-US" sz="1400" dirty="0">
                <a:solidFill>
                  <a:srgbClr val="000000"/>
                </a:solidFill>
                <a:latin typeface="Calibri"/>
                <a:ea typeface="Calibri"/>
                <a:cs typeface="Calibri"/>
                <a:sym typeface="Calibri"/>
              </a:endParaRPr>
            </a:p>
          </p:txBody>
        </p:sp>
        <p:sp>
          <p:nvSpPr>
            <p:cNvPr id="83" name="TextBox 82">
              <a:extLst>
                <a:ext uri="{FF2B5EF4-FFF2-40B4-BE49-F238E27FC236}">
                  <a16:creationId xmlns:a16="http://schemas.microsoft.com/office/drawing/2014/main" id="{83A4450C-98C7-AD46-AB53-22B7C3D6AEF3}"/>
                </a:ext>
              </a:extLst>
            </p:cNvPr>
            <p:cNvSpPr txBox="1"/>
            <p:nvPr/>
          </p:nvSpPr>
          <p:spPr>
            <a:xfrm>
              <a:off x="8745936" y="2074808"/>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84" name="TextBox 83">
              <a:extLst>
                <a:ext uri="{FF2B5EF4-FFF2-40B4-BE49-F238E27FC236}">
                  <a16:creationId xmlns:a16="http://schemas.microsoft.com/office/drawing/2014/main" id="{9931B52A-5145-604A-AC89-6A5D9E604C38}"/>
                </a:ext>
              </a:extLst>
            </p:cNvPr>
            <p:cNvSpPr txBox="1"/>
            <p:nvPr/>
          </p:nvSpPr>
          <p:spPr>
            <a:xfrm>
              <a:off x="9725004" y="1962399"/>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55</a:t>
              </a:r>
              <a:r>
                <a:rPr lang="en-US" sz="1400" dirty="0">
                  <a:solidFill>
                    <a:srgbClr val="000000"/>
                  </a:solidFill>
                  <a:latin typeface="Calibri"/>
                  <a:ea typeface="Calibri"/>
                  <a:cs typeface="Calibri"/>
                  <a:sym typeface="Calibri"/>
                </a:rPr>
                <a:t> (10 </a:t>
              </a:r>
              <a:r>
                <a:rPr lang="en-US" sz="1400" dirty="0" err="1">
                  <a:solidFill>
                    <a:srgbClr val="000000"/>
                  </a:solidFill>
                  <a:latin typeface="Calibri"/>
                  <a:ea typeface="Calibri"/>
                  <a:cs typeface="Calibri"/>
                  <a:sym typeface="Calibri"/>
                </a:rPr>
                <a:t>nF</a:t>
              </a:r>
              <a:r>
                <a:rPr lang="en-US" sz="1400" dirty="0">
                  <a:solidFill>
                    <a:srgbClr val="000000"/>
                  </a:solidFill>
                  <a:latin typeface="Calibri"/>
                  <a:ea typeface="Calibri"/>
                  <a:cs typeface="Calibri"/>
                  <a:sym typeface="Calibri"/>
                </a:rPr>
                <a:t>)</a:t>
              </a:r>
            </a:p>
          </p:txBody>
        </p:sp>
        <p:cxnSp>
          <p:nvCxnSpPr>
            <p:cNvPr id="81" name="Straight Connector 80">
              <a:extLst>
                <a:ext uri="{FF2B5EF4-FFF2-40B4-BE49-F238E27FC236}">
                  <a16:creationId xmlns:a16="http://schemas.microsoft.com/office/drawing/2014/main" id="{792646B1-7B05-8141-AF5B-61D713CDDFF8}"/>
                </a:ext>
              </a:extLst>
            </p:cNvPr>
            <p:cNvCxnSpPr>
              <a:cxnSpLocks/>
            </p:cNvCxnSpPr>
            <p:nvPr/>
          </p:nvCxnSpPr>
          <p:spPr>
            <a:xfrm>
              <a:off x="8252643" y="3775322"/>
              <a:ext cx="1466575" cy="289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5" name="Oval 84">
              <a:extLst>
                <a:ext uri="{FF2B5EF4-FFF2-40B4-BE49-F238E27FC236}">
                  <a16:creationId xmlns:a16="http://schemas.microsoft.com/office/drawing/2014/main" id="{2B9F8334-9394-E741-80EE-35EEE9359F93}"/>
                </a:ext>
              </a:extLst>
            </p:cNvPr>
            <p:cNvSpPr/>
            <p:nvPr/>
          </p:nvSpPr>
          <p:spPr>
            <a:xfrm>
              <a:off x="7528831" y="373149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77AE7E0B-B79D-2741-85FC-775743D6AC46}"/>
                </a:ext>
              </a:extLst>
            </p:cNvPr>
            <p:cNvCxnSpPr>
              <a:cxnSpLocks/>
            </p:cNvCxnSpPr>
            <p:nvPr/>
          </p:nvCxnSpPr>
          <p:spPr>
            <a:xfrm flipH="1">
              <a:off x="9807215" y="4728252"/>
              <a:ext cx="1429268" cy="378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6" name="Oval 85">
              <a:extLst>
                <a:ext uri="{FF2B5EF4-FFF2-40B4-BE49-F238E27FC236}">
                  <a16:creationId xmlns:a16="http://schemas.microsoft.com/office/drawing/2014/main" id="{95C3431C-7763-BC4B-8612-020BC964B01F}"/>
                </a:ext>
              </a:extLst>
            </p:cNvPr>
            <p:cNvSpPr/>
            <p:nvPr/>
          </p:nvSpPr>
          <p:spPr>
            <a:xfrm>
              <a:off x="11217615" y="468733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2024B538-1A7A-3A42-ACAC-5D25F2F60F4A}"/>
                </a:ext>
              </a:extLst>
            </p:cNvPr>
            <p:cNvSpPr txBox="1"/>
            <p:nvPr/>
          </p:nvSpPr>
          <p:spPr>
            <a:xfrm>
              <a:off x="10713289" y="4325752"/>
              <a:ext cx="67137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Speaker</a:t>
              </a:r>
            </a:p>
          </p:txBody>
        </p:sp>
        <p:sp>
          <p:nvSpPr>
            <p:cNvPr id="88" name="TextBox 87">
              <a:extLst>
                <a:ext uri="{FF2B5EF4-FFF2-40B4-BE49-F238E27FC236}">
                  <a16:creationId xmlns:a16="http://schemas.microsoft.com/office/drawing/2014/main" id="{24716FA9-B47C-A242-A062-820EB6508737}"/>
                </a:ext>
              </a:extLst>
            </p:cNvPr>
            <p:cNvSpPr txBox="1"/>
            <p:nvPr/>
          </p:nvSpPr>
          <p:spPr>
            <a:xfrm>
              <a:off x="10719430" y="4941301"/>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26</a:t>
              </a:r>
              <a:r>
                <a:rPr lang="en-US" sz="1400" dirty="0">
                  <a:solidFill>
                    <a:srgbClr val="000000"/>
                  </a:solidFill>
                  <a:latin typeface="Calibri"/>
                  <a:ea typeface="Calibri"/>
                  <a:cs typeface="Calibri"/>
                  <a:sym typeface="Calibri"/>
                </a:rPr>
                <a:t> (10 </a:t>
              </a:r>
              <a:r>
                <a:rPr lang="en-US" sz="1400" dirty="0" err="1">
                  <a:solidFill>
                    <a:srgbClr val="000000"/>
                  </a:solidFill>
                </a:rPr>
                <a:t>u</a:t>
              </a:r>
              <a:r>
                <a:rPr lang="en-US" sz="1400" dirty="0" err="1">
                  <a:solidFill>
                    <a:srgbClr val="000000"/>
                  </a:solidFill>
                  <a:latin typeface="Calibri"/>
                  <a:ea typeface="Calibri"/>
                  <a:cs typeface="Calibri"/>
                  <a:sym typeface="Calibri"/>
                </a:rPr>
                <a:t>F</a:t>
              </a:r>
              <a:r>
                <a:rPr lang="en-US" sz="1400" dirty="0">
                  <a:solidFill>
                    <a:srgbClr val="000000"/>
                  </a:solidFill>
                  <a:latin typeface="Calibri"/>
                  <a:ea typeface="Calibri"/>
                  <a:cs typeface="Calibri"/>
                  <a:sym typeface="Calibri"/>
                </a:rPr>
                <a:t>)</a:t>
              </a:r>
            </a:p>
          </p:txBody>
        </p:sp>
        <p:cxnSp>
          <p:nvCxnSpPr>
            <p:cNvPr id="89" name="Straight Connector 88">
              <a:extLst>
                <a:ext uri="{FF2B5EF4-FFF2-40B4-BE49-F238E27FC236}">
                  <a16:creationId xmlns:a16="http://schemas.microsoft.com/office/drawing/2014/main" id="{197601BC-B77C-FA4B-96DE-B4417C58894C}"/>
                </a:ext>
              </a:extLst>
            </p:cNvPr>
            <p:cNvCxnSpPr>
              <a:cxnSpLocks/>
            </p:cNvCxnSpPr>
            <p:nvPr/>
          </p:nvCxnSpPr>
          <p:spPr>
            <a:xfrm>
              <a:off x="9399773" y="3267788"/>
              <a:ext cx="32622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0" name="Group 210">
              <a:extLst>
                <a:ext uri="{FF2B5EF4-FFF2-40B4-BE49-F238E27FC236}">
                  <a16:creationId xmlns:a16="http://schemas.microsoft.com/office/drawing/2014/main" id="{255D9E4B-E567-B344-BC13-9CD269179675}"/>
                </a:ext>
              </a:extLst>
            </p:cNvPr>
            <p:cNvGrpSpPr>
              <a:grpSpLocks/>
            </p:cNvGrpSpPr>
            <p:nvPr/>
          </p:nvGrpSpPr>
          <p:grpSpPr bwMode="auto">
            <a:xfrm rot="5400000">
              <a:off x="7783145" y="3397212"/>
              <a:ext cx="304800" cy="762000"/>
              <a:chOff x="3216" y="1728"/>
              <a:chExt cx="192" cy="480"/>
            </a:xfrm>
          </p:grpSpPr>
          <p:sp>
            <p:nvSpPr>
              <p:cNvPr id="91" name="Line 8">
                <a:extLst>
                  <a:ext uri="{FF2B5EF4-FFF2-40B4-BE49-F238E27FC236}">
                    <a16:creationId xmlns:a16="http://schemas.microsoft.com/office/drawing/2014/main" id="{8C5201AF-7DBD-5848-8939-A95D6ACCE4C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9">
                <a:extLst>
                  <a:ext uri="{FF2B5EF4-FFF2-40B4-BE49-F238E27FC236}">
                    <a16:creationId xmlns:a16="http://schemas.microsoft.com/office/drawing/2014/main" id="{04634427-B176-B34F-AB7D-246255F2403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Line 10">
                <a:extLst>
                  <a:ext uri="{FF2B5EF4-FFF2-40B4-BE49-F238E27FC236}">
                    <a16:creationId xmlns:a16="http://schemas.microsoft.com/office/drawing/2014/main" id="{A9484A46-8D81-FF43-889F-04BD963C666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4" name="Line 11">
                <a:extLst>
                  <a:ext uri="{FF2B5EF4-FFF2-40B4-BE49-F238E27FC236}">
                    <a16:creationId xmlns:a16="http://schemas.microsoft.com/office/drawing/2014/main" id="{5957E07D-1FF8-B341-A188-737B7EFCD30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5" name="Oval 94">
              <a:extLst>
                <a:ext uri="{FF2B5EF4-FFF2-40B4-BE49-F238E27FC236}">
                  <a16:creationId xmlns:a16="http://schemas.microsoft.com/office/drawing/2014/main" id="{D4171A5A-E814-E347-B340-AA1817AE8337}"/>
                </a:ext>
              </a:extLst>
            </p:cNvPr>
            <p:cNvSpPr/>
            <p:nvPr/>
          </p:nvSpPr>
          <p:spPr>
            <a:xfrm>
              <a:off x="9675880" y="37315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TextBox 95">
              <a:extLst>
                <a:ext uri="{FF2B5EF4-FFF2-40B4-BE49-F238E27FC236}">
                  <a16:creationId xmlns:a16="http://schemas.microsoft.com/office/drawing/2014/main" id="{F70D6AB2-0C55-0447-BE4D-F200987EEE88}"/>
                </a:ext>
              </a:extLst>
            </p:cNvPr>
            <p:cNvSpPr txBox="1"/>
            <p:nvPr/>
          </p:nvSpPr>
          <p:spPr>
            <a:xfrm flipH="1">
              <a:off x="7425965" y="3338911"/>
              <a:ext cx="77091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AGC </a:t>
              </a:r>
              <a:r>
                <a:rPr lang="en-US" sz="1400" dirty="0" err="1">
                  <a:solidFill>
                    <a:srgbClr val="000000"/>
                  </a:solidFill>
                </a:rPr>
                <a:t>pt</a:t>
              </a:r>
              <a:endParaRPr lang="en-US" sz="1400" dirty="0">
                <a:solidFill>
                  <a:srgbClr val="000000"/>
                </a:solidFill>
                <a:latin typeface="Calibri"/>
                <a:ea typeface="Calibri"/>
                <a:cs typeface="Calibri"/>
                <a:sym typeface="Calibri"/>
              </a:endParaRPr>
            </a:p>
          </p:txBody>
        </p:sp>
        <p:grpSp>
          <p:nvGrpSpPr>
            <p:cNvPr id="97" name="Group 210">
              <a:extLst>
                <a:ext uri="{FF2B5EF4-FFF2-40B4-BE49-F238E27FC236}">
                  <a16:creationId xmlns:a16="http://schemas.microsoft.com/office/drawing/2014/main" id="{B4115E1C-46C2-604B-BD41-B3892ACA129F}"/>
                </a:ext>
              </a:extLst>
            </p:cNvPr>
            <p:cNvGrpSpPr>
              <a:grpSpLocks/>
            </p:cNvGrpSpPr>
            <p:nvPr/>
          </p:nvGrpSpPr>
          <p:grpSpPr bwMode="auto">
            <a:xfrm>
              <a:off x="9573310" y="1963362"/>
              <a:ext cx="304800" cy="675678"/>
              <a:chOff x="3216" y="1728"/>
              <a:chExt cx="192" cy="480"/>
            </a:xfrm>
          </p:grpSpPr>
          <p:sp>
            <p:nvSpPr>
              <p:cNvPr id="98" name="Line 8">
                <a:extLst>
                  <a:ext uri="{FF2B5EF4-FFF2-40B4-BE49-F238E27FC236}">
                    <a16:creationId xmlns:a16="http://schemas.microsoft.com/office/drawing/2014/main" id="{5440ABDE-3A71-544B-9A82-B86D0B92815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9">
                <a:extLst>
                  <a:ext uri="{FF2B5EF4-FFF2-40B4-BE49-F238E27FC236}">
                    <a16:creationId xmlns:a16="http://schemas.microsoft.com/office/drawing/2014/main" id="{CFD3A027-6B9D-7E46-AD0B-14989FBD0BC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10">
                <a:extLst>
                  <a:ext uri="{FF2B5EF4-FFF2-40B4-BE49-F238E27FC236}">
                    <a16:creationId xmlns:a16="http://schemas.microsoft.com/office/drawing/2014/main" id="{55B63A76-0F63-684D-9C29-6270C5143D7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11">
                <a:extLst>
                  <a:ext uri="{FF2B5EF4-FFF2-40B4-BE49-F238E27FC236}">
                    <a16:creationId xmlns:a16="http://schemas.microsoft.com/office/drawing/2014/main" id="{640B4762-4144-9447-83E8-44194F5065E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7" name="Freeform 12">
              <a:extLst>
                <a:ext uri="{FF2B5EF4-FFF2-40B4-BE49-F238E27FC236}">
                  <a16:creationId xmlns:a16="http://schemas.microsoft.com/office/drawing/2014/main" id="{A081556A-30A7-2546-8A55-E11DBD7B94D1}"/>
                </a:ext>
              </a:extLst>
            </p:cNvPr>
            <p:cNvSpPr>
              <a:spLocks noChangeAspect="1"/>
            </p:cNvSpPr>
            <p:nvPr/>
          </p:nvSpPr>
          <p:spPr bwMode="auto">
            <a:xfrm>
              <a:off x="9649083" y="252537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08" name="Straight Connector 107">
              <a:extLst>
                <a:ext uri="{FF2B5EF4-FFF2-40B4-BE49-F238E27FC236}">
                  <a16:creationId xmlns:a16="http://schemas.microsoft.com/office/drawing/2014/main" id="{46AEED4D-0335-E54C-8E6D-4EC6C21C0F4B}"/>
                </a:ext>
              </a:extLst>
            </p:cNvPr>
            <p:cNvCxnSpPr>
              <a:cxnSpLocks/>
            </p:cNvCxnSpPr>
            <p:nvPr/>
          </p:nvCxnSpPr>
          <p:spPr>
            <a:xfrm flipH="1">
              <a:off x="9721821" y="3118774"/>
              <a:ext cx="465" cy="55109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9" name="TextBox 108">
              <a:extLst>
                <a:ext uri="{FF2B5EF4-FFF2-40B4-BE49-F238E27FC236}">
                  <a16:creationId xmlns:a16="http://schemas.microsoft.com/office/drawing/2014/main" id="{176FEF38-25E8-0D4D-871C-311A6ACC5E53}"/>
                </a:ext>
              </a:extLst>
            </p:cNvPr>
            <p:cNvSpPr txBox="1"/>
            <p:nvPr/>
          </p:nvSpPr>
          <p:spPr>
            <a:xfrm>
              <a:off x="8959375" y="2764587"/>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8</a:t>
              </a:r>
              <a:endParaRPr lang="en-US" dirty="0">
                <a:solidFill>
                  <a:srgbClr val="000000"/>
                </a:solidFill>
                <a:latin typeface="Calibri"/>
                <a:ea typeface="Calibri"/>
                <a:cs typeface="Calibri"/>
                <a:sym typeface="Calibri"/>
              </a:endParaRPr>
            </a:p>
          </p:txBody>
        </p:sp>
        <p:cxnSp>
          <p:nvCxnSpPr>
            <p:cNvPr id="110" name="Straight Connector 109">
              <a:extLst>
                <a:ext uri="{FF2B5EF4-FFF2-40B4-BE49-F238E27FC236}">
                  <a16:creationId xmlns:a16="http://schemas.microsoft.com/office/drawing/2014/main" id="{D42C29F2-8E82-664A-BD5B-355342E56617}"/>
                </a:ext>
              </a:extLst>
            </p:cNvPr>
            <p:cNvCxnSpPr>
              <a:cxnSpLocks/>
            </p:cNvCxnSpPr>
            <p:nvPr/>
          </p:nvCxnSpPr>
          <p:spPr>
            <a:xfrm flipH="1">
              <a:off x="9184044" y="1968764"/>
              <a:ext cx="2280" cy="11704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1" name="Straight Connector 110">
              <a:extLst>
                <a:ext uri="{FF2B5EF4-FFF2-40B4-BE49-F238E27FC236}">
                  <a16:creationId xmlns:a16="http://schemas.microsoft.com/office/drawing/2014/main" id="{BD041593-267D-7E4B-B832-BE94A389DA54}"/>
                </a:ext>
              </a:extLst>
            </p:cNvPr>
            <p:cNvCxnSpPr>
              <a:cxnSpLocks/>
            </p:cNvCxnSpPr>
            <p:nvPr/>
          </p:nvCxnSpPr>
          <p:spPr>
            <a:xfrm>
              <a:off x="9173976" y="1975549"/>
              <a:ext cx="56112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12" name="Group 210">
              <a:extLst>
                <a:ext uri="{FF2B5EF4-FFF2-40B4-BE49-F238E27FC236}">
                  <a16:creationId xmlns:a16="http://schemas.microsoft.com/office/drawing/2014/main" id="{8D3C6727-5295-A14F-A32D-0175D67E959B}"/>
                </a:ext>
              </a:extLst>
            </p:cNvPr>
            <p:cNvGrpSpPr>
              <a:grpSpLocks/>
            </p:cNvGrpSpPr>
            <p:nvPr/>
          </p:nvGrpSpPr>
          <p:grpSpPr bwMode="auto">
            <a:xfrm rot="5400000">
              <a:off x="8846308" y="2122892"/>
              <a:ext cx="212169" cy="462215"/>
              <a:chOff x="3216" y="1728"/>
              <a:chExt cx="192" cy="480"/>
            </a:xfrm>
          </p:grpSpPr>
          <p:sp>
            <p:nvSpPr>
              <p:cNvPr id="113" name="Line 8">
                <a:extLst>
                  <a:ext uri="{FF2B5EF4-FFF2-40B4-BE49-F238E27FC236}">
                    <a16:creationId xmlns:a16="http://schemas.microsoft.com/office/drawing/2014/main" id="{76AD03BF-E3B1-AA42-A689-13DB45A5BB2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9">
                <a:extLst>
                  <a:ext uri="{FF2B5EF4-FFF2-40B4-BE49-F238E27FC236}">
                    <a16:creationId xmlns:a16="http://schemas.microsoft.com/office/drawing/2014/main" id="{37E72CF5-B591-A440-AE04-D77C5341284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
                <a:extLst>
                  <a:ext uri="{FF2B5EF4-FFF2-40B4-BE49-F238E27FC236}">
                    <a16:creationId xmlns:a16="http://schemas.microsoft.com/office/drawing/2014/main" id="{C342DA07-F84C-2F48-AE00-ACBF720395F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1">
                <a:extLst>
                  <a:ext uri="{FF2B5EF4-FFF2-40B4-BE49-F238E27FC236}">
                    <a16:creationId xmlns:a16="http://schemas.microsoft.com/office/drawing/2014/main" id="{5B0D3611-DD39-6B4A-8499-5A84EA76EFE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17" name="Straight Connector 116">
              <a:extLst>
                <a:ext uri="{FF2B5EF4-FFF2-40B4-BE49-F238E27FC236}">
                  <a16:creationId xmlns:a16="http://schemas.microsoft.com/office/drawing/2014/main" id="{B75EB1C2-A645-8547-ADBD-93661428045B}"/>
                </a:ext>
              </a:extLst>
            </p:cNvPr>
            <p:cNvCxnSpPr>
              <a:cxnSpLocks/>
            </p:cNvCxnSpPr>
            <p:nvPr/>
          </p:nvCxnSpPr>
          <p:spPr>
            <a:xfrm flipH="1">
              <a:off x="8724524" y="2343365"/>
              <a:ext cx="465" cy="55109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TextBox 117">
              <a:extLst>
                <a:ext uri="{FF2B5EF4-FFF2-40B4-BE49-F238E27FC236}">
                  <a16:creationId xmlns:a16="http://schemas.microsoft.com/office/drawing/2014/main" id="{8F0DC166-7751-454A-A871-67E99FB08DF3}"/>
                </a:ext>
              </a:extLst>
            </p:cNvPr>
            <p:cNvSpPr txBox="1"/>
            <p:nvPr/>
          </p:nvSpPr>
          <p:spPr>
            <a:xfrm>
              <a:off x="8729292" y="2576251"/>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a:t>
              </a:r>
              <a:endParaRPr lang="en-US" dirty="0">
                <a:solidFill>
                  <a:srgbClr val="000000"/>
                </a:solidFill>
                <a:latin typeface="Calibri"/>
                <a:ea typeface="Calibri"/>
                <a:cs typeface="Calibri"/>
                <a:sym typeface="Calibri"/>
              </a:endParaRPr>
            </a:p>
          </p:txBody>
        </p:sp>
        <p:sp>
          <p:nvSpPr>
            <p:cNvPr id="119" name="TextBox 118">
              <a:extLst>
                <a:ext uri="{FF2B5EF4-FFF2-40B4-BE49-F238E27FC236}">
                  <a16:creationId xmlns:a16="http://schemas.microsoft.com/office/drawing/2014/main" id="{4AEFCDEA-765C-5C48-A648-AAB774A5CF6F}"/>
                </a:ext>
              </a:extLst>
            </p:cNvPr>
            <p:cNvSpPr txBox="1"/>
            <p:nvPr/>
          </p:nvSpPr>
          <p:spPr>
            <a:xfrm>
              <a:off x="8526071" y="1732282"/>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23</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latin typeface="Calibri"/>
                  <a:ea typeface="Calibri"/>
                  <a:cs typeface="Calibri"/>
                  <a:sym typeface="Calibri"/>
                </a:rPr>
                <a:t>2.2uF</a:t>
              </a:r>
            </a:p>
          </p:txBody>
        </p:sp>
        <p:sp>
          <p:nvSpPr>
            <p:cNvPr id="120" name="TextBox 119">
              <a:extLst>
                <a:ext uri="{FF2B5EF4-FFF2-40B4-BE49-F238E27FC236}">
                  <a16:creationId xmlns:a16="http://schemas.microsoft.com/office/drawing/2014/main" id="{2C1BCDDA-F120-E540-9C16-F1DE6F039A79}"/>
                </a:ext>
              </a:extLst>
            </p:cNvPr>
            <p:cNvSpPr txBox="1"/>
            <p:nvPr/>
          </p:nvSpPr>
          <p:spPr>
            <a:xfrm>
              <a:off x="7979527" y="3530592"/>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121" name="TextBox 120">
              <a:extLst>
                <a:ext uri="{FF2B5EF4-FFF2-40B4-BE49-F238E27FC236}">
                  <a16:creationId xmlns:a16="http://schemas.microsoft.com/office/drawing/2014/main" id="{D05688AF-B1E1-7D46-A9DF-834DA5DB1164}"/>
                </a:ext>
              </a:extLst>
            </p:cNvPr>
            <p:cNvSpPr txBox="1"/>
            <p:nvPr/>
          </p:nvSpPr>
          <p:spPr>
            <a:xfrm>
              <a:off x="8665171" y="3342327"/>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a:t>
              </a:r>
              <a:endParaRPr lang="en-US" dirty="0">
                <a:solidFill>
                  <a:srgbClr val="000000"/>
                </a:solidFill>
                <a:latin typeface="Calibri"/>
                <a:ea typeface="Calibri"/>
                <a:cs typeface="Calibri"/>
                <a:sym typeface="Calibri"/>
              </a:endParaRPr>
            </a:p>
          </p:txBody>
        </p:sp>
        <p:grpSp>
          <p:nvGrpSpPr>
            <p:cNvPr id="122" name="Group 222">
              <a:extLst>
                <a:ext uri="{FF2B5EF4-FFF2-40B4-BE49-F238E27FC236}">
                  <a16:creationId xmlns:a16="http://schemas.microsoft.com/office/drawing/2014/main" id="{59BE270A-8DC0-AD46-B8F4-EBA8F618221C}"/>
                </a:ext>
              </a:extLst>
            </p:cNvPr>
            <p:cNvGrpSpPr>
              <a:grpSpLocks/>
            </p:cNvGrpSpPr>
            <p:nvPr/>
          </p:nvGrpSpPr>
          <p:grpSpPr bwMode="auto">
            <a:xfrm>
              <a:off x="8601004" y="4025714"/>
              <a:ext cx="304800" cy="381000"/>
              <a:chOff x="4272" y="3072"/>
              <a:chExt cx="192" cy="240"/>
            </a:xfrm>
          </p:grpSpPr>
          <p:sp>
            <p:nvSpPr>
              <p:cNvPr id="123" name="Line 99">
                <a:extLst>
                  <a:ext uri="{FF2B5EF4-FFF2-40B4-BE49-F238E27FC236}">
                    <a16:creationId xmlns:a16="http://schemas.microsoft.com/office/drawing/2014/main" id="{F7F383A6-D3FA-7C41-ADA7-AA3C1C73567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0">
                <a:extLst>
                  <a:ext uri="{FF2B5EF4-FFF2-40B4-BE49-F238E27FC236}">
                    <a16:creationId xmlns:a16="http://schemas.microsoft.com/office/drawing/2014/main" id="{6DB7F1E4-8407-124D-B0B3-5C2618F2891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101">
                <a:extLst>
                  <a:ext uri="{FF2B5EF4-FFF2-40B4-BE49-F238E27FC236}">
                    <a16:creationId xmlns:a16="http://schemas.microsoft.com/office/drawing/2014/main" id="{4CB93BE3-BC72-914B-B82B-BBBECC8F7DF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Line 102">
                <a:extLst>
                  <a:ext uri="{FF2B5EF4-FFF2-40B4-BE49-F238E27FC236}">
                    <a16:creationId xmlns:a16="http://schemas.microsoft.com/office/drawing/2014/main" id="{E5A5C2A4-A57B-474F-B6CF-295E807BA93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 name="Line 103">
                <a:extLst>
                  <a:ext uri="{FF2B5EF4-FFF2-40B4-BE49-F238E27FC236}">
                    <a16:creationId xmlns:a16="http://schemas.microsoft.com/office/drawing/2014/main" id="{20A8E74A-83A1-3947-B35D-81F3EFCE847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Line 104">
                <a:extLst>
                  <a:ext uri="{FF2B5EF4-FFF2-40B4-BE49-F238E27FC236}">
                    <a16:creationId xmlns:a16="http://schemas.microsoft.com/office/drawing/2014/main" id="{0E8C63BC-158A-9845-85F7-72A1B5322F2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9" name="Straight Connector 128">
              <a:extLst>
                <a:ext uri="{FF2B5EF4-FFF2-40B4-BE49-F238E27FC236}">
                  <a16:creationId xmlns:a16="http://schemas.microsoft.com/office/drawing/2014/main" id="{C10684ED-7AF9-EC4A-BB4F-B6601D836AD3}"/>
                </a:ext>
              </a:extLst>
            </p:cNvPr>
            <p:cNvCxnSpPr>
              <a:cxnSpLocks/>
            </p:cNvCxnSpPr>
            <p:nvPr/>
          </p:nvCxnSpPr>
          <p:spPr>
            <a:xfrm flipH="1">
              <a:off x="8752209" y="3618733"/>
              <a:ext cx="465" cy="55109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887C5E16-A777-BE40-8842-BA17040C180E}"/>
                </a:ext>
              </a:extLst>
            </p:cNvPr>
            <p:cNvSpPr/>
            <p:nvPr/>
          </p:nvSpPr>
          <p:spPr>
            <a:xfrm>
              <a:off x="9679422" y="32246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TextBox 130">
              <a:extLst>
                <a:ext uri="{FF2B5EF4-FFF2-40B4-BE49-F238E27FC236}">
                  <a16:creationId xmlns:a16="http://schemas.microsoft.com/office/drawing/2014/main" id="{AC96FA6A-D76F-9B44-B0F1-19BB15B57AB8}"/>
                </a:ext>
              </a:extLst>
            </p:cNvPr>
            <p:cNvSpPr txBox="1"/>
            <p:nvPr/>
          </p:nvSpPr>
          <p:spPr>
            <a:xfrm>
              <a:off x="9793715" y="2722106"/>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latin typeface="Calibri"/>
                  <a:ea typeface="Calibri"/>
                  <a:cs typeface="Calibri"/>
                  <a:sym typeface="Calibri"/>
                </a:rPr>
                <a:t>22</a:t>
              </a:r>
              <a:endParaRPr lang="en-US" sz="1400" baseline="-25000" dirty="0">
                <a:solidFill>
                  <a:srgbClr val="000000"/>
                </a:solidFill>
              </a:endParaRPr>
            </a:p>
            <a:p>
              <a:pPr defTabSz="457200" latinLnBrk="1" hangingPunct="0"/>
              <a:r>
                <a:rPr lang="en-US" sz="1400" dirty="0">
                  <a:solidFill>
                    <a:srgbClr val="000000"/>
                  </a:solidFill>
                </a:rPr>
                <a:t>1.8K</a:t>
              </a:r>
              <a:endParaRPr lang="en-US" sz="1400" dirty="0">
                <a:solidFill>
                  <a:srgbClr val="000000"/>
                </a:solidFill>
                <a:latin typeface="Calibri"/>
                <a:ea typeface="Calibri"/>
                <a:cs typeface="Calibri"/>
                <a:sym typeface="Calibri"/>
              </a:endParaRPr>
            </a:p>
          </p:txBody>
        </p:sp>
        <p:sp>
          <p:nvSpPr>
            <p:cNvPr id="135" name="Oval 134">
              <a:extLst>
                <a:ext uri="{FF2B5EF4-FFF2-40B4-BE49-F238E27FC236}">
                  <a16:creationId xmlns:a16="http://schemas.microsoft.com/office/drawing/2014/main" id="{65283C8F-EF26-4042-8EAF-DA93BF6C50D7}"/>
                </a:ext>
              </a:extLst>
            </p:cNvPr>
            <p:cNvSpPr/>
            <p:nvPr/>
          </p:nvSpPr>
          <p:spPr>
            <a:xfrm>
              <a:off x="8421242" y="296596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6" name="Oval 135">
              <a:extLst>
                <a:ext uri="{FF2B5EF4-FFF2-40B4-BE49-F238E27FC236}">
                  <a16:creationId xmlns:a16="http://schemas.microsoft.com/office/drawing/2014/main" id="{E12D83DF-2BED-CF45-BC2B-5CDF4C043994}"/>
                </a:ext>
              </a:extLst>
            </p:cNvPr>
            <p:cNvSpPr/>
            <p:nvPr/>
          </p:nvSpPr>
          <p:spPr>
            <a:xfrm>
              <a:off x="8392887" y="34692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7" name="TextBox 136">
              <a:extLst>
                <a:ext uri="{FF2B5EF4-FFF2-40B4-BE49-F238E27FC236}">
                  <a16:creationId xmlns:a16="http://schemas.microsoft.com/office/drawing/2014/main" id="{40E89190-87AD-DC4F-8434-6B914FB0A182}"/>
                </a:ext>
              </a:extLst>
            </p:cNvPr>
            <p:cNvSpPr txBox="1"/>
            <p:nvPr/>
          </p:nvSpPr>
          <p:spPr>
            <a:xfrm flipH="1">
              <a:off x="7724821" y="3028979"/>
              <a:ext cx="11887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Audio in</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39" name="TextBox 138">
                  <a:extLst>
                    <a:ext uri="{FF2B5EF4-FFF2-40B4-BE49-F238E27FC236}">
                      <a16:creationId xmlns:a16="http://schemas.microsoft.com/office/drawing/2014/main" id="{88A47843-1F22-B449-888B-90EDFB81753B}"/>
                    </a:ext>
                  </a:extLst>
                </p:cNvPr>
                <p:cNvSpPr txBox="1"/>
                <p:nvPr/>
              </p:nvSpPr>
              <p:spPr>
                <a:xfrm>
                  <a:off x="9140288" y="4251819"/>
                  <a:ext cx="648026"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rPr>
                    <a:t>6</a:t>
                  </a:r>
                </a:p>
                <a:p>
                  <a:pPr defTabSz="457200" latinLnBrk="1" hangingPunct="0"/>
                  <a:r>
                    <a:rPr lang="en-US" sz="1400" dirty="0">
                      <a:solidFill>
                        <a:srgbClr val="000000"/>
                      </a:solidFill>
                    </a:rPr>
                    <a:t>500</a:t>
                  </a:r>
                  <a14:m>
                    <m:oMath xmlns:m="http://schemas.openxmlformats.org/officeDocument/2006/math">
                      <m:r>
                        <m:rPr>
                          <m:sty m:val="p"/>
                        </m:rPr>
                        <a:rPr lang="el-GR" sz="1400" i="1" smtClean="0">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39" name="TextBox 138">
                  <a:extLst>
                    <a:ext uri="{FF2B5EF4-FFF2-40B4-BE49-F238E27FC236}">
                      <a16:creationId xmlns:a16="http://schemas.microsoft.com/office/drawing/2014/main" id="{88A47843-1F22-B449-888B-90EDFB81753B}"/>
                    </a:ext>
                  </a:extLst>
                </p:cNvPr>
                <p:cNvSpPr txBox="1">
                  <a:spLocks noRot="1" noChangeAspect="1" noMove="1" noResize="1" noEditPoints="1" noAdjustHandles="1" noChangeArrowheads="1" noChangeShapeType="1" noTextEdit="1"/>
                </p:cNvSpPr>
                <p:nvPr/>
              </p:nvSpPr>
              <p:spPr>
                <a:xfrm>
                  <a:off x="9140288" y="4251819"/>
                  <a:ext cx="648026" cy="523218"/>
                </a:xfrm>
                <a:prstGeom prst="rect">
                  <a:avLst/>
                </a:prstGeom>
                <a:blipFill>
                  <a:blip r:embed="rId3"/>
                  <a:stretch>
                    <a:fillRect l="-9615" b="-14286"/>
                  </a:stretch>
                </a:blipFill>
                <a:ln w="12700" cap="flat">
                  <a:noFill/>
                  <a:miter lim="400000"/>
                </a:ln>
                <a:effectLst/>
              </p:spPr>
              <p:txBody>
                <a:bodyPr/>
                <a:lstStyle/>
                <a:p>
                  <a:r>
                    <a:rPr lang="en-US">
                      <a:noFill/>
                    </a:rPr>
                    <a:t> </a:t>
                  </a:r>
                </a:p>
              </p:txBody>
            </p:sp>
          </mc:Fallback>
        </mc:AlternateContent>
        <p:sp>
          <p:nvSpPr>
            <p:cNvPr id="140" name="TextBox 139">
              <a:extLst>
                <a:ext uri="{FF2B5EF4-FFF2-40B4-BE49-F238E27FC236}">
                  <a16:creationId xmlns:a16="http://schemas.microsoft.com/office/drawing/2014/main" id="{791BFED1-4F8B-AD41-9A3F-1E636F890BA7}"/>
                </a:ext>
              </a:extLst>
            </p:cNvPr>
            <p:cNvSpPr txBox="1"/>
            <p:nvPr/>
          </p:nvSpPr>
          <p:spPr>
            <a:xfrm>
              <a:off x="10573279" y="4753934"/>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grpSp>
      <mc:AlternateContent xmlns:mc="http://schemas.openxmlformats.org/markup-compatibility/2006" xmlns:a14="http://schemas.microsoft.com/office/drawing/2010/main">
        <mc:Choice Requires="a14">
          <p:sp>
            <p:nvSpPr>
              <p:cNvPr id="102" name="TextBox 101">
                <a:extLst>
                  <a:ext uri="{FF2B5EF4-FFF2-40B4-BE49-F238E27FC236}">
                    <a16:creationId xmlns:a16="http://schemas.microsoft.com/office/drawing/2014/main" id="{CD9F942C-695B-C740-B58B-84F96D2E83F1}"/>
                  </a:ext>
                </a:extLst>
              </p:cNvPr>
              <p:cNvSpPr txBox="1"/>
              <p:nvPr/>
            </p:nvSpPr>
            <p:spPr>
              <a:xfrm>
                <a:off x="336711" y="1193653"/>
                <a:ext cx="7072904" cy="539765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rPr>
                  <a:t>Calculate input V</a:t>
                </a:r>
                <a:r>
                  <a:rPr lang="en-US" sz="2000" baseline="-25000" dirty="0">
                    <a:solidFill>
                      <a:srgbClr val="000000"/>
                    </a:solidFill>
                  </a:rPr>
                  <a:t>i</a:t>
                </a:r>
                <a:r>
                  <a:rPr lang="en-US" sz="2000" dirty="0">
                    <a:solidFill>
                      <a:srgbClr val="000000"/>
                    </a:solidFill>
                  </a:rPr>
                  <a:t> assuming very high input impedance</a:t>
                </a:r>
              </a:p>
              <a:p>
                <a:pPr marL="342900" indent="-342900" defTabSz="457200" hangingPunct="0">
                  <a:buFont typeface="+mj-lt"/>
                  <a:buAutoNum type="arabicPeriod"/>
                </a:pPr>
                <a:r>
                  <a:rPr lang="en-US" sz="2000" dirty="0">
                    <a:solidFill>
                      <a:srgbClr val="000000"/>
                    </a:solidFill>
                  </a:rPr>
                  <a:t>Measure the voltage gain </a:t>
                </a:r>
                <a:r>
                  <a:rPr lang="en-US" sz="2000" dirty="0" err="1">
                    <a:solidFill>
                      <a:srgbClr val="000000"/>
                    </a:solidFill>
                  </a:rPr>
                  <a:t>G</a:t>
                </a:r>
                <a:r>
                  <a:rPr lang="en-US" sz="2000" baseline="-25000" dirty="0" err="1">
                    <a:solidFill>
                      <a:srgbClr val="000000"/>
                    </a:solidFill>
                  </a:rPr>
                  <a:t>v</a:t>
                </a:r>
                <a:r>
                  <a:rPr lang="en-US" sz="2000" dirty="0">
                    <a:solidFill>
                      <a:srgbClr val="000000"/>
                    </a:solidFill>
                  </a:rPr>
                  <a:t> at high frequency and 3dB roll-off</a:t>
                </a:r>
              </a:p>
              <a:p>
                <a:pPr marL="342900" indent="-342900" defTabSz="457200" hangingPunct="0">
                  <a:buFont typeface="+mj-lt"/>
                  <a:buAutoNum type="arabicPeriod"/>
                </a:pPr>
                <a:endParaRPr lang="en-US" sz="2000" dirty="0">
                  <a:solidFill>
                    <a:srgbClr val="000000"/>
                  </a:solidFill>
                </a:endParaRPr>
              </a:p>
              <a:p>
                <a:pPr marL="342900" indent="-342900" defTabSz="457200" hangingPunct="0">
                  <a:buFont typeface="Arial" panose="020B0604020202020204" pitchFamily="34" charset="0"/>
                  <a:buChar char="•"/>
                </a:pPr>
                <a:r>
                  <a:rPr lang="en-US" sz="2000" dirty="0">
                    <a:solidFill>
                      <a:srgbClr val="000000"/>
                    </a:solidFill>
                  </a:rPr>
                  <a:t>Input impedance is high.</a:t>
                </a:r>
              </a:p>
              <a:p>
                <a:pPr marL="342900" indent="-342900" defTabSz="457200" hangingPunct="0">
                  <a:buFont typeface="Arial" panose="020B0604020202020204" pitchFamily="34" charset="0"/>
                  <a:buChar char="•"/>
                </a:pPr>
                <a:r>
                  <a:rPr lang="en-US" sz="2000" dirty="0">
                    <a:solidFill>
                      <a:srgbClr val="000000"/>
                    </a:solidFill>
                  </a:rPr>
                  <a:t>The 386 acts like a non-inverting op amp. The internal feedback resistor is </a:t>
                </a:r>
                <a14:m>
                  <m:oMath xmlns:m="http://schemas.openxmlformats.org/officeDocument/2006/math">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𝑅</m:t>
                        </m:r>
                      </m:e>
                      <m:sub>
                        <m:r>
                          <a:rPr lang="en-US" sz="2000" b="0" i="1" smtClean="0">
                            <a:solidFill>
                              <a:srgbClr val="000000"/>
                            </a:solidFill>
                            <a:latin typeface="Cambria Math" panose="02040503050406030204" pitchFamily="18" charset="0"/>
                          </a:rPr>
                          <m:t>𝑓</m:t>
                        </m:r>
                      </m:sub>
                    </m:sSub>
                    <m:r>
                      <a:rPr lang="en-US" sz="2000" b="0" i="1" smtClean="0">
                        <a:solidFill>
                          <a:srgbClr val="000000"/>
                        </a:solidFill>
                        <a:latin typeface="Cambria Math" panose="02040503050406030204" pitchFamily="18" charset="0"/>
                      </a:rPr>
                      <m:t>=15</m:t>
                    </m:r>
                    <m:r>
                      <a:rPr lang="en-US" sz="2000" b="0" i="1" smtClean="0">
                        <a:solidFill>
                          <a:srgbClr val="000000"/>
                        </a:solidFill>
                        <a:latin typeface="Cambria Math" panose="02040503050406030204" pitchFamily="18" charset="0"/>
                      </a:rPr>
                      <m:t>𝑘</m:t>
                    </m:r>
                    <m:r>
                      <m:rPr>
                        <m:sty m:val="p"/>
                      </m:rPr>
                      <a:rPr lang="el-GR" sz="2000" b="0" i="1" smtClean="0">
                        <a:solidFill>
                          <a:srgbClr val="000000"/>
                        </a:solidFill>
                        <a:latin typeface="Cambria Math" panose="02040503050406030204" pitchFamily="18" charset="0"/>
                        <a:ea typeface="Cambria Math" panose="02040503050406030204" pitchFamily="18" charset="0"/>
                      </a:rPr>
                      <m:t>Ω</m:t>
                    </m:r>
                    <m:r>
                      <a:rPr lang="en-US" sz="2000" b="0" i="1" smtClean="0">
                        <a:solidFill>
                          <a:srgbClr val="000000"/>
                        </a:solidFill>
                        <a:latin typeface="Cambria Math" panose="02040503050406030204" pitchFamily="18" charset="0"/>
                        <a:ea typeface="Cambria Math" panose="02040503050406030204" pitchFamily="18" charset="0"/>
                      </a:rPr>
                      <m:t>.</m:t>
                    </m:r>
                  </m:oMath>
                </a14:m>
                <a:r>
                  <a:rPr lang="en-US" sz="2000" dirty="0">
                    <a:solidFill>
                      <a:srgbClr val="000000"/>
                    </a:solidFill>
                  </a:rPr>
                  <a:t>  </a:t>
                </a:r>
                <a14:m>
                  <m:oMath xmlns:m="http://schemas.openxmlformats.org/officeDocument/2006/math">
                    <m:r>
                      <a:rPr lang="en-US" sz="2000" b="0" i="1" dirty="0" smtClean="0">
                        <a:solidFill>
                          <a:srgbClr val="000000"/>
                        </a:solidFill>
                        <a:latin typeface="Cambria Math" panose="02040503050406030204" pitchFamily="18" charset="0"/>
                      </a:rPr>
                      <m:t>𝐺</m:t>
                    </m:r>
                    <m:r>
                      <a:rPr lang="en-US" sz="2000" b="0" i="1" dirty="0" smtClean="0">
                        <a:solidFill>
                          <a:srgbClr val="000000"/>
                        </a:solidFill>
                        <a:latin typeface="Cambria Math" panose="02040503050406030204" pitchFamily="18" charset="0"/>
                      </a:rPr>
                      <m:t>=2</m:t>
                    </m:r>
                    <m:f>
                      <m:fPr>
                        <m:ctrlPr>
                          <a:rPr lang="en-US" sz="2000" b="0" i="1" dirty="0" smtClean="0">
                            <a:solidFill>
                              <a:srgbClr val="000000"/>
                            </a:solidFill>
                            <a:latin typeface="Cambria Math" panose="02040503050406030204" pitchFamily="18" charset="0"/>
                          </a:rPr>
                        </m:ctrlPr>
                      </m:fPr>
                      <m:num>
                        <m:sSub>
                          <m:sSubPr>
                            <m:ctrlPr>
                              <a:rPr lang="en-US" sz="2000" b="0" i="1" dirty="0" smtClean="0">
                                <a:solidFill>
                                  <a:srgbClr val="000000"/>
                                </a:solidFill>
                                <a:latin typeface="Cambria Math" panose="02040503050406030204" pitchFamily="18" charset="0"/>
                              </a:rPr>
                            </m:ctrlPr>
                          </m:sSubPr>
                          <m:e>
                            <m:r>
                              <a:rPr lang="en-US" sz="2000" b="0" i="1" dirty="0" smtClean="0">
                                <a:solidFill>
                                  <a:srgbClr val="000000"/>
                                </a:solidFill>
                                <a:latin typeface="Cambria Math" panose="02040503050406030204" pitchFamily="18" charset="0"/>
                              </a:rPr>
                              <m:t>𝑅</m:t>
                            </m:r>
                          </m:e>
                          <m:sub>
                            <m:r>
                              <a:rPr lang="en-US" sz="2000" b="0" i="1" dirty="0" smtClean="0">
                                <a:solidFill>
                                  <a:srgbClr val="000000"/>
                                </a:solidFill>
                                <a:latin typeface="Cambria Math" panose="02040503050406030204" pitchFamily="18" charset="0"/>
                              </a:rPr>
                              <m:t>𝑓</m:t>
                            </m:r>
                          </m:sub>
                        </m:sSub>
                      </m:num>
                      <m:den>
                        <m:sSub>
                          <m:sSubPr>
                            <m:ctrlPr>
                              <a:rPr lang="en-US" sz="2000" b="0" i="1" dirty="0" smtClean="0">
                                <a:solidFill>
                                  <a:srgbClr val="000000"/>
                                </a:solidFill>
                                <a:latin typeface="Cambria Math" panose="02040503050406030204" pitchFamily="18" charset="0"/>
                              </a:rPr>
                            </m:ctrlPr>
                          </m:sSubPr>
                          <m:e>
                            <m:r>
                              <a:rPr lang="en-US" sz="2000" b="0" i="1" dirty="0" smtClean="0">
                                <a:solidFill>
                                  <a:srgbClr val="000000"/>
                                </a:solidFill>
                                <a:latin typeface="Cambria Math" panose="02040503050406030204" pitchFamily="18" charset="0"/>
                              </a:rPr>
                              <m:t>𝑅</m:t>
                            </m:r>
                          </m:e>
                          <m:sub>
                            <m:r>
                              <a:rPr lang="en-US" sz="2000" b="0" i="1" dirty="0" smtClean="0">
                                <a:solidFill>
                                  <a:srgbClr val="000000"/>
                                </a:solidFill>
                                <a:latin typeface="Cambria Math" panose="02040503050406030204" pitchFamily="18" charset="0"/>
                              </a:rPr>
                              <m:t>𝑒</m:t>
                            </m:r>
                          </m:sub>
                        </m:sSub>
                      </m:den>
                    </m:f>
                  </m:oMath>
                </a14:m>
                <a:r>
                  <a:rPr lang="en-US" sz="2000" dirty="0">
                    <a:solidFill>
                      <a:srgbClr val="000000"/>
                    </a:solidFill>
                  </a:rPr>
                  <a:t>.  With pins 1, 8 open,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𝑅</m:t>
                        </m:r>
                      </m:e>
                      <m:sub>
                        <m:r>
                          <a:rPr lang="en-US" sz="2000" b="0" i="1" smtClean="0">
                            <a:solidFill>
                              <a:srgbClr val="000000"/>
                            </a:solidFill>
                            <a:latin typeface="Cambria Math" panose="02040503050406030204" pitchFamily="18" charset="0"/>
                          </a:rPr>
                          <m:t>𝑒</m:t>
                        </m:r>
                      </m:sub>
                    </m:sSub>
                    <m:r>
                      <a:rPr lang="en-US" sz="2000" b="0" i="1" smtClean="0">
                        <a:solidFill>
                          <a:srgbClr val="000000"/>
                        </a:solidFill>
                        <a:latin typeface="Cambria Math" panose="02040503050406030204" pitchFamily="18" charset="0"/>
                      </a:rPr>
                      <m:t>=1.5</m:t>
                    </m:r>
                    <m:r>
                      <a:rPr lang="en-US" sz="2000" b="0" i="1" smtClean="0">
                        <a:solidFill>
                          <a:srgbClr val="000000"/>
                        </a:solidFill>
                        <a:latin typeface="Cambria Math" panose="02040503050406030204" pitchFamily="18" charset="0"/>
                      </a:rPr>
                      <m:t>𝑘</m:t>
                    </m:r>
                    <m:r>
                      <m:rPr>
                        <m:sty m:val="p"/>
                      </m:rPr>
                      <a:rPr lang="el-GR" sz="2000" b="0" i="1" smtClean="0">
                        <a:solidFill>
                          <a:srgbClr val="000000"/>
                        </a:solidFill>
                        <a:latin typeface="Cambria Math" panose="02040503050406030204" pitchFamily="18" charset="0"/>
                        <a:ea typeface="Cambria Math" panose="02040503050406030204" pitchFamily="18" charset="0"/>
                      </a:rPr>
                      <m:t>Ω</m:t>
                    </m:r>
                  </m:oMath>
                </a14:m>
                <a:r>
                  <a:rPr lang="en-US" sz="2000" dirty="0">
                    <a:solidFill>
                      <a:srgbClr val="000000"/>
                    </a:solidFill>
                  </a:rPr>
                  <a:t>, so </a:t>
                </a:r>
                <a14:m>
                  <m:oMath xmlns:m="http://schemas.openxmlformats.org/officeDocument/2006/math">
                    <m:r>
                      <a:rPr lang="en-US" sz="2000" i="1" dirty="0">
                        <a:solidFill>
                          <a:srgbClr val="000000"/>
                        </a:solidFill>
                        <a:latin typeface="Cambria Math" panose="02040503050406030204" pitchFamily="18" charset="0"/>
                      </a:rPr>
                      <m:t>𝐺</m:t>
                    </m:r>
                    <m:r>
                      <a:rPr lang="en-US" sz="2000" i="1" dirty="0">
                        <a:solidFill>
                          <a:srgbClr val="000000"/>
                        </a:solidFill>
                        <a:latin typeface="Cambria Math" panose="02040503050406030204" pitchFamily="18" charset="0"/>
                      </a:rPr>
                      <m:t>=2</m:t>
                    </m:r>
                    <m:f>
                      <m:fPr>
                        <m:ctrlPr>
                          <a:rPr lang="en-US" sz="2000" i="1" dirty="0">
                            <a:solidFill>
                              <a:srgbClr val="000000"/>
                            </a:solidFill>
                            <a:latin typeface="Cambria Math" panose="02040503050406030204" pitchFamily="18" charset="0"/>
                          </a:rPr>
                        </m:ctrlPr>
                      </m:fPr>
                      <m:num>
                        <m:r>
                          <a:rPr lang="en-US" sz="2000" b="0" i="1" dirty="0" smtClean="0">
                            <a:solidFill>
                              <a:srgbClr val="000000"/>
                            </a:solidFill>
                            <a:latin typeface="Cambria Math" panose="02040503050406030204" pitchFamily="18" charset="0"/>
                          </a:rPr>
                          <m:t>15</m:t>
                        </m:r>
                      </m:num>
                      <m:den>
                        <m:r>
                          <a:rPr lang="en-US" sz="2000" b="0" i="1" dirty="0" smtClean="0">
                            <a:solidFill>
                              <a:srgbClr val="000000"/>
                            </a:solidFill>
                            <a:latin typeface="Cambria Math" panose="02040503050406030204" pitchFamily="18" charset="0"/>
                          </a:rPr>
                          <m:t>1.5</m:t>
                        </m:r>
                      </m:den>
                    </m:f>
                    <m:r>
                      <a:rPr lang="en-US" sz="2000" b="0" i="0" dirty="0" smtClean="0">
                        <a:solidFill>
                          <a:srgbClr val="000000"/>
                        </a:solidFill>
                        <a:latin typeface="Cambria Math" panose="02040503050406030204" pitchFamily="18" charset="0"/>
                      </a:rPr>
                      <m:t>=20.</m:t>
                    </m:r>
                  </m:oMath>
                </a14:m>
                <a:r>
                  <a:rPr lang="en-US" sz="2000" dirty="0">
                    <a:solidFill>
                      <a:srgbClr val="000000"/>
                    </a:solidFill>
                  </a:rPr>
                  <a:t>  pins 1 and 8 go across </a:t>
                </a:r>
                <a14:m>
                  <m:oMath xmlns:m="http://schemas.openxmlformats.org/officeDocument/2006/math">
                    <m:r>
                      <a:rPr lang="en-US" sz="2000" b="0" i="1" smtClean="0">
                        <a:solidFill>
                          <a:srgbClr val="000000"/>
                        </a:solidFill>
                        <a:latin typeface="Cambria Math" panose="02040503050406030204" pitchFamily="18" charset="0"/>
                      </a:rPr>
                      <m:t>1.35</m:t>
                    </m:r>
                    <m:r>
                      <a:rPr lang="en-US" sz="2000" b="0" i="1" smtClean="0">
                        <a:solidFill>
                          <a:srgbClr val="000000"/>
                        </a:solidFill>
                        <a:latin typeface="Cambria Math" panose="02040503050406030204" pitchFamily="18" charset="0"/>
                      </a:rPr>
                      <m:t>𝑘</m:t>
                    </m:r>
                    <m:r>
                      <m:rPr>
                        <m:sty m:val="p"/>
                      </m:rPr>
                      <a:rPr lang="el-GR" sz="2000" b="0" i="1" smtClean="0">
                        <a:solidFill>
                          <a:srgbClr val="000000"/>
                        </a:solidFill>
                        <a:latin typeface="Cambria Math" panose="02040503050406030204" pitchFamily="18" charset="0"/>
                        <a:ea typeface="Cambria Math" panose="02040503050406030204" pitchFamily="18" charset="0"/>
                      </a:rPr>
                      <m:t>Ω</m:t>
                    </m:r>
                  </m:oMath>
                </a14:m>
                <a:r>
                  <a:rPr lang="en-US" sz="2000" dirty="0">
                    <a:solidFill>
                      <a:srgbClr val="000000"/>
                    </a:solidFill>
                  </a:rPr>
                  <a:t> of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𝑅</m:t>
                        </m:r>
                      </m:e>
                      <m:sub>
                        <m:r>
                          <a:rPr lang="en-US" sz="2000" b="0" i="1" smtClean="0">
                            <a:solidFill>
                              <a:srgbClr val="000000"/>
                            </a:solidFill>
                            <a:latin typeface="Cambria Math" panose="02040503050406030204" pitchFamily="18" charset="0"/>
                          </a:rPr>
                          <m:t>𝑒</m:t>
                        </m:r>
                      </m:sub>
                    </m:sSub>
                  </m:oMath>
                </a14:m>
                <a:r>
                  <a:rPr lang="en-US" sz="2000" dirty="0">
                    <a:solidFill>
                      <a:srgbClr val="000000"/>
                    </a:solidFill>
                  </a:rPr>
                  <a:t>.  So, shorting them (using the non-inverting gain circuit) results in a gain of </a:t>
                </a:r>
                <a14:m>
                  <m:oMath xmlns:m="http://schemas.openxmlformats.org/officeDocument/2006/math">
                    <m:r>
                      <a:rPr lang="en-US" sz="2000" i="1" dirty="0">
                        <a:solidFill>
                          <a:srgbClr val="000000"/>
                        </a:solidFill>
                        <a:latin typeface="Cambria Math" panose="02040503050406030204" pitchFamily="18" charset="0"/>
                      </a:rPr>
                      <m:t>𝐺</m:t>
                    </m:r>
                    <m:r>
                      <a:rPr lang="en-US" sz="2000" i="1" dirty="0">
                        <a:solidFill>
                          <a:srgbClr val="000000"/>
                        </a:solidFill>
                        <a:latin typeface="Cambria Math" panose="02040503050406030204" pitchFamily="18" charset="0"/>
                      </a:rPr>
                      <m:t>=2</m:t>
                    </m:r>
                    <m:f>
                      <m:fPr>
                        <m:ctrlPr>
                          <a:rPr lang="en-US" sz="2000" i="1" dirty="0">
                            <a:solidFill>
                              <a:srgbClr val="000000"/>
                            </a:solidFill>
                            <a:latin typeface="Cambria Math" panose="02040503050406030204" pitchFamily="18" charset="0"/>
                          </a:rPr>
                        </m:ctrlPr>
                      </m:fPr>
                      <m:num>
                        <m:r>
                          <a:rPr lang="en-US" sz="2000" b="0" i="1" dirty="0" smtClean="0">
                            <a:solidFill>
                              <a:srgbClr val="000000"/>
                            </a:solidFill>
                            <a:latin typeface="Cambria Math" panose="02040503050406030204" pitchFamily="18" charset="0"/>
                          </a:rPr>
                          <m:t>15</m:t>
                        </m:r>
                      </m:num>
                      <m:den>
                        <m:r>
                          <a:rPr lang="en-US" sz="2000" b="0" i="1" dirty="0" smtClean="0">
                            <a:solidFill>
                              <a:srgbClr val="000000"/>
                            </a:solidFill>
                            <a:latin typeface="Cambria Math" panose="02040503050406030204" pitchFamily="18" charset="0"/>
                          </a:rPr>
                          <m:t>.15</m:t>
                        </m:r>
                      </m:den>
                    </m:f>
                    <m:r>
                      <a:rPr lang="en-US" sz="2000" b="0" i="1" dirty="0" smtClean="0">
                        <a:solidFill>
                          <a:srgbClr val="000000"/>
                        </a:solidFill>
                        <a:latin typeface="Cambria Math" panose="02040503050406030204" pitchFamily="18" charset="0"/>
                      </a:rPr>
                      <m:t>=200.</m:t>
                    </m:r>
                  </m:oMath>
                </a14:m>
                <a:endParaRPr lang="en-US" sz="2000" dirty="0">
                  <a:solidFill>
                    <a:srgbClr val="000000"/>
                  </a:solidFill>
                </a:endParaRPr>
              </a:p>
            </p:txBody>
          </p:sp>
        </mc:Choice>
        <mc:Fallback xmlns="">
          <p:sp>
            <p:nvSpPr>
              <p:cNvPr id="102" name="TextBox 101">
                <a:extLst>
                  <a:ext uri="{FF2B5EF4-FFF2-40B4-BE49-F238E27FC236}">
                    <a16:creationId xmlns:a16="http://schemas.microsoft.com/office/drawing/2014/main" id="{CD9F942C-695B-C740-B58B-84F96D2E83F1}"/>
                  </a:ext>
                </a:extLst>
              </p:cNvPr>
              <p:cNvSpPr txBox="1">
                <a:spLocks noRot="1" noChangeAspect="1" noMove="1" noResize="1" noEditPoints="1" noAdjustHandles="1" noChangeArrowheads="1" noChangeShapeType="1" noTextEdit="1"/>
              </p:cNvSpPr>
              <p:nvPr/>
            </p:nvSpPr>
            <p:spPr>
              <a:xfrm>
                <a:off x="336711" y="1193653"/>
                <a:ext cx="7072904" cy="5397656"/>
              </a:xfrm>
              <a:prstGeom prst="rect">
                <a:avLst/>
              </a:prstGeom>
              <a:blipFill>
                <a:blip r:embed="rId4"/>
                <a:stretch>
                  <a:fillRect l="-1613" t="-706" r="-1971"/>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217971825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91442" y="81967"/>
            <a:ext cx="11593874"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32: Norcal AGC</a:t>
            </a:r>
            <a:endParaRPr sz="4400" dirty="0">
              <a:latin typeface="+mj-lt"/>
            </a:endParaRPr>
          </a:p>
        </p:txBody>
      </p:sp>
      <p:sp>
        <p:nvSpPr>
          <p:cNvPr id="2" name="Slide Number Placeholder 1">
            <a:extLst>
              <a:ext uri="{FF2B5EF4-FFF2-40B4-BE49-F238E27FC236}">
                <a16:creationId xmlns:a16="http://schemas.microsoft.com/office/drawing/2014/main" id="{2F1C74A0-FA88-EA41-9ED2-A81181A4523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87</a:t>
            </a:fld>
            <a:endParaRPr lang="en-US"/>
          </a:p>
        </p:txBody>
      </p:sp>
      <p:grpSp>
        <p:nvGrpSpPr>
          <p:cNvPr id="7" name="Group 6">
            <a:extLst>
              <a:ext uri="{FF2B5EF4-FFF2-40B4-BE49-F238E27FC236}">
                <a16:creationId xmlns:a16="http://schemas.microsoft.com/office/drawing/2014/main" id="{841A73B5-C220-774B-B592-76FB60ABAED1}"/>
              </a:ext>
            </a:extLst>
          </p:cNvPr>
          <p:cNvGrpSpPr/>
          <p:nvPr/>
        </p:nvGrpSpPr>
        <p:grpSpPr>
          <a:xfrm>
            <a:off x="4738255" y="993305"/>
            <a:ext cx="7242465" cy="5441496"/>
            <a:chOff x="3957250" y="993305"/>
            <a:chExt cx="7752868" cy="5441496"/>
          </a:xfrm>
        </p:grpSpPr>
        <p:sp>
          <p:nvSpPr>
            <p:cNvPr id="3" name="TextBox 2">
              <a:extLst>
                <a:ext uri="{FF2B5EF4-FFF2-40B4-BE49-F238E27FC236}">
                  <a16:creationId xmlns:a16="http://schemas.microsoft.com/office/drawing/2014/main" id="{2DBF1687-B21C-5C47-A42B-DE430E308A07}"/>
                </a:ext>
              </a:extLst>
            </p:cNvPr>
            <p:cNvSpPr txBox="1"/>
            <p:nvPr/>
          </p:nvSpPr>
          <p:spPr>
            <a:xfrm>
              <a:off x="4811564" y="993305"/>
              <a:ext cx="2178578" cy="83099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Connect to</a:t>
              </a:r>
            </a:p>
            <a:p>
              <a:pPr defTabSz="457200" latinLnBrk="1" hangingPunct="0"/>
              <a:r>
                <a:rPr lang="en-US" sz="1600" dirty="0">
                  <a:solidFill>
                    <a:srgbClr val="000000"/>
                  </a:solidFill>
                </a:rPr>
                <a:t>function generator</a:t>
              </a:r>
            </a:p>
            <a:p>
              <a:pPr defTabSz="457200" latinLnBrk="1" hangingPunct="0"/>
              <a:r>
                <a:rPr lang="en-US" sz="1600" dirty="0">
                  <a:solidFill>
                    <a:srgbClr val="000000"/>
                  </a:solidFill>
                </a:rPr>
                <a:t>through 300K, here</a:t>
              </a:r>
              <a:endParaRPr lang="en-US" sz="1600" dirty="0">
                <a:solidFill>
                  <a:srgbClr val="000000"/>
                </a:solidFill>
                <a:latin typeface="Calibri"/>
                <a:ea typeface="Calibri"/>
                <a:cs typeface="Calibri"/>
                <a:sym typeface="Calibri"/>
              </a:endParaRPr>
            </a:p>
          </p:txBody>
        </p:sp>
        <p:grpSp>
          <p:nvGrpSpPr>
            <p:cNvPr id="4" name="Group 3">
              <a:extLst>
                <a:ext uri="{FF2B5EF4-FFF2-40B4-BE49-F238E27FC236}">
                  <a16:creationId xmlns:a16="http://schemas.microsoft.com/office/drawing/2014/main" id="{68823955-A16C-0C4B-9258-87253E8ADF36}"/>
                </a:ext>
              </a:extLst>
            </p:cNvPr>
            <p:cNvGrpSpPr/>
            <p:nvPr/>
          </p:nvGrpSpPr>
          <p:grpSpPr>
            <a:xfrm>
              <a:off x="3957250" y="1258128"/>
              <a:ext cx="7752868" cy="5176673"/>
              <a:chOff x="1921934" y="1331924"/>
              <a:chExt cx="7752868" cy="5176673"/>
            </a:xfrm>
          </p:grpSpPr>
          <p:grpSp>
            <p:nvGrpSpPr>
              <p:cNvPr id="21" name="Group 218">
                <a:extLst>
                  <a:ext uri="{FF2B5EF4-FFF2-40B4-BE49-F238E27FC236}">
                    <a16:creationId xmlns:a16="http://schemas.microsoft.com/office/drawing/2014/main" id="{F290FA59-D5D9-7B44-9D75-8B89C34A7C48}"/>
                  </a:ext>
                </a:extLst>
              </p:cNvPr>
              <p:cNvGrpSpPr>
                <a:grpSpLocks/>
              </p:cNvGrpSpPr>
              <p:nvPr/>
            </p:nvGrpSpPr>
            <p:grpSpPr bwMode="auto">
              <a:xfrm rot="10800000">
                <a:off x="4121412" y="3624239"/>
                <a:ext cx="152400" cy="762000"/>
                <a:chOff x="5280" y="1200"/>
                <a:chExt cx="96" cy="480"/>
              </a:xfrm>
            </p:grpSpPr>
            <p:sp>
              <p:nvSpPr>
                <p:cNvPr id="22" name="Line 106">
                  <a:extLst>
                    <a:ext uri="{FF2B5EF4-FFF2-40B4-BE49-F238E27FC236}">
                      <a16:creationId xmlns:a16="http://schemas.microsoft.com/office/drawing/2014/main" id="{A152338D-C2E7-4447-9946-569C486A0F45}"/>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7">
                  <a:extLst>
                    <a:ext uri="{FF2B5EF4-FFF2-40B4-BE49-F238E27FC236}">
                      <a16:creationId xmlns:a16="http://schemas.microsoft.com/office/drawing/2014/main" id="{8333DC25-6AA4-4A4E-8DA6-9B2C5BB4460F}"/>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Freeform 108">
                  <a:extLst>
                    <a:ext uri="{FF2B5EF4-FFF2-40B4-BE49-F238E27FC236}">
                      <a16:creationId xmlns:a16="http://schemas.microsoft.com/office/drawing/2014/main" id="{792B1F8D-800B-C147-813B-519A5974C73D}"/>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25" name="Line 109">
                  <a:extLst>
                    <a:ext uri="{FF2B5EF4-FFF2-40B4-BE49-F238E27FC236}">
                      <a16:creationId xmlns:a16="http://schemas.microsoft.com/office/drawing/2014/main" id="{32CAC183-FE4A-7948-A77E-57248F181815}"/>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6" name="Group 25">
                <a:extLst>
                  <a:ext uri="{FF2B5EF4-FFF2-40B4-BE49-F238E27FC236}">
                    <a16:creationId xmlns:a16="http://schemas.microsoft.com/office/drawing/2014/main" id="{CC1354CA-0163-5049-9D3A-C7218FF8B321}"/>
                  </a:ext>
                </a:extLst>
              </p:cNvPr>
              <p:cNvGrpSpPr/>
              <p:nvPr/>
            </p:nvGrpSpPr>
            <p:grpSpPr>
              <a:xfrm rot="16200000">
                <a:off x="3799769" y="3013646"/>
                <a:ext cx="796405" cy="519348"/>
                <a:chOff x="2940494" y="1205494"/>
                <a:chExt cx="796405" cy="519348"/>
              </a:xfrm>
            </p:grpSpPr>
            <p:sp>
              <p:nvSpPr>
                <p:cNvPr id="27" name="Oval 26">
                  <a:extLst>
                    <a:ext uri="{FF2B5EF4-FFF2-40B4-BE49-F238E27FC236}">
                      <a16:creationId xmlns:a16="http://schemas.microsoft.com/office/drawing/2014/main" id="{4268A716-2FC7-6948-B134-B183116B1A19}"/>
                    </a:ext>
                  </a:extLst>
                </p:cNvPr>
                <p:cNvSpPr/>
                <p:nvPr/>
              </p:nvSpPr>
              <p:spPr>
                <a:xfrm>
                  <a:off x="3104707" y="1205494"/>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28" name="Straight Connector 27">
                  <a:extLst>
                    <a:ext uri="{FF2B5EF4-FFF2-40B4-BE49-F238E27FC236}">
                      <a16:creationId xmlns:a16="http://schemas.microsoft.com/office/drawing/2014/main" id="{4D38056F-3648-B649-A43E-27B624BFF76C}"/>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9" name="Straight Arrow Connector 28">
                  <a:extLst>
                    <a:ext uri="{FF2B5EF4-FFF2-40B4-BE49-F238E27FC236}">
                      <a16:creationId xmlns:a16="http://schemas.microsoft.com/office/drawing/2014/main" id="{903BD616-D923-4748-A167-EBBD02CAE40A}"/>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0" name="Straight Connector 29">
                  <a:extLst>
                    <a:ext uri="{FF2B5EF4-FFF2-40B4-BE49-F238E27FC236}">
                      <a16:creationId xmlns:a16="http://schemas.microsoft.com/office/drawing/2014/main" id="{0A95535D-571A-B74C-B5D1-D11D3B59BC85}"/>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1" name="Straight Connector 30">
                  <a:extLst>
                    <a:ext uri="{FF2B5EF4-FFF2-40B4-BE49-F238E27FC236}">
                      <a16:creationId xmlns:a16="http://schemas.microsoft.com/office/drawing/2014/main" id="{13B6AB5E-8E9C-8042-B39D-6EFF9D334AE5}"/>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2" name="Straight Connector 31">
                  <a:extLst>
                    <a:ext uri="{FF2B5EF4-FFF2-40B4-BE49-F238E27FC236}">
                      <a16:creationId xmlns:a16="http://schemas.microsoft.com/office/drawing/2014/main" id="{FD0C8FB8-B0F1-5342-9483-1FADE4E87809}"/>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cxnSp>
            <p:nvCxnSpPr>
              <p:cNvPr id="33" name="Straight Connector 32">
                <a:extLst>
                  <a:ext uri="{FF2B5EF4-FFF2-40B4-BE49-F238E27FC236}">
                    <a16:creationId xmlns:a16="http://schemas.microsoft.com/office/drawing/2014/main" id="{A9C3AFB3-1CFE-9340-9221-FF9E1BED1685}"/>
                  </a:ext>
                </a:extLst>
              </p:cNvPr>
              <p:cNvCxnSpPr>
                <a:cxnSpLocks/>
              </p:cNvCxnSpPr>
              <p:nvPr/>
            </p:nvCxnSpPr>
            <p:spPr>
              <a:xfrm flipH="1">
                <a:off x="4330318" y="2865591"/>
                <a:ext cx="49730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4" name="Straight Connector 33">
                <a:extLst>
                  <a:ext uri="{FF2B5EF4-FFF2-40B4-BE49-F238E27FC236}">
                    <a16:creationId xmlns:a16="http://schemas.microsoft.com/office/drawing/2014/main" id="{CE9C3756-B54E-0843-9570-E5DE66047368}"/>
                  </a:ext>
                </a:extLst>
              </p:cNvPr>
              <p:cNvCxnSpPr>
                <a:cxnSpLocks/>
              </p:cNvCxnSpPr>
              <p:nvPr/>
            </p:nvCxnSpPr>
            <p:spPr>
              <a:xfrm flipV="1">
                <a:off x="5363504" y="2502722"/>
                <a:ext cx="0" cy="185688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5" name="Group 210">
                <a:extLst>
                  <a:ext uri="{FF2B5EF4-FFF2-40B4-BE49-F238E27FC236}">
                    <a16:creationId xmlns:a16="http://schemas.microsoft.com/office/drawing/2014/main" id="{8601FFAB-6D8C-BB47-982B-5C83987233BA}"/>
                  </a:ext>
                </a:extLst>
              </p:cNvPr>
              <p:cNvGrpSpPr>
                <a:grpSpLocks/>
              </p:cNvGrpSpPr>
              <p:nvPr/>
            </p:nvGrpSpPr>
            <p:grpSpPr bwMode="auto">
              <a:xfrm>
                <a:off x="7916663" y="3431166"/>
                <a:ext cx="304800" cy="762000"/>
                <a:chOff x="3216" y="1728"/>
                <a:chExt cx="192" cy="480"/>
              </a:xfrm>
            </p:grpSpPr>
            <p:sp>
              <p:nvSpPr>
                <p:cNvPr id="36" name="Line 8">
                  <a:extLst>
                    <a:ext uri="{FF2B5EF4-FFF2-40B4-BE49-F238E27FC236}">
                      <a16:creationId xmlns:a16="http://schemas.microsoft.com/office/drawing/2014/main" id="{AB4213C0-F770-4C42-9BEB-FE71E5AF44A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9">
                  <a:extLst>
                    <a:ext uri="{FF2B5EF4-FFF2-40B4-BE49-F238E27FC236}">
                      <a16:creationId xmlns:a16="http://schemas.microsoft.com/office/drawing/2014/main" id="{FBC3AC73-F7C1-F140-B0CA-5385A8FA374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0">
                  <a:extLst>
                    <a:ext uri="{FF2B5EF4-FFF2-40B4-BE49-F238E27FC236}">
                      <a16:creationId xmlns:a16="http://schemas.microsoft.com/office/drawing/2014/main" id="{7294CA53-8621-2049-9EE8-1A1797E73A6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11">
                  <a:extLst>
                    <a:ext uri="{FF2B5EF4-FFF2-40B4-BE49-F238E27FC236}">
                      <a16:creationId xmlns:a16="http://schemas.microsoft.com/office/drawing/2014/main" id="{1A598548-90A3-D54D-8D1C-7E461D738EB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0" name="TextBox 39">
                <a:extLst>
                  <a:ext uri="{FF2B5EF4-FFF2-40B4-BE49-F238E27FC236}">
                    <a16:creationId xmlns:a16="http://schemas.microsoft.com/office/drawing/2014/main" id="{8510553E-FE83-A547-999F-D79AD8EDE00C}"/>
                  </a:ext>
                </a:extLst>
              </p:cNvPr>
              <p:cNvSpPr txBox="1"/>
              <p:nvPr/>
            </p:nvSpPr>
            <p:spPr>
              <a:xfrm flipH="1">
                <a:off x="3600343" y="4399264"/>
                <a:ext cx="63986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28</a:t>
                </a:r>
              </a:p>
              <a:p>
                <a:pPr defTabSz="457200" latinLnBrk="1" hangingPunct="0"/>
                <a:r>
                  <a:rPr lang="en-US" sz="1400" dirty="0">
                    <a:solidFill>
                      <a:srgbClr val="000000"/>
                    </a:solidFill>
                  </a:rPr>
                  <a:t>100nF</a:t>
                </a:r>
                <a:endParaRPr lang="en-US" sz="1400" dirty="0">
                  <a:solidFill>
                    <a:srgbClr val="000000"/>
                  </a:solidFill>
                  <a:latin typeface="Calibri"/>
                  <a:ea typeface="Calibri"/>
                  <a:cs typeface="Calibri"/>
                  <a:sym typeface="Calibri"/>
                </a:endParaRPr>
              </a:p>
            </p:txBody>
          </p:sp>
          <p:sp>
            <p:nvSpPr>
              <p:cNvPr id="41" name="Freeform 12">
                <a:extLst>
                  <a:ext uri="{FF2B5EF4-FFF2-40B4-BE49-F238E27FC236}">
                    <a16:creationId xmlns:a16="http://schemas.microsoft.com/office/drawing/2014/main" id="{57B0F025-B606-0745-BEE4-1A7D443CB619}"/>
                  </a:ext>
                </a:extLst>
              </p:cNvPr>
              <p:cNvSpPr>
                <a:spLocks noChangeAspect="1"/>
              </p:cNvSpPr>
              <p:nvPr/>
            </p:nvSpPr>
            <p:spPr bwMode="auto">
              <a:xfrm rot="5400000">
                <a:off x="4121769" y="211028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2" name="TextBox 41">
                <a:extLst>
                  <a:ext uri="{FF2B5EF4-FFF2-40B4-BE49-F238E27FC236}">
                    <a16:creationId xmlns:a16="http://schemas.microsoft.com/office/drawing/2014/main" id="{76EC7618-CC4A-C84B-9B91-AA89052BD12D}"/>
                  </a:ext>
                </a:extLst>
              </p:cNvPr>
              <p:cNvSpPr txBox="1"/>
              <p:nvPr/>
            </p:nvSpPr>
            <p:spPr>
              <a:xfrm flipH="1">
                <a:off x="3976501" y="1842612"/>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20</a:t>
                </a:r>
              </a:p>
              <a:p>
                <a:pPr defTabSz="457200" latinLnBrk="1" hangingPunct="0"/>
                <a:r>
                  <a:rPr lang="en-US" sz="1400" dirty="0">
                    <a:solidFill>
                      <a:srgbClr val="000000"/>
                    </a:solidFill>
                    <a:latin typeface="Calibri"/>
                    <a:ea typeface="Calibri"/>
                    <a:cs typeface="Calibri"/>
                    <a:sym typeface="Calibri"/>
                  </a:rPr>
                  <a:t>4.7K</a:t>
                </a:r>
              </a:p>
            </p:txBody>
          </p:sp>
          <p:cxnSp>
            <p:nvCxnSpPr>
              <p:cNvPr id="44" name="Straight Connector 43">
                <a:extLst>
                  <a:ext uri="{FF2B5EF4-FFF2-40B4-BE49-F238E27FC236}">
                    <a16:creationId xmlns:a16="http://schemas.microsoft.com/office/drawing/2014/main" id="{32789654-A631-7A44-9551-167517E50B2B}"/>
                  </a:ext>
                </a:extLst>
              </p:cNvPr>
              <p:cNvCxnSpPr>
                <a:cxnSpLocks/>
              </p:cNvCxnSpPr>
              <p:nvPr/>
            </p:nvCxnSpPr>
            <p:spPr>
              <a:xfrm flipH="1">
                <a:off x="2862863" y="2885749"/>
                <a:ext cx="11887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5" name="Oval 44">
                <a:extLst>
                  <a:ext uri="{FF2B5EF4-FFF2-40B4-BE49-F238E27FC236}">
                    <a16:creationId xmlns:a16="http://schemas.microsoft.com/office/drawing/2014/main" id="{9F565CC0-0306-7948-9299-8BDB881EC3E7}"/>
                  </a:ext>
                </a:extLst>
              </p:cNvPr>
              <p:cNvSpPr/>
              <p:nvPr/>
            </p:nvSpPr>
            <p:spPr>
              <a:xfrm>
                <a:off x="2777616" y="284040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6" name="Group 222">
                <a:extLst>
                  <a:ext uri="{FF2B5EF4-FFF2-40B4-BE49-F238E27FC236}">
                    <a16:creationId xmlns:a16="http://schemas.microsoft.com/office/drawing/2014/main" id="{2FC29EE7-005B-B649-9B1D-F9C2E4EE4A4A}"/>
                  </a:ext>
                </a:extLst>
              </p:cNvPr>
              <p:cNvGrpSpPr>
                <a:grpSpLocks/>
              </p:cNvGrpSpPr>
              <p:nvPr/>
            </p:nvGrpSpPr>
            <p:grpSpPr bwMode="auto">
              <a:xfrm>
                <a:off x="6864059" y="5233496"/>
                <a:ext cx="304800" cy="381000"/>
                <a:chOff x="4272" y="3072"/>
                <a:chExt cx="192" cy="240"/>
              </a:xfrm>
            </p:grpSpPr>
            <p:sp>
              <p:nvSpPr>
                <p:cNvPr id="47" name="Line 99">
                  <a:extLst>
                    <a:ext uri="{FF2B5EF4-FFF2-40B4-BE49-F238E27FC236}">
                      <a16:creationId xmlns:a16="http://schemas.microsoft.com/office/drawing/2014/main" id="{DA54065F-477B-E843-A43D-62CCC643A68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0">
                  <a:extLst>
                    <a:ext uri="{FF2B5EF4-FFF2-40B4-BE49-F238E27FC236}">
                      <a16:creationId xmlns:a16="http://schemas.microsoft.com/office/drawing/2014/main" id="{AE6A6682-5E2D-5B48-A5D1-EF2EF15E5DB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1">
                  <a:extLst>
                    <a:ext uri="{FF2B5EF4-FFF2-40B4-BE49-F238E27FC236}">
                      <a16:creationId xmlns:a16="http://schemas.microsoft.com/office/drawing/2014/main" id="{AFF69BCA-7E95-ED49-B58B-AE07A84D0AC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02">
                  <a:extLst>
                    <a:ext uri="{FF2B5EF4-FFF2-40B4-BE49-F238E27FC236}">
                      <a16:creationId xmlns:a16="http://schemas.microsoft.com/office/drawing/2014/main" id="{EFCD329B-D942-394A-8B2F-943D7DCBDCF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3">
                  <a:extLst>
                    <a:ext uri="{FF2B5EF4-FFF2-40B4-BE49-F238E27FC236}">
                      <a16:creationId xmlns:a16="http://schemas.microsoft.com/office/drawing/2014/main" id="{E3323266-6A64-4740-A80E-61AE46DC1EF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4">
                  <a:extLst>
                    <a:ext uri="{FF2B5EF4-FFF2-40B4-BE49-F238E27FC236}">
                      <a16:creationId xmlns:a16="http://schemas.microsoft.com/office/drawing/2014/main" id="{09F18BFC-1690-E44C-8010-4CE4F055BFB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4" name="Straight Connector 53">
                <a:extLst>
                  <a:ext uri="{FF2B5EF4-FFF2-40B4-BE49-F238E27FC236}">
                    <a16:creationId xmlns:a16="http://schemas.microsoft.com/office/drawing/2014/main" id="{C47D29B2-8971-834B-9E38-75A2D94AA95B}"/>
                  </a:ext>
                </a:extLst>
              </p:cNvPr>
              <p:cNvCxnSpPr>
                <a:cxnSpLocks/>
              </p:cNvCxnSpPr>
              <p:nvPr/>
            </p:nvCxnSpPr>
            <p:spPr>
              <a:xfrm flipV="1">
                <a:off x="6124432" y="5011172"/>
                <a:ext cx="2216" cy="69067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218">
                <a:extLst>
                  <a:ext uri="{FF2B5EF4-FFF2-40B4-BE49-F238E27FC236}">
                    <a16:creationId xmlns:a16="http://schemas.microsoft.com/office/drawing/2014/main" id="{79661CA2-CB51-6E43-A41D-3E33E31E2236}"/>
                  </a:ext>
                </a:extLst>
              </p:cNvPr>
              <p:cNvGrpSpPr>
                <a:grpSpLocks/>
              </p:cNvGrpSpPr>
              <p:nvPr/>
            </p:nvGrpSpPr>
            <p:grpSpPr bwMode="auto">
              <a:xfrm>
                <a:off x="4127027" y="4359610"/>
                <a:ext cx="152400" cy="762000"/>
                <a:chOff x="5280" y="1200"/>
                <a:chExt cx="96" cy="480"/>
              </a:xfrm>
            </p:grpSpPr>
            <p:sp>
              <p:nvSpPr>
                <p:cNvPr id="56" name="Line 106">
                  <a:extLst>
                    <a:ext uri="{FF2B5EF4-FFF2-40B4-BE49-F238E27FC236}">
                      <a16:creationId xmlns:a16="http://schemas.microsoft.com/office/drawing/2014/main" id="{A898C69E-D348-FF43-B406-281F8419BFA9}"/>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7">
                  <a:extLst>
                    <a:ext uri="{FF2B5EF4-FFF2-40B4-BE49-F238E27FC236}">
                      <a16:creationId xmlns:a16="http://schemas.microsoft.com/office/drawing/2014/main" id="{4CC2D767-E03B-1847-AA3C-E2028C580A4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Freeform 108">
                  <a:extLst>
                    <a:ext uri="{FF2B5EF4-FFF2-40B4-BE49-F238E27FC236}">
                      <a16:creationId xmlns:a16="http://schemas.microsoft.com/office/drawing/2014/main" id="{F7B3F819-2E42-8E4C-A3A9-1244AEFECE3A}"/>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59" name="Line 109">
                  <a:extLst>
                    <a:ext uri="{FF2B5EF4-FFF2-40B4-BE49-F238E27FC236}">
                      <a16:creationId xmlns:a16="http://schemas.microsoft.com/office/drawing/2014/main" id="{1666C85C-453D-014D-8D69-BF88FE0A2E3C}"/>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0" name="Group 59">
                <a:extLst>
                  <a:ext uri="{FF2B5EF4-FFF2-40B4-BE49-F238E27FC236}">
                    <a16:creationId xmlns:a16="http://schemas.microsoft.com/office/drawing/2014/main" id="{D996327D-ADBD-3E4A-B923-55D67846E25A}"/>
                  </a:ext>
                </a:extLst>
              </p:cNvPr>
              <p:cNvGrpSpPr/>
              <p:nvPr/>
            </p:nvGrpSpPr>
            <p:grpSpPr>
              <a:xfrm rot="5400000">
                <a:off x="3799768" y="5182520"/>
                <a:ext cx="796405" cy="519348"/>
                <a:chOff x="2940494" y="1205493"/>
                <a:chExt cx="796405" cy="519348"/>
              </a:xfrm>
            </p:grpSpPr>
            <p:sp>
              <p:nvSpPr>
                <p:cNvPr id="61" name="Oval 60">
                  <a:extLst>
                    <a:ext uri="{FF2B5EF4-FFF2-40B4-BE49-F238E27FC236}">
                      <a16:creationId xmlns:a16="http://schemas.microsoft.com/office/drawing/2014/main" id="{FE571E27-F92F-A441-BA93-23ECBEEE5295}"/>
                    </a:ext>
                  </a:extLst>
                </p:cNvPr>
                <p:cNvSpPr/>
                <p:nvPr/>
              </p:nvSpPr>
              <p:spPr>
                <a:xfrm>
                  <a:off x="3104708"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62" name="Straight Connector 61">
                  <a:extLst>
                    <a:ext uri="{FF2B5EF4-FFF2-40B4-BE49-F238E27FC236}">
                      <a16:creationId xmlns:a16="http://schemas.microsoft.com/office/drawing/2014/main" id="{0BA34C5E-E199-D745-BB52-6074D23A7E64}"/>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3" name="Straight Arrow Connector 62">
                  <a:extLst>
                    <a:ext uri="{FF2B5EF4-FFF2-40B4-BE49-F238E27FC236}">
                      <a16:creationId xmlns:a16="http://schemas.microsoft.com/office/drawing/2014/main" id="{C8E3C9F8-F1F4-C842-8081-A9ED7EC4D9C5}"/>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4" name="Straight Connector 63">
                  <a:extLst>
                    <a:ext uri="{FF2B5EF4-FFF2-40B4-BE49-F238E27FC236}">
                      <a16:creationId xmlns:a16="http://schemas.microsoft.com/office/drawing/2014/main" id="{52CA291E-BEB5-6741-8A9D-DE6DABFB4E18}"/>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5" name="Straight Connector 64">
                  <a:extLst>
                    <a:ext uri="{FF2B5EF4-FFF2-40B4-BE49-F238E27FC236}">
                      <a16:creationId xmlns:a16="http://schemas.microsoft.com/office/drawing/2014/main" id="{F3D52C24-C733-1E44-B19F-F807F4F0CFA1}"/>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6" name="Straight Connector 65">
                  <a:extLst>
                    <a:ext uri="{FF2B5EF4-FFF2-40B4-BE49-F238E27FC236}">
                      <a16:creationId xmlns:a16="http://schemas.microsoft.com/office/drawing/2014/main" id="{E27A3780-4944-6245-B11B-C39BA6F1DFA1}"/>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p:nvGrpSpPr>
              <p:cNvPr id="67" name="Group 210">
                <a:extLst>
                  <a:ext uri="{FF2B5EF4-FFF2-40B4-BE49-F238E27FC236}">
                    <a16:creationId xmlns:a16="http://schemas.microsoft.com/office/drawing/2014/main" id="{1A494400-8874-6A43-9984-6FBE1564CA1A}"/>
                  </a:ext>
                </a:extLst>
              </p:cNvPr>
              <p:cNvGrpSpPr>
                <a:grpSpLocks/>
              </p:cNvGrpSpPr>
              <p:nvPr/>
            </p:nvGrpSpPr>
            <p:grpSpPr bwMode="auto">
              <a:xfrm rot="5400000">
                <a:off x="3675437" y="3982404"/>
                <a:ext cx="304800" cy="762000"/>
                <a:chOff x="3216" y="1728"/>
                <a:chExt cx="192" cy="480"/>
              </a:xfrm>
            </p:grpSpPr>
            <p:sp>
              <p:nvSpPr>
                <p:cNvPr id="68" name="Line 8">
                  <a:extLst>
                    <a:ext uri="{FF2B5EF4-FFF2-40B4-BE49-F238E27FC236}">
                      <a16:creationId xmlns:a16="http://schemas.microsoft.com/office/drawing/2014/main" id="{9F1ADAFD-029F-D842-A305-CA45F021B11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9">
                  <a:extLst>
                    <a:ext uri="{FF2B5EF4-FFF2-40B4-BE49-F238E27FC236}">
                      <a16:creationId xmlns:a16="http://schemas.microsoft.com/office/drawing/2014/main" id="{B8F1682F-DCD3-EA4E-A85B-EDEEFA02AC7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0">
                  <a:extLst>
                    <a:ext uri="{FF2B5EF4-FFF2-40B4-BE49-F238E27FC236}">
                      <a16:creationId xmlns:a16="http://schemas.microsoft.com/office/drawing/2014/main" id="{0FAF2128-0C16-4248-A640-DCDC86D6880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11">
                  <a:extLst>
                    <a:ext uri="{FF2B5EF4-FFF2-40B4-BE49-F238E27FC236}">
                      <a16:creationId xmlns:a16="http://schemas.microsoft.com/office/drawing/2014/main" id="{B1620506-357C-7643-8270-16353FC7028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2" name="Group 222">
                <a:extLst>
                  <a:ext uri="{FF2B5EF4-FFF2-40B4-BE49-F238E27FC236}">
                    <a16:creationId xmlns:a16="http://schemas.microsoft.com/office/drawing/2014/main" id="{063A8FE7-7632-C647-8831-0EB72EDC8D50}"/>
                  </a:ext>
                </a:extLst>
              </p:cNvPr>
              <p:cNvGrpSpPr>
                <a:grpSpLocks/>
              </p:cNvGrpSpPr>
              <p:nvPr/>
            </p:nvGrpSpPr>
            <p:grpSpPr bwMode="auto">
              <a:xfrm>
                <a:off x="3306082" y="4349362"/>
                <a:ext cx="304800" cy="381000"/>
                <a:chOff x="4272" y="3072"/>
                <a:chExt cx="192" cy="240"/>
              </a:xfrm>
            </p:grpSpPr>
            <p:sp>
              <p:nvSpPr>
                <p:cNvPr id="73" name="Line 99">
                  <a:extLst>
                    <a:ext uri="{FF2B5EF4-FFF2-40B4-BE49-F238E27FC236}">
                      <a16:creationId xmlns:a16="http://schemas.microsoft.com/office/drawing/2014/main" id="{C90039D4-878E-9447-9518-476464EB484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0">
                  <a:extLst>
                    <a:ext uri="{FF2B5EF4-FFF2-40B4-BE49-F238E27FC236}">
                      <a16:creationId xmlns:a16="http://schemas.microsoft.com/office/drawing/2014/main" id="{7F271614-896A-9F4E-8864-FCE7CD3ED88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01">
                  <a:extLst>
                    <a:ext uri="{FF2B5EF4-FFF2-40B4-BE49-F238E27FC236}">
                      <a16:creationId xmlns:a16="http://schemas.microsoft.com/office/drawing/2014/main" id="{D446063A-E548-BF4B-BE48-98FBA062BA6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2">
                  <a:extLst>
                    <a:ext uri="{FF2B5EF4-FFF2-40B4-BE49-F238E27FC236}">
                      <a16:creationId xmlns:a16="http://schemas.microsoft.com/office/drawing/2014/main" id="{27AD84D7-7C69-3B4E-AAD1-75C9B148924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3">
                  <a:extLst>
                    <a:ext uri="{FF2B5EF4-FFF2-40B4-BE49-F238E27FC236}">
                      <a16:creationId xmlns:a16="http://schemas.microsoft.com/office/drawing/2014/main" id="{A2735121-CE13-8C40-A3BF-91F374B0EE0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4">
                  <a:extLst>
                    <a:ext uri="{FF2B5EF4-FFF2-40B4-BE49-F238E27FC236}">
                      <a16:creationId xmlns:a16="http://schemas.microsoft.com/office/drawing/2014/main" id="{B356B735-EF73-D547-9BA0-DFC4D2DD459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9" name="Group 218">
                <a:extLst>
                  <a:ext uri="{FF2B5EF4-FFF2-40B4-BE49-F238E27FC236}">
                    <a16:creationId xmlns:a16="http://schemas.microsoft.com/office/drawing/2014/main" id="{9300110E-A739-D34C-B938-3A7B5E8F1A20}"/>
                  </a:ext>
                </a:extLst>
              </p:cNvPr>
              <p:cNvGrpSpPr>
                <a:grpSpLocks/>
              </p:cNvGrpSpPr>
              <p:nvPr/>
            </p:nvGrpSpPr>
            <p:grpSpPr bwMode="auto">
              <a:xfrm rot="5400000">
                <a:off x="4494903" y="3979816"/>
                <a:ext cx="152400" cy="762000"/>
                <a:chOff x="5280" y="1200"/>
                <a:chExt cx="96" cy="480"/>
              </a:xfrm>
            </p:grpSpPr>
            <p:sp>
              <p:nvSpPr>
                <p:cNvPr id="80" name="Line 106">
                  <a:extLst>
                    <a:ext uri="{FF2B5EF4-FFF2-40B4-BE49-F238E27FC236}">
                      <a16:creationId xmlns:a16="http://schemas.microsoft.com/office/drawing/2014/main" id="{8929CB5A-62D5-AB46-B6C2-EB1B561A524A}"/>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7">
                  <a:extLst>
                    <a:ext uri="{FF2B5EF4-FFF2-40B4-BE49-F238E27FC236}">
                      <a16:creationId xmlns:a16="http://schemas.microsoft.com/office/drawing/2014/main" id="{28B6C147-F599-E745-A21E-260A5FEAE4C2}"/>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Freeform 108">
                  <a:extLst>
                    <a:ext uri="{FF2B5EF4-FFF2-40B4-BE49-F238E27FC236}">
                      <a16:creationId xmlns:a16="http://schemas.microsoft.com/office/drawing/2014/main" id="{1DB22573-379A-D245-B6AC-75C0C314A6D6}"/>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83" name="Line 109">
                  <a:extLst>
                    <a:ext uri="{FF2B5EF4-FFF2-40B4-BE49-F238E27FC236}">
                      <a16:creationId xmlns:a16="http://schemas.microsoft.com/office/drawing/2014/main" id="{07983ED5-0D42-EB40-925F-560694FEF0B6}"/>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4" name="Oval 83">
                <a:extLst>
                  <a:ext uri="{FF2B5EF4-FFF2-40B4-BE49-F238E27FC236}">
                    <a16:creationId xmlns:a16="http://schemas.microsoft.com/office/drawing/2014/main" id="{F196A604-03AD-5140-A2B1-7A27506AFF1A}"/>
                  </a:ext>
                </a:extLst>
              </p:cNvPr>
              <p:cNvSpPr/>
              <p:nvPr/>
            </p:nvSpPr>
            <p:spPr>
              <a:xfrm>
                <a:off x="4149215" y="430660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5" name="Freeform 12">
                <a:extLst>
                  <a:ext uri="{FF2B5EF4-FFF2-40B4-BE49-F238E27FC236}">
                    <a16:creationId xmlns:a16="http://schemas.microsoft.com/office/drawing/2014/main" id="{A5220537-4063-704E-9B39-6B5DAA69E9A4}"/>
                  </a:ext>
                </a:extLst>
              </p:cNvPr>
              <p:cNvSpPr>
                <a:spLocks noChangeAspect="1"/>
              </p:cNvSpPr>
              <p:nvPr/>
            </p:nvSpPr>
            <p:spPr bwMode="auto">
              <a:xfrm rot="5400000">
                <a:off x="3737735" y="337660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6" name="Freeform 12">
                <a:extLst>
                  <a:ext uri="{FF2B5EF4-FFF2-40B4-BE49-F238E27FC236}">
                    <a16:creationId xmlns:a16="http://schemas.microsoft.com/office/drawing/2014/main" id="{109F6345-0E16-0848-8490-5CBCC62A73BB}"/>
                  </a:ext>
                </a:extLst>
              </p:cNvPr>
              <p:cNvSpPr>
                <a:spLocks noChangeAspect="1"/>
              </p:cNvSpPr>
              <p:nvPr/>
            </p:nvSpPr>
            <p:spPr bwMode="auto">
              <a:xfrm rot="5400000">
                <a:off x="4562261" y="338908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8" name="Freeform 12">
                <a:extLst>
                  <a:ext uri="{FF2B5EF4-FFF2-40B4-BE49-F238E27FC236}">
                    <a16:creationId xmlns:a16="http://schemas.microsoft.com/office/drawing/2014/main" id="{DDAC9E68-563B-B241-9E95-41101578EAF7}"/>
                  </a:ext>
                </a:extLst>
              </p:cNvPr>
              <p:cNvSpPr>
                <a:spLocks noChangeAspect="1"/>
              </p:cNvSpPr>
              <p:nvPr/>
            </p:nvSpPr>
            <p:spPr bwMode="auto">
              <a:xfrm rot="5400000">
                <a:off x="3753501" y="465360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9" name="Freeform 12">
                <a:extLst>
                  <a:ext uri="{FF2B5EF4-FFF2-40B4-BE49-F238E27FC236}">
                    <a16:creationId xmlns:a16="http://schemas.microsoft.com/office/drawing/2014/main" id="{1D71EBEF-6842-4B45-A1EF-E6F3D209BB52}"/>
                  </a:ext>
                </a:extLst>
              </p:cNvPr>
              <p:cNvSpPr>
                <a:spLocks noChangeAspect="1"/>
              </p:cNvSpPr>
              <p:nvPr/>
            </p:nvSpPr>
            <p:spPr bwMode="auto">
              <a:xfrm rot="5400000">
                <a:off x="4497626" y="465863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90" name="Oval 89">
                <a:extLst>
                  <a:ext uri="{FF2B5EF4-FFF2-40B4-BE49-F238E27FC236}">
                    <a16:creationId xmlns:a16="http://schemas.microsoft.com/office/drawing/2014/main" id="{9FE10675-888F-7949-B9F0-9F0D89C913F3}"/>
                  </a:ext>
                </a:extLst>
              </p:cNvPr>
              <p:cNvSpPr/>
              <p:nvPr/>
            </p:nvSpPr>
            <p:spPr>
              <a:xfrm>
                <a:off x="4154472" y="371277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C6095AA8-BC1E-9B4E-8591-09EA758C10D5}"/>
                  </a:ext>
                </a:extLst>
              </p:cNvPr>
              <p:cNvSpPr/>
              <p:nvPr/>
            </p:nvSpPr>
            <p:spPr>
              <a:xfrm>
                <a:off x="4159729" y="49897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CC261012-61AB-DD4E-9DD1-736C9918CFA3}"/>
                  </a:ext>
                </a:extLst>
              </p:cNvPr>
              <p:cNvSpPr/>
              <p:nvPr/>
            </p:nvSpPr>
            <p:spPr>
              <a:xfrm>
                <a:off x="4916469" y="431723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3" name="Group 210">
                <a:extLst>
                  <a:ext uri="{FF2B5EF4-FFF2-40B4-BE49-F238E27FC236}">
                    <a16:creationId xmlns:a16="http://schemas.microsoft.com/office/drawing/2014/main" id="{8089A91C-0F82-7B49-A162-7A470DD5D467}"/>
                  </a:ext>
                </a:extLst>
              </p:cNvPr>
              <p:cNvGrpSpPr>
                <a:grpSpLocks/>
              </p:cNvGrpSpPr>
              <p:nvPr/>
            </p:nvGrpSpPr>
            <p:grpSpPr bwMode="auto">
              <a:xfrm rot="5400000">
                <a:off x="4990592" y="2484714"/>
                <a:ext cx="304800" cy="762000"/>
                <a:chOff x="3216" y="1728"/>
                <a:chExt cx="192" cy="480"/>
              </a:xfrm>
            </p:grpSpPr>
            <p:sp>
              <p:nvSpPr>
                <p:cNvPr id="94" name="Line 8">
                  <a:extLst>
                    <a:ext uri="{FF2B5EF4-FFF2-40B4-BE49-F238E27FC236}">
                      <a16:creationId xmlns:a16="http://schemas.microsoft.com/office/drawing/2014/main" id="{D8366A7B-56CA-D244-86EE-0533ACC7656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5" name="Line 9">
                  <a:extLst>
                    <a:ext uri="{FF2B5EF4-FFF2-40B4-BE49-F238E27FC236}">
                      <a16:creationId xmlns:a16="http://schemas.microsoft.com/office/drawing/2014/main" id="{4433CD28-9C13-7349-96D5-548E5E9B842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 name="Line 10">
                  <a:extLst>
                    <a:ext uri="{FF2B5EF4-FFF2-40B4-BE49-F238E27FC236}">
                      <a16:creationId xmlns:a16="http://schemas.microsoft.com/office/drawing/2014/main" id="{A04FE1B9-AB2E-9F47-B53D-F090E3DC3E5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11">
                  <a:extLst>
                    <a:ext uri="{FF2B5EF4-FFF2-40B4-BE49-F238E27FC236}">
                      <a16:creationId xmlns:a16="http://schemas.microsoft.com/office/drawing/2014/main" id="{6EE6D08D-5D00-0341-BB0D-A51EA59098B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98" name="Straight Connector 97">
                <a:extLst>
                  <a:ext uri="{FF2B5EF4-FFF2-40B4-BE49-F238E27FC236}">
                    <a16:creationId xmlns:a16="http://schemas.microsoft.com/office/drawing/2014/main" id="{94057794-B340-514C-9383-2F05A616C9D4}"/>
                  </a:ext>
                </a:extLst>
              </p:cNvPr>
              <p:cNvCxnSpPr>
                <a:cxnSpLocks/>
              </p:cNvCxnSpPr>
              <p:nvPr/>
            </p:nvCxnSpPr>
            <p:spPr>
              <a:xfrm flipV="1">
                <a:off x="4579440" y="2471471"/>
                <a:ext cx="0" cy="41427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00" name="Straight Connector 99">
                <a:extLst>
                  <a:ext uri="{FF2B5EF4-FFF2-40B4-BE49-F238E27FC236}">
                    <a16:creationId xmlns:a16="http://schemas.microsoft.com/office/drawing/2014/main" id="{2DCC4083-46BE-A444-A6E5-6F15E1A7E6F3}"/>
                  </a:ext>
                </a:extLst>
              </p:cNvPr>
              <p:cNvCxnSpPr>
                <a:cxnSpLocks/>
              </p:cNvCxnSpPr>
              <p:nvPr/>
            </p:nvCxnSpPr>
            <p:spPr>
              <a:xfrm flipV="1">
                <a:off x="3827953" y="2487241"/>
                <a:ext cx="0" cy="41427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01" name="Group 210">
                <a:extLst>
                  <a:ext uri="{FF2B5EF4-FFF2-40B4-BE49-F238E27FC236}">
                    <a16:creationId xmlns:a16="http://schemas.microsoft.com/office/drawing/2014/main" id="{9803C5F9-069F-E04B-9B8C-B50D82123D3B}"/>
                  </a:ext>
                </a:extLst>
              </p:cNvPr>
              <p:cNvGrpSpPr>
                <a:grpSpLocks/>
              </p:cNvGrpSpPr>
              <p:nvPr/>
            </p:nvGrpSpPr>
            <p:grpSpPr bwMode="auto">
              <a:xfrm rot="5400000">
                <a:off x="5936148" y="3395639"/>
                <a:ext cx="304800" cy="762000"/>
                <a:chOff x="3216" y="1728"/>
                <a:chExt cx="192" cy="480"/>
              </a:xfrm>
            </p:grpSpPr>
            <p:sp>
              <p:nvSpPr>
                <p:cNvPr id="102" name="Line 8">
                  <a:extLst>
                    <a:ext uri="{FF2B5EF4-FFF2-40B4-BE49-F238E27FC236}">
                      <a16:creationId xmlns:a16="http://schemas.microsoft.com/office/drawing/2014/main" id="{1F07AF53-2616-A14F-AABF-9F4E303E7E6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9">
                  <a:extLst>
                    <a:ext uri="{FF2B5EF4-FFF2-40B4-BE49-F238E27FC236}">
                      <a16:creationId xmlns:a16="http://schemas.microsoft.com/office/drawing/2014/main" id="{00530895-6358-F247-9ED5-26E91F44F73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0">
                  <a:extLst>
                    <a:ext uri="{FF2B5EF4-FFF2-40B4-BE49-F238E27FC236}">
                      <a16:creationId xmlns:a16="http://schemas.microsoft.com/office/drawing/2014/main" id="{0E77CCDF-C86B-3F40-80B6-0DA706C8F52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11">
                  <a:extLst>
                    <a:ext uri="{FF2B5EF4-FFF2-40B4-BE49-F238E27FC236}">
                      <a16:creationId xmlns:a16="http://schemas.microsoft.com/office/drawing/2014/main" id="{4839988F-EE22-094E-805D-A42CDAE15DB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6" name="TextBox 105">
                <a:extLst>
                  <a:ext uri="{FF2B5EF4-FFF2-40B4-BE49-F238E27FC236}">
                    <a16:creationId xmlns:a16="http://schemas.microsoft.com/office/drawing/2014/main" id="{98A665C1-D9B3-4649-9B9E-0D83B65E5E04}"/>
                  </a:ext>
                </a:extLst>
              </p:cNvPr>
              <p:cNvSpPr txBox="1"/>
              <p:nvPr/>
            </p:nvSpPr>
            <p:spPr>
              <a:xfrm flipH="1">
                <a:off x="4482158" y="4445196"/>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Key tune</a:t>
                </a:r>
                <a:endParaRPr lang="en-US" sz="1400" dirty="0">
                  <a:solidFill>
                    <a:srgbClr val="000000"/>
                  </a:solidFill>
                  <a:latin typeface="Calibri"/>
                  <a:ea typeface="Calibri"/>
                  <a:cs typeface="Calibri"/>
                  <a:sym typeface="Calibri"/>
                </a:endParaRPr>
              </a:p>
            </p:txBody>
          </p:sp>
          <p:cxnSp>
            <p:nvCxnSpPr>
              <p:cNvPr id="107" name="Straight Connector 106">
                <a:extLst>
                  <a:ext uri="{FF2B5EF4-FFF2-40B4-BE49-F238E27FC236}">
                    <a16:creationId xmlns:a16="http://schemas.microsoft.com/office/drawing/2014/main" id="{36CA19F0-18D0-CF4D-A68F-27488F3A4180}"/>
                  </a:ext>
                </a:extLst>
              </p:cNvPr>
              <p:cNvCxnSpPr>
                <a:cxnSpLocks/>
              </p:cNvCxnSpPr>
              <p:nvPr/>
            </p:nvCxnSpPr>
            <p:spPr>
              <a:xfrm flipH="1">
                <a:off x="2867298" y="5834754"/>
                <a:ext cx="11887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9" name="Oval 108">
                <a:extLst>
                  <a:ext uri="{FF2B5EF4-FFF2-40B4-BE49-F238E27FC236}">
                    <a16:creationId xmlns:a16="http://schemas.microsoft.com/office/drawing/2014/main" id="{3128DDB0-7A63-D04B-AA74-34EB3D670EAD}"/>
                  </a:ext>
                </a:extLst>
              </p:cNvPr>
              <p:cNvSpPr/>
              <p:nvPr/>
            </p:nvSpPr>
            <p:spPr>
              <a:xfrm>
                <a:off x="2835426" y="578843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0" name="TextBox 109">
                <a:extLst>
                  <a:ext uri="{FF2B5EF4-FFF2-40B4-BE49-F238E27FC236}">
                    <a16:creationId xmlns:a16="http://schemas.microsoft.com/office/drawing/2014/main" id="{A3CD9F09-8C1C-AD4F-9422-64FB853A021A}"/>
                  </a:ext>
                </a:extLst>
              </p:cNvPr>
              <p:cNvSpPr txBox="1"/>
              <p:nvPr/>
            </p:nvSpPr>
            <p:spPr>
              <a:xfrm flipH="1">
                <a:off x="2630063" y="5418442"/>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AF1</a:t>
                </a:r>
                <a:endParaRPr lang="en-US" sz="1400" dirty="0">
                  <a:solidFill>
                    <a:srgbClr val="000000"/>
                  </a:solidFill>
                  <a:latin typeface="Calibri"/>
                  <a:ea typeface="Calibri"/>
                  <a:cs typeface="Calibri"/>
                  <a:sym typeface="Calibri"/>
                </a:endParaRPr>
              </a:p>
            </p:txBody>
          </p:sp>
          <p:grpSp>
            <p:nvGrpSpPr>
              <p:cNvPr id="111" name="Group 210">
                <a:extLst>
                  <a:ext uri="{FF2B5EF4-FFF2-40B4-BE49-F238E27FC236}">
                    <a16:creationId xmlns:a16="http://schemas.microsoft.com/office/drawing/2014/main" id="{2679F7D1-2124-7846-99B8-9088C65194D8}"/>
                  </a:ext>
                </a:extLst>
              </p:cNvPr>
              <p:cNvGrpSpPr>
                <a:grpSpLocks/>
              </p:cNvGrpSpPr>
              <p:nvPr/>
            </p:nvGrpSpPr>
            <p:grpSpPr bwMode="auto">
              <a:xfrm rot="5400000">
                <a:off x="4578133" y="5462611"/>
                <a:ext cx="304800" cy="762000"/>
                <a:chOff x="3216" y="1728"/>
                <a:chExt cx="192" cy="480"/>
              </a:xfrm>
            </p:grpSpPr>
            <p:sp>
              <p:nvSpPr>
                <p:cNvPr id="112" name="Line 8">
                  <a:extLst>
                    <a:ext uri="{FF2B5EF4-FFF2-40B4-BE49-F238E27FC236}">
                      <a16:creationId xmlns:a16="http://schemas.microsoft.com/office/drawing/2014/main" id="{066445E3-78DF-F644-AF77-3A90E5D982E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9">
                  <a:extLst>
                    <a:ext uri="{FF2B5EF4-FFF2-40B4-BE49-F238E27FC236}">
                      <a16:creationId xmlns:a16="http://schemas.microsoft.com/office/drawing/2014/main" id="{063ED5A5-C1D6-DF4C-B63A-E45609B775F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
                  <a:extLst>
                    <a:ext uri="{FF2B5EF4-FFF2-40B4-BE49-F238E27FC236}">
                      <a16:creationId xmlns:a16="http://schemas.microsoft.com/office/drawing/2014/main" id="{24D36626-63B9-1048-8BF6-6A7479D20AD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1">
                  <a:extLst>
                    <a:ext uri="{FF2B5EF4-FFF2-40B4-BE49-F238E27FC236}">
                      <a16:creationId xmlns:a16="http://schemas.microsoft.com/office/drawing/2014/main" id="{B0C876EE-3FF9-7D4E-8BBD-65427A64B0B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6" name="Oval 115">
                <a:extLst>
                  <a:ext uri="{FF2B5EF4-FFF2-40B4-BE49-F238E27FC236}">
                    <a16:creationId xmlns:a16="http://schemas.microsoft.com/office/drawing/2014/main" id="{94A077BF-1AF9-8A45-BE37-597B9C271BCE}"/>
                  </a:ext>
                </a:extLst>
              </p:cNvPr>
              <p:cNvSpPr/>
              <p:nvPr/>
            </p:nvSpPr>
            <p:spPr>
              <a:xfrm>
                <a:off x="6078712" y="499135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7" name="Straight Connector 116">
                <a:extLst>
                  <a:ext uri="{FF2B5EF4-FFF2-40B4-BE49-F238E27FC236}">
                    <a16:creationId xmlns:a16="http://schemas.microsoft.com/office/drawing/2014/main" id="{CE94AC1D-369D-2249-8827-36027E65D766}"/>
                  </a:ext>
                </a:extLst>
              </p:cNvPr>
              <p:cNvCxnSpPr>
                <a:cxnSpLocks/>
              </p:cNvCxnSpPr>
              <p:nvPr/>
            </p:nvCxnSpPr>
            <p:spPr>
              <a:xfrm flipH="1">
                <a:off x="5378706" y="2866851"/>
                <a:ext cx="49730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8" name="Straight Connector 117">
                <a:extLst>
                  <a:ext uri="{FF2B5EF4-FFF2-40B4-BE49-F238E27FC236}">
                    <a16:creationId xmlns:a16="http://schemas.microsoft.com/office/drawing/2014/main" id="{BF08ADDE-EDE4-3A45-B0BD-536A50DA52CA}"/>
                  </a:ext>
                </a:extLst>
              </p:cNvPr>
              <p:cNvCxnSpPr>
                <a:cxnSpLocks/>
              </p:cNvCxnSpPr>
              <p:nvPr/>
            </p:nvCxnSpPr>
            <p:spPr>
              <a:xfrm flipH="1" flipV="1">
                <a:off x="4965380" y="3771809"/>
                <a:ext cx="1018683" cy="655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9" name="Straight Connector 118">
                <a:extLst>
                  <a:ext uri="{FF2B5EF4-FFF2-40B4-BE49-F238E27FC236}">
                    <a16:creationId xmlns:a16="http://schemas.microsoft.com/office/drawing/2014/main" id="{A6854877-AB91-CA4E-AAA2-03AAC62E6014}"/>
                  </a:ext>
                </a:extLst>
              </p:cNvPr>
              <p:cNvCxnSpPr>
                <a:cxnSpLocks/>
              </p:cNvCxnSpPr>
              <p:nvPr/>
            </p:nvCxnSpPr>
            <p:spPr>
              <a:xfrm flipH="1">
                <a:off x="4871772" y="5038527"/>
                <a:ext cx="49730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20" name="Group 218">
                <a:extLst>
                  <a:ext uri="{FF2B5EF4-FFF2-40B4-BE49-F238E27FC236}">
                    <a16:creationId xmlns:a16="http://schemas.microsoft.com/office/drawing/2014/main" id="{5A51C4E1-7FCC-EB47-88AB-F415B70D92B7}"/>
                  </a:ext>
                </a:extLst>
              </p:cNvPr>
              <p:cNvGrpSpPr>
                <a:grpSpLocks/>
              </p:cNvGrpSpPr>
              <p:nvPr/>
            </p:nvGrpSpPr>
            <p:grpSpPr bwMode="auto">
              <a:xfrm>
                <a:off x="5287304" y="4282302"/>
                <a:ext cx="152400" cy="762000"/>
                <a:chOff x="5280" y="1200"/>
                <a:chExt cx="96" cy="480"/>
              </a:xfrm>
            </p:grpSpPr>
            <p:sp>
              <p:nvSpPr>
                <p:cNvPr id="121" name="Line 106">
                  <a:extLst>
                    <a:ext uri="{FF2B5EF4-FFF2-40B4-BE49-F238E27FC236}">
                      <a16:creationId xmlns:a16="http://schemas.microsoft.com/office/drawing/2014/main" id="{658D57E1-1C41-9647-8FA7-1E25A68DCD1B}"/>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07">
                  <a:extLst>
                    <a:ext uri="{FF2B5EF4-FFF2-40B4-BE49-F238E27FC236}">
                      <a16:creationId xmlns:a16="http://schemas.microsoft.com/office/drawing/2014/main" id="{978BF917-96EB-744C-A82B-6A539B9C1B39}"/>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Freeform 108">
                  <a:extLst>
                    <a:ext uri="{FF2B5EF4-FFF2-40B4-BE49-F238E27FC236}">
                      <a16:creationId xmlns:a16="http://schemas.microsoft.com/office/drawing/2014/main" id="{FD2E15FD-2E46-3D4C-BBBD-95DF57F4BBF1}"/>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24" name="Line 109">
                  <a:extLst>
                    <a:ext uri="{FF2B5EF4-FFF2-40B4-BE49-F238E27FC236}">
                      <a16:creationId xmlns:a16="http://schemas.microsoft.com/office/drawing/2014/main" id="{CB3EF59E-2DEB-6040-95F4-C8F03E0940C8}"/>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5" name="Freeform 12">
                <a:extLst>
                  <a:ext uri="{FF2B5EF4-FFF2-40B4-BE49-F238E27FC236}">
                    <a16:creationId xmlns:a16="http://schemas.microsoft.com/office/drawing/2014/main" id="{4DAD5AE3-AE21-FA4F-A654-61F2F096A973}"/>
                  </a:ext>
                </a:extLst>
              </p:cNvPr>
              <p:cNvSpPr>
                <a:spLocks noChangeAspect="1"/>
              </p:cNvSpPr>
              <p:nvPr/>
            </p:nvSpPr>
            <p:spPr bwMode="auto">
              <a:xfrm>
                <a:off x="5289769" y="185507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6" name="Group 218">
                <a:extLst>
                  <a:ext uri="{FF2B5EF4-FFF2-40B4-BE49-F238E27FC236}">
                    <a16:creationId xmlns:a16="http://schemas.microsoft.com/office/drawing/2014/main" id="{934488E4-D69B-F147-9BFF-FE60CE42FAE6}"/>
                  </a:ext>
                </a:extLst>
              </p:cNvPr>
              <p:cNvGrpSpPr>
                <a:grpSpLocks/>
              </p:cNvGrpSpPr>
              <p:nvPr/>
            </p:nvGrpSpPr>
            <p:grpSpPr bwMode="auto">
              <a:xfrm rot="5400000">
                <a:off x="5679262" y="4657101"/>
                <a:ext cx="152400" cy="762000"/>
                <a:chOff x="5280" y="1200"/>
                <a:chExt cx="96" cy="480"/>
              </a:xfrm>
            </p:grpSpPr>
            <p:sp>
              <p:nvSpPr>
                <p:cNvPr id="127" name="Line 106">
                  <a:extLst>
                    <a:ext uri="{FF2B5EF4-FFF2-40B4-BE49-F238E27FC236}">
                      <a16:creationId xmlns:a16="http://schemas.microsoft.com/office/drawing/2014/main" id="{0F152310-F3D4-E546-9250-454F2F39DF3E}"/>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Line 107">
                  <a:extLst>
                    <a:ext uri="{FF2B5EF4-FFF2-40B4-BE49-F238E27FC236}">
                      <a16:creationId xmlns:a16="http://schemas.microsoft.com/office/drawing/2014/main" id="{E634AB88-651D-8E4C-93E5-C57153D17E2C}"/>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129" name="Freeform 108">
                  <a:extLst>
                    <a:ext uri="{FF2B5EF4-FFF2-40B4-BE49-F238E27FC236}">
                      <a16:creationId xmlns:a16="http://schemas.microsoft.com/office/drawing/2014/main" id="{44DEE616-5614-DD4D-813F-551356108D8B}"/>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30" name="Line 109">
                  <a:extLst>
                    <a:ext uri="{FF2B5EF4-FFF2-40B4-BE49-F238E27FC236}">
                      <a16:creationId xmlns:a16="http://schemas.microsoft.com/office/drawing/2014/main" id="{1E961A3B-22AB-2E40-BAEC-4C365EA76BB0}"/>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1" name="Group 218">
                <a:extLst>
                  <a:ext uri="{FF2B5EF4-FFF2-40B4-BE49-F238E27FC236}">
                    <a16:creationId xmlns:a16="http://schemas.microsoft.com/office/drawing/2014/main" id="{435D8AE2-3082-D34A-8996-9E4863E2F330}"/>
                  </a:ext>
                </a:extLst>
              </p:cNvPr>
              <p:cNvGrpSpPr>
                <a:grpSpLocks/>
              </p:cNvGrpSpPr>
              <p:nvPr/>
            </p:nvGrpSpPr>
            <p:grpSpPr bwMode="auto">
              <a:xfrm rot="5400000">
                <a:off x="6396626" y="4649979"/>
                <a:ext cx="152400" cy="762000"/>
                <a:chOff x="5280" y="1200"/>
                <a:chExt cx="96" cy="480"/>
              </a:xfrm>
            </p:grpSpPr>
            <p:sp>
              <p:nvSpPr>
                <p:cNvPr id="132" name="Line 106">
                  <a:extLst>
                    <a:ext uri="{FF2B5EF4-FFF2-40B4-BE49-F238E27FC236}">
                      <a16:creationId xmlns:a16="http://schemas.microsoft.com/office/drawing/2014/main" id="{417DA3D4-60E4-2840-9320-C961BE49BC22}"/>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107">
                  <a:extLst>
                    <a:ext uri="{FF2B5EF4-FFF2-40B4-BE49-F238E27FC236}">
                      <a16:creationId xmlns:a16="http://schemas.microsoft.com/office/drawing/2014/main" id="{C4CB43F9-48AD-BA4C-B109-C8C8EB24690E}"/>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Freeform 108">
                  <a:extLst>
                    <a:ext uri="{FF2B5EF4-FFF2-40B4-BE49-F238E27FC236}">
                      <a16:creationId xmlns:a16="http://schemas.microsoft.com/office/drawing/2014/main" id="{33C3DA75-EC64-224E-ABBD-8FD1F0170126}"/>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35" name="Line 109">
                  <a:extLst>
                    <a:ext uri="{FF2B5EF4-FFF2-40B4-BE49-F238E27FC236}">
                      <a16:creationId xmlns:a16="http://schemas.microsoft.com/office/drawing/2014/main" id="{2C02AA91-DF05-BE41-BEB8-BA201B1FAAE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36" name="Straight Connector 135">
                <a:extLst>
                  <a:ext uri="{FF2B5EF4-FFF2-40B4-BE49-F238E27FC236}">
                    <a16:creationId xmlns:a16="http://schemas.microsoft.com/office/drawing/2014/main" id="{A0051F7E-F8D8-F442-9273-1B7BEF5C9D02}"/>
                  </a:ext>
                </a:extLst>
              </p:cNvPr>
              <p:cNvCxnSpPr>
                <a:cxnSpLocks/>
              </p:cNvCxnSpPr>
              <p:nvPr/>
            </p:nvCxnSpPr>
            <p:spPr>
              <a:xfrm flipV="1">
                <a:off x="3213044" y="2871475"/>
                <a:ext cx="0" cy="296265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7" name="Oval 136">
                <a:extLst>
                  <a:ext uri="{FF2B5EF4-FFF2-40B4-BE49-F238E27FC236}">
                    <a16:creationId xmlns:a16="http://schemas.microsoft.com/office/drawing/2014/main" id="{6386E28C-EB27-BD4F-9818-F8FF4F81BF28}"/>
                  </a:ext>
                </a:extLst>
              </p:cNvPr>
              <p:cNvSpPr/>
              <p:nvPr/>
            </p:nvSpPr>
            <p:spPr>
              <a:xfrm>
                <a:off x="5306073" y="371898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9" name="TextBox 138">
                <a:extLst>
                  <a:ext uri="{FF2B5EF4-FFF2-40B4-BE49-F238E27FC236}">
                    <a16:creationId xmlns:a16="http://schemas.microsoft.com/office/drawing/2014/main" id="{714C4AA9-FE31-4E4A-B629-F0E080184ABD}"/>
                  </a:ext>
                </a:extLst>
              </p:cNvPr>
              <p:cNvSpPr txBox="1"/>
              <p:nvPr/>
            </p:nvSpPr>
            <p:spPr>
              <a:xfrm flipH="1">
                <a:off x="2538186" y="3050481"/>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AF2</a:t>
                </a:r>
                <a:endParaRPr lang="en-US" sz="1400" dirty="0">
                  <a:solidFill>
                    <a:srgbClr val="000000"/>
                  </a:solidFill>
                  <a:latin typeface="Calibri"/>
                  <a:ea typeface="Calibri"/>
                  <a:cs typeface="Calibri"/>
                  <a:sym typeface="Calibri"/>
                </a:endParaRPr>
              </a:p>
            </p:txBody>
          </p:sp>
          <p:cxnSp>
            <p:nvCxnSpPr>
              <p:cNvPr id="140" name="Straight Connector 139">
                <a:extLst>
                  <a:ext uri="{FF2B5EF4-FFF2-40B4-BE49-F238E27FC236}">
                    <a16:creationId xmlns:a16="http://schemas.microsoft.com/office/drawing/2014/main" id="{C33331AE-F16F-3744-90DA-D00B026170D2}"/>
                  </a:ext>
                </a:extLst>
              </p:cNvPr>
              <p:cNvCxnSpPr>
                <a:cxnSpLocks/>
              </p:cNvCxnSpPr>
              <p:nvPr/>
            </p:nvCxnSpPr>
            <p:spPr>
              <a:xfrm flipH="1">
                <a:off x="3212717" y="3754074"/>
                <a:ext cx="300556" cy="224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42" name="Freeform 12">
                <a:extLst>
                  <a:ext uri="{FF2B5EF4-FFF2-40B4-BE49-F238E27FC236}">
                    <a16:creationId xmlns:a16="http://schemas.microsoft.com/office/drawing/2014/main" id="{B48933F4-1633-EE49-B62D-894DD5105BA9}"/>
                  </a:ext>
                </a:extLst>
              </p:cNvPr>
              <p:cNvSpPr>
                <a:spLocks noChangeAspect="1"/>
              </p:cNvSpPr>
              <p:nvPr/>
            </p:nvSpPr>
            <p:spPr bwMode="auto">
              <a:xfrm>
                <a:off x="6940259" y="46029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43" name="Oval 142">
                <a:extLst>
                  <a:ext uri="{FF2B5EF4-FFF2-40B4-BE49-F238E27FC236}">
                    <a16:creationId xmlns:a16="http://schemas.microsoft.com/office/drawing/2014/main" id="{D67783E4-278F-0B42-B102-F6B8F6EFA137}"/>
                  </a:ext>
                </a:extLst>
              </p:cNvPr>
              <p:cNvSpPr/>
              <p:nvPr/>
            </p:nvSpPr>
            <p:spPr>
              <a:xfrm>
                <a:off x="5322345" y="175943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4" name="TextBox 143">
                <a:extLst>
                  <a:ext uri="{FF2B5EF4-FFF2-40B4-BE49-F238E27FC236}">
                    <a16:creationId xmlns:a16="http://schemas.microsoft.com/office/drawing/2014/main" id="{C966DCED-4E6D-9E47-A9A3-C9A0FB6BF23E}"/>
                  </a:ext>
                </a:extLst>
              </p:cNvPr>
              <p:cNvSpPr txBox="1"/>
              <p:nvPr/>
            </p:nvSpPr>
            <p:spPr>
              <a:xfrm flipH="1">
                <a:off x="5126330" y="1331924"/>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 TX</a:t>
                </a:r>
                <a:endParaRPr lang="en-US" sz="1400" dirty="0">
                  <a:solidFill>
                    <a:srgbClr val="000000"/>
                  </a:solidFill>
                  <a:latin typeface="Calibri"/>
                  <a:ea typeface="Calibri"/>
                  <a:cs typeface="Calibri"/>
                  <a:sym typeface="Calibri"/>
                </a:endParaRPr>
              </a:p>
            </p:txBody>
          </p:sp>
          <p:cxnSp>
            <p:nvCxnSpPr>
              <p:cNvPr id="145" name="Straight Arrow Connector 144">
                <a:extLst>
                  <a:ext uri="{FF2B5EF4-FFF2-40B4-BE49-F238E27FC236}">
                    <a16:creationId xmlns:a16="http://schemas.microsoft.com/office/drawing/2014/main" id="{6DAC34D5-E38A-5B47-91A4-7A6953108B38}"/>
                  </a:ext>
                </a:extLst>
              </p:cNvPr>
              <p:cNvCxnSpPr/>
              <p:nvPr/>
            </p:nvCxnSpPr>
            <p:spPr>
              <a:xfrm>
                <a:off x="6592772" y="502857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7" name="Straight Connector 146">
                <a:extLst>
                  <a:ext uri="{FF2B5EF4-FFF2-40B4-BE49-F238E27FC236}">
                    <a16:creationId xmlns:a16="http://schemas.microsoft.com/office/drawing/2014/main" id="{1A932ED2-9B79-B442-BC3A-2C98B8E19415}"/>
                  </a:ext>
                </a:extLst>
              </p:cNvPr>
              <p:cNvCxnSpPr>
                <a:cxnSpLocks/>
              </p:cNvCxnSpPr>
              <p:nvPr/>
            </p:nvCxnSpPr>
            <p:spPr>
              <a:xfrm flipH="1">
                <a:off x="6101464" y="5692317"/>
                <a:ext cx="27432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9" name="Straight Connector 148">
                <a:extLst>
                  <a:ext uri="{FF2B5EF4-FFF2-40B4-BE49-F238E27FC236}">
                    <a16:creationId xmlns:a16="http://schemas.microsoft.com/office/drawing/2014/main" id="{B08A566B-0AA7-C640-AEC3-6C7A0737601C}"/>
                  </a:ext>
                </a:extLst>
              </p:cNvPr>
              <p:cNvCxnSpPr>
                <a:cxnSpLocks/>
              </p:cNvCxnSpPr>
              <p:nvPr/>
            </p:nvCxnSpPr>
            <p:spPr>
              <a:xfrm flipH="1" flipV="1">
                <a:off x="5007909" y="5843611"/>
                <a:ext cx="306115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1" name="Straight Connector 150">
                <a:extLst>
                  <a:ext uri="{FF2B5EF4-FFF2-40B4-BE49-F238E27FC236}">
                    <a16:creationId xmlns:a16="http://schemas.microsoft.com/office/drawing/2014/main" id="{07B311ED-BFA8-5B45-8273-0797AF16F821}"/>
                  </a:ext>
                </a:extLst>
              </p:cNvPr>
              <p:cNvCxnSpPr>
                <a:cxnSpLocks/>
              </p:cNvCxnSpPr>
              <p:nvPr/>
            </p:nvCxnSpPr>
            <p:spPr>
              <a:xfrm flipV="1">
                <a:off x="8051532" y="3986723"/>
                <a:ext cx="0" cy="185688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2" name="Straight Connector 151">
                <a:extLst>
                  <a:ext uri="{FF2B5EF4-FFF2-40B4-BE49-F238E27FC236}">
                    <a16:creationId xmlns:a16="http://schemas.microsoft.com/office/drawing/2014/main" id="{676EDAB3-5856-6140-8D59-D445F3751709}"/>
                  </a:ext>
                </a:extLst>
              </p:cNvPr>
              <p:cNvCxnSpPr>
                <a:cxnSpLocks/>
              </p:cNvCxnSpPr>
              <p:nvPr/>
            </p:nvCxnSpPr>
            <p:spPr>
              <a:xfrm flipH="1">
                <a:off x="5773495" y="2866851"/>
                <a:ext cx="2295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4" name="Straight Connector 153">
                <a:extLst>
                  <a:ext uri="{FF2B5EF4-FFF2-40B4-BE49-F238E27FC236}">
                    <a16:creationId xmlns:a16="http://schemas.microsoft.com/office/drawing/2014/main" id="{421CF06E-BC9C-4A41-88C2-40C9AA7ADE83}"/>
                  </a:ext>
                </a:extLst>
              </p:cNvPr>
              <p:cNvCxnSpPr>
                <a:cxnSpLocks/>
              </p:cNvCxnSpPr>
              <p:nvPr/>
            </p:nvCxnSpPr>
            <p:spPr>
              <a:xfrm flipV="1">
                <a:off x="8069063" y="2855753"/>
                <a:ext cx="2216" cy="69067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5" name="Straight Connector 154">
                <a:extLst>
                  <a:ext uri="{FF2B5EF4-FFF2-40B4-BE49-F238E27FC236}">
                    <a16:creationId xmlns:a16="http://schemas.microsoft.com/office/drawing/2014/main" id="{8BF59168-36C6-4640-84F3-11463D243E6A}"/>
                  </a:ext>
                </a:extLst>
              </p:cNvPr>
              <p:cNvCxnSpPr>
                <a:cxnSpLocks/>
              </p:cNvCxnSpPr>
              <p:nvPr/>
            </p:nvCxnSpPr>
            <p:spPr>
              <a:xfrm flipH="1" flipV="1">
                <a:off x="7020891" y="1940522"/>
                <a:ext cx="0" cy="274320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7" name="Straight Connector 156">
                <a:extLst>
                  <a:ext uri="{FF2B5EF4-FFF2-40B4-BE49-F238E27FC236}">
                    <a16:creationId xmlns:a16="http://schemas.microsoft.com/office/drawing/2014/main" id="{70B09787-350D-6345-ADD4-02B28DD7EF6E}"/>
                  </a:ext>
                </a:extLst>
              </p:cNvPr>
              <p:cNvCxnSpPr>
                <a:cxnSpLocks/>
              </p:cNvCxnSpPr>
              <p:nvPr/>
            </p:nvCxnSpPr>
            <p:spPr>
              <a:xfrm flipH="1">
                <a:off x="6251688" y="3779072"/>
                <a:ext cx="77983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0" name="Straight Connector 159">
                <a:extLst>
                  <a:ext uri="{FF2B5EF4-FFF2-40B4-BE49-F238E27FC236}">
                    <a16:creationId xmlns:a16="http://schemas.microsoft.com/office/drawing/2014/main" id="{A86395C6-325F-2342-B229-A4C17C941EB7}"/>
                  </a:ext>
                </a:extLst>
              </p:cNvPr>
              <p:cNvCxnSpPr>
                <a:cxnSpLocks/>
              </p:cNvCxnSpPr>
              <p:nvPr/>
            </p:nvCxnSpPr>
            <p:spPr>
              <a:xfrm flipH="1">
                <a:off x="7011697" y="1945213"/>
                <a:ext cx="16459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61" name="Group 210">
                <a:extLst>
                  <a:ext uri="{FF2B5EF4-FFF2-40B4-BE49-F238E27FC236}">
                    <a16:creationId xmlns:a16="http://schemas.microsoft.com/office/drawing/2014/main" id="{9D27A141-FBEB-E04A-B562-B3E8AA7110FB}"/>
                  </a:ext>
                </a:extLst>
              </p:cNvPr>
              <p:cNvGrpSpPr>
                <a:grpSpLocks/>
              </p:cNvGrpSpPr>
              <p:nvPr/>
            </p:nvGrpSpPr>
            <p:grpSpPr bwMode="auto">
              <a:xfrm>
                <a:off x="8150584" y="1955739"/>
                <a:ext cx="304800" cy="762000"/>
                <a:chOff x="3216" y="1728"/>
                <a:chExt cx="192" cy="480"/>
              </a:xfrm>
            </p:grpSpPr>
            <p:sp>
              <p:nvSpPr>
                <p:cNvPr id="162" name="Line 8">
                  <a:extLst>
                    <a:ext uri="{FF2B5EF4-FFF2-40B4-BE49-F238E27FC236}">
                      <a16:creationId xmlns:a16="http://schemas.microsoft.com/office/drawing/2014/main" id="{2E44DFB5-CB89-C442-94C6-8F00DF160BD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9">
                  <a:extLst>
                    <a:ext uri="{FF2B5EF4-FFF2-40B4-BE49-F238E27FC236}">
                      <a16:creationId xmlns:a16="http://schemas.microsoft.com/office/drawing/2014/main" id="{B8A99167-4349-CC47-8CA5-D05F46BFAA9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 name="Line 10">
                  <a:extLst>
                    <a:ext uri="{FF2B5EF4-FFF2-40B4-BE49-F238E27FC236}">
                      <a16:creationId xmlns:a16="http://schemas.microsoft.com/office/drawing/2014/main" id="{01928BFA-2CD5-2F44-A51E-3F4D970F1F3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5" name="Line 11">
                  <a:extLst>
                    <a:ext uri="{FF2B5EF4-FFF2-40B4-BE49-F238E27FC236}">
                      <a16:creationId xmlns:a16="http://schemas.microsoft.com/office/drawing/2014/main" id="{8DA6D52F-B6E4-3C4F-A860-F6F50C22747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67" name="Group 222">
                <a:extLst>
                  <a:ext uri="{FF2B5EF4-FFF2-40B4-BE49-F238E27FC236}">
                    <a16:creationId xmlns:a16="http://schemas.microsoft.com/office/drawing/2014/main" id="{5B9BAE86-7CF9-5545-82CE-19BC5E22EC1E}"/>
                  </a:ext>
                </a:extLst>
              </p:cNvPr>
              <p:cNvGrpSpPr>
                <a:grpSpLocks/>
              </p:cNvGrpSpPr>
              <p:nvPr/>
            </p:nvGrpSpPr>
            <p:grpSpPr bwMode="auto">
              <a:xfrm>
                <a:off x="8150584" y="2504749"/>
                <a:ext cx="304800" cy="381000"/>
                <a:chOff x="4272" y="3072"/>
                <a:chExt cx="192" cy="240"/>
              </a:xfrm>
            </p:grpSpPr>
            <p:sp>
              <p:nvSpPr>
                <p:cNvPr id="168" name="Line 99">
                  <a:extLst>
                    <a:ext uri="{FF2B5EF4-FFF2-40B4-BE49-F238E27FC236}">
                      <a16:creationId xmlns:a16="http://schemas.microsoft.com/office/drawing/2014/main" id="{9797AB25-195B-4D44-96F9-7D37D79A73C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9" name="Line 100">
                  <a:extLst>
                    <a:ext uri="{FF2B5EF4-FFF2-40B4-BE49-F238E27FC236}">
                      <a16:creationId xmlns:a16="http://schemas.microsoft.com/office/drawing/2014/main" id="{AE24B5AE-0A3D-CD4F-9956-42DA6054A9D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101">
                  <a:extLst>
                    <a:ext uri="{FF2B5EF4-FFF2-40B4-BE49-F238E27FC236}">
                      <a16:creationId xmlns:a16="http://schemas.microsoft.com/office/drawing/2014/main" id="{90126B0E-5C71-D84C-9B20-6F1EE28E229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1" name="Line 102">
                  <a:extLst>
                    <a:ext uri="{FF2B5EF4-FFF2-40B4-BE49-F238E27FC236}">
                      <a16:creationId xmlns:a16="http://schemas.microsoft.com/office/drawing/2014/main" id="{795504EF-48D9-0245-A01F-853EEDAB04D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2" name="Line 103">
                  <a:extLst>
                    <a:ext uri="{FF2B5EF4-FFF2-40B4-BE49-F238E27FC236}">
                      <a16:creationId xmlns:a16="http://schemas.microsoft.com/office/drawing/2014/main" id="{DA201097-4CA9-864E-8184-BB841EF56BA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3" name="Line 104">
                  <a:extLst>
                    <a:ext uri="{FF2B5EF4-FFF2-40B4-BE49-F238E27FC236}">
                      <a16:creationId xmlns:a16="http://schemas.microsoft.com/office/drawing/2014/main" id="{85A27C8A-6F67-FA48-8402-D3C4EC50303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74" name="Oval 173">
                <a:extLst>
                  <a:ext uri="{FF2B5EF4-FFF2-40B4-BE49-F238E27FC236}">
                    <a16:creationId xmlns:a16="http://schemas.microsoft.com/office/drawing/2014/main" id="{0A5C53A1-6F43-A34C-B1DF-87DA2AFB3A46}"/>
                  </a:ext>
                </a:extLst>
              </p:cNvPr>
              <p:cNvSpPr/>
              <p:nvPr/>
            </p:nvSpPr>
            <p:spPr>
              <a:xfrm>
                <a:off x="8621989" y="190119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5" name="TextBox 174">
                <a:extLst>
                  <a:ext uri="{FF2B5EF4-FFF2-40B4-BE49-F238E27FC236}">
                    <a16:creationId xmlns:a16="http://schemas.microsoft.com/office/drawing/2014/main" id="{94C3393E-6505-A846-A692-62AAD58DB3C4}"/>
                  </a:ext>
                </a:extLst>
              </p:cNvPr>
              <p:cNvSpPr txBox="1"/>
              <p:nvPr/>
            </p:nvSpPr>
            <p:spPr>
              <a:xfrm flipH="1">
                <a:off x="8349054" y="1399451"/>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a:t>
                </a:r>
                <a:endParaRPr lang="en-US" sz="1400" dirty="0">
                  <a:solidFill>
                    <a:srgbClr val="000000"/>
                  </a:solidFill>
                  <a:latin typeface="Calibri"/>
                  <a:ea typeface="Calibri"/>
                  <a:cs typeface="Calibri"/>
                  <a:sym typeface="Calibri"/>
                </a:endParaRPr>
              </a:p>
            </p:txBody>
          </p:sp>
          <p:sp>
            <p:nvSpPr>
              <p:cNvPr id="176" name="Freeform 12">
                <a:extLst>
                  <a:ext uri="{FF2B5EF4-FFF2-40B4-BE49-F238E27FC236}">
                    <a16:creationId xmlns:a16="http://schemas.microsoft.com/office/drawing/2014/main" id="{98FBC2D6-B4BC-6542-8B0A-7B8D259F76B1}"/>
                  </a:ext>
                </a:extLst>
              </p:cNvPr>
              <p:cNvSpPr>
                <a:spLocks noChangeAspect="1"/>
              </p:cNvSpPr>
              <p:nvPr/>
            </p:nvSpPr>
            <p:spPr bwMode="auto">
              <a:xfrm>
                <a:off x="8558027" y="3517380"/>
                <a:ext cx="145694" cy="73152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cxnSp>
            <p:nvCxnSpPr>
              <p:cNvPr id="177" name="Straight Connector 176">
                <a:extLst>
                  <a:ext uri="{FF2B5EF4-FFF2-40B4-BE49-F238E27FC236}">
                    <a16:creationId xmlns:a16="http://schemas.microsoft.com/office/drawing/2014/main" id="{4DE5BB61-E22E-294D-A9E6-7E032D86D0F6}"/>
                  </a:ext>
                </a:extLst>
              </p:cNvPr>
              <p:cNvCxnSpPr>
                <a:cxnSpLocks/>
              </p:cNvCxnSpPr>
              <p:nvPr/>
            </p:nvCxnSpPr>
            <p:spPr>
              <a:xfrm flipH="1">
                <a:off x="8051532" y="3517380"/>
                <a:ext cx="11887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8" name="Straight Connector 177">
                <a:extLst>
                  <a:ext uri="{FF2B5EF4-FFF2-40B4-BE49-F238E27FC236}">
                    <a16:creationId xmlns:a16="http://schemas.microsoft.com/office/drawing/2014/main" id="{9E95EB81-95E1-1844-8542-FA6C1EFB4A42}"/>
                  </a:ext>
                </a:extLst>
              </p:cNvPr>
              <p:cNvCxnSpPr>
                <a:cxnSpLocks/>
              </p:cNvCxnSpPr>
              <p:nvPr/>
            </p:nvCxnSpPr>
            <p:spPr>
              <a:xfrm flipH="1">
                <a:off x="8051532" y="4260712"/>
                <a:ext cx="11887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9" name="Oval 178">
                <a:extLst>
                  <a:ext uri="{FF2B5EF4-FFF2-40B4-BE49-F238E27FC236}">
                    <a16:creationId xmlns:a16="http://schemas.microsoft.com/office/drawing/2014/main" id="{FAC1FD94-9968-7F42-BEAF-6A6B4B7DD099}"/>
                  </a:ext>
                </a:extLst>
              </p:cNvPr>
              <p:cNvSpPr/>
              <p:nvPr/>
            </p:nvSpPr>
            <p:spPr>
              <a:xfrm>
                <a:off x="9220959" y="346773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0" name="Oval 179">
                <a:extLst>
                  <a:ext uri="{FF2B5EF4-FFF2-40B4-BE49-F238E27FC236}">
                    <a16:creationId xmlns:a16="http://schemas.microsoft.com/office/drawing/2014/main" id="{7A422F6C-491A-BA47-98CD-A49B0B96D36D}"/>
                  </a:ext>
                </a:extLst>
              </p:cNvPr>
              <p:cNvSpPr/>
              <p:nvPr/>
            </p:nvSpPr>
            <p:spPr>
              <a:xfrm>
                <a:off x="9220954" y="42120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1" name="TextBox 180">
                <a:extLst>
                  <a:ext uri="{FF2B5EF4-FFF2-40B4-BE49-F238E27FC236}">
                    <a16:creationId xmlns:a16="http://schemas.microsoft.com/office/drawing/2014/main" id="{46235861-91EF-D24C-AAB3-A931405A9A56}"/>
                  </a:ext>
                </a:extLst>
              </p:cNvPr>
              <p:cNvSpPr txBox="1"/>
              <p:nvPr/>
            </p:nvSpPr>
            <p:spPr>
              <a:xfrm flipH="1">
                <a:off x="8679184" y="4415960"/>
                <a:ext cx="80251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To audio</a:t>
                </a:r>
              </a:p>
              <a:p>
                <a:pPr defTabSz="457200" latinLnBrk="1" hangingPunct="0"/>
                <a:r>
                  <a:rPr lang="en-US" sz="1400" dirty="0">
                    <a:solidFill>
                      <a:srgbClr val="000000"/>
                    </a:solidFill>
                  </a:rPr>
                  <a:t> in</a:t>
                </a:r>
                <a:endParaRPr lang="en-US" sz="1400" dirty="0">
                  <a:solidFill>
                    <a:srgbClr val="000000"/>
                  </a:solidFill>
                  <a:latin typeface="Calibri"/>
                  <a:ea typeface="Calibri"/>
                  <a:cs typeface="Calibri"/>
                  <a:sym typeface="Calibri"/>
                </a:endParaRPr>
              </a:p>
            </p:txBody>
          </p:sp>
          <p:sp>
            <p:nvSpPr>
              <p:cNvPr id="182" name="Oval 181">
                <a:extLst>
                  <a:ext uri="{FF2B5EF4-FFF2-40B4-BE49-F238E27FC236}">
                    <a16:creationId xmlns:a16="http://schemas.microsoft.com/office/drawing/2014/main" id="{CC69E43C-B217-0F4A-887B-1C4BACF15864}"/>
                  </a:ext>
                </a:extLst>
              </p:cNvPr>
              <p:cNvSpPr/>
              <p:nvPr/>
            </p:nvSpPr>
            <p:spPr>
              <a:xfrm>
                <a:off x="8809826" y="565095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3" name="TextBox 182">
                <a:extLst>
                  <a:ext uri="{FF2B5EF4-FFF2-40B4-BE49-F238E27FC236}">
                    <a16:creationId xmlns:a16="http://schemas.microsoft.com/office/drawing/2014/main" id="{F71BC373-800C-434F-A7C2-4C4E75C89B0D}"/>
                  </a:ext>
                </a:extLst>
              </p:cNvPr>
              <p:cNvSpPr txBox="1"/>
              <p:nvPr/>
            </p:nvSpPr>
            <p:spPr>
              <a:xfrm flipH="1">
                <a:off x="8486084" y="5171039"/>
                <a:ext cx="118871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AGC </a:t>
                </a:r>
                <a:r>
                  <a:rPr lang="en-US" sz="1400" dirty="0" err="1">
                    <a:solidFill>
                      <a:srgbClr val="000000"/>
                    </a:solidFill>
                  </a:rPr>
                  <a:t>pt</a:t>
                </a:r>
                <a:r>
                  <a:rPr lang="en-US" sz="1400" dirty="0">
                    <a:solidFill>
                      <a:srgbClr val="000000"/>
                    </a:solidFill>
                  </a:rPr>
                  <a:t> at </a:t>
                </a:r>
              </a:p>
              <a:p>
                <a:pPr defTabSz="457200" latinLnBrk="1" hangingPunct="0"/>
                <a:r>
                  <a:rPr lang="en-US" sz="1400" dirty="0">
                    <a:solidFill>
                      <a:srgbClr val="000000"/>
                    </a:solidFill>
                  </a:rPr>
                  <a:t>audio amp</a:t>
                </a:r>
                <a:endParaRPr lang="en-US" sz="1400" dirty="0">
                  <a:solidFill>
                    <a:srgbClr val="000000"/>
                  </a:solidFill>
                  <a:latin typeface="Calibri"/>
                  <a:ea typeface="Calibri"/>
                  <a:cs typeface="Calibri"/>
                  <a:sym typeface="Calibri"/>
                </a:endParaRPr>
              </a:p>
            </p:txBody>
          </p:sp>
          <p:sp>
            <p:nvSpPr>
              <p:cNvPr id="185" name="TextBox 184">
                <a:extLst>
                  <a:ext uri="{FF2B5EF4-FFF2-40B4-BE49-F238E27FC236}">
                    <a16:creationId xmlns:a16="http://schemas.microsoft.com/office/drawing/2014/main" id="{CAFF6F3B-EE7E-944D-BA0E-769B97FDFEA1}"/>
                  </a:ext>
                </a:extLst>
              </p:cNvPr>
              <p:cNvSpPr txBox="1"/>
              <p:nvPr/>
            </p:nvSpPr>
            <p:spPr>
              <a:xfrm flipH="1">
                <a:off x="4500066" y="319656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5c</a:t>
                </a:r>
              </a:p>
              <a:p>
                <a:pPr defTabSz="457200" latinLnBrk="1" hangingPunct="0"/>
                <a:r>
                  <a:rPr lang="en-US" sz="1400" dirty="0">
                    <a:solidFill>
                      <a:srgbClr val="000000"/>
                    </a:solidFill>
                    <a:latin typeface="Calibri"/>
                    <a:ea typeface="Calibri"/>
                    <a:cs typeface="Calibri"/>
                    <a:sym typeface="Calibri"/>
                  </a:rPr>
                  <a:t>2.2M</a:t>
                </a:r>
              </a:p>
            </p:txBody>
          </p:sp>
          <p:sp>
            <p:nvSpPr>
              <p:cNvPr id="187" name="TextBox 186">
                <a:extLst>
                  <a:ext uri="{FF2B5EF4-FFF2-40B4-BE49-F238E27FC236}">
                    <a16:creationId xmlns:a16="http://schemas.microsoft.com/office/drawing/2014/main" id="{24A180D5-AEB9-BB4C-89CC-A185C712EED3}"/>
                  </a:ext>
                </a:extLst>
              </p:cNvPr>
              <p:cNvSpPr txBox="1"/>
              <p:nvPr/>
            </p:nvSpPr>
            <p:spPr>
              <a:xfrm flipH="1">
                <a:off x="3610431" y="3213887"/>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5a</a:t>
                </a:r>
              </a:p>
              <a:p>
                <a:pPr defTabSz="457200" latinLnBrk="1" hangingPunct="0"/>
                <a:r>
                  <a:rPr lang="en-US" sz="1400" dirty="0">
                    <a:solidFill>
                      <a:srgbClr val="000000"/>
                    </a:solidFill>
                    <a:latin typeface="Calibri"/>
                    <a:ea typeface="Calibri"/>
                    <a:cs typeface="Calibri"/>
                    <a:sym typeface="Calibri"/>
                  </a:rPr>
                  <a:t>2.2M</a:t>
                </a:r>
              </a:p>
            </p:txBody>
          </p:sp>
          <p:sp>
            <p:nvSpPr>
              <p:cNvPr id="188" name="TextBox 187">
                <a:extLst>
                  <a:ext uri="{FF2B5EF4-FFF2-40B4-BE49-F238E27FC236}">
                    <a16:creationId xmlns:a16="http://schemas.microsoft.com/office/drawing/2014/main" id="{AA527C45-3A6B-3C41-8F53-DD2F053A6462}"/>
                  </a:ext>
                </a:extLst>
              </p:cNvPr>
              <p:cNvSpPr txBox="1"/>
              <p:nvPr/>
            </p:nvSpPr>
            <p:spPr>
              <a:xfrm flipH="1">
                <a:off x="3487633" y="508783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5b</a:t>
                </a:r>
              </a:p>
              <a:p>
                <a:pPr defTabSz="457200" latinLnBrk="1" hangingPunct="0"/>
                <a:r>
                  <a:rPr lang="en-US" sz="1400" dirty="0">
                    <a:solidFill>
                      <a:srgbClr val="000000"/>
                    </a:solidFill>
                    <a:latin typeface="Calibri"/>
                    <a:ea typeface="Calibri"/>
                    <a:cs typeface="Calibri"/>
                    <a:sym typeface="Calibri"/>
                  </a:rPr>
                  <a:t>2.2M</a:t>
                </a:r>
              </a:p>
            </p:txBody>
          </p:sp>
          <p:sp>
            <p:nvSpPr>
              <p:cNvPr id="189" name="TextBox 188">
                <a:extLst>
                  <a:ext uri="{FF2B5EF4-FFF2-40B4-BE49-F238E27FC236}">
                    <a16:creationId xmlns:a16="http://schemas.microsoft.com/office/drawing/2014/main" id="{F9F0F16D-5770-2849-9975-B9CCCB5E1385}"/>
                  </a:ext>
                </a:extLst>
              </p:cNvPr>
              <p:cNvSpPr txBox="1"/>
              <p:nvPr/>
            </p:nvSpPr>
            <p:spPr>
              <a:xfrm flipH="1">
                <a:off x="4638462" y="514773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5d</a:t>
                </a:r>
              </a:p>
              <a:p>
                <a:pPr defTabSz="457200" latinLnBrk="1" hangingPunct="0"/>
                <a:r>
                  <a:rPr lang="en-US" sz="1400" dirty="0">
                    <a:solidFill>
                      <a:srgbClr val="000000"/>
                    </a:solidFill>
                    <a:latin typeface="Calibri"/>
                    <a:ea typeface="Calibri"/>
                    <a:cs typeface="Calibri"/>
                    <a:sym typeface="Calibri"/>
                  </a:rPr>
                  <a:t>2.2M</a:t>
                </a:r>
              </a:p>
            </p:txBody>
          </p:sp>
          <p:cxnSp>
            <p:nvCxnSpPr>
              <p:cNvPr id="190" name="Straight Connector 189">
                <a:extLst>
                  <a:ext uri="{FF2B5EF4-FFF2-40B4-BE49-F238E27FC236}">
                    <a16:creationId xmlns:a16="http://schemas.microsoft.com/office/drawing/2014/main" id="{3292AB0C-E510-F847-9E44-F48BD18BDA88}"/>
                  </a:ext>
                </a:extLst>
              </p:cNvPr>
              <p:cNvCxnSpPr>
                <a:cxnSpLocks/>
              </p:cNvCxnSpPr>
              <p:nvPr/>
            </p:nvCxnSpPr>
            <p:spPr>
              <a:xfrm flipH="1">
                <a:off x="3212750" y="5035598"/>
                <a:ext cx="300556" cy="224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1" name="TextBox 190">
                <a:extLst>
                  <a:ext uri="{FF2B5EF4-FFF2-40B4-BE49-F238E27FC236}">
                    <a16:creationId xmlns:a16="http://schemas.microsoft.com/office/drawing/2014/main" id="{0FF9ABC0-9EC8-4344-9D11-B45D49C0126A}"/>
                  </a:ext>
                </a:extLst>
              </p:cNvPr>
              <p:cNvSpPr txBox="1"/>
              <p:nvPr/>
            </p:nvSpPr>
            <p:spPr>
              <a:xfrm flipH="1">
                <a:off x="8809827" y="3599637"/>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7</a:t>
                </a:r>
              </a:p>
              <a:p>
                <a:pPr defTabSz="457200" latinLnBrk="1" hangingPunct="0"/>
                <a:r>
                  <a:rPr lang="en-US" sz="1400" dirty="0">
                    <a:solidFill>
                      <a:srgbClr val="000000"/>
                    </a:solidFill>
                    <a:latin typeface="Calibri"/>
                    <a:ea typeface="Calibri"/>
                    <a:cs typeface="Calibri"/>
                    <a:sym typeface="Calibri"/>
                  </a:rPr>
                  <a:t>47K</a:t>
                </a:r>
              </a:p>
            </p:txBody>
          </p:sp>
          <p:sp>
            <p:nvSpPr>
              <p:cNvPr id="192" name="TextBox 191">
                <a:extLst>
                  <a:ext uri="{FF2B5EF4-FFF2-40B4-BE49-F238E27FC236}">
                    <a16:creationId xmlns:a16="http://schemas.microsoft.com/office/drawing/2014/main" id="{B72ECFCB-54DC-3F4E-AD14-EC03CAAD1B44}"/>
                  </a:ext>
                </a:extLst>
              </p:cNvPr>
              <p:cNvSpPr txBox="1"/>
              <p:nvPr/>
            </p:nvSpPr>
            <p:spPr>
              <a:xfrm flipH="1">
                <a:off x="8494704" y="2041335"/>
                <a:ext cx="79808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41</a:t>
                </a:r>
              </a:p>
              <a:p>
                <a:pPr defTabSz="457200" latinLnBrk="1" hangingPunct="0"/>
                <a:r>
                  <a:rPr lang="en-US" sz="1400" dirty="0">
                    <a:solidFill>
                      <a:srgbClr val="000000"/>
                    </a:solidFill>
                  </a:rPr>
                  <a:t>100uF</a:t>
                </a:r>
                <a:endParaRPr lang="en-US" sz="1400" dirty="0">
                  <a:solidFill>
                    <a:srgbClr val="000000"/>
                  </a:solidFill>
                  <a:latin typeface="Calibri"/>
                  <a:ea typeface="Calibri"/>
                  <a:cs typeface="Calibri"/>
                  <a:sym typeface="Calibri"/>
                </a:endParaRPr>
              </a:p>
            </p:txBody>
          </p:sp>
          <p:sp>
            <p:nvSpPr>
              <p:cNvPr id="193" name="TextBox 192">
                <a:extLst>
                  <a:ext uri="{FF2B5EF4-FFF2-40B4-BE49-F238E27FC236}">
                    <a16:creationId xmlns:a16="http://schemas.microsoft.com/office/drawing/2014/main" id="{D963CC89-72C0-5243-A565-34B375CEAAB7}"/>
                  </a:ext>
                </a:extLst>
              </p:cNvPr>
              <p:cNvSpPr txBox="1"/>
              <p:nvPr/>
            </p:nvSpPr>
            <p:spPr>
              <a:xfrm flipH="1">
                <a:off x="7414446" y="3599637"/>
                <a:ext cx="77983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27</a:t>
                </a:r>
              </a:p>
              <a:p>
                <a:pPr defTabSz="457200" latinLnBrk="1" hangingPunct="0"/>
                <a:r>
                  <a:rPr lang="en-US" sz="1400" dirty="0">
                    <a:solidFill>
                      <a:srgbClr val="000000"/>
                    </a:solidFill>
                  </a:rPr>
                  <a:t>100uF</a:t>
                </a:r>
                <a:endParaRPr lang="en-US" sz="1400" dirty="0">
                  <a:solidFill>
                    <a:srgbClr val="000000"/>
                  </a:solidFill>
                  <a:latin typeface="Calibri"/>
                  <a:ea typeface="Calibri"/>
                  <a:cs typeface="Calibri"/>
                  <a:sym typeface="Calibri"/>
                </a:endParaRPr>
              </a:p>
            </p:txBody>
          </p:sp>
          <p:sp>
            <p:nvSpPr>
              <p:cNvPr id="194" name="TextBox 193">
                <a:extLst>
                  <a:ext uri="{FF2B5EF4-FFF2-40B4-BE49-F238E27FC236}">
                    <a16:creationId xmlns:a16="http://schemas.microsoft.com/office/drawing/2014/main" id="{51658C97-0802-9B43-8620-A36798F2B1CF}"/>
                  </a:ext>
                </a:extLst>
              </p:cNvPr>
              <p:cNvSpPr txBox="1"/>
              <p:nvPr/>
            </p:nvSpPr>
            <p:spPr>
              <a:xfrm flipH="1">
                <a:off x="5928849" y="307524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55</a:t>
                </a:r>
              </a:p>
              <a:p>
                <a:pPr defTabSz="457200" latinLnBrk="1" hangingPunct="0"/>
                <a:r>
                  <a:rPr lang="en-US" sz="1400" dirty="0">
                    <a:solidFill>
                      <a:srgbClr val="000000"/>
                    </a:solidFill>
                  </a:rPr>
                  <a:t>10nF</a:t>
                </a:r>
                <a:endParaRPr lang="en-US" sz="1400" dirty="0">
                  <a:solidFill>
                    <a:srgbClr val="000000"/>
                  </a:solidFill>
                  <a:latin typeface="Calibri"/>
                  <a:ea typeface="Calibri"/>
                  <a:cs typeface="Calibri"/>
                  <a:sym typeface="Calibri"/>
                </a:endParaRPr>
              </a:p>
            </p:txBody>
          </p:sp>
          <p:sp>
            <p:nvSpPr>
              <p:cNvPr id="195" name="TextBox 194">
                <a:extLst>
                  <a:ext uri="{FF2B5EF4-FFF2-40B4-BE49-F238E27FC236}">
                    <a16:creationId xmlns:a16="http://schemas.microsoft.com/office/drawing/2014/main" id="{DA8BB4A1-A269-D949-95AA-974B3B4E8B30}"/>
                  </a:ext>
                </a:extLst>
              </p:cNvPr>
              <p:cNvSpPr txBox="1"/>
              <p:nvPr/>
            </p:nvSpPr>
            <p:spPr>
              <a:xfrm flipH="1">
                <a:off x="4729667" y="2236506"/>
                <a:ext cx="65195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55</a:t>
                </a:r>
              </a:p>
              <a:p>
                <a:pPr defTabSz="457200" latinLnBrk="1" hangingPunct="0"/>
                <a:r>
                  <a:rPr lang="en-US" sz="1400" dirty="0">
                    <a:solidFill>
                      <a:srgbClr val="000000"/>
                    </a:solidFill>
                  </a:rPr>
                  <a:t>100nF</a:t>
                </a:r>
                <a:endParaRPr lang="en-US" sz="1400" dirty="0">
                  <a:solidFill>
                    <a:srgbClr val="000000"/>
                  </a:solidFill>
                  <a:latin typeface="Calibri"/>
                  <a:ea typeface="Calibri"/>
                  <a:cs typeface="Calibri"/>
                  <a:sym typeface="Calibri"/>
                </a:endParaRPr>
              </a:p>
            </p:txBody>
          </p:sp>
          <p:sp>
            <p:nvSpPr>
              <p:cNvPr id="196" name="TextBox 195">
                <a:extLst>
                  <a:ext uri="{FF2B5EF4-FFF2-40B4-BE49-F238E27FC236}">
                    <a16:creationId xmlns:a16="http://schemas.microsoft.com/office/drawing/2014/main" id="{195B78A3-9561-2440-8EAA-F9350D11733F}"/>
                  </a:ext>
                </a:extLst>
              </p:cNvPr>
              <p:cNvSpPr txBox="1"/>
              <p:nvPr/>
            </p:nvSpPr>
            <p:spPr>
              <a:xfrm flipH="1">
                <a:off x="5522802" y="1963226"/>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3</a:t>
                </a:r>
              </a:p>
              <a:p>
                <a:pPr defTabSz="457200" latinLnBrk="1" hangingPunct="0"/>
                <a:r>
                  <a:rPr lang="en-US" sz="1400" dirty="0">
                    <a:solidFill>
                      <a:srgbClr val="000000"/>
                    </a:solidFill>
                  </a:rPr>
                  <a:t>150</a:t>
                </a:r>
                <a:r>
                  <a:rPr lang="en-US" sz="1400" dirty="0">
                    <a:solidFill>
                      <a:srgbClr val="000000"/>
                    </a:solidFill>
                    <a:latin typeface="Calibri"/>
                    <a:ea typeface="Calibri"/>
                    <a:cs typeface="Calibri"/>
                    <a:sym typeface="Calibri"/>
                  </a:rPr>
                  <a:t>K</a:t>
                </a:r>
              </a:p>
            </p:txBody>
          </p:sp>
          <p:sp>
            <p:nvSpPr>
              <p:cNvPr id="197" name="TextBox 196">
                <a:extLst>
                  <a:ext uri="{FF2B5EF4-FFF2-40B4-BE49-F238E27FC236}">
                    <a16:creationId xmlns:a16="http://schemas.microsoft.com/office/drawing/2014/main" id="{A25868BF-D3DA-D74C-BC79-F14D8C5AC619}"/>
                  </a:ext>
                </a:extLst>
              </p:cNvPr>
              <p:cNvSpPr txBox="1"/>
              <p:nvPr/>
            </p:nvSpPr>
            <p:spPr>
              <a:xfrm flipH="1">
                <a:off x="4598868" y="5985379"/>
                <a:ext cx="77983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21</a:t>
                </a:r>
              </a:p>
              <a:p>
                <a:pPr defTabSz="457200" latinLnBrk="1" hangingPunct="0"/>
                <a:r>
                  <a:rPr lang="en-US" sz="1400" dirty="0">
                    <a:solidFill>
                      <a:srgbClr val="000000"/>
                    </a:solidFill>
                  </a:rPr>
                  <a:t>100nF</a:t>
                </a:r>
                <a:endParaRPr lang="en-US" sz="1400" dirty="0">
                  <a:solidFill>
                    <a:srgbClr val="000000"/>
                  </a:solidFill>
                  <a:latin typeface="Calibri"/>
                  <a:ea typeface="Calibri"/>
                  <a:cs typeface="Calibri"/>
                  <a:sym typeface="Calibri"/>
                </a:endParaRPr>
              </a:p>
            </p:txBody>
          </p:sp>
          <p:sp>
            <p:nvSpPr>
              <p:cNvPr id="198" name="TextBox 197">
                <a:extLst>
                  <a:ext uri="{FF2B5EF4-FFF2-40B4-BE49-F238E27FC236}">
                    <a16:creationId xmlns:a16="http://schemas.microsoft.com/office/drawing/2014/main" id="{27E18434-DCDE-2946-A80B-46477AF8F97D}"/>
                  </a:ext>
                </a:extLst>
              </p:cNvPr>
              <p:cNvSpPr txBox="1"/>
              <p:nvPr/>
            </p:nvSpPr>
            <p:spPr>
              <a:xfrm flipH="1">
                <a:off x="3444797" y="2937011"/>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J309</a:t>
                </a:r>
              </a:p>
            </p:txBody>
          </p:sp>
          <p:sp>
            <p:nvSpPr>
              <p:cNvPr id="184" name="TextBox 183">
                <a:extLst>
                  <a:ext uri="{FF2B5EF4-FFF2-40B4-BE49-F238E27FC236}">
                    <a16:creationId xmlns:a16="http://schemas.microsoft.com/office/drawing/2014/main" id="{FFB68EEE-FD82-E142-A6D4-9DB243A94715}"/>
                  </a:ext>
                </a:extLst>
              </p:cNvPr>
              <p:cNvSpPr txBox="1"/>
              <p:nvPr/>
            </p:nvSpPr>
            <p:spPr>
              <a:xfrm flipH="1">
                <a:off x="7210380" y="4732378"/>
                <a:ext cx="942986" cy="7386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6</a:t>
                </a:r>
              </a:p>
              <a:p>
                <a:pPr defTabSz="457200" latinLnBrk="1" hangingPunct="0"/>
                <a:r>
                  <a:rPr lang="en-US" sz="1400" dirty="0">
                    <a:solidFill>
                      <a:srgbClr val="000000"/>
                    </a:solidFill>
                  </a:rPr>
                  <a:t>10</a:t>
                </a:r>
                <a:r>
                  <a:rPr lang="en-US" sz="1400" dirty="0">
                    <a:solidFill>
                      <a:srgbClr val="000000"/>
                    </a:solidFill>
                    <a:latin typeface="Calibri"/>
                    <a:ea typeface="Calibri"/>
                    <a:cs typeface="Calibri"/>
                    <a:sym typeface="Calibri"/>
                  </a:rPr>
                  <a:t>K</a:t>
                </a:r>
              </a:p>
              <a:p>
                <a:pPr defTabSz="457200" latinLnBrk="1" hangingPunct="0"/>
                <a:r>
                  <a:rPr lang="en-US" sz="1400" dirty="0">
                    <a:solidFill>
                      <a:srgbClr val="000000"/>
                    </a:solidFill>
                  </a:rPr>
                  <a:t>Threshold</a:t>
                </a:r>
                <a:endParaRPr lang="en-US" sz="1400" dirty="0">
                  <a:solidFill>
                    <a:srgbClr val="000000"/>
                  </a:solidFill>
                  <a:latin typeface="Calibri"/>
                  <a:ea typeface="Calibri"/>
                  <a:cs typeface="Calibri"/>
                  <a:sym typeface="Calibri"/>
                </a:endParaRPr>
              </a:p>
            </p:txBody>
          </p:sp>
          <p:sp>
            <p:nvSpPr>
              <p:cNvPr id="186" name="TextBox 185">
                <a:extLst>
                  <a:ext uri="{FF2B5EF4-FFF2-40B4-BE49-F238E27FC236}">
                    <a16:creationId xmlns:a16="http://schemas.microsoft.com/office/drawing/2014/main" id="{DCD3B257-5E91-E646-9058-08B177E6058E}"/>
                  </a:ext>
                </a:extLst>
              </p:cNvPr>
              <p:cNvSpPr txBox="1"/>
              <p:nvPr/>
            </p:nvSpPr>
            <p:spPr>
              <a:xfrm flipH="1">
                <a:off x="6403443" y="4448440"/>
                <a:ext cx="55508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6</a:t>
                </a:r>
              </a:p>
            </p:txBody>
          </p:sp>
          <p:sp>
            <p:nvSpPr>
              <p:cNvPr id="199" name="TextBox 198">
                <a:extLst>
                  <a:ext uri="{FF2B5EF4-FFF2-40B4-BE49-F238E27FC236}">
                    <a16:creationId xmlns:a16="http://schemas.microsoft.com/office/drawing/2014/main" id="{7197AA3D-1B77-794B-B123-D878BD53D603}"/>
                  </a:ext>
                </a:extLst>
              </p:cNvPr>
              <p:cNvSpPr txBox="1"/>
              <p:nvPr/>
            </p:nvSpPr>
            <p:spPr>
              <a:xfrm flipH="1">
                <a:off x="5572439" y="5220748"/>
                <a:ext cx="55508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5</a:t>
                </a:r>
              </a:p>
            </p:txBody>
          </p:sp>
          <p:sp>
            <p:nvSpPr>
              <p:cNvPr id="200" name="TextBox 199">
                <a:extLst>
                  <a:ext uri="{FF2B5EF4-FFF2-40B4-BE49-F238E27FC236}">
                    <a16:creationId xmlns:a16="http://schemas.microsoft.com/office/drawing/2014/main" id="{83B39ED0-6D21-EF41-B1B5-E36F96E10820}"/>
                  </a:ext>
                </a:extLst>
              </p:cNvPr>
              <p:cNvSpPr txBox="1"/>
              <p:nvPr/>
            </p:nvSpPr>
            <p:spPr>
              <a:xfrm flipH="1">
                <a:off x="5517063" y="4483375"/>
                <a:ext cx="55508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4</a:t>
                </a:r>
              </a:p>
            </p:txBody>
          </p:sp>
          <p:sp>
            <p:nvSpPr>
              <p:cNvPr id="201" name="TextBox 200">
                <a:extLst>
                  <a:ext uri="{FF2B5EF4-FFF2-40B4-BE49-F238E27FC236}">
                    <a16:creationId xmlns:a16="http://schemas.microsoft.com/office/drawing/2014/main" id="{025E7916-CF17-4248-862D-95A6E8888B24}"/>
                  </a:ext>
                </a:extLst>
              </p:cNvPr>
              <p:cNvSpPr txBox="1"/>
              <p:nvPr/>
            </p:nvSpPr>
            <p:spPr>
              <a:xfrm flipH="1">
                <a:off x="4565335" y="3929557"/>
                <a:ext cx="55508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2</a:t>
                </a:r>
              </a:p>
            </p:txBody>
          </p:sp>
          <p:sp>
            <p:nvSpPr>
              <p:cNvPr id="202" name="TextBox 201">
                <a:extLst>
                  <a:ext uri="{FF2B5EF4-FFF2-40B4-BE49-F238E27FC236}">
                    <a16:creationId xmlns:a16="http://schemas.microsoft.com/office/drawing/2014/main" id="{0DD9EE9C-1580-0B44-9952-4572172F8960}"/>
                  </a:ext>
                </a:extLst>
              </p:cNvPr>
              <p:cNvSpPr txBox="1"/>
              <p:nvPr/>
            </p:nvSpPr>
            <p:spPr>
              <a:xfrm flipH="1">
                <a:off x="3767165" y="3836036"/>
                <a:ext cx="55508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1</a:t>
                </a:r>
              </a:p>
            </p:txBody>
          </p:sp>
          <p:sp>
            <p:nvSpPr>
              <p:cNvPr id="203" name="TextBox 202">
                <a:extLst>
                  <a:ext uri="{FF2B5EF4-FFF2-40B4-BE49-F238E27FC236}">
                    <a16:creationId xmlns:a16="http://schemas.microsoft.com/office/drawing/2014/main" id="{A1990C39-77AD-1C4A-B0DD-796E1776D914}"/>
                  </a:ext>
                </a:extLst>
              </p:cNvPr>
              <p:cNvSpPr txBox="1"/>
              <p:nvPr/>
            </p:nvSpPr>
            <p:spPr>
              <a:xfrm flipH="1">
                <a:off x="1921934" y="4098001"/>
                <a:ext cx="125710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From product</a:t>
                </a:r>
              </a:p>
              <a:p>
                <a:pPr defTabSz="457200" latinLnBrk="1" hangingPunct="0"/>
                <a:r>
                  <a:rPr lang="en-US" sz="1400" dirty="0">
                    <a:solidFill>
                      <a:srgbClr val="000000"/>
                    </a:solidFill>
                  </a:rPr>
                  <a:t>detector</a:t>
                </a:r>
              </a:p>
            </p:txBody>
          </p:sp>
          <p:cxnSp>
            <p:nvCxnSpPr>
              <p:cNvPr id="5" name="Straight Arrow Connector 4">
                <a:extLst>
                  <a:ext uri="{FF2B5EF4-FFF2-40B4-BE49-F238E27FC236}">
                    <a16:creationId xmlns:a16="http://schemas.microsoft.com/office/drawing/2014/main" id="{761AC356-D10E-994B-A64C-DB8E97D902F0}"/>
                  </a:ext>
                </a:extLst>
              </p:cNvPr>
              <p:cNvCxnSpPr>
                <a:cxnSpLocks/>
              </p:cNvCxnSpPr>
              <p:nvPr/>
            </p:nvCxnSpPr>
            <p:spPr>
              <a:xfrm>
                <a:off x="3251626" y="2502722"/>
                <a:ext cx="0" cy="337686"/>
              </a:xfrm>
              <a:prstGeom prst="straightConnector1">
                <a:avLst/>
              </a:prstGeom>
              <a:noFill/>
              <a:ln w="25400" cap="flat">
                <a:solidFill>
                  <a:srgbClr val="4F81BD"/>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mc:AlternateContent xmlns:mc="http://schemas.openxmlformats.org/markup-compatibility/2006" xmlns:a14="http://schemas.microsoft.com/office/drawing/2010/main">
        <mc:Choice Requires="a14">
          <p:sp>
            <p:nvSpPr>
              <p:cNvPr id="204" name="TextBox 203">
                <a:extLst>
                  <a:ext uri="{FF2B5EF4-FFF2-40B4-BE49-F238E27FC236}">
                    <a16:creationId xmlns:a16="http://schemas.microsoft.com/office/drawing/2014/main" id="{4DACC612-65BB-8541-914E-042D823640D1}"/>
                  </a:ext>
                </a:extLst>
              </p:cNvPr>
              <p:cNvSpPr txBox="1"/>
              <p:nvPr/>
            </p:nvSpPr>
            <p:spPr>
              <a:xfrm>
                <a:off x="363444" y="1349339"/>
                <a:ext cx="4638844" cy="482133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rPr>
                  <a:t>Plot audio output v dc control</a:t>
                </a:r>
              </a:p>
              <a:p>
                <a:pPr marL="342900" indent="-342900" defTabSz="457200" hangingPunct="0">
                  <a:buFont typeface="+mj-lt"/>
                  <a:buAutoNum type="arabicPeriod"/>
                </a:pPr>
                <a:r>
                  <a:rPr lang="en-US" sz="2000" dirty="0">
                    <a:solidFill>
                      <a:srgbClr val="000000"/>
                    </a:solidFill>
                  </a:rPr>
                  <a:t>What is the maximum control voltage we can measure?  Infer cutoff voltage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𝑐</m:t>
                        </m:r>
                      </m:sub>
                    </m:sSub>
                  </m:oMath>
                </a14:m>
                <a:endParaRPr lang="en-US" sz="2000" dirty="0">
                  <a:solidFill>
                    <a:srgbClr val="000000"/>
                  </a:solidFill>
                </a:endParaRPr>
              </a:p>
              <a:p>
                <a:pPr marL="342900" indent="-342900" defTabSz="457200" hangingPunct="0">
                  <a:buFont typeface="+mj-lt"/>
                  <a:buAutoNum type="arabicPeriod"/>
                </a:pPr>
                <a:r>
                  <a:rPr lang="en-US" sz="2000" dirty="0">
                    <a:solidFill>
                      <a:srgbClr val="000000"/>
                    </a:solidFill>
                  </a:rPr>
                  <a:t>What is the minimum control voltage?</a:t>
                </a:r>
              </a:p>
            </p:txBody>
          </p:sp>
        </mc:Choice>
        <mc:Fallback xmlns="">
          <p:sp>
            <p:nvSpPr>
              <p:cNvPr id="204" name="TextBox 203">
                <a:extLst>
                  <a:ext uri="{FF2B5EF4-FFF2-40B4-BE49-F238E27FC236}">
                    <a16:creationId xmlns:a16="http://schemas.microsoft.com/office/drawing/2014/main" id="{4DACC612-65BB-8541-914E-042D823640D1}"/>
                  </a:ext>
                </a:extLst>
              </p:cNvPr>
              <p:cNvSpPr txBox="1">
                <a:spLocks noRot="1" noChangeAspect="1" noMove="1" noResize="1" noEditPoints="1" noAdjustHandles="1" noChangeArrowheads="1" noChangeShapeType="1" noTextEdit="1"/>
              </p:cNvSpPr>
              <p:nvPr/>
            </p:nvSpPr>
            <p:spPr>
              <a:xfrm>
                <a:off x="363444" y="1349339"/>
                <a:ext cx="4638844" cy="4821336"/>
              </a:xfrm>
              <a:prstGeom prst="rect">
                <a:avLst/>
              </a:prstGeom>
              <a:blipFill>
                <a:blip r:embed="rId3"/>
                <a:stretch>
                  <a:fillRect l="-2180" t="-789"/>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133119311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power levels</a:t>
            </a:r>
            <a:endParaRPr sz="2000" dirty="0">
              <a:latin typeface="+mj-lt"/>
            </a:endParaRPr>
          </a:p>
        </p:txBody>
      </p:sp>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88</a:t>
            </a:fld>
            <a:endParaRPr lang="en-US"/>
          </a:p>
        </p:txBody>
      </p:sp>
      <p:cxnSp>
        <p:nvCxnSpPr>
          <p:cNvPr id="4" name="Straight Connector 3">
            <a:extLst>
              <a:ext uri="{FF2B5EF4-FFF2-40B4-BE49-F238E27FC236}">
                <a16:creationId xmlns:a16="http://schemas.microsoft.com/office/drawing/2014/main" id="{1085AA6C-AA59-B944-ADAF-0776BEEBC109}"/>
              </a:ext>
            </a:extLst>
          </p:cNvPr>
          <p:cNvCxnSpPr/>
          <p:nvPr/>
        </p:nvCxnSpPr>
        <p:spPr>
          <a:xfrm>
            <a:off x="1899135" y="1069679"/>
            <a:ext cx="0" cy="502920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41B48CC1-4080-E04E-BFB1-62EF0CC8AEA3}"/>
              </a:ext>
            </a:extLst>
          </p:cNvPr>
          <p:cNvCxnSpPr/>
          <p:nvPr/>
        </p:nvCxnSpPr>
        <p:spPr>
          <a:xfrm>
            <a:off x="10126927" y="1067535"/>
            <a:ext cx="0" cy="502920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B2F58C95-908C-3B48-AB2E-9168F7BA3381}"/>
              </a:ext>
            </a:extLst>
          </p:cNvPr>
          <p:cNvCxnSpPr>
            <a:cxnSpLocks/>
          </p:cNvCxnSpPr>
          <p:nvPr/>
        </p:nvCxnSpPr>
        <p:spPr>
          <a:xfrm flipH="1">
            <a:off x="1889087" y="6073961"/>
            <a:ext cx="8229600" cy="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FAF98E85-D76A-694B-A06F-709B9F1C565B}"/>
              </a:ext>
            </a:extLst>
          </p:cNvPr>
          <p:cNvSpPr txBox="1"/>
          <p:nvPr/>
        </p:nvSpPr>
        <p:spPr>
          <a:xfrm>
            <a:off x="846573" y="1057303"/>
            <a:ext cx="854107" cy="369332"/>
          </a:xfrm>
          <a:prstGeom prst="rect">
            <a:avLst/>
          </a:prstGeom>
          <a:noFill/>
        </p:spPr>
        <p:txBody>
          <a:bodyPr wrap="square" rtlCol="0">
            <a:spAutoFit/>
          </a:bodyPr>
          <a:lstStyle/>
          <a:p>
            <a:r>
              <a:rPr lang="en-US" dirty="0"/>
              <a:t>log(P)</a:t>
            </a:r>
          </a:p>
        </p:txBody>
      </p:sp>
      <p:sp>
        <p:nvSpPr>
          <p:cNvPr id="13" name="TextBox 12">
            <a:extLst>
              <a:ext uri="{FF2B5EF4-FFF2-40B4-BE49-F238E27FC236}">
                <a16:creationId xmlns:a16="http://schemas.microsoft.com/office/drawing/2014/main" id="{4B323158-A5CC-4F4A-B655-6BF850070E40}"/>
              </a:ext>
            </a:extLst>
          </p:cNvPr>
          <p:cNvSpPr txBox="1"/>
          <p:nvPr/>
        </p:nvSpPr>
        <p:spPr>
          <a:xfrm>
            <a:off x="10256084" y="1062286"/>
            <a:ext cx="854107" cy="369332"/>
          </a:xfrm>
          <a:prstGeom prst="rect">
            <a:avLst/>
          </a:prstGeom>
          <a:noFill/>
        </p:spPr>
        <p:txBody>
          <a:bodyPr wrap="square" rtlCol="0">
            <a:spAutoFit/>
          </a:bodyPr>
          <a:lstStyle/>
          <a:p>
            <a:r>
              <a:rPr lang="en-US" dirty="0"/>
              <a:t>log(P)</a:t>
            </a:r>
          </a:p>
        </p:txBody>
      </p:sp>
      <p:sp>
        <p:nvSpPr>
          <p:cNvPr id="15" name="TextBox 14">
            <a:extLst>
              <a:ext uri="{FF2B5EF4-FFF2-40B4-BE49-F238E27FC236}">
                <a16:creationId xmlns:a16="http://schemas.microsoft.com/office/drawing/2014/main" id="{E9EAE21F-6C3C-A74A-AAFA-D14586FF509F}"/>
              </a:ext>
            </a:extLst>
          </p:cNvPr>
          <p:cNvSpPr txBox="1"/>
          <p:nvPr/>
        </p:nvSpPr>
        <p:spPr>
          <a:xfrm>
            <a:off x="1045028" y="5446273"/>
            <a:ext cx="854107" cy="369332"/>
          </a:xfrm>
          <a:prstGeom prst="rect">
            <a:avLst/>
          </a:prstGeom>
          <a:noFill/>
        </p:spPr>
        <p:txBody>
          <a:bodyPr wrap="square" rtlCol="0">
            <a:spAutoFit/>
          </a:bodyPr>
          <a:lstStyle/>
          <a:p>
            <a:r>
              <a:rPr lang="en-US" dirty="0"/>
              <a:t>1pW</a:t>
            </a:r>
          </a:p>
        </p:txBody>
      </p:sp>
      <p:sp>
        <p:nvSpPr>
          <p:cNvPr id="16" name="TextBox 15">
            <a:extLst>
              <a:ext uri="{FF2B5EF4-FFF2-40B4-BE49-F238E27FC236}">
                <a16:creationId xmlns:a16="http://schemas.microsoft.com/office/drawing/2014/main" id="{2BAE3C59-F5E4-E644-B404-441343A17B7F}"/>
              </a:ext>
            </a:extLst>
          </p:cNvPr>
          <p:cNvSpPr txBox="1"/>
          <p:nvPr/>
        </p:nvSpPr>
        <p:spPr>
          <a:xfrm>
            <a:off x="1065123" y="4451043"/>
            <a:ext cx="854107" cy="369332"/>
          </a:xfrm>
          <a:prstGeom prst="rect">
            <a:avLst/>
          </a:prstGeom>
          <a:noFill/>
        </p:spPr>
        <p:txBody>
          <a:bodyPr wrap="square" rtlCol="0">
            <a:spAutoFit/>
          </a:bodyPr>
          <a:lstStyle/>
          <a:p>
            <a:r>
              <a:rPr lang="en-US" dirty="0"/>
              <a:t>1nW</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1AB4CA9F-1D8E-1244-9FDC-9B472F616CF2}"/>
                  </a:ext>
                </a:extLst>
              </p:cNvPr>
              <p:cNvSpPr txBox="1"/>
              <p:nvPr/>
            </p:nvSpPr>
            <p:spPr>
              <a:xfrm>
                <a:off x="1065123" y="3584987"/>
                <a:ext cx="854107" cy="369332"/>
              </a:xfrm>
              <a:prstGeom prst="rect">
                <a:avLst/>
              </a:prstGeom>
              <a:noFill/>
            </p:spPr>
            <p:txBody>
              <a:bodyPr wrap="square" rtlCol="0">
                <a:spAutoFit/>
              </a:bodyPr>
              <a:lstStyle/>
              <a:p>
                <a:r>
                  <a:rPr lang="en-US" dirty="0"/>
                  <a:t>1</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r>
                  <a:rPr lang="en-US" dirty="0"/>
                  <a:t>W</a:t>
                </a:r>
              </a:p>
            </p:txBody>
          </p:sp>
        </mc:Choice>
        <mc:Fallback xmlns="">
          <p:sp>
            <p:nvSpPr>
              <p:cNvPr id="17" name="TextBox 16">
                <a:extLst>
                  <a:ext uri="{FF2B5EF4-FFF2-40B4-BE49-F238E27FC236}">
                    <a16:creationId xmlns:a16="http://schemas.microsoft.com/office/drawing/2014/main" id="{1AB4CA9F-1D8E-1244-9FDC-9B472F616CF2}"/>
                  </a:ext>
                </a:extLst>
              </p:cNvPr>
              <p:cNvSpPr txBox="1">
                <a:spLocks noRot="1" noChangeAspect="1" noMove="1" noResize="1" noEditPoints="1" noAdjustHandles="1" noChangeArrowheads="1" noChangeShapeType="1" noTextEdit="1"/>
              </p:cNvSpPr>
              <p:nvPr/>
            </p:nvSpPr>
            <p:spPr>
              <a:xfrm>
                <a:off x="1065123" y="3584987"/>
                <a:ext cx="854107" cy="369332"/>
              </a:xfrm>
              <a:prstGeom prst="rect">
                <a:avLst/>
              </a:prstGeom>
              <a:blipFill>
                <a:blip r:embed="rId3"/>
                <a:stretch>
                  <a:fillRect l="-7353" t="-6667" b="-26667"/>
                </a:stretch>
              </a:blipFill>
            </p:spPr>
            <p:txBody>
              <a:bodyPr/>
              <a:lstStyle/>
              <a:p>
                <a:r>
                  <a:rPr lang="en-US">
                    <a:noFill/>
                  </a:rPr>
                  <a:t> </a:t>
                </a:r>
              </a:p>
            </p:txBody>
          </p:sp>
        </mc:Fallback>
      </mc:AlternateContent>
      <p:sp>
        <p:nvSpPr>
          <p:cNvPr id="18" name="TextBox 17">
            <a:extLst>
              <a:ext uri="{FF2B5EF4-FFF2-40B4-BE49-F238E27FC236}">
                <a16:creationId xmlns:a16="http://schemas.microsoft.com/office/drawing/2014/main" id="{197DC5E2-B799-F44A-BBA8-2499267FD495}"/>
              </a:ext>
            </a:extLst>
          </p:cNvPr>
          <p:cNvSpPr txBox="1"/>
          <p:nvPr/>
        </p:nvSpPr>
        <p:spPr>
          <a:xfrm>
            <a:off x="1147187" y="1526082"/>
            <a:ext cx="854107" cy="369332"/>
          </a:xfrm>
          <a:prstGeom prst="rect">
            <a:avLst/>
          </a:prstGeom>
          <a:noFill/>
        </p:spPr>
        <p:txBody>
          <a:bodyPr wrap="square" rtlCol="0">
            <a:spAutoFit/>
          </a:bodyPr>
          <a:lstStyle/>
          <a:p>
            <a:r>
              <a:rPr lang="en-US" dirty="0"/>
              <a:t>1W</a:t>
            </a:r>
          </a:p>
        </p:txBody>
      </p:sp>
      <p:sp>
        <p:nvSpPr>
          <p:cNvPr id="11" name="Oval 10">
            <a:extLst>
              <a:ext uri="{FF2B5EF4-FFF2-40B4-BE49-F238E27FC236}">
                <a16:creationId xmlns:a16="http://schemas.microsoft.com/office/drawing/2014/main" id="{C74BE590-E123-3548-89F3-70BBF9B58F61}"/>
              </a:ext>
            </a:extLst>
          </p:cNvPr>
          <p:cNvSpPr/>
          <p:nvPr/>
        </p:nvSpPr>
        <p:spPr>
          <a:xfrm>
            <a:off x="10063822" y="249083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2DBAAF39-804D-2347-809F-6C0667C1F0FA}"/>
              </a:ext>
            </a:extLst>
          </p:cNvPr>
          <p:cNvSpPr/>
          <p:nvPr/>
        </p:nvSpPr>
        <p:spPr>
          <a:xfrm>
            <a:off x="2455014" y="2822716"/>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4082C542-BDBF-3A4E-861D-E14928616FF5}"/>
              </a:ext>
            </a:extLst>
          </p:cNvPr>
          <p:cNvSpPr/>
          <p:nvPr/>
        </p:nvSpPr>
        <p:spPr>
          <a:xfrm>
            <a:off x="3845620" y="125604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0E25B8F4-7FBD-9C48-89A6-E485ACC41784}"/>
              </a:ext>
            </a:extLst>
          </p:cNvPr>
          <p:cNvSpPr/>
          <p:nvPr/>
        </p:nvSpPr>
        <p:spPr>
          <a:xfrm>
            <a:off x="8838526" y="4395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55D11870-F0E4-F24B-9D8C-E199A566542A}"/>
              </a:ext>
            </a:extLst>
          </p:cNvPr>
          <p:cNvSpPr/>
          <p:nvPr/>
        </p:nvSpPr>
        <p:spPr>
          <a:xfrm>
            <a:off x="1834222" y="3670060"/>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5A36188F-0979-DF4D-827B-FA2FEDE6E22E}"/>
              </a:ext>
            </a:extLst>
          </p:cNvPr>
          <p:cNvSpPr txBox="1"/>
          <p:nvPr/>
        </p:nvSpPr>
        <p:spPr>
          <a:xfrm>
            <a:off x="1065123" y="2543111"/>
            <a:ext cx="854107" cy="369332"/>
          </a:xfrm>
          <a:prstGeom prst="rect">
            <a:avLst/>
          </a:prstGeom>
          <a:noFill/>
        </p:spPr>
        <p:txBody>
          <a:bodyPr wrap="square" rtlCol="0">
            <a:spAutoFit/>
          </a:bodyPr>
          <a:lstStyle/>
          <a:p>
            <a:r>
              <a:rPr lang="en-US" dirty="0"/>
              <a:t>1mW</a:t>
            </a:r>
          </a:p>
        </p:txBody>
      </p:sp>
      <p:sp>
        <p:nvSpPr>
          <p:cNvPr id="28" name="TextBox 27">
            <a:extLst>
              <a:ext uri="{FF2B5EF4-FFF2-40B4-BE49-F238E27FC236}">
                <a16:creationId xmlns:a16="http://schemas.microsoft.com/office/drawing/2014/main" id="{54086211-9D6E-5440-90A7-AA1C7C74BB6D}"/>
              </a:ext>
            </a:extLst>
          </p:cNvPr>
          <p:cNvSpPr txBox="1"/>
          <p:nvPr/>
        </p:nvSpPr>
        <p:spPr>
          <a:xfrm>
            <a:off x="10256084" y="5549905"/>
            <a:ext cx="854107" cy="369332"/>
          </a:xfrm>
          <a:prstGeom prst="rect">
            <a:avLst/>
          </a:prstGeom>
          <a:noFill/>
        </p:spPr>
        <p:txBody>
          <a:bodyPr wrap="square" rtlCol="0">
            <a:spAutoFit/>
          </a:bodyPr>
          <a:lstStyle/>
          <a:p>
            <a:r>
              <a:rPr lang="en-US" dirty="0"/>
              <a:t>1pW</a:t>
            </a:r>
          </a:p>
        </p:txBody>
      </p:sp>
      <p:sp>
        <p:nvSpPr>
          <p:cNvPr id="29" name="TextBox 28">
            <a:extLst>
              <a:ext uri="{FF2B5EF4-FFF2-40B4-BE49-F238E27FC236}">
                <a16:creationId xmlns:a16="http://schemas.microsoft.com/office/drawing/2014/main" id="{51A8D25C-57B2-C64D-974F-A01600663CFA}"/>
              </a:ext>
            </a:extLst>
          </p:cNvPr>
          <p:cNvSpPr txBox="1"/>
          <p:nvPr/>
        </p:nvSpPr>
        <p:spPr>
          <a:xfrm>
            <a:off x="10276179" y="4591251"/>
            <a:ext cx="854107" cy="369332"/>
          </a:xfrm>
          <a:prstGeom prst="rect">
            <a:avLst/>
          </a:prstGeom>
          <a:noFill/>
        </p:spPr>
        <p:txBody>
          <a:bodyPr wrap="square" rtlCol="0">
            <a:spAutoFit/>
          </a:bodyPr>
          <a:lstStyle/>
          <a:p>
            <a:r>
              <a:rPr lang="en-US" dirty="0"/>
              <a:t>1nW</a:t>
            </a: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894720A4-1B38-6A47-BCF3-CCB50F275C1B}"/>
                  </a:ext>
                </a:extLst>
              </p:cNvPr>
              <p:cNvSpPr txBox="1"/>
              <p:nvPr/>
            </p:nvSpPr>
            <p:spPr>
              <a:xfrm>
                <a:off x="10276179" y="3627659"/>
                <a:ext cx="854107" cy="369332"/>
              </a:xfrm>
              <a:prstGeom prst="rect">
                <a:avLst/>
              </a:prstGeom>
              <a:noFill/>
            </p:spPr>
            <p:txBody>
              <a:bodyPr wrap="square" rtlCol="0">
                <a:spAutoFit/>
              </a:bodyPr>
              <a:lstStyle/>
              <a:p>
                <a:r>
                  <a:rPr lang="en-US" dirty="0"/>
                  <a:t>1</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r>
                  <a:rPr lang="en-US" dirty="0"/>
                  <a:t>W</a:t>
                </a:r>
              </a:p>
            </p:txBody>
          </p:sp>
        </mc:Choice>
        <mc:Fallback xmlns="">
          <p:sp>
            <p:nvSpPr>
              <p:cNvPr id="30" name="TextBox 29">
                <a:extLst>
                  <a:ext uri="{FF2B5EF4-FFF2-40B4-BE49-F238E27FC236}">
                    <a16:creationId xmlns:a16="http://schemas.microsoft.com/office/drawing/2014/main" id="{894720A4-1B38-6A47-BCF3-CCB50F275C1B}"/>
                  </a:ext>
                </a:extLst>
              </p:cNvPr>
              <p:cNvSpPr txBox="1">
                <a:spLocks noRot="1" noChangeAspect="1" noMove="1" noResize="1" noEditPoints="1" noAdjustHandles="1" noChangeArrowheads="1" noChangeShapeType="1" noTextEdit="1"/>
              </p:cNvSpPr>
              <p:nvPr/>
            </p:nvSpPr>
            <p:spPr>
              <a:xfrm>
                <a:off x="10276179" y="3627659"/>
                <a:ext cx="854107" cy="369332"/>
              </a:xfrm>
              <a:prstGeom prst="rect">
                <a:avLst/>
              </a:prstGeom>
              <a:blipFill>
                <a:blip r:embed="rId4"/>
                <a:stretch>
                  <a:fillRect l="-7353" t="-6667" b="-26667"/>
                </a:stretch>
              </a:blipFill>
            </p:spPr>
            <p:txBody>
              <a:bodyPr/>
              <a:lstStyle/>
              <a:p>
                <a:r>
                  <a:rPr lang="en-US">
                    <a:noFill/>
                  </a:rPr>
                  <a:t> </a:t>
                </a:r>
              </a:p>
            </p:txBody>
          </p:sp>
        </mc:Fallback>
      </mc:AlternateContent>
      <p:sp>
        <p:nvSpPr>
          <p:cNvPr id="31" name="TextBox 30">
            <a:extLst>
              <a:ext uri="{FF2B5EF4-FFF2-40B4-BE49-F238E27FC236}">
                <a16:creationId xmlns:a16="http://schemas.microsoft.com/office/drawing/2014/main" id="{AC847294-B06B-3D40-8737-AC6EEFAF051A}"/>
              </a:ext>
            </a:extLst>
          </p:cNvPr>
          <p:cNvSpPr txBox="1"/>
          <p:nvPr/>
        </p:nvSpPr>
        <p:spPr>
          <a:xfrm>
            <a:off x="10358243" y="1776018"/>
            <a:ext cx="854107" cy="369332"/>
          </a:xfrm>
          <a:prstGeom prst="rect">
            <a:avLst/>
          </a:prstGeom>
          <a:noFill/>
        </p:spPr>
        <p:txBody>
          <a:bodyPr wrap="square" rtlCol="0">
            <a:spAutoFit/>
          </a:bodyPr>
          <a:lstStyle/>
          <a:p>
            <a:r>
              <a:rPr lang="en-US" dirty="0"/>
              <a:t>1W</a:t>
            </a:r>
          </a:p>
        </p:txBody>
      </p:sp>
      <p:sp>
        <p:nvSpPr>
          <p:cNvPr id="32" name="TextBox 31">
            <a:extLst>
              <a:ext uri="{FF2B5EF4-FFF2-40B4-BE49-F238E27FC236}">
                <a16:creationId xmlns:a16="http://schemas.microsoft.com/office/drawing/2014/main" id="{35571D0B-C8E7-2343-B6A2-6F2B9316F852}"/>
              </a:ext>
            </a:extLst>
          </p:cNvPr>
          <p:cNvSpPr txBox="1"/>
          <p:nvPr/>
        </p:nvSpPr>
        <p:spPr>
          <a:xfrm>
            <a:off x="10276179" y="2613284"/>
            <a:ext cx="854107" cy="369332"/>
          </a:xfrm>
          <a:prstGeom prst="rect">
            <a:avLst/>
          </a:prstGeom>
          <a:noFill/>
        </p:spPr>
        <p:txBody>
          <a:bodyPr wrap="square" rtlCol="0">
            <a:spAutoFit/>
          </a:bodyPr>
          <a:lstStyle/>
          <a:p>
            <a:r>
              <a:rPr lang="en-US" dirty="0"/>
              <a:t>1mW</a:t>
            </a:r>
          </a:p>
        </p:txBody>
      </p:sp>
      <p:sp>
        <p:nvSpPr>
          <p:cNvPr id="33" name="TextBox 32">
            <a:extLst>
              <a:ext uri="{FF2B5EF4-FFF2-40B4-BE49-F238E27FC236}">
                <a16:creationId xmlns:a16="http://schemas.microsoft.com/office/drawing/2014/main" id="{5CC3ABF1-1AFC-7C49-8D09-EFBDB6AC4776}"/>
              </a:ext>
            </a:extLst>
          </p:cNvPr>
          <p:cNvSpPr txBox="1"/>
          <p:nvPr/>
        </p:nvSpPr>
        <p:spPr>
          <a:xfrm>
            <a:off x="1908376" y="3855553"/>
            <a:ext cx="854107" cy="369332"/>
          </a:xfrm>
          <a:prstGeom prst="rect">
            <a:avLst/>
          </a:prstGeom>
          <a:noFill/>
        </p:spPr>
        <p:txBody>
          <a:bodyPr wrap="square" rtlCol="0">
            <a:spAutoFit/>
          </a:bodyPr>
          <a:lstStyle/>
          <a:p>
            <a:r>
              <a:rPr lang="en-US" dirty="0"/>
              <a:t>VFO</a:t>
            </a:r>
          </a:p>
        </p:txBody>
      </p:sp>
      <p:sp>
        <p:nvSpPr>
          <p:cNvPr id="34" name="TextBox 33">
            <a:extLst>
              <a:ext uri="{FF2B5EF4-FFF2-40B4-BE49-F238E27FC236}">
                <a16:creationId xmlns:a16="http://schemas.microsoft.com/office/drawing/2014/main" id="{2F89D142-EC26-E24A-A2C3-63B6371DAEF5}"/>
              </a:ext>
            </a:extLst>
          </p:cNvPr>
          <p:cNvSpPr txBox="1"/>
          <p:nvPr/>
        </p:nvSpPr>
        <p:spPr>
          <a:xfrm>
            <a:off x="9198766" y="1926449"/>
            <a:ext cx="854107" cy="646331"/>
          </a:xfrm>
          <a:prstGeom prst="rect">
            <a:avLst/>
          </a:prstGeom>
          <a:noFill/>
        </p:spPr>
        <p:txBody>
          <a:bodyPr wrap="square" rtlCol="0">
            <a:spAutoFit/>
          </a:bodyPr>
          <a:lstStyle/>
          <a:p>
            <a:r>
              <a:rPr lang="en-US" dirty="0"/>
              <a:t>Audio out</a:t>
            </a:r>
          </a:p>
        </p:txBody>
      </p:sp>
      <p:sp>
        <p:nvSpPr>
          <p:cNvPr id="35" name="TextBox 34">
            <a:extLst>
              <a:ext uri="{FF2B5EF4-FFF2-40B4-BE49-F238E27FC236}">
                <a16:creationId xmlns:a16="http://schemas.microsoft.com/office/drawing/2014/main" id="{1D5345E4-9FD0-7948-9C61-6F65AECD9D20}"/>
              </a:ext>
            </a:extLst>
          </p:cNvPr>
          <p:cNvSpPr txBox="1"/>
          <p:nvPr/>
        </p:nvSpPr>
        <p:spPr>
          <a:xfrm>
            <a:off x="1887394" y="2459893"/>
            <a:ext cx="854107" cy="369332"/>
          </a:xfrm>
          <a:prstGeom prst="rect">
            <a:avLst/>
          </a:prstGeom>
          <a:noFill/>
        </p:spPr>
        <p:txBody>
          <a:bodyPr wrap="square" rtlCol="0">
            <a:spAutoFit/>
          </a:bodyPr>
          <a:lstStyle/>
          <a:p>
            <a:r>
              <a:rPr lang="en-US" dirty="0"/>
              <a:t>Buffer</a:t>
            </a:r>
          </a:p>
        </p:txBody>
      </p:sp>
      <p:sp>
        <p:nvSpPr>
          <p:cNvPr id="36" name="TextBox 35">
            <a:extLst>
              <a:ext uri="{FF2B5EF4-FFF2-40B4-BE49-F238E27FC236}">
                <a16:creationId xmlns:a16="http://schemas.microsoft.com/office/drawing/2014/main" id="{6CA66C8E-B507-3049-9081-3BF9EA887D52}"/>
              </a:ext>
            </a:extLst>
          </p:cNvPr>
          <p:cNvSpPr txBox="1"/>
          <p:nvPr/>
        </p:nvSpPr>
        <p:spPr>
          <a:xfrm>
            <a:off x="2951698" y="1144858"/>
            <a:ext cx="854107" cy="369332"/>
          </a:xfrm>
          <a:prstGeom prst="rect">
            <a:avLst/>
          </a:prstGeom>
          <a:noFill/>
        </p:spPr>
        <p:txBody>
          <a:bodyPr wrap="square" rtlCol="0">
            <a:spAutoFit/>
          </a:bodyPr>
          <a:lstStyle/>
          <a:p>
            <a:r>
              <a:rPr lang="en-US" dirty="0"/>
              <a:t>Power</a:t>
            </a:r>
          </a:p>
        </p:txBody>
      </p:sp>
      <p:sp>
        <p:nvSpPr>
          <p:cNvPr id="37" name="Oval 36">
            <a:extLst>
              <a:ext uri="{FF2B5EF4-FFF2-40B4-BE49-F238E27FC236}">
                <a16:creationId xmlns:a16="http://schemas.microsoft.com/office/drawing/2014/main" id="{2A83A885-0080-3F4C-8237-860DE28915A5}"/>
              </a:ext>
            </a:extLst>
          </p:cNvPr>
          <p:cNvSpPr/>
          <p:nvPr/>
        </p:nvSpPr>
        <p:spPr>
          <a:xfrm>
            <a:off x="3287907" y="198756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408E667F-0648-6345-AD40-7A2CB09F4B71}"/>
              </a:ext>
            </a:extLst>
          </p:cNvPr>
          <p:cNvSpPr txBox="1"/>
          <p:nvPr/>
        </p:nvSpPr>
        <p:spPr>
          <a:xfrm>
            <a:off x="2408252" y="1802898"/>
            <a:ext cx="854107" cy="369332"/>
          </a:xfrm>
          <a:prstGeom prst="rect">
            <a:avLst/>
          </a:prstGeom>
          <a:noFill/>
        </p:spPr>
        <p:txBody>
          <a:bodyPr wrap="square" rtlCol="0">
            <a:spAutoFit/>
          </a:bodyPr>
          <a:lstStyle/>
          <a:p>
            <a:r>
              <a:rPr lang="en-US" dirty="0"/>
              <a:t>Driver</a:t>
            </a:r>
          </a:p>
        </p:txBody>
      </p:sp>
      <p:sp>
        <p:nvSpPr>
          <p:cNvPr id="40" name="TextBox 39">
            <a:extLst>
              <a:ext uri="{FF2B5EF4-FFF2-40B4-BE49-F238E27FC236}">
                <a16:creationId xmlns:a16="http://schemas.microsoft.com/office/drawing/2014/main" id="{2D47747E-611E-1D48-A7F8-F46C5FD67510}"/>
              </a:ext>
            </a:extLst>
          </p:cNvPr>
          <p:cNvSpPr txBox="1"/>
          <p:nvPr/>
        </p:nvSpPr>
        <p:spPr>
          <a:xfrm>
            <a:off x="8808740" y="4606605"/>
            <a:ext cx="854107" cy="369332"/>
          </a:xfrm>
          <a:prstGeom prst="rect">
            <a:avLst/>
          </a:prstGeom>
          <a:noFill/>
        </p:spPr>
        <p:txBody>
          <a:bodyPr wrap="square" rtlCol="0">
            <a:spAutoFit/>
          </a:bodyPr>
          <a:lstStyle/>
          <a:p>
            <a:r>
              <a:rPr lang="en-US" dirty="0"/>
              <a:t>AGC</a:t>
            </a:r>
          </a:p>
        </p:txBody>
      </p:sp>
      <p:sp>
        <p:nvSpPr>
          <p:cNvPr id="41" name="Oval 40">
            <a:extLst>
              <a:ext uri="{FF2B5EF4-FFF2-40B4-BE49-F238E27FC236}">
                <a16:creationId xmlns:a16="http://schemas.microsoft.com/office/drawing/2014/main" id="{93728BD1-42D7-F34D-A038-CE39E3A9AB47}"/>
              </a:ext>
            </a:extLst>
          </p:cNvPr>
          <p:cNvSpPr/>
          <p:nvPr/>
        </p:nvSpPr>
        <p:spPr>
          <a:xfrm>
            <a:off x="8127141" y="3633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BE60FA81-74B5-2640-BA84-0704CB4CE8A0}"/>
              </a:ext>
            </a:extLst>
          </p:cNvPr>
          <p:cNvSpPr txBox="1"/>
          <p:nvPr/>
        </p:nvSpPr>
        <p:spPr>
          <a:xfrm>
            <a:off x="7620000" y="3195982"/>
            <a:ext cx="1116342" cy="369332"/>
          </a:xfrm>
          <a:prstGeom prst="rect">
            <a:avLst/>
          </a:prstGeom>
          <a:noFill/>
        </p:spPr>
        <p:txBody>
          <a:bodyPr wrap="square" rtlCol="0">
            <a:spAutoFit/>
          </a:bodyPr>
          <a:lstStyle/>
          <a:p>
            <a:r>
              <a:rPr lang="en-US" dirty="0"/>
              <a:t>Detector</a:t>
            </a:r>
          </a:p>
        </p:txBody>
      </p:sp>
      <p:sp>
        <p:nvSpPr>
          <p:cNvPr id="43" name="Oval 42">
            <a:extLst>
              <a:ext uri="{FF2B5EF4-FFF2-40B4-BE49-F238E27FC236}">
                <a16:creationId xmlns:a16="http://schemas.microsoft.com/office/drawing/2014/main" id="{7A9BD420-F6C9-BC4C-A272-DF6F60D81BC3}"/>
              </a:ext>
            </a:extLst>
          </p:cNvPr>
          <p:cNvSpPr/>
          <p:nvPr/>
        </p:nvSpPr>
        <p:spPr>
          <a:xfrm>
            <a:off x="7526612" y="5029468"/>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C75F3015-7E93-334F-B3D6-C77605580239}"/>
              </a:ext>
            </a:extLst>
          </p:cNvPr>
          <p:cNvSpPr txBox="1"/>
          <p:nvPr/>
        </p:nvSpPr>
        <p:spPr>
          <a:xfrm>
            <a:off x="7211040" y="5227822"/>
            <a:ext cx="1116342" cy="369332"/>
          </a:xfrm>
          <a:prstGeom prst="rect">
            <a:avLst/>
          </a:prstGeom>
          <a:noFill/>
        </p:spPr>
        <p:txBody>
          <a:bodyPr wrap="square" rtlCol="0">
            <a:spAutoFit/>
          </a:bodyPr>
          <a:lstStyle/>
          <a:p>
            <a:r>
              <a:rPr lang="en-US" dirty="0"/>
              <a:t>Crystal</a:t>
            </a:r>
          </a:p>
        </p:txBody>
      </p:sp>
      <p:sp>
        <p:nvSpPr>
          <p:cNvPr id="45" name="Oval 44">
            <a:extLst>
              <a:ext uri="{FF2B5EF4-FFF2-40B4-BE49-F238E27FC236}">
                <a16:creationId xmlns:a16="http://schemas.microsoft.com/office/drawing/2014/main" id="{AFFC89CB-9EA7-1F4F-8873-E425470B76F8}"/>
              </a:ext>
            </a:extLst>
          </p:cNvPr>
          <p:cNvSpPr/>
          <p:nvPr/>
        </p:nvSpPr>
        <p:spPr>
          <a:xfrm>
            <a:off x="6503620" y="4230892"/>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F0D487CE-64AC-7C48-B00D-EF01EEAF5632}"/>
              </a:ext>
            </a:extLst>
          </p:cNvPr>
          <p:cNvSpPr txBox="1"/>
          <p:nvPr/>
        </p:nvSpPr>
        <p:spPr>
          <a:xfrm>
            <a:off x="6303428" y="3810737"/>
            <a:ext cx="1116342" cy="369332"/>
          </a:xfrm>
          <a:prstGeom prst="rect">
            <a:avLst/>
          </a:prstGeom>
          <a:noFill/>
        </p:spPr>
        <p:txBody>
          <a:bodyPr wrap="square" rtlCol="0">
            <a:spAutoFit/>
          </a:bodyPr>
          <a:lstStyle/>
          <a:p>
            <a:r>
              <a:rPr lang="en-US" dirty="0"/>
              <a:t>Mixer</a:t>
            </a:r>
          </a:p>
        </p:txBody>
      </p:sp>
      <p:sp>
        <p:nvSpPr>
          <p:cNvPr id="47" name="Oval 46">
            <a:extLst>
              <a:ext uri="{FF2B5EF4-FFF2-40B4-BE49-F238E27FC236}">
                <a16:creationId xmlns:a16="http://schemas.microsoft.com/office/drawing/2014/main" id="{80913917-7079-0943-B2B0-878E9A4E6EFC}"/>
              </a:ext>
            </a:extLst>
          </p:cNvPr>
          <p:cNvSpPr/>
          <p:nvPr/>
        </p:nvSpPr>
        <p:spPr>
          <a:xfrm>
            <a:off x="5869987" y="555372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a:extLst>
              <a:ext uri="{FF2B5EF4-FFF2-40B4-BE49-F238E27FC236}">
                <a16:creationId xmlns:a16="http://schemas.microsoft.com/office/drawing/2014/main" id="{36E4B2FB-0E88-2848-8570-AE692272C95A}"/>
              </a:ext>
            </a:extLst>
          </p:cNvPr>
          <p:cNvSpPr txBox="1"/>
          <p:nvPr/>
        </p:nvSpPr>
        <p:spPr>
          <a:xfrm>
            <a:off x="5678639" y="5650602"/>
            <a:ext cx="1116342" cy="369332"/>
          </a:xfrm>
          <a:prstGeom prst="rect">
            <a:avLst/>
          </a:prstGeom>
          <a:noFill/>
        </p:spPr>
        <p:txBody>
          <a:bodyPr wrap="square" rtlCol="0">
            <a:spAutoFit/>
          </a:bodyPr>
          <a:lstStyle/>
          <a:p>
            <a:r>
              <a:rPr lang="en-US" dirty="0"/>
              <a:t>RF filter</a:t>
            </a:r>
          </a:p>
        </p:txBody>
      </p:sp>
      <p:sp>
        <p:nvSpPr>
          <p:cNvPr id="49" name="Oval 48">
            <a:extLst>
              <a:ext uri="{FF2B5EF4-FFF2-40B4-BE49-F238E27FC236}">
                <a16:creationId xmlns:a16="http://schemas.microsoft.com/office/drawing/2014/main" id="{45DED91D-211A-7341-B0F7-A1566F44F344}"/>
              </a:ext>
            </a:extLst>
          </p:cNvPr>
          <p:cNvSpPr/>
          <p:nvPr/>
        </p:nvSpPr>
        <p:spPr>
          <a:xfrm>
            <a:off x="5102387" y="5157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1EDD65C5-F7FD-954B-98C6-B95D4E7FCF3E}"/>
              </a:ext>
            </a:extLst>
          </p:cNvPr>
          <p:cNvSpPr txBox="1"/>
          <p:nvPr/>
        </p:nvSpPr>
        <p:spPr>
          <a:xfrm>
            <a:off x="4107218" y="5080848"/>
            <a:ext cx="1116342" cy="369332"/>
          </a:xfrm>
          <a:prstGeom prst="rect">
            <a:avLst/>
          </a:prstGeom>
          <a:noFill/>
        </p:spPr>
        <p:txBody>
          <a:bodyPr wrap="square" rtlCol="0">
            <a:spAutoFit/>
          </a:bodyPr>
          <a:lstStyle/>
          <a:p>
            <a:r>
              <a:rPr lang="en-US" dirty="0"/>
              <a:t>Antenna</a:t>
            </a:r>
          </a:p>
        </p:txBody>
      </p:sp>
      <p:cxnSp>
        <p:nvCxnSpPr>
          <p:cNvPr id="20" name="Straight Connector 19">
            <a:extLst>
              <a:ext uri="{FF2B5EF4-FFF2-40B4-BE49-F238E27FC236}">
                <a16:creationId xmlns:a16="http://schemas.microsoft.com/office/drawing/2014/main" id="{C2B612D8-94C2-3048-83C5-FF6A47AF91DC}"/>
              </a:ext>
            </a:extLst>
          </p:cNvPr>
          <p:cNvCxnSpPr>
            <a:cxnSpLocks/>
            <a:endCxn id="21" idx="3"/>
          </p:cNvCxnSpPr>
          <p:nvPr/>
        </p:nvCxnSpPr>
        <p:spPr>
          <a:xfrm flipV="1">
            <a:off x="1903840" y="2942791"/>
            <a:ext cx="571261" cy="81654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9E86C4BB-5D4B-CF45-BD1C-2FF985A586D9}"/>
              </a:ext>
            </a:extLst>
          </p:cNvPr>
          <p:cNvCxnSpPr>
            <a:cxnSpLocks/>
            <a:endCxn id="37" idx="3"/>
          </p:cNvCxnSpPr>
          <p:nvPr/>
        </p:nvCxnSpPr>
        <p:spPr>
          <a:xfrm flipV="1">
            <a:off x="2547086" y="2107639"/>
            <a:ext cx="760908" cy="74459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CA455C23-E1D3-B946-A7FB-92EDF383D205}"/>
              </a:ext>
            </a:extLst>
          </p:cNvPr>
          <p:cNvCxnSpPr>
            <a:cxnSpLocks/>
            <a:stCxn id="49" idx="0"/>
            <a:endCxn id="22" idx="5"/>
          </p:cNvCxnSpPr>
          <p:nvPr/>
        </p:nvCxnSpPr>
        <p:spPr>
          <a:xfrm flipH="1" flipV="1">
            <a:off x="3962693" y="1376119"/>
            <a:ext cx="1208274" cy="378136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F737725-7CF9-7C4D-B9C1-25EC4A354855}"/>
              </a:ext>
            </a:extLst>
          </p:cNvPr>
          <p:cNvCxnSpPr>
            <a:cxnSpLocks/>
            <a:endCxn id="11" idx="3"/>
          </p:cNvCxnSpPr>
          <p:nvPr/>
        </p:nvCxnSpPr>
        <p:spPr>
          <a:xfrm flipV="1">
            <a:off x="8928544" y="2610909"/>
            <a:ext cx="1155365" cy="180798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718EE25C-820E-314D-BC2F-E030499DA224}"/>
              </a:ext>
            </a:extLst>
          </p:cNvPr>
          <p:cNvCxnSpPr>
            <a:cxnSpLocks/>
            <a:stCxn id="37" idx="7"/>
          </p:cNvCxnSpPr>
          <p:nvPr/>
        </p:nvCxnSpPr>
        <p:spPr>
          <a:xfrm flipV="1">
            <a:off x="3404980" y="1397584"/>
            <a:ext cx="458940" cy="610582"/>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38F48F86-D74B-5D4B-A67C-FB6B822B3910}"/>
              </a:ext>
            </a:extLst>
          </p:cNvPr>
          <p:cNvSpPr txBox="1"/>
          <p:nvPr/>
        </p:nvSpPr>
        <p:spPr>
          <a:xfrm>
            <a:off x="3589678" y="3164406"/>
            <a:ext cx="1116342" cy="646331"/>
          </a:xfrm>
          <a:prstGeom prst="rect">
            <a:avLst/>
          </a:prstGeom>
          <a:noFill/>
        </p:spPr>
        <p:txBody>
          <a:bodyPr wrap="square" rtlCol="0">
            <a:spAutoFit/>
          </a:bodyPr>
          <a:lstStyle/>
          <a:p>
            <a:r>
              <a:rPr lang="en-US" dirty="0"/>
              <a:t>Space</a:t>
            </a:r>
          </a:p>
          <a:p>
            <a:r>
              <a:rPr lang="en-US" dirty="0"/>
              <a:t>2000km</a:t>
            </a:r>
          </a:p>
        </p:txBody>
      </p:sp>
      <p:cxnSp>
        <p:nvCxnSpPr>
          <p:cNvPr id="69" name="Straight Connector 68">
            <a:extLst>
              <a:ext uri="{FF2B5EF4-FFF2-40B4-BE49-F238E27FC236}">
                <a16:creationId xmlns:a16="http://schemas.microsoft.com/office/drawing/2014/main" id="{C3DEA416-B8EF-F74F-8841-D0FF97591E13}"/>
              </a:ext>
            </a:extLst>
          </p:cNvPr>
          <p:cNvCxnSpPr>
            <a:cxnSpLocks/>
            <a:stCxn id="47" idx="0"/>
            <a:endCxn id="45" idx="3"/>
          </p:cNvCxnSpPr>
          <p:nvPr/>
        </p:nvCxnSpPr>
        <p:spPr>
          <a:xfrm flipV="1">
            <a:off x="5938567" y="4350967"/>
            <a:ext cx="585140" cy="1202757"/>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49491D6E-003D-B949-9B3C-6194E3C8A107}"/>
              </a:ext>
            </a:extLst>
          </p:cNvPr>
          <p:cNvCxnSpPr>
            <a:cxnSpLocks/>
            <a:endCxn id="43" idx="1"/>
          </p:cNvCxnSpPr>
          <p:nvPr/>
        </p:nvCxnSpPr>
        <p:spPr>
          <a:xfrm>
            <a:off x="6624210" y="4343868"/>
            <a:ext cx="922489" cy="70620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3CF82759-3877-4D41-8A75-61659EA2E9F9}"/>
              </a:ext>
            </a:extLst>
          </p:cNvPr>
          <p:cNvCxnSpPr>
            <a:cxnSpLocks/>
            <a:endCxn id="41" idx="4"/>
          </p:cNvCxnSpPr>
          <p:nvPr/>
        </p:nvCxnSpPr>
        <p:spPr>
          <a:xfrm flipV="1">
            <a:off x="7634122" y="3774161"/>
            <a:ext cx="561599" cy="1287366"/>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E069E178-FB6E-F14F-941F-B62B59E2976B}"/>
              </a:ext>
            </a:extLst>
          </p:cNvPr>
          <p:cNvCxnSpPr>
            <a:cxnSpLocks/>
          </p:cNvCxnSpPr>
          <p:nvPr/>
        </p:nvCxnSpPr>
        <p:spPr>
          <a:xfrm>
            <a:off x="8246322" y="3750255"/>
            <a:ext cx="631621" cy="66667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240DCB07-1484-7B46-9BA7-8229F3D7812B}"/>
              </a:ext>
            </a:extLst>
          </p:cNvPr>
          <p:cNvCxnSpPr>
            <a:cxnSpLocks/>
            <a:endCxn id="47" idx="2"/>
          </p:cNvCxnSpPr>
          <p:nvPr/>
        </p:nvCxnSpPr>
        <p:spPr>
          <a:xfrm>
            <a:off x="5265230" y="5249062"/>
            <a:ext cx="604757" cy="375001"/>
          </a:xfrm>
          <a:prstGeom prst="line">
            <a:avLst/>
          </a:prstGeom>
          <a:ln w="254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024952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7" y="77627"/>
            <a:ext cx="10960925"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Noise</a:t>
            </a:r>
            <a:endParaRPr sz="32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197829" y="1030379"/>
                <a:ext cx="5898171" cy="465890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latinLnBrk="1" hangingPunct="0">
                  <a:spcBef>
                    <a:spcPts val="400"/>
                  </a:spcBef>
                  <a:buFont typeface="Arial" panose="020B0604020202020204" pitchFamily="34" charset="0"/>
                  <a:buChar char="•"/>
                </a:pPr>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i="1">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ea typeface="Cambria Math" panose="02040503050406030204" pitchFamily="18" charset="0"/>
                              </a:rPr>
                              <m:t>𝜏</m:t>
                            </m:r>
                          </m:den>
                        </m:f>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𝜏</m:t>
                            </m:r>
                          </m:sup>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𝑡</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nary>
                      </m:e>
                    </m:rad>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𝑑𝑡</m:t>
                    </m:r>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𝑅</m:t>
                        </m:r>
                      </m:den>
                    </m:f>
                  </m:oMath>
                </a14:m>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𝑅</m:t>
                    </m:r>
                  </m:oMath>
                </a14:m>
                <a:r>
                  <a:rPr lang="en-US" sz="2000" dirty="0">
                    <a:solidFill>
                      <a:srgbClr val="000000"/>
                    </a:solidFill>
                  </a:rPr>
                  <a:t> is load resistance</a:t>
                </a:r>
              </a:p>
              <a:p>
                <a:pPr marL="285750" indent="-28575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𝑆𝑁𝑅</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𝑃</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den>
                    </m:f>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𝑀𝐷𝑆</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num>
                      <m:den>
                        <m:r>
                          <a:rPr lang="en-US" sz="2000" i="1">
                            <a:solidFill>
                              <a:srgbClr val="000000"/>
                            </a:solidFill>
                            <a:latin typeface="Cambria Math" panose="02040503050406030204" pitchFamily="18" charset="0"/>
                          </a:rPr>
                          <m:t>𝐺</m:t>
                        </m:r>
                      </m:den>
                    </m:f>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𝑃</m:t>
                        </m:r>
                      </m:e>
                      <m:sub>
                        <m:r>
                          <a:rPr lang="en-US" sz="2000" b="0" i="1" smtClean="0">
                            <a:solidFill>
                              <a:srgbClr val="000000"/>
                            </a:solidFill>
                            <a:latin typeface="Cambria Math" panose="02040503050406030204" pitchFamily="18" charset="0"/>
                          </a:rPr>
                          <m:t>𝑛</m:t>
                        </m:r>
                      </m:sub>
                    </m:sSub>
                    <m:r>
                      <a:rPr lang="en-US" sz="2000" b="0" i="1" smtClean="0">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rPr>
                      <m:t>𝑁𝐵</m:t>
                    </m:r>
                  </m:oMath>
                </a14:m>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𝑁</m:t>
                    </m:r>
                  </m:oMath>
                </a14:m>
                <a:r>
                  <a:rPr lang="en-US" sz="2000" dirty="0">
                    <a:solidFill>
                      <a:srgbClr val="000000"/>
                    </a:solidFill>
                  </a:rPr>
                  <a:t> is noise power density, </a:t>
                </a:r>
                <a14:m>
                  <m:oMath xmlns:m="http://schemas.openxmlformats.org/officeDocument/2006/math">
                    <m:r>
                      <a:rPr lang="en-US" sz="2000" i="1">
                        <a:solidFill>
                          <a:srgbClr val="000000"/>
                        </a:solidFill>
                        <a:latin typeface="Cambria Math" panose="02040503050406030204" pitchFamily="18" charset="0"/>
                      </a:rPr>
                      <m:t>𝐵</m:t>
                    </m:r>
                  </m:oMath>
                </a14:m>
                <a:r>
                  <a:rPr lang="en-US" sz="2000" dirty="0">
                    <a:solidFill>
                      <a:srgbClr val="000000"/>
                    </a:solidFill>
                  </a:rPr>
                  <a:t> is bandwidth</a:t>
                </a:r>
              </a:p>
              <a:p>
                <a:pPr marL="285750" indent="-285750" latinLnBrk="1" hangingPunct="0">
                  <a:spcBef>
                    <a:spcPts val="400"/>
                  </a:spcBef>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rPr>
                      <m:t>𝑁𝐸𝑃</m:t>
                    </m:r>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𝑁</m:t>
                        </m:r>
                      </m:num>
                      <m:den>
                        <m:r>
                          <a:rPr lang="en-US" sz="2000" b="0" i="1" smtClean="0">
                            <a:solidFill>
                              <a:srgbClr val="000000"/>
                            </a:solidFill>
                            <a:latin typeface="Cambria Math" panose="02040503050406030204" pitchFamily="18" charset="0"/>
                          </a:rPr>
                          <m:t>𝐺</m:t>
                        </m:r>
                      </m:den>
                    </m:f>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197829" y="1030379"/>
                <a:ext cx="5898171" cy="4658902"/>
              </a:xfrm>
              <a:prstGeom prst="rect">
                <a:avLst/>
              </a:prstGeom>
              <a:blipFill>
                <a:blip r:embed="rId3"/>
                <a:stretch>
                  <a:fillRect l="-1502" t="-8719"/>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89</a:t>
            </a:fld>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FB650AC-0838-164B-8308-2F83F84D0C03}"/>
                  </a:ext>
                </a:extLst>
              </p:cNvPr>
              <p:cNvSpPr txBox="1"/>
              <p:nvPr/>
            </p:nvSpPr>
            <p:spPr>
              <a:xfrm>
                <a:off x="5758050" y="1041519"/>
                <a:ext cx="6394101" cy="42003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342900" indent="-342900" latinLnBrk="1" hangingPunct="0">
                  <a:buFont typeface="Arial" panose="020B0604020202020204" pitchFamily="34" charset="0"/>
                  <a:buChar char="•"/>
                </a:pPr>
                <a:r>
                  <a:rPr lang="en-US" sz="2000" dirty="0">
                    <a:solidFill>
                      <a:srgbClr val="000000"/>
                    </a:solidFill>
                  </a:rPr>
                  <a:t>Nyquist</a:t>
                </a:r>
              </a:p>
              <a:p>
                <a:pPr marL="742950" lvl="1"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𝐶</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𝐶</m:t>
                        </m:r>
                      </m:den>
                    </m:f>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num>
                      <m:den>
                        <m:r>
                          <a:rPr lang="en-US" sz="2000" i="1">
                            <a:solidFill>
                              <a:srgbClr val="000000"/>
                            </a:solidFill>
                            <a:latin typeface="Cambria Math" panose="02040503050406030204" pitchFamily="18" charset="0"/>
                          </a:rPr>
                          <m:t>𝑅</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𝐿</m:t>
                        </m:r>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1</m:t>
                            </m:r>
                          </m:num>
                          <m:den>
                            <m:r>
                              <a:rPr lang="en-US" sz="2000" i="1">
                                <a:solidFill>
                                  <a:srgbClr val="000000"/>
                                </a:solidFill>
                                <a:latin typeface="Cambria Math" panose="02040503050406030204" pitchFamily="18" charset="0"/>
                                <a:ea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𝐶</m:t>
                            </m:r>
                          </m:den>
                        </m:f>
                      </m:den>
                    </m:f>
                  </m:oMath>
                </a14:m>
                <a:endParaRPr lang="en-US" sz="2000" dirty="0">
                  <a:solidFill>
                    <a:srgbClr val="000000"/>
                  </a:solidFill>
                </a:endParaRPr>
              </a:p>
              <a:p>
                <a:pPr marL="742950" lvl="1" indent="-285750" latinLnBrk="1" hangingPunct="0">
                  <a:buFont typeface="Arial" panose="020B0604020202020204" pitchFamily="34" charset="0"/>
                  <a:buChar char="•"/>
                </a:pP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𝜔</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𝐿𝐶</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rPr>
                              <m:t>𝑅𝐶</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den>
                    </m:f>
                  </m:oMath>
                </a14:m>
                <a:endParaRPr lang="en-US" sz="2000" dirty="0">
                  <a:solidFill>
                    <a:srgbClr val="000000"/>
                  </a:solidFill>
                </a:endParaRPr>
              </a:p>
              <a:p>
                <a:pPr marL="742950" lvl="1" indent="-285750" latinLnBrk="1" hangingPunct="0">
                  <a:buFont typeface="Arial" panose="020B0604020202020204" pitchFamily="34" charset="0"/>
                  <a:buChar char="•"/>
                </a:pPr>
                <a:r>
                  <a:rPr lang="en-US" sz="2000" dirty="0">
                    <a:solidFill>
                      <a:srgbClr val="000000"/>
                    </a:solidFill>
                  </a:rPr>
                  <a:t>Expected energy at resonance is </a:t>
                </a:r>
                <a14:m>
                  <m:oMath xmlns:m="http://schemas.openxmlformats.org/officeDocument/2006/math">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𝐶</m:t>
                        </m:r>
                      </m:num>
                      <m:den>
                        <m:r>
                          <a:rPr lang="en-US" sz="2000" i="1">
                            <a:solidFill>
                              <a:srgbClr val="000000"/>
                            </a:solidFill>
                            <a:latin typeface="Cambria Math" panose="02040503050406030204" pitchFamily="18" charset="0"/>
                          </a:rPr>
                          <m:t>2</m:t>
                        </m:r>
                      </m:den>
                    </m:f>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m:t>
                        </m:r>
                      </m:sup>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𝑑𝑓</m:t>
                        </m:r>
                      </m:e>
                    </m:nary>
                    <m:r>
                      <a:rPr lang="en-US" sz="2000" b="0" i="1" smtClean="0">
                        <a:solidFill>
                          <a:srgbClr val="000000"/>
                        </a:solidFill>
                        <a:latin typeface="Cambria Math" panose="02040503050406030204" pitchFamily="18" charset="0"/>
                      </a:rPr>
                      <m:t>,</m:t>
                    </m:r>
                  </m:oMath>
                </a14:m>
                <a:endParaRPr lang="en-US" sz="2000" b="0" dirty="0">
                  <a:solidFill>
                    <a:srgbClr val="000000"/>
                  </a:solidFill>
                </a:endParaRPr>
              </a:p>
              <a:p>
                <a:pPr lvl="1" latinLnBrk="1" hangingPunct="0"/>
                <a:r>
                  <a:rPr lang="en-US" sz="2000" dirty="0">
                    <a:solidFill>
                      <a:srgbClr val="000000"/>
                    </a:solidFill>
                  </a:rPr>
                  <a:t>      by equipartition theorem</a:t>
                </a:r>
              </a:p>
              <a:p>
                <a:pPr marL="742950" lvl="1" indent="-285750" latinLnBrk="1" hangingPunct="0">
                  <a:buFont typeface="Arial" panose="020B0604020202020204" pitchFamily="34" charset="0"/>
                  <a:buChar char="•"/>
                </a:pPr>
                <a14:m>
                  <m:oMath xmlns:m="http://schemas.openxmlformats.org/officeDocument/2006/math">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m:t>
                        </m:r>
                      </m:sup>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𝜔</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𝐿𝐶</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rPr>
                                  <m:t>𝑅𝐶</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den>
                        </m:f>
                        <m:r>
                          <a:rPr lang="en-US" sz="2000" i="1">
                            <a:solidFill>
                              <a:srgbClr val="000000"/>
                            </a:solidFill>
                            <a:latin typeface="Cambria Math" panose="02040503050406030204" pitchFamily="18" charset="0"/>
                          </a:rPr>
                          <m:t>𝑑𝑓</m:t>
                        </m:r>
                      </m:e>
                    </m:nary>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rPr>
                          <m:t>𝑅𝐶</m:t>
                        </m:r>
                      </m:den>
                    </m:f>
                  </m:oMath>
                </a14:m>
                <a:endParaRPr lang="en-US" sz="2000" dirty="0">
                  <a:solidFill>
                    <a:srgbClr val="000000"/>
                  </a:solidFill>
                </a:endParaRPr>
              </a:p>
              <a:p>
                <a:pPr marL="742950" lvl="1" indent="-285750" latinLnBrk="1" hangingPunct="0">
                  <a:buFont typeface="Arial" panose="020B0604020202020204" pitchFamily="34" charset="0"/>
                  <a:buChar char="•"/>
                </a:pPr>
                <a:r>
                  <a:rPr lang="en-US" sz="2000" dirty="0">
                    <a:solidFill>
                      <a:srgbClr val="000000"/>
                    </a:solidFill>
                  </a:rPr>
                  <a:t>So, </a:t>
                </a: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a:solidFill>
                          <a:srgbClr val="000000"/>
                        </a:solidFill>
                        <a:latin typeface="Cambria Math" panose="02040503050406030204" pitchFamily="18" charset="0"/>
                      </a:rPr>
                      <m:t>=8</m:t>
                    </m:r>
                    <m:r>
                      <m:rPr>
                        <m:sty m:val="p"/>
                      </m:rPr>
                      <a:rPr lang="en-US" sz="2000">
                        <a:solidFill>
                          <a:srgbClr val="000000"/>
                        </a:solidFill>
                        <a:latin typeface="Cambria Math" panose="02040503050406030204" pitchFamily="18" charset="0"/>
                      </a:rPr>
                      <m:t>kTR</m:t>
                    </m:r>
                  </m:oMath>
                </a14:m>
                <a:endParaRPr lang="en-US" sz="2000" dirty="0">
                  <a:solidFill>
                    <a:srgbClr val="000000"/>
                  </a:solidFill>
                </a:endParaRPr>
              </a:p>
              <a:p>
                <a:pPr marL="742950" lvl="1" indent="-28575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𝑁</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f>
                              <m:fPr>
                                <m:ctrlPr>
                                  <a:rPr lang="en-US" sz="2000" i="1" smtClean="0">
                                    <a:solidFill>
                                      <a:srgbClr val="000000"/>
                                    </a:solidFill>
                                    <a:latin typeface="Cambria Math" panose="02040503050406030204" pitchFamily="18" charset="0"/>
                                  </a:rPr>
                                </m:ctrlPr>
                              </m:fPr>
                              <m:num>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sub>
                                </m:sSub>
                              </m:num>
                              <m:den>
                                <m:r>
                                  <a:rPr lang="en-US" sz="2000" b="0" i="1" smtClean="0">
                                    <a:solidFill>
                                      <a:srgbClr val="000000"/>
                                    </a:solidFill>
                                    <a:latin typeface="Cambria Math" panose="02040503050406030204" pitchFamily="18" charset="0"/>
                                  </a:rPr>
                                  <m:t>2</m:t>
                                </m:r>
                                <m:r>
                                  <a:rPr lang="en-US" sz="2000" b="0" i="1" smtClean="0">
                                    <a:solidFill>
                                      <a:srgbClr val="000000"/>
                                    </a:solidFill>
                                    <a:latin typeface="Cambria Math" panose="02040503050406030204" pitchFamily="18" charset="0"/>
                                  </a:rPr>
                                  <m:t>𝑅</m:t>
                                </m:r>
                              </m:den>
                            </m:f>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2</m:t>
                        </m:r>
                        <m:r>
                          <a:rPr lang="en-US" sz="2000" i="1">
                            <a:solidFill>
                              <a:srgbClr val="000000"/>
                            </a:solidFill>
                            <a:latin typeface="Cambria Math" panose="02040503050406030204" pitchFamily="18" charset="0"/>
                          </a:rPr>
                          <m:t>𝑅</m:t>
                        </m:r>
                      </m:den>
                    </m:f>
                  </m:oMath>
                </a14:m>
                <a:endParaRPr lang="en-US" sz="2000" dirty="0">
                  <a:solidFill>
                    <a:srgbClr val="000000"/>
                  </a:solidFill>
                </a:endParaRPr>
              </a:p>
              <a:p>
                <a:pPr marL="742950" lvl="1" indent="-28575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𝑇</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𝑁</m:t>
                        </m:r>
                      </m:num>
                      <m:den>
                        <m:r>
                          <a:rPr lang="en-US" sz="2000" i="1">
                            <a:solidFill>
                              <a:srgbClr val="000000"/>
                            </a:solidFill>
                            <a:latin typeface="Cambria Math" panose="02040503050406030204" pitchFamily="18" charset="0"/>
                          </a:rPr>
                          <m:t>𝑘</m:t>
                        </m:r>
                      </m:den>
                    </m:f>
                  </m:oMath>
                </a14:m>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𝑇</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𝑁𝐸𝑃</m:t>
                        </m:r>
                      </m:num>
                      <m:den>
                        <m:r>
                          <a:rPr lang="en-US" sz="2000" i="1">
                            <a:solidFill>
                              <a:srgbClr val="000000"/>
                            </a:solidFill>
                            <a:latin typeface="Cambria Math" panose="02040503050406030204" pitchFamily="18" charset="0"/>
                          </a:rPr>
                          <m:t>𝑘</m:t>
                        </m:r>
                      </m:den>
                    </m:f>
                  </m:oMath>
                </a14:m>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𝑟𝑚𝑠</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rPr>
                          <m:t>𝑘𝑇𝑅</m:t>
                        </m:r>
                      </m:e>
                    </m:rad>
                  </m:oMath>
                </a14:m>
                <a:endParaRPr lang="en-US" sz="2000" dirty="0">
                  <a:solidFill>
                    <a:srgbClr val="000000"/>
                  </a:solidFill>
                </a:endParaRPr>
              </a:p>
            </p:txBody>
          </p:sp>
        </mc:Choice>
        <mc:Fallback xmlns="">
          <p:sp>
            <p:nvSpPr>
              <p:cNvPr id="7" name="TextBox 6">
                <a:extLst>
                  <a:ext uri="{FF2B5EF4-FFF2-40B4-BE49-F238E27FC236}">
                    <a16:creationId xmlns:a16="http://schemas.microsoft.com/office/drawing/2014/main" id="{3FB650AC-0838-164B-8308-2F83F84D0C03}"/>
                  </a:ext>
                </a:extLst>
              </p:cNvPr>
              <p:cNvSpPr txBox="1">
                <a:spLocks noRot="1" noChangeAspect="1" noMove="1" noResize="1" noEditPoints="1" noAdjustHandles="1" noChangeArrowheads="1" noChangeShapeType="1" noTextEdit="1"/>
              </p:cNvSpPr>
              <p:nvPr/>
            </p:nvSpPr>
            <p:spPr>
              <a:xfrm>
                <a:off x="5758050" y="1041519"/>
                <a:ext cx="6394101" cy="4200315"/>
              </a:xfrm>
              <a:prstGeom prst="rect">
                <a:avLst/>
              </a:prstGeom>
              <a:blipFill>
                <a:blip r:embed="rId4"/>
                <a:stretch>
                  <a:fillRect l="-1587" t="-906"/>
                </a:stretch>
              </a:blipFill>
              <a:ln w="12700" cap="flat">
                <a:noFill/>
                <a:miter lim="400000"/>
              </a:ln>
              <a:effectLst/>
            </p:spPr>
            <p:txBody>
              <a:bodyPr/>
              <a:lstStyle/>
              <a:p>
                <a:r>
                  <a:rPr lang="en-US">
                    <a:noFill/>
                  </a:rPr>
                  <a:t> </a:t>
                </a:r>
              </a:p>
            </p:txBody>
          </p:sp>
        </mc:Fallback>
      </mc:AlternateContent>
      <p:grpSp>
        <p:nvGrpSpPr>
          <p:cNvPr id="4" name="Group 3">
            <a:extLst>
              <a:ext uri="{FF2B5EF4-FFF2-40B4-BE49-F238E27FC236}">
                <a16:creationId xmlns:a16="http://schemas.microsoft.com/office/drawing/2014/main" id="{281F8930-12E2-7E43-BF32-4CF87FC938FD}"/>
              </a:ext>
            </a:extLst>
          </p:cNvPr>
          <p:cNvGrpSpPr/>
          <p:nvPr/>
        </p:nvGrpSpPr>
        <p:grpSpPr>
          <a:xfrm>
            <a:off x="2367906" y="4553413"/>
            <a:ext cx="3390144" cy="1824290"/>
            <a:chOff x="1462547" y="4672908"/>
            <a:chExt cx="3390144" cy="1824290"/>
          </a:xfrm>
        </p:grpSpPr>
        <p:grpSp>
          <p:nvGrpSpPr>
            <p:cNvPr id="9" name="Group 8">
              <a:extLst>
                <a:ext uri="{FF2B5EF4-FFF2-40B4-BE49-F238E27FC236}">
                  <a16:creationId xmlns:a16="http://schemas.microsoft.com/office/drawing/2014/main" id="{B00FB2C5-96A8-C749-9FC5-FE3EBFFB76B2}"/>
                </a:ext>
              </a:extLst>
            </p:cNvPr>
            <p:cNvGrpSpPr/>
            <p:nvPr/>
          </p:nvGrpSpPr>
          <p:grpSpPr>
            <a:xfrm>
              <a:off x="1896614" y="5443112"/>
              <a:ext cx="543906" cy="523218"/>
              <a:chOff x="7097485" y="3674605"/>
              <a:chExt cx="548640" cy="548640"/>
            </a:xfrm>
          </p:grpSpPr>
          <p:sp>
            <p:nvSpPr>
              <p:cNvPr id="24" name="Freeform 23">
                <a:extLst>
                  <a:ext uri="{FF2B5EF4-FFF2-40B4-BE49-F238E27FC236}">
                    <a16:creationId xmlns:a16="http://schemas.microsoft.com/office/drawing/2014/main" id="{CD607E45-DD7C-7145-9F97-94670ECECCCD}"/>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5" name="Oval 24">
                <a:extLst>
                  <a:ext uri="{FF2B5EF4-FFF2-40B4-BE49-F238E27FC236}">
                    <a16:creationId xmlns:a16="http://schemas.microsoft.com/office/drawing/2014/main" id="{36F3CE0E-DEF4-8649-A2E0-80AC941BBD0F}"/>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1" name="Freeform 10">
              <a:extLst>
                <a:ext uri="{FF2B5EF4-FFF2-40B4-BE49-F238E27FC236}">
                  <a16:creationId xmlns:a16="http://schemas.microsoft.com/office/drawing/2014/main" id="{49FF36E7-9598-9C4D-A83C-D461A6DD5382}"/>
                </a:ext>
              </a:extLst>
            </p:cNvPr>
            <p:cNvSpPr>
              <a:spLocks noChangeAspect="1"/>
            </p:cNvSpPr>
            <p:nvPr/>
          </p:nvSpPr>
          <p:spPr bwMode="auto">
            <a:xfrm>
              <a:off x="2098967" y="468111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210">
              <a:extLst>
                <a:ext uri="{FF2B5EF4-FFF2-40B4-BE49-F238E27FC236}">
                  <a16:creationId xmlns:a16="http://schemas.microsoft.com/office/drawing/2014/main" id="{4D709CA2-30F9-DA45-AB2A-8C280A6D98D2}"/>
                </a:ext>
              </a:extLst>
            </p:cNvPr>
            <p:cNvGrpSpPr>
              <a:grpSpLocks/>
            </p:cNvGrpSpPr>
            <p:nvPr/>
          </p:nvGrpSpPr>
          <p:grpSpPr bwMode="auto">
            <a:xfrm>
              <a:off x="3837669" y="5380747"/>
              <a:ext cx="304800" cy="762000"/>
              <a:chOff x="3216" y="1728"/>
              <a:chExt cx="192" cy="480"/>
            </a:xfrm>
          </p:grpSpPr>
          <p:sp>
            <p:nvSpPr>
              <p:cNvPr id="20" name="Line 8">
                <a:extLst>
                  <a:ext uri="{FF2B5EF4-FFF2-40B4-BE49-F238E27FC236}">
                    <a16:creationId xmlns:a16="http://schemas.microsoft.com/office/drawing/2014/main" id="{FE9A6281-E987-5449-8958-D431FD2D7CA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9">
                <a:extLst>
                  <a:ext uri="{FF2B5EF4-FFF2-40B4-BE49-F238E27FC236}">
                    <a16:creationId xmlns:a16="http://schemas.microsoft.com/office/drawing/2014/main" id="{5F287C03-82FA-9F4E-BF51-E1F11BACCDA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
                <a:extLst>
                  <a:ext uri="{FF2B5EF4-FFF2-40B4-BE49-F238E27FC236}">
                    <a16:creationId xmlns:a16="http://schemas.microsoft.com/office/drawing/2014/main" id="{B1DDA0A8-5E8B-7F43-811F-51836E70D05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
                <a:extLst>
                  <a:ext uri="{FF2B5EF4-FFF2-40B4-BE49-F238E27FC236}">
                    <a16:creationId xmlns:a16="http://schemas.microsoft.com/office/drawing/2014/main" id="{2BB81753-C5F8-8D47-8E65-C7E45E692A0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 name="TextBox 12">
              <a:extLst>
                <a:ext uri="{FF2B5EF4-FFF2-40B4-BE49-F238E27FC236}">
                  <a16:creationId xmlns:a16="http://schemas.microsoft.com/office/drawing/2014/main" id="{9AF62480-AB14-AA48-B746-C1FBD8126DDE}"/>
                </a:ext>
              </a:extLst>
            </p:cNvPr>
            <p:cNvSpPr txBox="1"/>
            <p:nvPr/>
          </p:nvSpPr>
          <p:spPr>
            <a:xfrm>
              <a:off x="3402469" y="5611018"/>
              <a:ext cx="5508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C</a:t>
              </a:r>
            </a:p>
          </p:txBody>
        </p:sp>
        <p:sp>
          <p:nvSpPr>
            <p:cNvPr id="14" name="TextBox 13">
              <a:extLst>
                <a:ext uri="{FF2B5EF4-FFF2-40B4-BE49-F238E27FC236}">
                  <a16:creationId xmlns:a16="http://schemas.microsoft.com/office/drawing/2014/main" id="{067F3633-4AD9-C048-9109-57A2689BD50D}"/>
                </a:ext>
              </a:extLst>
            </p:cNvPr>
            <p:cNvSpPr txBox="1"/>
            <p:nvPr/>
          </p:nvSpPr>
          <p:spPr>
            <a:xfrm>
              <a:off x="2403767" y="4915091"/>
              <a:ext cx="5508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endParaRPr lang="en-US" sz="1600" dirty="0">
                <a:solidFill>
                  <a:srgbClr val="000000"/>
                </a:solidFill>
                <a:latin typeface="Calibri"/>
                <a:ea typeface="Calibri"/>
                <a:cs typeface="Calibri"/>
                <a:sym typeface="Calibri"/>
              </a:endParaRPr>
            </a:p>
          </p:txBody>
        </p:sp>
        <p:cxnSp>
          <p:nvCxnSpPr>
            <p:cNvPr id="15" name="Straight Connector 14">
              <a:extLst>
                <a:ext uri="{FF2B5EF4-FFF2-40B4-BE49-F238E27FC236}">
                  <a16:creationId xmlns:a16="http://schemas.microsoft.com/office/drawing/2014/main" id="{3E27E670-859A-3A4B-B6D2-D719EC8416E3}"/>
                </a:ext>
              </a:extLst>
            </p:cNvPr>
            <p:cNvCxnSpPr>
              <a:cxnSpLocks/>
            </p:cNvCxnSpPr>
            <p:nvPr/>
          </p:nvCxnSpPr>
          <p:spPr>
            <a:xfrm flipH="1">
              <a:off x="2176669" y="5975176"/>
              <a:ext cx="1" cy="5072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5059145B-50CD-D64D-8D5F-D5CD1499C8C1}"/>
                </a:ext>
              </a:extLst>
            </p:cNvPr>
            <p:cNvCxnSpPr>
              <a:cxnSpLocks/>
            </p:cNvCxnSpPr>
            <p:nvPr/>
          </p:nvCxnSpPr>
          <p:spPr>
            <a:xfrm flipH="1" flipV="1">
              <a:off x="2175168" y="6482463"/>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 name="Straight Connector 16">
              <a:extLst>
                <a:ext uri="{FF2B5EF4-FFF2-40B4-BE49-F238E27FC236}">
                  <a16:creationId xmlns:a16="http://schemas.microsoft.com/office/drawing/2014/main" id="{9C7CABFD-53F4-3F4D-B5D7-51AC61D28221}"/>
                </a:ext>
              </a:extLst>
            </p:cNvPr>
            <p:cNvCxnSpPr>
              <a:cxnSpLocks/>
            </p:cNvCxnSpPr>
            <p:nvPr/>
          </p:nvCxnSpPr>
          <p:spPr>
            <a:xfrm flipH="1" flipV="1">
              <a:off x="2168567" y="4672908"/>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6" name="Group 209">
              <a:extLst>
                <a:ext uri="{FF2B5EF4-FFF2-40B4-BE49-F238E27FC236}">
                  <a16:creationId xmlns:a16="http://schemas.microsoft.com/office/drawing/2014/main" id="{D90EC986-028C-7143-B0A6-69101A413215}"/>
                </a:ext>
              </a:extLst>
            </p:cNvPr>
            <p:cNvGrpSpPr>
              <a:grpSpLocks/>
            </p:cNvGrpSpPr>
            <p:nvPr/>
          </p:nvGrpSpPr>
          <p:grpSpPr bwMode="auto">
            <a:xfrm>
              <a:off x="3924109" y="4676140"/>
              <a:ext cx="152400" cy="762000"/>
              <a:chOff x="3935" y="1728"/>
              <a:chExt cx="96" cy="480"/>
            </a:xfrm>
          </p:grpSpPr>
          <p:sp>
            <p:nvSpPr>
              <p:cNvPr id="27" name="Arc 59">
                <a:extLst>
                  <a:ext uri="{FF2B5EF4-FFF2-40B4-BE49-F238E27FC236}">
                    <a16:creationId xmlns:a16="http://schemas.microsoft.com/office/drawing/2014/main" id="{88D58822-36F2-0E4E-AE7B-13C3C60B6B4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0">
                <a:extLst>
                  <a:ext uri="{FF2B5EF4-FFF2-40B4-BE49-F238E27FC236}">
                    <a16:creationId xmlns:a16="http://schemas.microsoft.com/office/drawing/2014/main" id="{C12C5FCC-FC41-6546-9072-20CA8908B91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1">
                <a:extLst>
                  <a:ext uri="{FF2B5EF4-FFF2-40B4-BE49-F238E27FC236}">
                    <a16:creationId xmlns:a16="http://schemas.microsoft.com/office/drawing/2014/main" id="{80826A27-B1D1-514E-934E-C1B526BEF66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Arc 62">
                <a:extLst>
                  <a:ext uri="{FF2B5EF4-FFF2-40B4-BE49-F238E27FC236}">
                    <a16:creationId xmlns:a16="http://schemas.microsoft.com/office/drawing/2014/main" id="{CE018CFD-A282-3143-AEC5-F2EC45227EA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 name="Line 63">
                <a:extLst>
                  <a:ext uri="{FF2B5EF4-FFF2-40B4-BE49-F238E27FC236}">
                    <a16:creationId xmlns:a16="http://schemas.microsoft.com/office/drawing/2014/main" id="{667B2A11-155E-BF43-985F-0E6EC6FF9D0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64">
                <a:extLst>
                  <a:ext uri="{FF2B5EF4-FFF2-40B4-BE49-F238E27FC236}">
                    <a16:creationId xmlns:a16="http://schemas.microsoft.com/office/drawing/2014/main" id="{A962138E-3EE4-0441-99D2-74F9ADF8E0B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Arc 65">
                <a:extLst>
                  <a:ext uri="{FF2B5EF4-FFF2-40B4-BE49-F238E27FC236}">
                    <a16:creationId xmlns:a16="http://schemas.microsoft.com/office/drawing/2014/main" id="{D4F392A6-D7FB-9847-854A-EE77046AB8B1}"/>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6">
                <a:extLst>
                  <a:ext uri="{FF2B5EF4-FFF2-40B4-BE49-F238E27FC236}">
                    <a16:creationId xmlns:a16="http://schemas.microsoft.com/office/drawing/2014/main" id="{8D60C39C-9915-E140-A150-D1FCB16921D5}"/>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7">
                <a:extLst>
                  <a:ext uri="{FF2B5EF4-FFF2-40B4-BE49-F238E27FC236}">
                    <a16:creationId xmlns:a16="http://schemas.microsoft.com/office/drawing/2014/main" id="{50644047-C3B6-DB49-B461-380415E22B1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8">
                <a:extLst>
                  <a:ext uri="{FF2B5EF4-FFF2-40B4-BE49-F238E27FC236}">
                    <a16:creationId xmlns:a16="http://schemas.microsoft.com/office/drawing/2014/main" id="{4C2C8918-6923-9449-A35C-259C46BFA0E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69">
                <a:extLst>
                  <a:ext uri="{FF2B5EF4-FFF2-40B4-BE49-F238E27FC236}">
                    <a16:creationId xmlns:a16="http://schemas.microsoft.com/office/drawing/2014/main" id="{2AB4AE90-9BBB-4241-AC8B-E7A7F68FD88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0">
                <a:extLst>
                  <a:ext uri="{FF2B5EF4-FFF2-40B4-BE49-F238E27FC236}">
                    <a16:creationId xmlns:a16="http://schemas.microsoft.com/office/drawing/2014/main" id="{AB06F2A7-7D74-C44E-9958-A56EE95A8879}"/>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 name="Arc 71">
                <a:extLst>
                  <a:ext uri="{FF2B5EF4-FFF2-40B4-BE49-F238E27FC236}">
                    <a16:creationId xmlns:a16="http://schemas.microsoft.com/office/drawing/2014/main" id="{17CBB138-F0AF-E043-AE07-8C69353C8DB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40" name="Straight Connector 39">
              <a:extLst>
                <a:ext uri="{FF2B5EF4-FFF2-40B4-BE49-F238E27FC236}">
                  <a16:creationId xmlns:a16="http://schemas.microsoft.com/office/drawing/2014/main" id="{657916B4-F5EE-C242-9BA5-EFA339E6A179}"/>
                </a:ext>
              </a:extLst>
            </p:cNvPr>
            <p:cNvCxnSpPr>
              <a:cxnSpLocks/>
            </p:cNvCxnSpPr>
            <p:nvPr/>
          </p:nvCxnSpPr>
          <p:spPr>
            <a:xfrm flipV="1">
              <a:off x="3997133" y="6080427"/>
              <a:ext cx="1" cy="39048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 name="TextBox 40">
              <a:extLst>
                <a:ext uri="{FF2B5EF4-FFF2-40B4-BE49-F238E27FC236}">
                  <a16:creationId xmlns:a16="http://schemas.microsoft.com/office/drawing/2014/main" id="{87F5112A-E8EA-674E-932D-118B5D3AE8D0}"/>
                </a:ext>
              </a:extLst>
            </p:cNvPr>
            <p:cNvSpPr txBox="1"/>
            <p:nvPr/>
          </p:nvSpPr>
          <p:spPr>
            <a:xfrm>
              <a:off x="3402469" y="4862886"/>
              <a:ext cx="5508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p>
          </p:txBody>
        </p:sp>
        <p:sp>
          <p:nvSpPr>
            <p:cNvPr id="42" name="TextBox 41">
              <a:extLst>
                <a:ext uri="{FF2B5EF4-FFF2-40B4-BE49-F238E27FC236}">
                  <a16:creationId xmlns:a16="http://schemas.microsoft.com/office/drawing/2014/main" id="{9DE7EBAD-9F09-5F4B-BA52-B8E817325872}"/>
                </a:ext>
              </a:extLst>
            </p:cNvPr>
            <p:cNvSpPr txBox="1"/>
            <p:nvPr/>
          </p:nvSpPr>
          <p:spPr>
            <a:xfrm>
              <a:off x="4301843" y="5595991"/>
              <a:ext cx="5508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a:t>
              </a:r>
              <a:r>
                <a:rPr lang="en-US" sz="1600" baseline="-25000" dirty="0">
                  <a:solidFill>
                    <a:srgbClr val="000000"/>
                  </a:solidFill>
                  <a:latin typeface="Calibri"/>
                  <a:ea typeface="Calibri"/>
                  <a:cs typeface="Calibri"/>
                  <a:sym typeface="Calibri"/>
                </a:rPr>
                <a:t>C</a:t>
              </a:r>
            </a:p>
          </p:txBody>
        </p:sp>
        <p:sp>
          <p:nvSpPr>
            <p:cNvPr id="43" name="TextBox 42">
              <a:extLst>
                <a:ext uri="{FF2B5EF4-FFF2-40B4-BE49-F238E27FC236}">
                  <a16:creationId xmlns:a16="http://schemas.microsoft.com/office/drawing/2014/main" id="{71F53636-D965-0A43-B55E-98B8A30CA549}"/>
                </a:ext>
              </a:extLst>
            </p:cNvPr>
            <p:cNvSpPr txBox="1"/>
            <p:nvPr/>
          </p:nvSpPr>
          <p:spPr>
            <a:xfrm>
              <a:off x="1462547" y="5480874"/>
              <a:ext cx="5508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n</a:t>
              </a:r>
              <a:endParaRPr lang="en-US" sz="1600" baseline="-25000" dirty="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31597772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Phasors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200" y="1225900"/>
                <a:ext cx="8989088" cy="4951064"/>
              </a:xfrm>
            </p:spPr>
            <p:txBody>
              <a:bodyPr>
                <a:normAutofit/>
              </a:bodyPr>
              <a:lstStyle/>
              <a:p>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pPr>
                  <a:spcBef>
                    <a:spcPts val="400"/>
                  </a:spcBef>
                </a:pP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𝐿</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pPr>
                  <a:spcBef>
                    <a:spcPts val="400"/>
                  </a:spcBef>
                </a:pPr>
                <a14:m>
                  <m:oMath xmlns:m="http://schemas.openxmlformats.org/officeDocument/2006/math">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𝐶</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𝑉</m:t>
                        </m:r>
                      </m:e>
                    </m:acc>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pPr>
                  <a:spcBef>
                    <a:spcPts val="400"/>
                  </a:spcBef>
                </a:pPr>
                <a:r>
                  <a:rPr lang="en-US" sz="2000" dirty="0"/>
                  <a:t>Suppose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𝐴𝑐𝑜𝑠</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𝜃</m:t>
                    </m:r>
                    <m:r>
                      <a:rPr lang="en-US" sz="2000" b="0" i="1" smtClean="0">
                        <a:latin typeface="Cambria Math" panose="02040503050406030204" pitchFamily="18" charset="0"/>
                        <a:ea typeface="Cambria Math" panose="02040503050406030204" pitchFamily="18" charset="0"/>
                      </a:rPr>
                      <m:t>)</m:t>
                    </m:r>
                  </m:oMath>
                </a14:m>
                <a:r>
                  <a:rPr lang="en-US" sz="2000" dirty="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b="0" i="1" smtClean="0">
                        <a:latin typeface="Cambria Math" panose="02040503050406030204" pitchFamily="18" charset="0"/>
                      </a:rPr>
                      <m:t>𝐵</m:t>
                    </m:r>
                    <m:r>
                      <a:rPr lang="en-US" sz="2000" i="1">
                        <a:latin typeface="Cambria Math" panose="02040503050406030204" pitchFamily="18" charset="0"/>
                      </a:rPr>
                      <m:t>𝑐𝑜𝑠</m:t>
                    </m:r>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r>
                      <a:rPr lang="en-US" sz="2000" i="1">
                        <a:latin typeface="Cambria Math" panose="02040503050406030204" pitchFamily="18" charset="0"/>
                        <a:ea typeface="Cambria Math" panose="02040503050406030204" pitchFamily="18" charset="0"/>
                      </a:rPr>
                      <m:t>)</m:t>
                    </m:r>
                  </m:oMath>
                </a14:m>
                <a:r>
                  <a:rPr lang="en-US" sz="2000" dirty="0"/>
                  <a:t> .  If </a:t>
                </a:r>
                <a14:m>
                  <m:oMath xmlns:m="http://schemas.openxmlformats.org/officeDocument/2006/math">
                    <m:r>
                      <a:rPr lang="en-US" sz="2000" i="1" smtClean="0">
                        <a:latin typeface="Cambria Math" panose="02040503050406030204" pitchFamily="18" charset="0"/>
                        <a:ea typeface="Cambria Math" panose="02040503050406030204" pitchFamily="18" charset="0"/>
                      </a:rPr>
                      <m:t>𝜙</m:t>
                    </m:r>
                    <m:r>
                      <a:rPr lang="en-US" sz="2000" b="0" i="1" smtClean="0">
                        <a:latin typeface="Cambria Math" panose="02040503050406030204" pitchFamily="18" charset="0"/>
                        <a:ea typeface="Cambria Math" panose="02040503050406030204" pitchFamily="18" charset="0"/>
                      </a:rPr>
                      <m:t>&gt;</m:t>
                    </m:r>
                    <m:r>
                      <a:rPr lang="en-US" sz="2000" b="0" i="1" smtClean="0">
                        <a:latin typeface="Cambria Math" panose="02040503050406030204" pitchFamily="18" charset="0"/>
                        <a:ea typeface="Cambria Math" panose="02040503050406030204" pitchFamily="18" charset="0"/>
                      </a:rPr>
                      <m:t>𝜃</m:t>
                    </m:r>
                  </m:oMath>
                </a14:m>
                <a:r>
                  <a:rPr lang="en-US" sz="2000" dirty="0"/>
                  <a:t>, we say the current leads the voltage.</a:t>
                </a:r>
              </a:p>
              <a:p>
                <a:pPr>
                  <a:spcBef>
                    <a:spcPts val="400"/>
                  </a:spcBef>
                </a:pP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𝜃</m:t>
                        </m:r>
                        <m:r>
                          <a:rPr lang="en-US" sz="2000" b="0" i="1" smtClean="0">
                            <a:latin typeface="Cambria Math" panose="02040503050406030204" pitchFamily="18" charset="0"/>
                            <a:ea typeface="Cambria Math" panose="02040503050406030204" pitchFamily="18" charset="0"/>
                          </a:rPr>
                          <m:t>)</m:t>
                        </m:r>
                      </m:sup>
                    </m:sSup>
                    <m:r>
                      <a:rPr lang="en-US" sz="2000" b="0" i="1" smtClean="0">
                        <a:latin typeface="Cambria Math" panose="02040503050406030204" pitchFamily="18" charset="0"/>
                      </a:rPr>
                      <m:t>)</m:t>
                    </m:r>
                  </m:oMath>
                </a14:m>
                <a:r>
                  <a:rPr lang="en-US" sz="2000" dirty="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i="1">
                        <a:latin typeface="Cambria Math" panose="02040503050406030204" pitchFamily="18" charset="0"/>
                      </a:rPr>
                      <m:t>𝑅𝑒</m:t>
                    </m:r>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r>
                          <a:rPr lang="en-US" sz="2000" i="1">
                            <a:latin typeface="Cambria Math" panose="02040503050406030204" pitchFamily="18" charset="0"/>
                            <a:ea typeface="Cambria Math" panose="02040503050406030204" pitchFamily="18" charset="0"/>
                          </a:rPr>
                          <m:t>)</m:t>
                        </m:r>
                      </m:sup>
                    </m:sSup>
                    <m:r>
                      <a:rPr lang="en-US" sz="2000" i="1">
                        <a:latin typeface="Cambria Math" panose="02040503050406030204" pitchFamily="18" charset="0"/>
                      </a:rPr>
                      <m:t>)</m:t>
                    </m:r>
                  </m:oMath>
                </a14:m>
                <a:endParaRPr lang="en-US" sz="2000" dirty="0"/>
              </a:p>
              <a:p>
                <a:pPr>
                  <a:spcBef>
                    <a:spcPts val="400"/>
                  </a:spcBef>
                </a:pPr>
                <a:r>
                  <a:rPr lang="en-US" sz="2000" dirty="0"/>
                  <a:t>Now define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𝐴</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𝜃</m:t>
                        </m:r>
                      </m:sup>
                    </m:sSup>
                  </m:oMath>
                </a14:m>
                <a:r>
                  <a:rPr lang="en-US" sz="2000" dirty="0"/>
                  <a:t> and </a:t>
                </a:r>
                <a14:m>
                  <m:oMath xmlns:m="http://schemas.openxmlformats.org/officeDocument/2006/math">
                    <m:r>
                      <a:rPr lang="en-US" sz="2000" b="0" i="1" smtClean="0">
                        <a:latin typeface="Cambria Math" panose="02040503050406030204" pitchFamily="18" charset="0"/>
                      </a:rPr>
                      <m:t>𝐼</m:t>
                    </m:r>
                    <m:r>
                      <a:rPr lang="en-US" sz="2000" i="1">
                        <a:latin typeface="Cambria Math" panose="02040503050406030204" pitchFamily="18" charset="0"/>
                      </a:rPr>
                      <m:t>=</m:t>
                    </m:r>
                    <m:r>
                      <a:rPr lang="en-US" sz="2000" b="0" i="1" smtClean="0">
                        <a:latin typeface="Cambria Math" panose="02040503050406030204" pitchFamily="18" charset="0"/>
                      </a:rPr>
                      <m:t>𝐵</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smtClean="0">
                            <a:latin typeface="Cambria Math" panose="02040503050406030204" pitchFamily="18" charset="0"/>
                            <a:ea typeface="Cambria Math" panose="02040503050406030204" pitchFamily="18" charset="0"/>
                          </a:rPr>
                          <m:t>𝜙</m:t>
                        </m:r>
                      </m:sup>
                    </m:sSup>
                  </m:oMath>
                </a14:m>
                <a:r>
                  <a:rPr lang="en-US" sz="2000" dirty="0"/>
                  <a:t>, so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𝑉</m:t>
                        </m:r>
                      </m:e>
                    </m:d>
                    <m:r>
                      <a:rPr lang="en-US" sz="2000" b="0" i="1" smtClean="0">
                        <a:latin typeface="Cambria Math" panose="02040503050406030204" pitchFamily="18" charset="0"/>
                      </a:rPr>
                      <m:t>=</m:t>
                    </m:r>
                    <m:r>
                      <a:rPr lang="en-US" sz="2000" b="0" i="1" smtClean="0">
                        <a:latin typeface="Cambria Math" panose="02040503050406030204" pitchFamily="18" charset="0"/>
                      </a:rPr>
                      <m:t>𝐴</m:t>
                    </m:r>
                  </m:oMath>
                </a14:m>
                <a:r>
                  <a:rPr lang="en-US" sz="2000" dirty="0"/>
                  <a:t>,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𝐼</m:t>
                        </m:r>
                      </m:e>
                    </m:d>
                    <m:r>
                      <a:rPr lang="en-US" sz="2000" b="0" i="1" smtClean="0">
                        <a:latin typeface="Cambria Math" panose="02040503050406030204" pitchFamily="18" charset="0"/>
                      </a:rPr>
                      <m:t>=</m:t>
                    </m:r>
                    <m:r>
                      <a:rPr lang="en-US" sz="2000" b="0" i="1" smtClean="0">
                        <a:latin typeface="Cambria Math" panose="02040503050406030204" pitchFamily="18" charset="0"/>
                      </a:rPr>
                      <m:t>𝐵</m:t>
                    </m:r>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𝑉</m:t>
                    </m:r>
                    <m:r>
                      <a:rPr lang="en-US" sz="2000" b="0" i="1" smtClean="0">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𝜃</m:t>
                    </m:r>
                  </m:oMath>
                </a14:m>
                <a:r>
                  <a:rPr lang="en-US" sz="2000" dirty="0"/>
                  <a:t>, and </a:t>
                </a:r>
                <a14:m>
                  <m:oMath xmlns:m="http://schemas.openxmlformats.org/officeDocument/2006/math">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oMath>
                </a14:m>
                <a:r>
                  <a:rPr lang="en-US" sz="2000" dirty="0"/>
                  <a:t>. </a:t>
                </a:r>
                <a14:m>
                  <m:oMath xmlns:m="http://schemas.openxmlformats.org/officeDocument/2006/math">
                    <m:r>
                      <a:rPr lang="en-US" sz="2000" i="1">
                        <a:latin typeface="Cambria Math" panose="02040503050406030204" pitchFamily="18" charset="0"/>
                      </a:rPr>
                      <m:t>𝑉</m:t>
                    </m:r>
                  </m:oMath>
                </a14:m>
                <a:r>
                  <a:rPr lang="en-US" sz="2000" dirty="0"/>
                  <a:t> and </a:t>
                </a:r>
                <a14:m>
                  <m:oMath xmlns:m="http://schemas.openxmlformats.org/officeDocument/2006/math">
                    <m:r>
                      <a:rPr lang="en-US" sz="2000" i="1">
                        <a:latin typeface="Cambria Math" panose="02040503050406030204" pitchFamily="18" charset="0"/>
                      </a:rPr>
                      <m:t>𝐼</m:t>
                    </m:r>
                  </m:oMath>
                </a14:m>
                <a:r>
                  <a:rPr lang="en-US" sz="2000" dirty="0"/>
                  <a:t> are called phasors and do not include time.  Note that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r>
                      <a:rPr lang="en-US" sz="2000" b="0" i="1" smtClean="0">
                        <a:latin typeface="Cambria Math" panose="02040503050406030204" pitchFamily="18" charset="0"/>
                      </a:rPr>
                      <m:t>𝑉</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sup>
                    </m:sSup>
                    <m:r>
                      <a:rPr lang="en-US" sz="2000" b="0" i="1" smtClean="0">
                        <a:latin typeface="Cambria Math" panose="02040503050406030204" pitchFamily="18" charset="0"/>
                      </a:rPr>
                      <m:t>)</m:t>
                    </m:r>
                  </m:oMath>
                </a14:m>
                <a:r>
                  <a:rPr lang="en-US" sz="2000" dirty="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i="1">
                        <a:latin typeface="Cambria Math" panose="02040503050406030204" pitchFamily="18" charset="0"/>
                      </a:rPr>
                      <m:t>𝑅𝑒</m:t>
                    </m:r>
                    <m:d>
                      <m:dPr>
                        <m:ctrlPr>
                          <a:rPr lang="en-US" sz="2000" i="1">
                            <a:latin typeface="Cambria Math" panose="02040503050406030204" pitchFamily="18" charset="0"/>
                          </a:rPr>
                        </m:ctrlPr>
                      </m:dPr>
                      <m:e>
                        <m:r>
                          <a:rPr lang="en-US" sz="2000" b="0" i="1" smtClean="0">
                            <a:latin typeface="Cambria Math" panose="02040503050406030204" pitchFamily="18" charset="0"/>
                          </a:rPr>
                          <m:t>𝐼</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sup>
                        </m:sSup>
                      </m:e>
                    </m:d>
                  </m:oMath>
                </a14:m>
                <a:r>
                  <a:rPr lang="en-US" sz="2000" dirty="0"/>
                  <a:t>.</a:t>
                </a:r>
              </a:p>
              <a:p>
                <a:pPr>
                  <a:spcBef>
                    <a:spcPts val="400"/>
                  </a:spcBef>
                </a:pPr>
                <a:r>
                  <a:rPr lang="en-US" sz="2000" dirty="0"/>
                  <a:t>Note that </a:t>
                </a:r>
                <a14:m>
                  <m:oMath xmlns:m="http://schemas.openxmlformats.org/officeDocument/2006/math">
                    <m:r>
                      <a:rPr lang="en-US" sz="2000" b="0" i="1" smtClean="0">
                        <a:latin typeface="Cambria Math" panose="02040503050406030204" pitchFamily="18" charset="0"/>
                      </a:rPr>
                      <m:t>𝐼</m:t>
                    </m:r>
                    <m:r>
                      <a:rPr lang="en-US" sz="2000" b="0" i="1" smtClean="0">
                        <a:latin typeface="Cambria Math" panose="02040503050406030204" pitchFamily="18" charset="0"/>
                      </a:rPr>
                      <m:t>=</m:t>
                    </m:r>
                    <m:r>
                      <a:rPr lang="en-US" sz="2000" b="0" i="1" smtClean="0">
                        <a:latin typeface="Cambria Math" panose="02040503050406030204" pitchFamily="18" charset="0"/>
                      </a:rPr>
                      <m:t>𝐶𝑉𝑗</m:t>
                    </m:r>
                    <m:r>
                      <a:rPr lang="en-US" sz="2000" b="0" i="1" smtClean="0">
                        <a:latin typeface="Cambria Math" panose="02040503050406030204" pitchFamily="18" charset="0"/>
                        <a:ea typeface="Cambria Math" panose="02040503050406030204" pitchFamily="18" charset="0"/>
                      </a:rPr>
                      <m:t>𝜔</m:t>
                    </m:r>
                  </m:oMath>
                </a14:m>
                <a:r>
                  <a:rPr lang="en-US" sz="2000" dirty="0"/>
                  <a:t>, for a capacitor and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𝐿𝐼𝑗</m:t>
                    </m:r>
                    <m:r>
                      <a:rPr lang="en-US" sz="2000" b="0" i="1" smtClean="0">
                        <a:latin typeface="Cambria Math" panose="02040503050406030204" pitchFamily="18" charset="0"/>
                        <a:ea typeface="Cambria Math" panose="02040503050406030204" pitchFamily="18" charset="0"/>
                      </a:rPr>
                      <m:t>𝜔</m:t>
                    </m:r>
                  </m:oMath>
                </a14:m>
                <a:r>
                  <a:rPr lang="en-US" sz="2000" dirty="0"/>
                  <a:t>, for an inductor</a:t>
                </a:r>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200" y="1225900"/>
                <a:ext cx="8989088" cy="4951064"/>
              </a:xfrm>
              <a:blipFill>
                <a:blip r:embed="rId2"/>
                <a:stretch>
                  <a:fillRect l="-706" t="-102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9</a:t>
            </a:fld>
            <a:endParaRPr lang="en-US"/>
          </a:p>
        </p:txBody>
      </p:sp>
    </p:spTree>
    <p:extLst>
      <p:ext uri="{BB962C8B-B14F-4D97-AF65-F5344CB8AC3E}">
        <p14:creationId xmlns:p14="http://schemas.microsoft.com/office/powerpoint/2010/main" val="312755703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Antennas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19550" y="1264297"/>
                <a:ext cx="8510150" cy="54961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rPr>
                  <a:t>From Maxwell, for a plane wave (E in x direction, H in y direction), </a:t>
                </a:r>
                <a:r>
                  <a:rPr lang="en-US" sz="2000" dirty="0">
                    <a:solidFill>
                      <a:srgbClr val="000000"/>
                    </a:solidFill>
                  </a:rPr>
                  <a:t>wave is of form </a:t>
                </a:r>
                <a14:m>
                  <m:oMath xmlns:m="http://schemas.openxmlformats.org/officeDocument/2006/math">
                    <m:func>
                      <m:funcPr>
                        <m:ctrlPr>
                          <a:rPr lang="en-US" sz="2000" i="1">
                            <a:solidFill>
                              <a:srgbClr val="000000"/>
                            </a:solidFill>
                            <a:latin typeface="Cambria Math" panose="02040503050406030204" pitchFamily="18" charset="0"/>
                          </a:rPr>
                        </m:ctrlPr>
                      </m:funcPr>
                      <m:fName>
                        <m:r>
                          <m:rPr>
                            <m:sty m:val="p"/>
                          </m:rPr>
                          <a:rPr lang="en-US" sz="2000">
                            <a:solidFill>
                              <a:srgbClr val="000000"/>
                            </a:solidFill>
                            <a:latin typeface="Cambria Math" panose="02040503050406030204" pitchFamily="18" charset="0"/>
                          </a:rPr>
                          <m:t>exp</m:t>
                        </m:r>
                      </m:fName>
                      <m:e>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𝑡</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𝛽</m:t>
                            </m:r>
                            <m:r>
                              <a:rPr lang="en-US" sz="2000" i="1">
                                <a:solidFill>
                                  <a:srgbClr val="000000"/>
                                </a:solidFill>
                                <a:latin typeface="Cambria Math" panose="02040503050406030204" pitchFamily="18" charset="0"/>
                                <a:ea typeface="Cambria Math" panose="02040503050406030204" pitchFamily="18" charset="0"/>
                              </a:rPr>
                              <m:t>𝑧</m:t>
                            </m:r>
                          </m:e>
                        </m:d>
                      </m:e>
                    </m:func>
                  </m:oMath>
                </a14:m>
                <a:endPar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endParaRPr>
              </a:p>
              <a:p>
                <a:pPr marL="285750" indent="-285750" defTabSz="457200" hangingPunct="0">
                  <a:buFont typeface="Arial" panose="020B0604020202020204" pitchFamily="34" charset="0"/>
                  <a:buChar char="•"/>
                </a:pPr>
                <a14:m>
                  <m:oMath xmlns:m="http://schemas.openxmlformats.org/officeDocument/2006/math">
                    <m:r>
                      <m:rPr>
                        <m:sty m:val="p"/>
                      </m:rP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𝐸</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𝑗</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𝜇</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r>
                      <a:rPr lang="en-US" sz="2000" i="1">
                        <a:solidFill>
                          <a:srgbClr val="000000"/>
                        </a:solidFill>
                        <a:latin typeface="Cambria Math" panose="02040503050406030204" pitchFamily="18" charset="0"/>
                        <a:ea typeface="Cambria Math" panose="02040503050406030204" pitchFamily="18" charset="0"/>
                        <a:sym typeface="Calibri"/>
                      </a:rPr>
                      <m:t>𝜔</m:t>
                    </m:r>
                    <m:r>
                      <a:rPr lang="en-US" sz="2000" i="1">
                        <a:solidFill>
                          <a:srgbClr val="000000"/>
                        </a:solidFill>
                        <a:latin typeface="Cambria Math" panose="02040503050406030204" pitchFamily="18" charset="0"/>
                        <a:ea typeface="Cambria Math" panose="02040503050406030204" pitchFamily="18" charset="0"/>
                        <a:sym typeface="Calibri"/>
                      </a:rPr>
                      <m:t>𝐻</m:t>
                    </m:r>
                  </m:oMath>
                </a14:m>
                <a:endParaRPr lang="en-US" sz="2000" dirty="0">
                  <a:solidFill>
                    <a:srgbClr val="000000"/>
                  </a:solidFill>
                  <a:latin typeface="Calibri"/>
                  <a:ea typeface="Calibri"/>
                  <a:cs typeface="Calibri"/>
                  <a:sym typeface="Calibri"/>
                </a:endParaRPr>
              </a:p>
              <a:p>
                <a:pPr marL="285750" indent="-285750" hangingPunct="0">
                  <a:buFont typeface="Arial" panose="020B0604020202020204" pitchFamily="34" charset="0"/>
                  <a:buChar char="•"/>
                </a:pPr>
                <a14:m>
                  <m:oMath xmlns:m="http://schemas.openxmlformats.org/officeDocument/2006/math">
                    <m:r>
                      <m:rPr>
                        <m:sty m:val="p"/>
                      </m:rP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𝐵</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𝑗</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𝐸</m:t>
                    </m:r>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acc>
                      <m:accPr>
                        <m:chr m:val="̂"/>
                        <m:ctrlPr>
                          <a:rPr lang="en-US" sz="2000" i="1">
                            <a:solidFill>
                              <a:srgbClr val="000000"/>
                            </a:solidFill>
                            <a:latin typeface="Cambria Math" panose="02040503050406030204" pitchFamily="18" charset="0"/>
                            <a:ea typeface="Cambria Math" panose="02040503050406030204" pitchFamily="18" charset="0"/>
                          </a:rPr>
                        </m:ctrlPr>
                      </m:accPr>
                      <m:e>
                        <m:r>
                          <a:rPr lang="en-US" sz="2000" i="1">
                            <a:solidFill>
                              <a:srgbClr val="000000"/>
                            </a:solidFill>
                            <a:latin typeface="Cambria Math" panose="02040503050406030204" pitchFamily="18" charset="0"/>
                            <a:ea typeface="Cambria Math" panose="02040503050406030204" pitchFamily="18" charset="0"/>
                          </a:rPr>
                          <m:t>𝑧</m:t>
                        </m:r>
                      </m:e>
                    </m:acc>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𝐸</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𝐻</m:t>
                    </m:r>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𝛽</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𝑥</m:t>
                        </m:r>
                      </m:sub>
                    </m:sSub>
                    <m:acc>
                      <m:accPr>
                        <m:chr m:val="̂"/>
                        <m:ctrlPr>
                          <a:rPr lang="en-US" sz="2000" i="1">
                            <a:solidFill>
                              <a:srgbClr val="000000"/>
                            </a:solidFill>
                            <a:latin typeface="Cambria Math" panose="02040503050406030204" pitchFamily="18" charset="0"/>
                            <a:ea typeface="Cambria Math" panose="02040503050406030204" pitchFamily="18" charset="0"/>
                          </a:rPr>
                        </m:ctrlPr>
                      </m:accPr>
                      <m:e>
                        <m:r>
                          <a:rPr lang="en-US" sz="2000" i="1">
                            <a:solidFill>
                              <a:srgbClr val="000000"/>
                            </a:solidFill>
                            <a:latin typeface="Cambria Math" panose="02040503050406030204" pitchFamily="18" charset="0"/>
                            <a:ea typeface="Cambria Math" panose="02040503050406030204" pitchFamily="18" charset="0"/>
                          </a:rPr>
                          <m:t>𝑦</m:t>
                        </m:r>
                      </m:e>
                    </m:acc>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𝐻</m:t>
                    </m:r>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ea typeface="Cambria Math" panose="02040503050406030204" pitchFamily="18" charset="0"/>
                  </a:rPr>
                  <a:t>Substituting and taking the restricted cross products, we </a:t>
                </a:r>
              </a:p>
              <a:p>
                <a:pPr algn="l" rtl="0" hangingPunct="0"/>
                <a:r>
                  <a:rPr lang="en-US" sz="2000" dirty="0">
                    <a:solidFill>
                      <a:srgbClr val="000000"/>
                    </a:solidFill>
                    <a:ea typeface="Cambria Math" panose="02040503050406030204" pitchFamily="18" charset="0"/>
                  </a:rPr>
                  <a:t>     get: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𝑥</m:t>
                        </m:r>
                      </m:sub>
                    </m:sSub>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𝜔</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𝜔</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ea typeface="Cambria Math" panose="02040503050406030204" pitchFamily="18" charset="0"/>
                              </a:rPr>
                              <m:t>0</m:t>
                            </m:r>
                          </m:sub>
                        </m:sSub>
                      </m:num>
                      <m:den>
                        <m:r>
                          <a:rPr lang="en-US" sz="2000" i="1">
                            <a:solidFill>
                              <a:srgbClr val="000000"/>
                            </a:solidFill>
                            <a:latin typeface="Cambria Math" panose="02040503050406030204" pitchFamily="18" charset="0"/>
                            <a:ea typeface="Cambria Math" panose="02040503050406030204" pitchFamily="18" charset="0"/>
                          </a:rPr>
                          <m:t>𝛽</m:t>
                        </m:r>
                      </m:den>
                    </m:f>
                  </m:oMath>
                </a14:m>
                <a:r>
                  <a:rPr lang="en-US" sz="2000" dirty="0">
                    <a:solidFill>
                      <a:srgbClr val="000000"/>
                    </a:solidFill>
                    <a:ea typeface="Cambria Math" panose="02040503050406030204" pitchFamily="18" charset="0"/>
                  </a:rPr>
                  <a:t>, so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𝜔</m:t>
                    </m:r>
                    <m:rad>
                      <m:radPr>
                        <m:degHide m:val="on"/>
                        <m:ctrlPr>
                          <a:rPr lang="en-US" sz="2000" i="1">
                            <a:solidFill>
                              <a:srgbClr val="000000"/>
                            </a:solidFill>
                            <a:latin typeface="Cambria Math" panose="02040503050406030204" pitchFamily="18" charset="0"/>
                            <a:ea typeface="Cambria Math" panose="02040503050406030204" pitchFamily="18" charset="0"/>
                          </a:rPr>
                        </m:ctrlPr>
                      </m:radPr>
                      <m:deg/>
                      <m:e>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ea typeface="Cambria Math" panose="02040503050406030204" pitchFamily="18" charset="0"/>
                              </a:rPr>
                              <m:t>0</m:t>
                            </m:r>
                          </m:sub>
                        </m:sSub>
                      </m:e>
                    </m:rad>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rPr>
                  <a:t>Power density: </a:t>
                </a:r>
                <a14:m>
                  <m:oMath xmlns:m="http://schemas.openxmlformats.org/officeDocument/2006/math">
                    <m:r>
                      <a:rPr lang="en-US" sz="2000" i="1">
                        <a:solidFill>
                          <a:srgbClr val="000000"/>
                        </a:solidFill>
                        <a:latin typeface="Cambria Math" panose="02040503050406030204" pitchFamily="18" charset="0"/>
                      </a:rPr>
                      <m:t>𝑆</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𝑅𝑒</m:t>
                    </m:r>
                    <m:d>
                      <m:dPr>
                        <m:ctrlPr>
                          <a:rPr lang="en-US" sz="2000" i="1">
                            <a:solidFill>
                              <a:srgbClr val="000000"/>
                            </a:solidFill>
                            <a:latin typeface="Cambria Math" panose="02040503050406030204" pitchFamily="18" charset="0"/>
                          </a:rPr>
                        </m:ctrlPr>
                      </m:dPr>
                      <m:e>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acc>
                              <m:accPr>
                                <m:chr m:val="̅"/>
                                <m:ctrlPr>
                                  <a:rPr lang="en-US" sz="2000" i="1">
                                    <a:solidFill>
                                      <a:srgbClr val="000000"/>
                                    </a:solidFill>
                                    <a:latin typeface="Cambria Math" panose="02040503050406030204" pitchFamily="18" charset="0"/>
                                  </a:rPr>
                                </m:ctrlPr>
                              </m:acc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𝐻</m:t>
                                    </m:r>
                                  </m:e>
                                  <m:sub>
                                    <m:r>
                                      <a:rPr lang="en-US" sz="2000" i="1">
                                        <a:solidFill>
                                          <a:srgbClr val="000000"/>
                                        </a:solidFill>
                                        <a:latin typeface="Cambria Math" panose="02040503050406030204" pitchFamily="18" charset="0"/>
                                      </a:rPr>
                                      <m:t>𝑦</m:t>
                                    </m:r>
                                  </m:sub>
                                </m:sSub>
                              </m:e>
                            </m:acc>
                          </m:num>
                          <m:den>
                            <m:r>
                              <a:rPr lang="en-US" sz="2000" i="1">
                                <a:solidFill>
                                  <a:srgbClr val="000000"/>
                                </a:solidFill>
                                <a:latin typeface="Cambria Math" panose="02040503050406030204" pitchFamily="18" charset="0"/>
                              </a:rPr>
                              <m:t>2</m:t>
                            </m:r>
                          </m:den>
                        </m:f>
                      </m:e>
                    </m:d>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d>
                              <m:dPr>
                                <m:begChr m:val="|"/>
                                <m:endChr m:val="|"/>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e>
                            </m:d>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2</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rPr>
                              <m:t>0</m:t>
                            </m:r>
                          </m:sub>
                        </m:sSub>
                      </m:den>
                    </m:f>
                  </m:oMath>
                </a14:m>
                <a:endParaRPr lang="en-US" sz="2000" dirty="0">
                  <a:solidFill>
                    <a:srgbClr val="000000"/>
                  </a:solidFill>
                </a:endParaRPr>
              </a:p>
              <a:p>
                <a:pPr marL="285750" indent="-285750" hangingPunct="0">
                  <a:buFont typeface="Arial" panose="020B0604020202020204" pitchFamily="34" charset="0"/>
                  <a:buChar char="•"/>
                </a:pPr>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𝐻</m:t>
                            </m:r>
                          </m:e>
                          <m:sub>
                            <m:r>
                              <a:rPr lang="en-US" sz="2000" i="1">
                                <a:solidFill>
                                  <a:srgbClr val="000000"/>
                                </a:solidFill>
                                <a:latin typeface="Cambria Math" panose="02040503050406030204" pitchFamily="18" charset="0"/>
                              </a:rPr>
                              <m:t>𝑦</m:t>
                            </m:r>
                          </m:sub>
                        </m:sSub>
                      </m:den>
                    </m:f>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rPr>
                                  <m:t>0</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rPr>
                                  <m:t>0</m:t>
                                </m:r>
                              </m:sub>
                            </m:sSub>
                          </m:den>
                        </m:f>
                      </m:e>
                    </m:rad>
                    <m:r>
                      <a:rPr lang="en-US" sz="2000" i="1">
                        <a:solidFill>
                          <a:srgbClr val="000000"/>
                        </a:solidFill>
                        <a:latin typeface="Cambria Math" panose="02040503050406030204" pitchFamily="18" charset="0"/>
                      </a:rPr>
                      <m:t>=377</m:t>
                    </m:r>
                    <m:r>
                      <m:rPr>
                        <m:sty m:val="p"/>
                      </m:rPr>
                      <a:rPr lang="el-GR" sz="2000" i="1">
                        <a:solidFill>
                          <a:srgbClr val="000000"/>
                        </a:solidFill>
                        <a:latin typeface="Cambria Math" panose="02040503050406030204" pitchFamily="18" charset="0"/>
                        <a:ea typeface="Cambria Math" panose="02040503050406030204" pitchFamily="18" charset="0"/>
                      </a:rPr>
                      <m:t>Ω</m:t>
                    </m:r>
                  </m:oMath>
                </a14:m>
                <a:endParaRPr lang="en-US" sz="2000" dirty="0">
                  <a:solidFill>
                    <a:srgbClr val="000000"/>
                  </a:solidFill>
                </a:endParaRPr>
              </a:p>
              <a:p>
                <a:pPr marL="285750" indent="-285750" defTabSz="457200" hangingPunct="0">
                  <a:buFont typeface="Arial" panose="020B0604020202020204" pitchFamily="34" charset="0"/>
                  <a:buChar char="•"/>
                </a:pPr>
                <a:r>
                  <a:rPr lang="en-US" sz="2000" dirty="0">
                    <a:solidFill>
                      <a:srgbClr val="000000"/>
                    </a:solidFill>
                    <a:cs typeface="Calibri"/>
                    <a:sym typeface="Calibri"/>
                  </a:rPr>
                  <a:t>Impedance: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𝑃</m:t>
                        </m:r>
                      </m:e>
                      <m:sub>
                        <m:r>
                          <a:rPr lang="en-US" sz="2000" i="1">
                            <a:solidFill>
                              <a:srgbClr val="000000"/>
                            </a:solidFill>
                            <a:latin typeface="Cambria Math" panose="02040503050406030204" pitchFamily="18" charset="0"/>
                            <a:cs typeface="Calibri"/>
                            <a:sym typeface="Calibri"/>
                          </a:rPr>
                          <m:t>𝑡</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𝑅</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𝐼</m:t>
                            </m:r>
                            <m:r>
                              <a:rPr lang="en-US" sz="2000" i="1">
                                <a:solidFill>
                                  <a:srgbClr val="000000"/>
                                </a:solidFill>
                                <a:latin typeface="Cambria Math" panose="02040503050406030204" pitchFamily="18" charset="0"/>
                                <a:cs typeface="Calibri"/>
                                <a:sym typeface="Calibri"/>
                              </a:rPr>
                              <m:t>|</m:t>
                            </m:r>
                          </m:e>
                          <m:sup>
                            <m:r>
                              <a:rPr lang="en-US" sz="2000" i="1">
                                <a:solidFill>
                                  <a:srgbClr val="000000"/>
                                </a:solidFill>
                                <a:latin typeface="Cambria Math" panose="02040503050406030204" pitchFamily="18" charset="0"/>
                                <a:cs typeface="Calibri"/>
                                <a:sym typeface="Calibri"/>
                              </a:rPr>
                              <m:t>2</m:t>
                            </m:r>
                          </m:sup>
                        </m:sSup>
                      </m:num>
                      <m:den>
                        <m:r>
                          <a:rPr lang="en-US" sz="2000" i="1">
                            <a:solidFill>
                              <a:srgbClr val="000000"/>
                            </a:solidFill>
                            <a:latin typeface="Cambria Math" panose="02040503050406030204" pitchFamily="18" charset="0"/>
                            <a:cs typeface="Calibri"/>
                            <a:sym typeface="Calibri"/>
                          </a:rPr>
                          <m:t>2</m:t>
                        </m:r>
                      </m:den>
                    </m:f>
                  </m:oMath>
                </a14:m>
                <a:r>
                  <a:rPr lang="en-US" sz="2000" dirty="0">
                    <a:solidFill>
                      <a:srgbClr val="000000"/>
                    </a:solidFill>
                    <a:latin typeface="Calibri"/>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𝑅</m:t>
                    </m:r>
                  </m:oMath>
                </a14:m>
                <a:r>
                  <a:rPr lang="en-US" sz="2000" dirty="0">
                    <a:solidFill>
                      <a:srgbClr val="000000"/>
                    </a:solidFill>
                    <a:latin typeface="Calibri"/>
                    <a:ea typeface="Calibri"/>
                    <a:cs typeface="Calibri"/>
                    <a:sym typeface="Calibri"/>
                  </a:rPr>
                  <a:t> is real part of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𝑍</m:t>
                    </m:r>
                  </m:oMath>
                </a14:m>
                <a:r>
                  <a:rPr lang="en-US" sz="2000" dirty="0">
                    <a:solidFill>
                      <a:srgbClr val="000000"/>
                    </a:solidFill>
                    <a:latin typeface="Calibri"/>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𝑅</m:t>
                    </m:r>
                    <m:r>
                      <a:rPr lang="en-US" sz="2000" i="1">
                        <a:solidFill>
                          <a:srgbClr val="000000"/>
                        </a:solidFill>
                        <a:latin typeface="Cambria Math" panose="02040503050406030204" pitchFamily="18" charset="0"/>
                        <a:ea typeface="Calibri"/>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𝑟</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𝑙</m:t>
                        </m:r>
                      </m:sub>
                    </m:sSub>
                    <m:r>
                      <a:rPr lang="en-US" sz="2000">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ea typeface="Cambria Math" panose="02040503050406030204" pitchFamily="18" charset="0"/>
                        <a:sym typeface="Calibri"/>
                      </a:rPr>
                      <m:t>𝜂</m:t>
                    </m:r>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num>
                      <m:den>
                        <m:r>
                          <a:rPr lang="en-US" sz="2000" i="1">
                            <a:solidFill>
                              <a:srgbClr val="000000"/>
                            </a:solidFill>
                            <a:latin typeface="Cambria Math" panose="02040503050406030204" pitchFamily="18" charset="0"/>
                            <a:ea typeface="Cambria Math" panose="02040503050406030204" pitchFamily="18" charset="0"/>
                            <a:sym typeface="Calibri"/>
                          </a:rPr>
                          <m:t>𝑅</m:t>
                        </m:r>
                      </m:den>
                    </m:f>
                  </m:oMath>
                </a14:m>
                <a:endParaRPr lang="en-US" sz="2000"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r>
                  <a:rPr lang="en-US" sz="2000" dirty="0">
                    <a:solidFill>
                      <a:srgbClr val="000000"/>
                    </a:solidFill>
                  </a:rPr>
                  <a:t>Power density for isotropic antenna: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𝑆</m:t>
                        </m:r>
                      </m:e>
                      <m:sub>
                        <m:r>
                          <a:rPr lang="en-US" sz="2000" i="1">
                            <a:solidFill>
                              <a:srgbClr val="000000"/>
                            </a:solidFill>
                            <a:latin typeface="Cambria Math" panose="02040503050406030204" pitchFamily="18" charset="0"/>
                          </a:rPr>
                          <m:t>𝑖</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𝑡</m:t>
                            </m:r>
                          </m:sub>
                        </m:sSub>
                      </m:num>
                      <m:den>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den>
                    </m:f>
                  </m:oMath>
                </a14:m>
                <a:endParaRPr lang="en-US" sz="2000" dirty="0">
                  <a:solidFill>
                    <a:srgbClr val="000000"/>
                  </a:solidFill>
                  <a:latin typeface="Calibri"/>
                  <a:ea typeface="Calibri"/>
                  <a:cs typeface="Calibri"/>
                  <a:sym typeface="Calibri"/>
                </a:endParaRPr>
              </a:p>
              <a:p>
                <a:pPr marL="285750" indent="-285750" hangingPunct="0">
                  <a:buFont typeface="Arial" panose="020B0604020202020204" pitchFamily="34" charset="0"/>
                  <a:buChar char="•"/>
                </a:pPr>
                <a:r>
                  <a:rPr lang="en-US" sz="2000" dirty="0">
                    <a:solidFill>
                      <a:srgbClr val="000000"/>
                    </a:solidFill>
                    <a:ea typeface="Calibri"/>
                    <a:cs typeface="Calibri"/>
                    <a:sym typeface="Calibri"/>
                  </a:rPr>
                  <a:t>Define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𝐺</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r>
                      <a:rPr lang="en-US" sz="2000" i="1">
                        <a:solidFill>
                          <a:srgbClr val="000000"/>
                        </a:solidFill>
                        <a:latin typeface="Cambria Math" panose="02040503050406030204" pitchFamily="18" charset="0"/>
                        <a:ea typeface="Cambria Math" panose="02040503050406030204" pitchFamily="18" charset="0"/>
                        <a:sym typeface="Calibri"/>
                      </a:rPr>
                      <m:t>= </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𝑆</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r>
                          <a:rPr lang="en-US" sz="2000" i="1">
                            <a:solidFill>
                              <a:srgbClr val="000000"/>
                            </a:solidFill>
                            <a:latin typeface="Cambria Math" panose="02040503050406030204" pitchFamily="18" charset="0"/>
                            <a:ea typeface="Cambria Math" panose="02040503050406030204" pitchFamily="18" charset="0"/>
                            <a:sym typeface="Calibri"/>
                          </a:rPr>
                          <m:t>)</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𝑆</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den>
                    </m:f>
                  </m:oMath>
                </a14:m>
                <a:r>
                  <a:rPr lang="en-US" sz="2000" dirty="0">
                    <a:solidFill>
                      <a:srgbClr val="000000"/>
                    </a:solidFill>
                    <a:latin typeface="Calibri"/>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𝑆</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oMath>
                </a14:m>
                <a:r>
                  <a:rPr lang="en-US" sz="2000" dirty="0">
                    <a:solidFill>
                      <a:srgbClr val="000000"/>
                    </a:solidFill>
                    <a:latin typeface="Calibri"/>
                    <a:ea typeface="Calibri"/>
                    <a:cs typeface="Calibri"/>
                    <a:sym typeface="Calibri"/>
                  </a:rPr>
                  <a:t> is just the Poynting vector</a:t>
                </a:r>
              </a:p>
              <a:p>
                <a:pPr algn="l" rtl="0" latinLnBrk="1" hangingPunct="0"/>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19550" y="1264297"/>
                <a:ext cx="8510150" cy="5496118"/>
              </a:xfrm>
              <a:prstGeom prst="rect">
                <a:avLst/>
              </a:prstGeom>
              <a:blipFill>
                <a:blip r:embed="rId3"/>
                <a:stretch>
                  <a:fillRect l="-1043" t="-691"/>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90</a:t>
            </a:fld>
            <a:endParaRPr lang="en-US" dirty="0"/>
          </a:p>
        </p:txBody>
      </p:sp>
      <p:sp>
        <p:nvSpPr>
          <p:cNvPr id="6" name="TextBox 5">
            <a:extLst>
              <a:ext uri="{FF2B5EF4-FFF2-40B4-BE49-F238E27FC236}">
                <a16:creationId xmlns:a16="http://schemas.microsoft.com/office/drawing/2014/main" id="{49B4A545-AB69-3642-B60D-8B9703475515}"/>
              </a:ext>
            </a:extLst>
          </p:cNvPr>
          <p:cNvSpPr txBox="1"/>
          <p:nvPr/>
        </p:nvSpPr>
        <p:spPr>
          <a:xfrm>
            <a:off x="9363816" y="1562955"/>
            <a:ext cx="273325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Receiving antenna Thevenin</a:t>
            </a:r>
          </a:p>
        </p:txBody>
      </p:sp>
      <p:grpSp>
        <p:nvGrpSpPr>
          <p:cNvPr id="2" name="Group 1">
            <a:extLst>
              <a:ext uri="{FF2B5EF4-FFF2-40B4-BE49-F238E27FC236}">
                <a16:creationId xmlns:a16="http://schemas.microsoft.com/office/drawing/2014/main" id="{C5EC72DA-9C87-944E-AEE3-CF1F919E9DF6}"/>
              </a:ext>
            </a:extLst>
          </p:cNvPr>
          <p:cNvGrpSpPr/>
          <p:nvPr/>
        </p:nvGrpSpPr>
        <p:grpSpPr>
          <a:xfrm>
            <a:off x="9385947" y="2221237"/>
            <a:ext cx="2149525" cy="2505853"/>
            <a:chOff x="8066301" y="2221237"/>
            <a:chExt cx="2149525" cy="2505853"/>
          </a:xfrm>
        </p:grpSpPr>
        <p:grpSp>
          <p:nvGrpSpPr>
            <p:cNvPr id="7" name="Group 6">
              <a:extLst>
                <a:ext uri="{FF2B5EF4-FFF2-40B4-BE49-F238E27FC236}">
                  <a16:creationId xmlns:a16="http://schemas.microsoft.com/office/drawing/2014/main" id="{4FE0745D-0618-884A-A124-CAB21011CD68}"/>
                </a:ext>
              </a:extLst>
            </p:cNvPr>
            <p:cNvGrpSpPr/>
            <p:nvPr/>
          </p:nvGrpSpPr>
          <p:grpSpPr>
            <a:xfrm>
              <a:off x="8066301" y="3631290"/>
              <a:ext cx="543906" cy="523218"/>
              <a:chOff x="7097485" y="3674605"/>
              <a:chExt cx="548640" cy="548640"/>
            </a:xfrm>
          </p:grpSpPr>
          <p:sp>
            <p:nvSpPr>
              <p:cNvPr id="8" name="Freeform 7">
                <a:extLst>
                  <a:ext uri="{FF2B5EF4-FFF2-40B4-BE49-F238E27FC236}">
                    <a16:creationId xmlns:a16="http://schemas.microsoft.com/office/drawing/2014/main" id="{B9555818-D5F0-FE4A-BC41-6D6625E582E7}"/>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9" name="Oval 8">
                <a:extLst>
                  <a:ext uri="{FF2B5EF4-FFF2-40B4-BE49-F238E27FC236}">
                    <a16:creationId xmlns:a16="http://schemas.microsoft.com/office/drawing/2014/main" id="{7B323327-3C4C-4148-8D0A-D9A4B16BFDF4}"/>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1" name="Freeform 10">
              <a:extLst>
                <a:ext uri="{FF2B5EF4-FFF2-40B4-BE49-F238E27FC236}">
                  <a16:creationId xmlns:a16="http://schemas.microsoft.com/office/drawing/2014/main" id="{58844F62-788B-1742-AC38-F747FCE4C821}"/>
                </a:ext>
              </a:extLst>
            </p:cNvPr>
            <p:cNvSpPr>
              <a:spLocks noChangeAspect="1"/>
            </p:cNvSpPr>
            <p:nvPr/>
          </p:nvSpPr>
          <p:spPr bwMode="auto">
            <a:xfrm>
              <a:off x="8268654" y="286929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210">
              <a:extLst>
                <a:ext uri="{FF2B5EF4-FFF2-40B4-BE49-F238E27FC236}">
                  <a16:creationId xmlns:a16="http://schemas.microsoft.com/office/drawing/2014/main" id="{2CAB17F1-E8F6-8B49-A64C-30BA61598E85}"/>
                </a:ext>
              </a:extLst>
            </p:cNvPr>
            <p:cNvGrpSpPr>
              <a:grpSpLocks/>
            </p:cNvGrpSpPr>
            <p:nvPr/>
          </p:nvGrpSpPr>
          <p:grpSpPr bwMode="auto">
            <a:xfrm>
              <a:off x="8192454" y="2247674"/>
              <a:ext cx="304800" cy="762000"/>
              <a:chOff x="3216" y="1728"/>
              <a:chExt cx="192" cy="480"/>
            </a:xfrm>
          </p:grpSpPr>
          <p:sp>
            <p:nvSpPr>
              <p:cNvPr id="13" name="Line 8">
                <a:extLst>
                  <a:ext uri="{FF2B5EF4-FFF2-40B4-BE49-F238E27FC236}">
                    <a16:creationId xmlns:a16="http://schemas.microsoft.com/office/drawing/2014/main" id="{D68E7464-BD27-184C-8D73-FE686B1EDAE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Line 9">
                <a:extLst>
                  <a:ext uri="{FF2B5EF4-FFF2-40B4-BE49-F238E27FC236}">
                    <a16:creationId xmlns:a16="http://schemas.microsoft.com/office/drawing/2014/main" id="{C2197D64-E4FE-764B-B634-A0D21A17C5E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 name="Line 10">
                <a:extLst>
                  <a:ext uri="{FF2B5EF4-FFF2-40B4-BE49-F238E27FC236}">
                    <a16:creationId xmlns:a16="http://schemas.microsoft.com/office/drawing/2014/main" id="{BD332E23-9054-DC4D-B54C-9C67CACC2D8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Line 11">
                <a:extLst>
                  <a:ext uri="{FF2B5EF4-FFF2-40B4-BE49-F238E27FC236}">
                    <a16:creationId xmlns:a16="http://schemas.microsoft.com/office/drawing/2014/main" id="{E778192A-5D32-494A-A882-B3FCED2271A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7" name="TextBox 16">
              <a:extLst>
                <a:ext uri="{FF2B5EF4-FFF2-40B4-BE49-F238E27FC236}">
                  <a16:creationId xmlns:a16="http://schemas.microsoft.com/office/drawing/2014/main" id="{1E6E4EED-916D-F145-840B-0A866A0A79E4}"/>
                </a:ext>
              </a:extLst>
            </p:cNvPr>
            <p:cNvSpPr txBox="1"/>
            <p:nvPr/>
          </p:nvSpPr>
          <p:spPr>
            <a:xfrm>
              <a:off x="8573454" y="2465464"/>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p>
          </p:txBody>
        </p:sp>
        <p:sp>
          <p:nvSpPr>
            <p:cNvPr id="18" name="TextBox 17">
              <a:extLst>
                <a:ext uri="{FF2B5EF4-FFF2-40B4-BE49-F238E27FC236}">
                  <a16:creationId xmlns:a16="http://schemas.microsoft.com/office/drawing/2014/main" id="{CBC0CA41-919B-1D47-9F32-1DADE8E7E24E}"/>
                </a:ext>
              </a:extLst>
            </p:cNvPr>
            <p:cNvSpPr txBox="1"/>
            <p:nvPr/>
          </p:nvSpPr>
          <p:spPr>
            <a:xfrm>
              <a:off x="8573454" y="3103269"/>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dirty="0">
                <a:solidFill>
                  <a:srgbClr val="000000"/>
                </a:solidFill>
                <a:latin typeface="Calibri"/>
                <a:ea typeface="Calibri"/>
                <a:cs typeface="Calibri"/>
                <a:sym typeface="Calibri"/>
              </a:endParaRPr>
            </a:p>
          </p:txBody>
        </p:sp>
        <p:cxnSp>
          <p:nvCxnSpPr>
            <p:cNvPr id="19" name="Straight Connector 18">
              <a:extLst>
                <a:ext uri="{FF2B5EF4-FFF2-40B4-BE49-F238E27FC236}">
                  <a16:creationId xmlns:a16="http://schemas.microsoft.com/office/drawing/2014/main" id="{F5F16258-3147-D44E-97CB-01E930CDD956}"/>
                </a:ext>
              </a:extLst>
            </p:cNvPr>
            <p:cNvCxnSpPr>
              <a:cxnSpLocks/>
            </p:cNvCxnSpPr>
            <p:nvPr/>
          </p:nvCxnSpPr>
          <p:spPr>
            <a:xfrm flipH="1">
              <a:off x="8346356" y="4163354"/>
              <a:ext cx="1" cy="5072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 name="Straight Connector 19">
              <a:extLst>
                <a:ext uri="{FF2B5EF4-FFF2-40B4-BE49-F238E27FC236}">
                  <a16:creationId xmlns:a16="http://schemas.microsoft.com/office/drawing/2014/main" id="{A542BE27-DC84-EB49-9074-A8C2E98B0468}"/>
                </a:ext>
              </a:extLst>
            </p:cNvPr>
            <p:cNvCxnSpPr>
              <a:cxnSpLocks/>
            </p:cNvCxnSpPr>
            <p:nvPr/>
          </p:nvCxnSpPr>
          <p:spPr>
            <a:xfrm flipH="1" flipV="1">
              <a:off x="8344855" y="4670641"/>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 name="Straight Connector 21">
              <a:extLst>
                <a:ext uri="{FF2B5EF4-FFF2-40B4-BE49-F238E27FC236}">
                  <a16:creationId xmlns:a16="http://schemas.microsoft.com/office/drawing/2014/main" id="{E0AEDBF2-1535-A947-B210-3EC006E4C277}"/>
                </a:ext>
              </a:extLst>
            </p:cNvPr>
            <p:cNvCxnSpPr>
              <a:cxnSpLocks/>
            </p:cNvCxnSpPr>
            <p:nvPr/>
          </p:nvCxnSpPr>
          <p:spPr>
            <a:xfrm flipH="1" flipV="1">
              <a:off x="8338255" y="2248214"/>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 name="Oval 22">
              <a:extLst>
                <a:ext uri="{FF2B5EF4-FFF2-40B4-BE49-F238E27FC236}">
                  <a16:creationId xmlns:a16="http://schemas.microsoft.com/office/drawing/2014/main" id="{143C15AD-4859-D249-81F9-B8B77A09EED9}"/>
                </a:ext>
              </a:extLst>
            </p:cNvPr>
            <p:cNvSpPr/>
            <p:nvPr/>
          </p:nvSpPr>
          <p:spPr>
            <a:xfrm>
              <a:off x="10110213" y="46356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5EFC979B-C634-6549-A980-623F8C84A783}"/>
                </a:ext>
              </a:extLst>
            </p:cNvPr>
            <p:cNvSpPr/>
            <p:nvPr/>
          </p:nvSpPr>
          <p:spPr>
            <a:xfrm>
              <a:off x="10124386" y="222123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13852397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Transmitting Antenna</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80683" y="1216667"/>
                <a:ext cx="10887540" cy="441858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r>
                  <a:rPr lang="en-US" dirty="0">
                    <a:solidFill>
                      <a:srgbClr val="000000"/>
                    </a:solidFill>
                    <a:ea typeface="Calibri"/>
                    <a:cs typeface="Calibri"/>
                    <a:sym typeface="Calibri"/>
                  </a:rPr>
                  <a:t>Define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𝐺</m:t>
                    </m:r>
                    <m:d>
                      <m:dPr>
                        <m:ctrlPr>
                          <a:rPr lang="en-US" i="1">
                            <a:solidFill>
                              <a:srgbClr val="000000"/>
                            </a:solidFill>
                            <a:latin typeface="Cambria Math" panose="02040503050406030204" pitchFamily="18" charset="0"/>
                            <a:ea typeface="Calibri"/>
                            <a:cs typeface="Calibri"/>
                            <a:sym typeface="Calibri"/>
                          </a:rPr>
                        </m:ctrlPr>
                      </m:dPr>
                      <m:e>
                        <m:r>
                          <a:rPr lang="en-US" i="1">
                            <a:solidFill>
                              <a:srgbClr val="000000"/>
                            </a:solidFill>
                            <a:latin typeface="Cambria Math" panose="02040503050406030204" pitchFamily="18" charset="0"/>
                            <a:ea typeface="Cambria Math" panose="02040503050406030204" pitchFamily="18" charset="0"/>
                            <a:sym typeface="Calibri"/>
                          </a:rPr>
                          <m:t>𝜃</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𝜙</m:t>
                        </m:r>
                      </m:e>
                    </m:d>
                    <m:r>
                      <a:rPr lang="en-US" i="1">
                        <a:solidFill>
                          <a:srgbClr val="000000"/>
                        </a:solidFill>
                        <a:latin typeface="Cambria Math" panose="02040503050406030204" pitchFamily="18" charset="0"/>
                        <a:ea typeface="Cambria Math" panose="02040503050406030204" pitchFamily="18" charset="0"/>
                        <a:sym typeface="Calibri"/>
                      </a:rPr>
                      <m:t>= </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𝑆</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𝜃</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𝜙</m:t>
                        </m:r>
                        <m:r>
                          <a:rPr lang="en-US" i="1">
                            <a:solidFill>
                              <a:srgbClr val="000000"/>
                            </a:solidFill>
                            <a:latin typeface="Cambria Math" panose="02040503050406030204" pitchFamily="18" charset="0"/>
                            <a:ea typeface="Cambria Math" panose="02040503050406030204" pitchFamily="18" charset="0"/>
                            <a:sym typeface="Calibri"/>
                          </a:rPr>
                          <m:t>)</m:t>
                        </m:r>
                      </m:num>
                      <m:den>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𝑆</m:t>
                            </m:r>
                          </m:e>
                          <m:sub>
                            <m:r>
                              <a:rPr lang="en-US" i="1">
                                <a:solidFill>
                                  <a:srgbClr val="000000"/>
                                </a:solidFill>
                                <a:latin typeface="Cambria Math" panose="02040503050406030204" pitchFamily="18" charset="0"/>
                                <a:ea typeface="Cambria Math" panose="02040503050406030204" pitchFamily="18" charset="0"/>
                                <a:sym typeface="Calibri"/>
                              </a:rPr>
                              <m:t>𝑟</m:t>
                            </m:r>
                          </m:sub>
                        </m:sSub>
                      </m:den>
                    </m:f>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𝑆</m:t>
                    </m:r>
                    <m:d>
                      <m:dPr>
                        <m:ctrlPr>
                          <a:rPr lang="en-US" i="1">
                            <a:solidFill>
                              <a:srgbClr val="000000"/>
                            </a:solidFill>
                            <a:latin typeface="Cambria Math" panose="02040503050406030204" pitchFamily="18" charset="0"/>
                            <a:ea typeface="Calibri"/>
                            <a:cs typeface="Calibri"/>
                            <a:sym typeface="Calibri"/>
                          </a:rPr>
                        </m:ctrlPr>
                      </m:dPr>
                      <m:e>
                        <m:r>
                          <a:rPr lang="en-US" i="1">
                            <a:solidFill>
                              <a:srgbClr val="000000"/>
                            </a:solidFill>
                            <a:latin typeface="Cambria Math" panose="02040503050406030204" pitchFamily="18" charset="0"/>
                            <a:ea typeface="Cambria Math" panose="02040503050406030204" pitchFamily="18" charset="0"/>
                            <a:sym typeface="Calibri"/>
                          </a:rPr>
                          <m:t>𝜃</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𝜙</m:t>
                        </m:r>
                      </m:e>
                    </m:d>
                  </m:oMath>
                </a14:m>
                <a:r>
                  <a:rPr lang="en-US" dirty="0">
                    <a:solidFill>
                      <a:srgbClr val="000000"/>
                    </a:solidFill>
                    <a:latin typeface="Calibri"/>
                    <a:ea typeface="Calibri"/>
                    <a:cs typeface="Calibri"/>
                    <a:sym typeface="Calibri"/>
                  </a:rPr>
                  <a:t> is just the Poynting vector</a:t>
                </a:r>
              </a:p>
              <a:p>
                <a:pPr marL="285750" indent="-285750" defTabSz="457200" latinLnBrk="1" hangingPunct="0">
                  <a:buFont typeface="Arial" panose="020B0604020202020204" pitchFamily="34" charset="0"/>
                  <a:buChar char="•"/>
                </a:pPr>
                <a:r>
                  <a:rPr lang="en-US" dirty="0">
                    <a:solidFill>
                      <a:srgbClr val="000000"/>
                    </a:solidFill>
                  </a:rPr>
                  <a:t>For isotropic reference: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𝑆</m:t>
                        </m:r>
                      </m:e>
                      <m:sub>
                        <m:r>
                          <a:rPr lang="en-US" b="0" i="1" smtClean="0">
                            <a:solidFill>
                              <a:srgbClr val="000000"/>
                            </a:solidFill>
                            <a:latin typeface="Cambria Math" panose="02040503050406030204" pitchFamily="18" charset="0"/>
                          </a:rPr>
                          <m:t>𝑖</m:t>
                        </m:r>
                      </m:sub>
                    </m:sSub>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num>
                      <m:den>
                        <m:r>
                          <a:rPr lang="en-US" b="0" i="1" smtClean="0">
                            <a:solidFill>
                              <a:srgbClr val="000000"/>
                            </a:solidFill>
                            <a:latin typeface="Cambria Math" panose="02040503050406030204" pitchFamily="18" charset="0"/>
                          </a:rPr>
                          <m:t>4</m:t>
                        </m:r>
                        <m:r>
                          <a:rPr lang="en-US" b="0" i="1" smtClean="0">
                            <a:solidFill>
                              <a:srgbClr val="000000"/>
                            </a:solidFill>
                            <a:latin typeface="Cambria Math" panose="02040503050406030204" pitchFamily="18" charset="0"/>
                            <a:ea typeface="Cambria Math" panose="02040503050406030204" pitchFamily="18" charset="0"/>
                          </a:rPr>
                          <m:t>𝜋</m:t>
                        </m:r>
                        <m:sSup>
                          <m:sSupPr>
                            <m:ctrlPr>
                              <a:rPr lang="en-US" b="0" i="1" smtClean="0">
                                <a:solidFill>
                                  <a:srgbClr val="000000"/>
                                </a:solidFill>
                                <a:latin typeface="Cambria Math" panose="02040503050406030204" pitchFamily="18" charset="0"/>
                                <a:ea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𝑟</m:t>
                            </m:r>
                          </m:e>
                          <m:sup>
                            <m:r>
                              <a:rPr lang="en-US" b="0" i="1" smtClean="0">
                                <a:solidFill>
                                  <a:srgbClr val="000000"/>
                                </a:solidFill>
                                <a:latin typeface="Cambria Math" panose="02040503050406030204" pitchFamily="18" charset="0"/>
                                <a:ea typeface="Cambria Math" panose="02040503050406030204" pitchFamily="18" charset="0"/>
                              </a:rPr>
                              <m:t>2</m:t>
                            </m:r>
                          </m:sup>
                        </m:sSup>
                      </m:den>
                    </m:f>
                  </m:oMath>
                </a14:m>
                <a:r>
                  <a:rPr lang="en-US" dirty="0">
                    <a:solidFill>
                      <a:srgbClr val="000000"/>
                    </a:solidFill>
                  </a:rPr>
                  <a:t>, </a:t>
                </a:r>
                <a14:m>
                  <m:oMath xmlns:m="http://schemas.openxmlformats.org/officeDocument/2006/math">
                    <m:r>
                      <a:rPr lang="en-US" i="1">
                        <a:solidFill>
                          <a:srgbClr val="000000"/>
                        </a:solidFill>
                        <a:latin typeface="Cambria Math" panose="02040503050406030204" pitchFamily="18" charset="0"/>
                      </a:rPr>
                      <m:t>𝐺</m:t>
                    </m:r>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4</m:t>
                        </m:r>
                        <m:r>
                          <a:rPr lang="en-US" i="1">
                            <a:solidFill>
                              <a:srgbClr val="000000"/>
                            </a:solidFill>
                            <a:latin typeface="Cambria Math" panose="02040503050406030204" pitchFamily="18" charset="0"/>
                            <a:ea typeface="Cambria Math" panose="02040503050406030204" pitchFamily="18" charset="0"/>
                          </a:rPr>
                          <m:t>𝜋</m:t>
                        </m:r>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𝑟</m:t>
                            </m:r>
                          </m:e>
                          <m:sup>
                            <m:r>
                              <a:rPr lang="en-US" i="1">
                                <a:solidFill>
                                  <a:srgbClr val="000000"/>
                                </a:solidFill>
                                <a:latin typeface="Cambria Math" panose="02040503050406030204" pitchFamily="18" charset="0"/>
                                <a:ea typeface="Cambria Math" panose="02040503050406030204" pitchFamily="18" charset="0"/>
                              </a:rPr>
                              <m:t>2</m:t>
                            </m:r>
                          </m:sup>
                        </m:sSup>
                        <m:r>
                          <a:rPr lang="en-US" i="1">
                            <a:solidFill>
                              <a:srgbClr val="000000"/>
                            </a:solidFill>
                            <a:latin typeface="Cambria Math" panose="02040503050406030204" pitchFamily="18" charset="0"/>
                            <a:ea typeface="Cambria Math" panose="02040503050406030204" pitchFamily="18" charset="0"/>
                          </a:rPr>
                          <m:t>𝑆</m:t>
                        </m:r>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en>
                    </m:f>
                  </m:oMath>
                </a14:m>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nary>
                      <m:naryPr>
                        <m:limLoc m:val="undOvr"/>
                        <m:subHide m:val="on"/>
                        <m:supHide m:val="on"/>
                        <m:ctrlPr>
                          <a:rPr lang="en-US" i="1" smtClean="0">
                            <a:solidFill>
                              <a:srgbClr val="000000"/>
                            </a:solidFill>
                            <a:latin typeface="Cambria Math" panose="02040503050406030204" pitchFamily="18" charset="0"/>
                            <a:cs typeface="Calibri"/>
                            <a:sym typeface="Calibri"/>
                          </a:rPr>
                        </m:ctrlPr>
                      </m:naryPr>
                      <m:sub/>
                      <m:sup/>
                      <m:e>
                        <m:r>
                          <a:rPr lang="en-US" b="0" i="1" smtClean="0">
                            <a:solidFill>
                              <a:srgbClr val="000000"/>
                            </a:solidFill>
                            <a:latin typeface="Cambria Math" panose="02040503050406030204" pitchFamily="18" charset="0"/>
                            <a:cs typeface="Calibri"/>
                            <a:sym typeface="Calibri"/>
                          </a:rPr>
                          <m:t>𝐺</m:t>
                        </m:r>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cs typeface="Calibri"/>
                            <a:sym typeface="Calibri"/>
                          </a:rPr>
                          <m:t>𝑑</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e>
                    </m:nary>
                  </m:oMath>
                </a14:m>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80683" y="1216667"/>
                <a:ext cx="10887540" cy="4418586"/>
              </a:xfrm>
              <a:prstGeom prst="rect">
                <a:avLst/>
              </a:prstGeom>
              <a:blipFill>
                <a:blip r:embed="rId3"/>
                <a:stretch>
                  <a:fillRect l="-1397"/>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91</a:t>
            </a:fld>
            <a:endParaRPr lang="en-US" dirty="0"/>
          </a:p>
        </p:txBody>
      </p:sp>
    </p:spTree>
    <p:extLst>
      <p:ext uri="{BB962C8B-B14F-4D97-AF65-F5344CB8AC3E}">
        <p14:creationId xmlns:p14="http://schemas.microsoft.com/office/powerpoint/2010/main" val="40489997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Receiving Antenna</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05643" y="1479232"/>
                <a:ext cx="11079538" cy="519429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lvl="7" indent="-34290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h𝐸</m:t>
                    </m:r>
                  </m:oMath>
                </a14:m>
                <a:r>
                  <a:rPr lang="en-US" sz="2000" dirty="0">
                    <a:solidFill>
                      <a:srgbClr val="000000"/>
                    </a:solidFill>
                    <a:ea typeface="Cambria Math" panose="02040503050406030204" pitchFamily="18" charset="0"/>
                  </a:rPr>
                  <a:t>,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h</m:t>
                    </m:r>
                  </m:oMath>
                </a14:m>
                <a:r>
                  <a:rPr lang="en-US" sz="2000" dirty="0">
                    <a:solidFill>
                      <a:srgbClr val="000000"/>
                    </a:solidFill>
                    <a:ea typeface="Cambria Math" panose="02040503050406030204" pitchFamily="18" charset="0"/>
                  </a:rPr>
                  <a:t> is effective antenna length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h</m:t>
                    </m:r>
                    <m:r>
                      <a:rPr lang="en-US" sz="2000" i="1">
                        <a:solidFill>
                          <a:srgbClr val="000000"/>
                        </a:solidFill>
                        <a:latin typeface="Cambria Math" panose="02040503050406030204" pitchFamily="18" charset="0"/>
                        <a:ea typeface="Cambria Math" panose="02040503050406030204" pitchFamily="18" charset="0"/>
                      </a:rPr>
                      <m:t>= </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oMath>
                </a14:m>
                <a:r>
                  <a:rPr lang="en-US" sz="2000" dirty="0">
                    <a:solidFill>
                      <a:srgbClr val="000000"/>
                    </a:solidFill>
                    <a:ea typeface="Cambria Math" panose="02040503050406030204" pitchFamily="18" charset="0"/>
                  </a:rPr>
                  <a:t> for short antenna)</a:t>
                </a:r>
              </a:p>
              <a:p>
                <a:pPr marL="342900" lvl="7" indent="-342900" latinLnBrk="1" hangingPunct="0">
                  <a:spcBef>
                    <a:spcPts val="400"/>
                  </a:spcBef>
                  <a:buFont typeface="Arial" panose="020B0604020202020204" pitchFamily="34" charset="0"/>
                  <a:buChar char="•"/>
                </a:pPr>
                <a:r>
                  <a:rPr lang="en-US" sz="2000" dirty="0">
                    <a:solidFill>
                      <a:srgbClr val="000000"/>
                    </a:solidFill>
                    <a:ea typeface="Cambria Math" panose="02040503050406030204" pitchFamily="18" charset="0"/>
                  </a:rPr>
                  <a:t>For dipole: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𝐸</m:t>
                    </m:r>
                    <m:func>
                      <m:funcPr>
                        <m:ctrlPr>
                          <a:rPr lang="en-US" sz="2000" i="1">
                            <a:solidFill>
                              <a:srgbClr val="000000"/>
                            </a:solidFill>
                            <a:latin typeface="Cambria Math" panose="02040503050406030204" pitchFamily="18" charset="0"/>
                            <a:ea typeface="Cambria Math" panose="02040503050406030204" pitchFamily="18" charset="0"/>
                          </a:rPr>
                        </m:ctrlPr>
                      </m:funcPr>
                      <m:fName>
                        <m:r>
                          <m:rPr>
                            <m:sty m:val="p"/>
                          </m:rPr>
                          <a:rPr lang="en-US" sz="2000">
                            <a:solidFill>
                              <a:srgbClr val="000000"/>
                            </a:solidFill>
                            <a:latin typeface="Cambria Math" panose="02040503050406030204" pitchFamily="18" charset="0"/>
                            <a:ea typeface="Cambria Math" panose="02040503050406030204" pitchFamily="18" charset="0"/>
                          </a:rPr>
                          <m:t>sin</m:t>
                        </m:r>
                      </m:fName>
                      <m:e>
                        <m:d>
                          <m:dPr>
                            <m:ctrlPr>
                              <a:rPr lang="en-US" sz="2000" i="1">
                                <a:solidFill>
                                  <a:srgbClr val="000000"/>
                                </a:solidFill>
                                <a:latin typeface="Cambria Math" panose="02040503050406030204" pitchFamily="18" charset="0"/>
                                <a:ea typeface="Cambria Math" panose="02040503050406030204" pitchFamily="18" charset="0"/>
                              </a:rPr>
                            </m:ctrlPr>
                          </m:dPr>
                          <m:e>
                            <m:r>
                              <a:rPr lang="en-US" sz="2000" i="1">
                                <a:solidFill>
                                  <a:srgbClr val="000000"/>
                                </a:solidFill>
                                <a:latin typeface="Cambria Math" panose="02040503050406030204" pitchFamily="18" charset="0"/>
                                <a:ea typeface="Cambria Math" panose="02040503050406030204" pitchFamily="18" charset="0"/>
                              </a:rPr>
                              <m:t>𝜃</m:t>
                            </m:r>
                          </m:e>
                        </m:d>
                      </m:e>
                    </m:func>
                  </m:oMath>
                </a14:m>
                <a:endParaRPr lang="en-US" sz="2000" i="1" dirty="0">
                  <a:solidFill>
                    <a:srgbClr val="000000"/>
                  </a:solidFill>
                  <a:latin typeface="Cambria Math" panose="02040503050406030204" pitchFamily="18" charset="0"/>
                  <a:ea typeface="Cambria Math" panose="02040503050406030204" pitchFamily="18" charset="0"/>
                </a:endParaRPr>
              </a:p>
              <a:p>
                <a:pPr marL="342900" lvl="7" indent="-34290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dirty="0">
                        <a:solidFill>
                          <a:srgbClr val="000000"/>
                        </a:solidFill>
                        <a:latin typeface="Cambria Math" panose="02040503050406030204" pitchFamily="18" charset="0"/>
                        <a:ea typeface="Cambria Math" panose="02040503050406030204" pitchFamily="18" charset="0"/>
                      </a:rPr>
                      <m:t>= </m:t>
                    </m:r>
                    <m:f>
                      <m:fPr>
                        <m:ctrlPr>
                          <a:rPr lang="en-US" sz="2000" i="1" dirty="0">
                            <a:solidFill>
                              <a:srgbClr val="000000"/>
                            </a:solidFill>
                            <a:latin typeface="Cambria Math" panose="02040503050406030204" pitchFamily="18" charset="0"/>
                            <a:ea typeface="Cambria Math" panose="02040503050406030204" pitchFamily="18" charset="0"/>
                          </a:rPr>
                        </m:ctrlPr>
                      </m:fPr>
                      <m:num>
                        <m:sSub>
                          <m:sSubPr>
                            <m:ctrlPr>
                              <a:rPr lang="en-US" sz="2000" i="1" dirty="0">
                                <a:solidFill>
                                  <a:srgbClr val="000000"/>
                                </a:solidFill>
                                <a:latin typeface="Cambria Math" panose="02040503050406030204" pitchFamily="18" charset="0"/>
                                <a:ea typeface="Cambria Math" panose="02040503050406030204" pitchFamily="18" charset="0"/>
                              </a:rPr>
                            </m:ctrlPr>
                          </m:sSubPr>
                          <m:e>
                            <m:r>
                              <a:rPr lang="en-US" sz="2000" i="1" dirty="0">
                                <a:solidFill>
                                  <a:srgbClr val="000000"/>
                                </a:solidFill>
                                <a:latin typeface="Cambria Math" panose="02040503050406030204" pitchFamily="18" charset="0"/>
                                <a:ea typeface="Cambria Math" panose="02040503050406030204" pitchFamily="18" charset="0"/>
                              </a:rPr>
                              <m:t>𝑃</m:t>
                            </m:r>
                          </m:e>
                          <m:sub>
                            <m:r>
                              <a:rPr lang="en-US" sz="2000" i="1" dirty="0">
                                <a:solidFill>
                                  <a:srgbClr val="000000"/>
                                </a:solidFill>
                                <a:latin typeface="Cambria Math" panose="02040503050406030204" pitchFamily="18" charset="0"/>
                                <a:ea typeface="Cambria Math" panose="02040503050406030204" pitchFamily="18" charset="0"/>
                              </a:rPr>
                              <m:t>𝑟</m:t>
                            </m:r>
                          </m:sub>
                        </m:sSub>
                      </m:num>
                      <m:den>
                        <m:r>
                          <a:rPr lang="en-US" sz="2000" i="1" dirty="0">
                            <a:solidFill>
                              <a:srgbClr val="000000"/>
                            </a:solidFill>
                            <a:latin typeface="Cambria Math" panose="02040503050406030204" pitchFamily="18" charset="0"/>
                            <a:ea typeface="Cambria Math" panose="02040503050406030204" pitchFamily="18" charset="0"/>
                          </a:rPr>
                          <m:t>𝑆</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𝜙</m:t>
                        </m:r>
                        <m:r>
                          <a:rPr lang="en-US" sz="2000" i="1" dirty="0">
                            <a:solidFill>
                              <a:srgbClr val="000000"/>
                            </a:solidFill>
                            <a:latin typeface="Cambria Math" panose="02040503050406030204" pitchFamily="18" charset="0"/>
                            <a:ea typeface="Cambria Math" panose="02040503050406030204" pitchFamily="18" charset="0"/>
                          </a:rPr>
                          <m:t>)</m:t>
                        </m:r>
                      </m:den>
                    </m:f>
                  </m:oMath>
                </a14:m>
                <a:r>
                  <a:rPr lang="en-US" sz="2000" i="1" dirty="0">
                    <a:solidFill>
                      <a:srgbClr val="000000"/>
                    </a:solidFill>
                    <a:latin typeface="Cambria Math" panose="02040503050406030204" pitchFamily="18" charset="0"/>
                  </a:rPr>
                  <a:t> .   </a:t>
                </a:r>
                <a:r>
                  <a:rPr lang="en-US" sz="2000" dirty="0">
                    <a:solidFill>
                      <a:srgbClr val="000000"/>
                    </a:solidFill>
                    <a:latin typeface="Calibri" panose="020F0502020204030204" pitchFamily="34" charset="0"/>
                    <a:cs typeface="Calibri" panose="020F0502020204030204" pitchFamily="34" charset="0"/>
                  </a:rPr>
                  <a:t>This is the definition of the effective area,  </a:t>
                </a:r>
                <a14:m>
                  <m:oMath xmlns:m="http://schemas.openxmlformats.org/officeDocument/2006/math">
                    <m:r>
                      <a:rPr lang="en-US" sz="2000" i="1">
                        <a:solidFill>
                          <a:srgbClr val="000000"/>
                        </a:solidFill>
                        <a:latin typeface="Cambria Math" panose="02040503050406030204" pitchFamily="18" charset="0"/>
                      </a:rPr>
                      <m:t>𝐴</m:t>
                    </m:r>
                  </m:oMath>
                </a14:m>
                <a:r>
                  <a:rPr lang="en-US" sz="2000" dirty="0">
                    <a:solidFill>
                      <a:srgbClr val="000000"/>
                    </a:solidFill>
                    <a:latin typeface="Calibri" panose="020F0502020204030204" pitchFamily="34" charset="0"/>
                    <a:cs typeface="Calibri" panose="020F0502020204030204" pitchFamily="34" charset="0"/>
                  </a:rPr>
                  <a:t>.</a:t>
                </a:r>
              </a:p>
              <a:p>
                <a:pPr marL="342900" lvl="2" indent="-342900" latinLnBrk="1" hangingPunct="0">
                  <a:buFont typeface="Arial" panose="020B0604020202020204" pitchFamily="34" charset="0"/>
                  <a:buChar char="•"/>
                </a:pPr>
                <a:r>
                  <a:rPr lang="en-US" sz="2000" dirty="0">
                    <a:solidFill>
                      <a:srgbClr val="000000"/>
                    </a:solidFill>
                    <a:latin typeface="Calibri" panose="020F0502020204030204" pitchFamily="34" charset="0"/>
                    <a:cs typeface="Calibri" panose="020F0502020204030204" pitchFamily="34" charset="0"/>
                  </a:rPr>
                  <a:t>By reciprocity,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dirty="0">
                        <a:solidFill>
                          <a:srgbClr val="000000"/>
                        </a:solidFill>
                        <a:latin typeface="Cambria Math" panose="02040503050406030204" pitchFamily="18" charset="0"/>
                        <a:ea typeface="Cambria Math" panose="02040503050406030204" pitchFamily="18" charset="0"/>
                      </a:rPr>
                      <m:t>= </m:t>
                    </m:r>
                    <m:f>
                      <m:fPr>
                        <m:ctrlPr>
                          <a:rPr lang="en-US" sz="2000" i="1" dirty="0">
                            <a:solidFill>
                              <a:srgbClr val="000000"/>
                            </a:solidFill>
                            <a:latin typeface="Cambria Math" panose="02040503050406030204" pitchFamily="18" charset="0"/>
                            <a:ea typeface="Cambria Math" panose="02040503050406030204" pitchFamily="18" charset="0"/>
                          </a:rPr>
                        </m:ctrlPr>
                      </m:fPr>
                      <m:num>
                        <m:sSup>
                          <m:sSupPr>
                            <m:ctrlPr>
                              <a:rPr lang="en-US" sz="2000" i="1" dirty="0">
                                <a:solidFill>
                                  <a:srgbClr val="000000"/>
                                </a:solidFill>
                                <a:latin typeface="Cambria Math" panose="02040503050406030204" pitchFamily="18" charset="0"/>
                                <a:ea typeface="Cambria Math" panose="02040503050406030204" pitchFamily="18" charset="0"/>
                              </a:rPr>
                            </m:ctrlPr>
                          </m:sSupPr>
                          <m:e>
                            <m:r>
                              <a:rPr lang="en-US" sz="2000" i="1" dirty="0">
                                <a:solidFill>
                                  <a:srgbClr val="000000"/>
                                </a:solidFill>
                                <a:latin typeface="Cambria Math" panose="02040503050406030204" pitchFamily="18" charset="0"/>
                                <a:ea typeface="Cambria Math" panose="02040503050406030204" pitchFamily="18" charset="0"/>
                              </a:rPr>
                              <m:t>𝜆</m:t>
                            </m:r>
                          </m:e>
                          <m:sup>
                            <m:r>
                              <a:rPr lang="en-US" sz="2000" i="1" dirty="0">
                                <a:solidFill>
                                  <a:srgbClr val="000000"/>
                                </a:solidFill>
                                <a:latin typeface="Cambria Math" panose="02040503050406030204" pitchFamily="18" charset="0"/>
                                <a:ea typeface="Cambria Math" panose="02040503050406030204" pitchFamily="18" charset="0"/>
                              </a:rPr>
                              <m:t>2</m:t>
                            </m:r>
                          </m:sup>
                        </m:sSup>
                      </m:num>
                      <m:den>
                        <m:r>
                          <a:rPr lang="en-US" sz="2000" i="1" dirty="0">
                            <a:solidFill>
                              <a:srgbClr val="000000"/>
                            </a:solidFill>
                            <a:latin typeface="Cambria Math" panose="02040503050406030204" pitchFamily="18" charset="0"/>
                            <a:ea typeface="Cambria Math" panose="02040503050406030204" pitchFamily="18" charset="0"/>
                          </a:rPr>
                          <m:t>4</m:t>
                        </m:r>
                        <m:r>
                          <a:rPr lang="en-US" sz="2000" i="1" dirty="0">
                            <a:solidFill>
                              <a:srgbClr val="000000"/>
                            </a:solidFill>
                            <a:latin typeface="Cambria Math" panose="02040503050406030204" pitchFamily="18" charset="0"/>
                            <a:ea typeface="Cambria Math" panose="02040503050406030204" pitchFamily="18" charset="0"/>
                          </a:rPr>
                          <m:t>𝜋</m:t>
                        </m:r>
                      </m:den>
                    </m:f>
                    <m:r>
                      <a:rPr lang="en-US" sz="2000" i="1" dirty="0">
                        <a:solidFill>
                          <a:srgbClr val="000000"/>
                        </a:solidFill>
                        <a:latin typeface="Cambria Math" panose="02040503050406030204" pitchFamily="18" charset="0"/>
                        <a:ea typeface="Cambria Math" panose="02040503050406030204" pitchFamily="18" charset="0"/>
                      </a:rPr>
                      <m:t>𝐺</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𝑉</m:t>
                                </m:r>
                              </m:e>
                              <m:sub>
                                <m:r>
                                  <a:rPr lang="en-US" sz="2000" i="1">
                                    <a:solidFill>
                                      <a:srgbClr val="000000"/>
                                    </a:solidFill>
                                    <a:latin typeface="Cambria Math" panose="02040503050406030204" pitchFamily="18" charset="0"/>
                                    <a:cs typeface="Calibri" panose="020F0502020204030204" pitchFamily="34" charset="0"/>
                                  </a:rPr>
                                  <m:t>0</m:t>
                                </m:r>
                              </m:sub>
                            </m:sSub>
                            <m:r>
                              <a:rPr lang="en-US" sz="2000" i="1">
                                <a:solidFill>
                                  <a:srgbClr val="000000"/>
                                </a:solidFill>
                                <a:latin typeface="Cambria Math" panose="02040503050406030204" pitchFamily="18" charset="0"/>
                                <a:cs typeface="Calibri" panose="020F0502020204030204" pitchFamily="34" charset="0"/>
                              </a:rPr>
                              <m:t>|</m:t>
                            </m:r>
                          </m:e>
                          <m:sup>
                            <m:r>
                              <a:rPr lang="en-US" sz="2000" i="1">
                                <a:solidFill>
                                  <a:srgbClr val="000000"/>
                                </a:solidFill>
                                <a:latin typeface="Cambria Math" panose="02040503050406030204" pitchFamily="18" charset="0"/>
                                <a:cs typeface="Calibri" panose="020F0502020204030204" pitchFamily="34" charset="0"/>
                              </a:rPr>
                              <m:t>2</m:t>
                            </m:r>
                          </m:sup>
                        </m:sSup>
                      </m:num>
                      <m:den>
                        <m:r>
                          <a:rPr lang="en-US" sz="2000" i="1">
                            <a:solidFill>
                              <a:srgbClr val="000000"/>
                            </a:solidFill>
                            <a:latin typeface="Cambria Math" panose="02040503050406030204" pitchFamily="18" charset="0"/>
                            <a:cs typeface="Calibri" panose="020F0502020204030204" pitchFamily="34" charset="0"/>
                          </a:rPr>
                          <m:t>8</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𝑅</m:t>
                            </m:r>
                          </m:e>
                          <m:sub>
                            <m:r>
                              <a:rPr lang="en-US" sz="2000" i="1">
                                <a:solidFill>
                                  <a:srgbClr val="000000"/>
                                </a:solidFill>
                                <a:latin typeface="Cambria Math" panose="02040503050406030204" pitchFamily="18" charset="0"/>
                                <a:cs typeface="Calibri" panose="020F0502020204030204" pitchFamily="34" charset="0"/>
                              </a:rPr>
                              <m:t>𝑎</m:t>
                            </m:r>
                          </m:sub>
                        </m:sSub>
                      </m:den>
                    </m:f>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h𝐸</m:t>
                            </m:r>
                            <m:r>
                              <a:rPr lang="en-US" sz="2000" i="1">
                                <a:solidFill>
                                  <a:srgbClr val="000000"/>
                                </a:solidFill>
                                <a:latin typeface="Cambria Math" panose="02040503050406030204" pitchFamily="18" charset="0"/>
                                <a:cs typeface="Calibri" panose="020F0502020204030204" pitchFamily="34" charset="0"/>
                              </a:rPr>
                              <m:t>|</m:t>
                            </m:r>
                          </m:e>
                          <m:sup>
                            <m:r>
                              <a:rPr lang="en-US" sz="2000" i="1">
                                <a:solidFill>
                                  <a:srgbClr val="000000"/>
                                </a:solidFill>
                                <a:latin typeface="Cambria Math" panose="02040503050406030204" pitchFamily="18" charset="0"/>
                                <a:cs typeface="Calibri" panose="020F0502020204030204" pitchFamily="34" charset="0"/>
                              </a:rPr>
                              <m:t>2</m:t>
                            </m:r>
                          </m:sup>
                        </m:sSup>
                      </m:num>
                      <m:den>
                        <m:r>
                          <a:rPr lang="en-US" sz="2000" i="1">
                            <a:solidFill>
                              <a:srgbClr val="000000"/>
                            </a:solidFill>
                            <a:latin typeface="Cambria Math" panose="02040503050406030204" pitchFamily="18" charset="0"/>
                            <a:cs typeface="Calibri" panose="020F0502020204030204" pitchFamily="34" charset="0"/>
                          </a:rPr>
                          <m:t>8</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𝑅</m:t>
                            </m:r>
                          </m:e>
                          <m:sub>
                            <m:r>
                              <a:rPr lang="en-US" sz="2000" i="1">
                                <a:solidFill>
                                  <a:srgbClr val="000000"/>
                                </a:solidFill>
                                <a:latin typeface="Cambria Math" panose="02040503050406030204" pitchFamily="18" charset="0"/>
                                <a:cs typeface="Calibri" panose="020F0502020204030204" pitchFamily="34" charset="0"/>
                              </a:rPr>
                              <m:t>𝑎</m:t>
                            </m:r>
                          </m:sub>
                        </m:sSub>
                      </m:den>
                    </m:f>
                  </m:oMath>
                </a14:m>
                <a:r>
                  <a:rPr lang="en-US" sz="2000" dirty="0">
                    <a:solidFill>
                      <a:srgbClr val="000000"/>
                    </a:solidFill>
                    <a:latin typeface="Calibri" panose="020F0502020204030204" pitchFamily="34" charset="0"/>
                    <a:cs typeface="Calibri" panose="020F0502020204030204" pitchFamily="34" charset="0"/>
                  </a:rPr>
                  <a:t>, so </a:t>
                </a: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r>
                          <a:rPr lang="en-US" sz="2000" i="1">
                            <a:solidFill>
                              <a:srgbClr val="000000"/>
                            </a:solidFill>
                            <a:latin typeface="Cambria Math" panose="02040503050406030204" pitchFamily="18" charset="0"/>
                            <a:cs typeface="Calibri" panose="020F0502020204030204" pitchFamily="34" charset="0"/>
                          </a:rPr>
                          <m:t>𝑆</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oMath>
                </a14:m>
                <a:endParaRPr lang="en-US" sz="2000" dirty="0">
                  <a:solidFill>
                    <a:srgbClr val="000000"/>
                  </a:solidFill>
                  <a:latin typeface="Calibri" panose="020F0502020204030204" pitchFamily="34" charset="0"/>
                  <a:cs typeface="Calibri" panose="020F0502020204030204" pitchFamily="34" charset="0"/>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05643" y="1479232"/>
                <a:ext cx="11079538" cy="5194297"/>
              </a:xfrm>
              <a:prstGeom prst="rect">
                <a:avLst/>
              </a:prstGeom>
              <a:blipFill>
                <a:blip r:embed="rId3"/>
                <a:stretch>
                  <a:fillRect l="-915"/>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92</a:t>
            </a:fld>
            <a:endParaRPr lang="en-US"/>
          </a:p>
        </p:txBody>
      </p:sp>
      <p:sp>
        <p:nvSpPr>
          <p:cNvPr id="6" name="Rectangle 5">
            <a:extLst>
              <a:ext uri="{FF2B5EF4-FFF2-40B4-BE49-F238E27FC236}">
                <a16:creationId xmlns:a16="http://schemas.microsoft.com/office/drawing/2014/main" id="{475F660F-D7A6-EB49-B742-88992D84BB2E}"/>
              </a:ext>
            </a:extLst>
          </p:cNvPr>
          <p:cNvSpPr/>
          <p:nvPr/>
        </p:nvSpPr>
        <p:spPr>
          <a:xfrm>
            <a:off x="8547198" y="1861066"/>
            <a:ext cx="3390672" cy="369332"/>
          </a:xfrm>
          <a:prstGeom prst="rect">
            <a:avLst/>
          </a:prstGeom>
        </p:spPr>
        <p:txBody>
          <a:bodyPr wrap="none">
            <a:spAutoFit/>
          </a:bodyPr>
          <a:lstStyle/>
          <a:p>
            <a:r>
              <a:rPr lang="en-US" dirty="0"/>
              <a:t>Dipole Thevenin equivalent circuit</a:t>
            </a:r>
          </a:p>
        </p:txBody>
      </p:sp>
      <p:grpSp>
        <p:nvGrpSpPr>
          <p:cNvPr id="7" name="Group 6">
            <a:extLst>
              <a:ext uri="{FF2B5EF4-FFF2-40B4-BE49-F238E27FC236}">
                <a16:creationId xmlns:a16="http://schemas.microsoft.com/office/drawing/2014/main" id="{7C06D981-B501-7F48-87C2-4CD44752D5B1}"/>
              </a:ext>
            </a:extLst>
          </p:cNvPr>
          <p:cNvGrpSpPr/>
          <p:nvPr/>
        </p:nvGrpSpPr>
        <p:grpSpPr>
          <a:xfrm>
            <a:off x="8898643" y="2578876"/>
            <a:ext cx="2827358" cy="2505853"/>
            <a:chOff x="7840642" y="1776392"/>
            <a:chExt cx="2827358" cy="2505853"/>
          </a:xfrm>
        </p:grpSpPr>
        <p:grpSp>
          <p:nvGrpSpPr>
            <p:cNvPr id="8" name="Group 7">
              <a:extLst>
                <a:ext uri="{FF2B5EF4-FFF2-40B4-BE49-F238E27FC236}">
                  <a16:creationId xmlns:a16="http://schemas.microsoft.com/office/drawing/2014/main" id="{9BC82839-9604-5E40-A8B2-4BD475DCF5B3}"/>
                </a:ext>
              </a:extLst>
            </p:cNvPr>
            <p:cNvGrpSpPr/>
            <p:nvPr/>
          </p:nvGrpSpPr>
          <p:grpSpPr>
            <a:xfrm>
              <a:off x="7840642" y="3186445"/>
              <a:ext cx="543906" cy="523218"/>
              <a:chOff x="7097485" y="3674605"/>
              <a:chExt cx="548640" cy="548640"/>
            </a:xfrm>
          </p:grpSpPr>
          <p:sp>
            <p:nvSpPr>
              <p:cNvPr id="24" name="Freeform 23">
                <a:extLst>
                  <a:ext uri="{FF2B5EF4-FFF2-40B4-BE49-F238E27FC236}">
                    <a16:creationId xmlns:a16="http://schemas.microsoft.com/office/drawing/2014/main" id="{C38F432A-614E-F144-AFB5-DB8EE8BE7CC6}"/>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5" name="Oval 24">
                <a:extLst>
                  <a:ext uri="{FF2B5EF4-FFF2-40B4-BE49-F238E27FC236}">
                    <a16:creationId xmlns:a16="http://schemas.microsoft.com/office/drawing/2014/main" id="{DC6EC889-30F5-E24C-8F53-402D928ACCA1}"/>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9" name="Freeform 8">
              <a:extLst>
                <a:ext uri="{FF2B5EF4-FFF2-40B4-BE49-F238E27FC236}">
                  <a16:creationId xmlns:a16="http://schemas.microsoft.com/office/drawing/2014/main" id="{D80795F6-B2D6-9147-9730-6AA0B034C0D0}"/>
                </a:ext>
              </a:extLst>
            </p:cNvPr>
            <p:cNvSpPr>
              <a:spLocks noChangeAspect="1"/>
            </p:cNvSpPr>
            <p:nvPr/>
          </p:nvSpPr>
          <p:spPr bwMode="auto">
            <a:xfrm>
              <a:off x="8042995" y="242444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 name="Group 210">
              <a:extLst>
                <a:ext uri="{FF2B5EF4-FFF2-40B4-BE49-F238E27FC236}">
                  <a16:creationId xmlns:a16="http://schemas.microsoft.com/office/drawing/2014/main" id="{CE80F29A-EBC9-D341-BEE0-A8F2D3F45D60}"/>
                </a:ext>
              </a:extLst>
            </p:cNvPr>
            <p:cNvGrpSpPr>
              <a:grpSpLocks/>
            </p:cNvGrpSpPr>
            <p:nvPr/>
          </p:nvGrpSpPr>
          <p:grpSpPr bwMode="auto">
            <a:xfrm>
              <a:off x="7966795" y="1802829"/>
              <a:ext cx="304800" cy="762000"/>
              <a:chOff x="3216" y="1728"/>
              <a:chExt cx="192" cy="480"/>
            </a:xfrm>
          </p:grpSpPr>
          <p:sp>
            <p:nvSpPr>
              <p:cNvPr id="20" name="Line 8">
                <a:extLst>
                  <a:ext uri="{FF2B5EF4-FFF2-40B4-BE49-F238E27FC236}">
                    <a16:creationId xmlns:a16="http://schemas.microsoft.com/office/drawing/2014/main" id="{05BAE519-0A74-244C-B54A-06086EF5288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9">
                <a:extLst>
                  <a:ext uri="{FF2B5EF4-FFF2-40B4-BE49-F238E27FC236}">
                    <a16:creationId xmlns:a16="http://schemas.microsoft.com/office/drawing/2014/main" id="{07AAED18-4CDA-C548-A2F2-553476EEBCC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
                <a:extLst>
                  <a:ext uri="{FF2B5EF4-FFF2-40B4-BE49-F238E27FC236}">
                    <a16:creationId xmlns:a16="http://schemas.microsoft.com/office/drawing/2014/main" id="{F25B6832-44AD-ED4B-92DA-775E11F9193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
                <a:extLst>
                  <a:ext uri="{FF2B5EF4-FFF2-40B4-BE49-F238E27FC236}">
                    <a16:creationId xmlns:a16="http://schemas.microsoft.com/office/drawing/2014/main" id="{389390C7-4F2B-A242-8C4D-56451EE93AF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 name="TextBox 11">
              <a:extLst>
                <a:ext uri="{FF2B5EF4-FFF2-40B4-BE49-F238E27FC236}">
                  <a16:creationId xmlns:a16="http://schemas.microsoft.com/office/drawing/2014/main" id="{0A075D93-A97D-954B-9BE2-7F8035C9E5D6}"/>
                </a:ext>
              </a:extLst>
            </p:cNvPr>
            <p:cNvSpPr txBox="1"/>
            <p:nvPr/>
          </p:nvSpPr>
          <p:spPr>
            <a:xfrm>
              <a:off x="8347795" y="2020619"/>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p>
          </p:txBody>
        </p:sp>
        <p:sp>
          <p:nvSpPr>
            <p:cNvPr id="13" name="TextBox 12">
              <a:extLst>
                <a:ext uri="{FF2B5EF4-FFF2-40B4-BE49-F238E27FC236}">
                  <a16:creationId xmlns:a16="http://schemas.microsoft.com/office/drawing/2014/main" id="{7E29A758-E96C-2F44-B0CB-6EAC3F210142}"/>
                </a:ext>
              </a:extLst>
            </p:cNvPr>
            <p:cNvSpPr txBox="1"/>
            <p:nvPr/>
          </p:nvSpPr>
          <p:spPr>
            <a:xfrm>
              <a:off x="8347795" y="2658424"/>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dirty="0">
                <a:solidFill>
                  <a:srgbClr val="000000"/>
                </a:solidFill>
                <a:latin typeface="Calibri"/>
                <a:ea typeface="Calibri"/>
                <a:cs typeface="Calibri"/>
                <a:sym typeface="Calibri"/>
              </a:endParaRPr>
            </a:p>
          </p:txBody>
        </p:sp>
        <p:cxnSp>
          <p:nvCxnSpPr>
            <p:cNvPr id="14" name="Straight Connector 13">
              <a:extLst>
                <a:ext uri="{FF2B5EF4-FFF2-40B4-BE49-F238E27FC236}">
                  <a16:creationId xmlns:a16="http://schemas.microsoft.com/office/drawing/2014/main" id="{D652CC87-5BB9-2249-979F-71AA23F4A910}"/>
                </a:ext>
              </a:extLst>
            </p:cNvPr>
            <p:cNvCxnSpPr>
              <a:cxnSpLocks/>
            </p:cNvCxnSpPr>
            <p:nvPr/>
          </p:nvCxnSpPr>
          <p:spPr>
            <a:xfrm flipH="1">
              <a:off x="8120697" y="3718509"/>
              <a:ext cx="1" cy="5072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 name="Straight Connector 14">
              <a:extLst>
                <a:ext uri="{FF2B5EF4-FFF2-40B4-BE49-F238E27FC236}">
                  <a16:creationId xmlns:a16="http://schemas.microsoft.com/office/drawing/2014/main" id="{49108D76-5E85-3543-ABB5-680E8E6E4112}"/>
                </a:ext>
              </a:extLst>
            </p:cNvPr>
            <p:cNvCxnSpPr>
              <a:cxnSpLocks/>
            </p:cNvCxnSpPr>
            <p:nvPr/>
          </p:nvCxnSpPr>
          <p:spPr>
            <a:xfrm flipH="1" flipV="1">
              <a:off x="8119196" y="4225796"/>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00E6EBF8-67F5-EC4E-B23F-E4C44EC9E00C}"/>
                </a:ext>
              </a:extLst>
            </p:cNvPr>
            <p:cNvCxnSpPr>
              <a:cxnSpLocks/>
            </p:cNvCxnSpPr>
            <p:nvPr/>
          </p:nvCxnSpPr>
          <p:spPr>
            <a:xfrm flipH="1" flipV="1">
              <a:off x="8112596" y="1803369"/>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 name="Oval 16">
              <a:extLst>
                <a:ext uri="{FF2B5EF4-FFF2-40B4-BE49-F238E27FC236}">
                  <a16:creationId xmlns:a16="http://schemas.microsoft.com/office/drawing/2014/main" id="{87E6AD9A-AD9A-8545-877D-E4A834693F80}"/>
                </a:ext>
              </a:extLst>
            </p:cNvPr>
            <p:cNvSpPr/>
            <p:nvPr/>
          </p:nvSpPr>
          <p:spPr>
            <a:xfrm>
              <a:off x="9884554" y="419080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1F483BE3-054D-5943-9FBA-059EB597B68D}"/>
                </a:ext>
              </a:extLst>
            </p:cNvPr>
            <p:cNvSpPr/>
            <p:nvPr/>
          </p:nvSpPr>
          <p:spPr>
            <a:xfrm>
              <a:off x="9898727" y="177639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C8B3A8B-2829-6843-8AAC-FA6DEFA2E47B}"/>
                    </a:ext>
                  </a:extLst>
                </p:cNvPr>
                <p:cNvSpPr txBox="1"/>
                <p:nvPr/>
              </p:nvSpPr>
              <p:spPr>
                <a:xfrm>
                  <a:off x="8623220" y="3193194"/>
                  <a:ext cx="2044780" cy="89344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𝐸𝑙</m:t>
                            </m:r>
                          </m:num>
                          <m:den>
                            <m:r>
                              <a:rPr lang="en-US" i="1">
                                <a:solidFill>
                                  <a:srgbClr val="000000"/>
                                </a:solidFill>
                                <a:latin typeface="Cambria Math" panose="02040503050406030204" pitchFamily="18" charset="0"/>
                                <a:cs typeface="Calibri"/>
                                <a:sym typeface="Calibri"/>
                              </a:rPr>
                              <m:t>2</m:t>
                            </m:r>
                          </m:den>
                        </m:f>
                        <m:r>
                          <a:rPr lang="en-US" i="1">
                            <a:solidFill>
                              <a:srgbClr val="000000"/>
                            </a:solidFill>
                            <a:latin typeface="Cambria Math" panose="02040503050406030204" pitchFamily="18" charset="0"/>
                            <a:cs typeface="Calibri"/>
                            <a:sym typeface="Calibri"/>
                          </a:rPr>
                          <m:t> </m:t>
                        </m:r>
                        <m:r>
                          <m:rPr>
                            <m:sty m:val="p"/>
                          </m:rPr>
                          <a:rPr lang="en-US">
                            <a:solidFill>
                              <a:srgbClr val="000000"/>
                            </a:solidFill>
                            <a:latin typeface="Cambria Math" panose="02040503050406030204" pitchFamily="18" charset="0"/>
                            <a:cs typeface="Calibri"/>
                            <a:sym typeface="Calibri"/>
                          </a:rPr>
                          <m:t>sin</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𝜃</m:t>
                        </m:r>
                        <m:r>
                          <a:rPr lang="en-US"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a:p>
                  <a:pPr defTabSz="457200" latinLnBrk="1" hangingPunct="0"/>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𝑙</m:t>
                      </m:r>
                    </m:oMath>
                  </a14:m>
                  <a:r>
                    <a:rPr lang="en-US" dirty="0">
                      <a:solidFill>
                        <a:srgbClr val="000000"/>
                      </a:solidFill>
                      <a:latin typeface="Calibri"/>
                      <a:ea typeface="Calibri"/>
                      <a:cs typeface="Calibri"/>
                      <a:sym typeface="Calibri"/>
                    </a:rPr>
                    <a:t> is length of dipole</a:t>
                  </a:r>
                </a:p>
              </p:txBody>
            </p:sp>
          </mc:Choice>
          <mc:Fallback xmlns="">
            <p:sp>
              <p:nvSpPr>
                <p:cNvPr id="4" name="TextBox 3">
                  <a:extLst>
                    <a:ext uri="{FF2B5EF4-FFF2-40B4-BE49-F238E27FC236}">
                      <a16:creationId xmlns:a16="http://schemas.microsoft.com/office/drawing/2014/main" id="{5021641C-9B44-AC4B-BEFB-7EC0B187B038}"/>
                    </a:ext>
                  </a:extLst>
                </p:cNvPr>
                <p:cNvSpPr txBox="1">
                  <a:spLocks noRot="1" noChangeAspect="1" noMove="1" noResize="1" noEditPoints="1" noAdjustHandles="1" noChangeArrowheads="1" noChangeShapeType="1" noTextEdit="1"/>
                </p:cNvSpPr>
                <p:nvPr/>
              </p:nvSpPr>
              <p:spPr>
                <a:xfrm>
                  <a:off x="8623220" y="3193194"/>
                  <a:ext cx="2044780" cy="893448"/>
                </a:xfrm>
                <a:prstGeom prst="rect">
                  <a:avLst/>
                </a:prstGeom>
                <a:blipFill>
                  <a:blip r:embed="rId4"/>
                  <a:stretch>
                    <a:fillRect l="-2469" b="-11268"/>
                  </a:stretch>
                </a:blipFill>
                <a:ln w="12700" cap="flat">
                  <a:noFill/>
                  <a:miter lim="400000"/>
                </a:ln>
                <a:effectLst/>
              </p:spPr>
              <p:txBody>
                <a:bodyPr/>
                <a:lstStyle/>
                <a:p>
                  <a:r>
                    <a:rPr lang="en-US">
                      <a:noFill/>
                    </a:rPr>
                    <a:t> </a:t>
                  </a:r>
                </a:p>
              </p:txBody>
            </p:sp>
          </mc:Fallback>
        </mc:AlternateContent>
      </p:grpSp>
    </p:spTree>
    <p:extLst>
      <p:ext uri="{BB962C8B-B14F-4D97-AF65-F5344CB8AC3E}">
        <p14:creationId xmlns:p14="http://schemas.microsoft.com/office/powerpoint/2010/main" val="311900638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err="1">
                <a:latin typeface="+mj-lt"/>
              </a:rPr>
              <a:t>Friis</a:t>
            </a:r>
            <a:r>
              <a:rPr lang="en-US" sz="4400" dirty="0">
                <a:latin typeface="+mj-lt"/>
              </a:rPr>
              <a:t>, blackbody and Antenna Theorem</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37857" y="1138301"/>
                <a:ext cx="9274906" cy="55737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latinLnBrk="1" hangingPunct="0">
                  <a:buFont typeface="Arial" panose="020B0604020202020204" pitchFamily="34" charset="0"/>
                  <a:buChar char="•"/>
                </a:pPr>
                <a:r>
                  <a:rPr lang="en-US" sz="2000" dirty="0">
                    <a:solidFill>
                      <a:srgbClr val="000000"/>
                    </a:solidFill>
                  </a:rPr>
                  <a:t>For transmitting/receiving antenna pairs: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1</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2</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𝐼</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2</m:t>
                            </m:r>
                          </m:sub>
                        </m:sSub>
                      </m:den>
                    </m:f>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2</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1</m:t>
                        </m:r>
                      </m:sub>
                    </m:sSub>
                  </m:oMath>
                </a14:m>
                <a:r>
                  <a:rPr lang="en-US" sz="2000" dirty="0">
                    <a:solidFill>
                      <a:srgbClr val="000000"/>
                    </a:solidFill>
                  </a:rPr>
                  <a:t>.  So </a:t>
                </a:r>
                <a14:m>
                  <m:oMath xmlns:m="http://schemas.openxmlformats.org/officeDocument/2006/math">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1</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1</m:t>
                            </m:r>
                          </m:sub>
                        </m:sSub>
                      </m:den>
                    </m:f>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2</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2</m:t>
                            </m:r>
                          </m:sub>
                        </m:sSub>
                      </m:den>
                    </m:f>
                    <m:r>
                      <a:rPr lang="en-US" sz="200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endParaRPr lang="en-US" sz="2000" dirty="0">
                  <a:solidFill>
                    <a:srgbClr val="000000"/>
                  </a:solidFill>
                </a:endParaRPr>
              </a:p>
              <a:p>
                <a:pPr marL="342900" lvl="2" indent="-3429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𝑆</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𝐺</m:t>
                        </m:r>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𝑆𝐴</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𝐺𝐴</m:t>
                        </m:r>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oMath>
                </a14:m>
                <a:r>
                  <a:rPr lang="en-US" sz="2000" dirty="0">
                    <a:solidFill>
                      <a:srgbClr val="000000"/>
                    </a:solidFill>
                    <a:latin typeface="Calibri" panose="020F0502020204030204" pitchFamily="34" charset="0"/>
                    <a:cs typeface="Calibri" panose="020F0502020204030204" pitchFamily="34" charset="0"/>
                  </a:rPr>
                  <a:t>.  --- </a:t>
                </a:r>
                <a:r>
                  <a:rPr lang="en-US" sz="2000" dirty="0" err="1">
                    <a:solidFill>
                      <a:srgbClr val="000000"/>
                    </a:solidFill>
                    <a:latin typeface="Calibri" panose="020F0502020204030204" pitchFamily="34" charset="0"/>
                    <a:cs typeface="Calibri" panose="020F0502020204030204" pitchFamily="34" charset="0"/>
                  </a:rPr>
                  <a:t>Friis</a:t>
                </a:r>
                <a:r>
                  <a:rPr lang="en-US" sz="2000" dirty="0">
                    <a:solidFill>
                      <a:srgbClr val="000000"/>
                    </a:solidFill>
                    <a:latin typeface="Calibri" panose="020F0502020204030204" pitchFamily="34" charset="0"/>
                    <a:cs typeface="Calibri" panose="020F0502020204030204" pitchFamily="34" charset="0"/>
                  </a:rPr>
                  <a:t>  radiation formula</a:t>
                </a:r>
              </a:p>
              <a:p>
                <a:pPr marL="342900" lvl="2" indent="-342900" latinLnBrk="1" hangingPunct="0">
                  <a:buFont typeface="Arial" panose="020B0604020202020204" pitchFamily="34" charset="0"/>
                  <a:buChar char="•"/>
                </a:pPr>
                <a:r>
                  <a:rPr lang="en-US" sz="2000" dirty="0">
                    <a:solidFill>
                      <a:srgbClr val="000000"/>
                    </a:solidFill>
                    <a:latin typeface="Calibri" panose="020F0502020204030204" pitchFamily="34" charset="0"/>
                    <a:cs typeface="Calibri" panose="020F0502020204030204" pitchFamily="34" charset="0"/>
                  </a:rPr>
                  <a:t>For us,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𝐺</m:t>
                    </m:r>
                    <m:r>
                      <a:rPr lang="en-US" sz="2000" i="1">
                        <a:solidFill>
                          <a:srgbClr val="000000"/>
                        </a:solidFill>
                        <a:latin typeface="Cambria Math" panose="02040503050406030204" pitchFamily="18" charset="0"/>
                        <a:cs typeface="Calibri" panose="020F0502020204030204" pitchFamily="34" charset="0"/>
                      </a:rPr>
                      <m:t>=1, </m:t>
                    </m:r>
                    <m:r>
                      <a:rPr lang="en-US" sz="2000" i="1">
                        <a:solidFill>
                          <a:srgbClr val="000000"/>
                        </a:solidFill>
                        <a:latin typeface="Cambria Math" panose="02040503050406030204" pitchFamily="18" charset="0"/>
                        <a:cs typeface="Calibri" panose="020F0502020204030204" pitchFamily="34" charset="0"/>
                      </a:rPr>
                      <m:t>𝐴</m:t>
                    </m:r>
                    <m:r>
                      <a:rPr lang="en-US" sz="2000" i="1">
                        <a:solidFill>
                          <a:srgbClr val="000000"/>
                        </a:solidFill>
                        <a:latin typeface="Cambria Math" panose="02040503050406030204" pitchFamily="18" charset="0"/>
                        <a:cs typeface="Calibri" panose="020F0502020204030204" pitchFamily="34" charset="0"/>
                      </a:rPr>
                      <m:t>=150 </m:t>
                    </m:r>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𝑚</m:t>
                        </m:r>
                      </m:e>
                      <m:sup>
                        <m:r>
                          <a:rPr lang="en-US" sz="2000" i="1">
                            <a:solidFill>
                              <a:srgbClr val="000000"/>
                            </a:solidFill>
                            <a:latin typeface="Cambria Math" panose="02040503050406030204" pitchFamily="18" charset="0"/>
                            <a:cs typeface="Calibri" panose="020F0502020204030204" pitchFamily="34" charset="0"/>
                          </a:rPr>
                          <m:t>2</m:t>
                        </m:r>
                      </m:sup>
                    </m:sSup>
                    <m:r>
                      <a:rPr lang="en-US" sz="2000" i="1">
                        <a:solidFill>
                          <a:srgbClr val="000000"/>
                        </a:solidFill>
                        <a:latin typeface="Cambria Math" panose="02040503050406030204" pitchFamily="18" charset="0"/>
                        <a:cs typeface="Calibri" panose="020F0502020204030204" pitchFamily="34" charset="0"/>
                      </a:rPr>
                      <m:t>, </m:t>
                    </m:r>
                    <m:r>
                      <a:rPr lang="en-US" sz="2000" i="1">
                        <a:solidFill>
                          <a:srgbClr val="000000"/>
                        </a:solidFill>
                        <a:latin typeface="Cambria Math" panose="02040503050406030204" pitchFamily="18" charset="0"/>
                        <a:cs typeface="Calibri" panose="020F0502020204030204" pitchFamily="34" charset="0"/>
                      </a:rPr>
                      <m:t>𝑟</m:t>
                    </m:r>
                    <m:r>
                      <a:rPr lang="en-US" sz="2000" i="1">
                        <a:solidFill>
                          <a:srgbClr val="000000"/>
                        </a:solidFill>
                        <a:latin typeface="Cambria Math" panose="02040503050406030204" pitchFamily="18" charset="0"/>
                        <a:cs typeface="Calibri" panose="020F0502020204030204" pitchFamily="34" charset="0"/>
                      </a:rPr>
                      <m:t>=2000</m:t>
                    </m:r>
                    <m:r>
                      <a:rPr lang="en-US" sz="2000" i="1">
                        <a:solidFill>
                          <a:srgbClr val="000000"/>
                        </a:solidFill>
                        <a:latin typeface="Cambria Math" panose="02040503050406030204" pitchFamily="18" charset="0"/>
                        <a:cs typeface="Calibri" panose="020F0502020204030204" pitchFamily="34" charset="0"/>
                      </a:rPr>
                      <m:t>𝑘𝑚</m:t>
                    </m:r>
                    <m:r>
                      <a:rPr lang="en-US" sz="2000">
                        <a:solidFill>
                          <a:srgbClr val="000000"/>
                        </a:solidFill>
                        <a:latin typeface="Cambria Math" panose="02040503050406030204" pitchFamily="18" charset="0"/>
                        <a:cs typeface="Calibri" panose="020F0502020204030204" pitchFamily="34" charset="0"/>
                      </a:rPr>
                      <m:t>, </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=2</m:t>
                    </m:r>
                    <m:r>
                      <a:rPr lang="en-US" sz="2000" i="1">
                        <a:solidFill>
                          <a:srgbClr val="000000"/>
                        </a:solidFill>
                        <a:latin typeface="Cambria Math" panose="02040503050406030204" pitchFamily="18" charset="0"/>
                        <a:cs typeface="Calibri" panose="020F0502020204030204" pitchFamily="34" charset="0"/>
                      </a:rPr>
                      <m:t>𝑊</m:t>
                    </m:r>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=6</m:t>
                    </m:r>
                    <m:r>
                      <a:rPr lang="en-US" sz="2000" i="1">
                        <a:solidFill>
                          <a:srgbClr val="000000"/>
                        </a:solidFill>
                        <a:latin typeface="Cambria Math" panose="02040503050406030204" pitchFamily="18" charset="0"/>
                        <a:cs typeface="Calibri" panose="020F0502020204030204" pitchFamily="34" charset="0"/>
                      </a:rPr>
                      <m:t>𝑝𝑊</m:t>
                    </m:r>
                  </m:oMath>
                </a14:m>
                <a:endParaRPr lang="en-US" sz="2000" dirty="0">
                  <a:solidFill>
                    <a:srgbClr val="000000"/>
                  </a:solidFill>
                  <a:latin typeface="Calibri" panose="020F0502020204030204" pitchFamily="34" charset="0"/>
                  <a:cs typeface="Calibri" panose="020F0502020204030204" pitchFamily="34" charset="0"/>
                </a:endParaRPr>
              </a:p>
              <a:p>
                <a:pPr marL="285750" indent="-285750" latinLnBrk="1" hangingPunct="0">
                  <a:buFont typeface="Arial" panose="020B0604020202020204" pitchFamily="34" charset="0"/>
                  <a:buChar char="•"/>
                </a:pPr>
                <a:r>
                  <a:rPr lang="en-US" sz="2000" dirty="0">
                    <a:solidFill>
                      <a:srgbClr val="000000"/>
                    </a:solidFill>
                  </a:rPr>
                  <a:t>Antenna theorem: </a:t>
                </a:r>
                <a14:m>
                  <m:oMath xmlns:m="http://schemas.openxmlformats.org/officeDocument/2006/math">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𝐴</m:t>
                        </m:r>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ea typeface="Cambria Math" panose="02040503050406030204" pitchFamily="18" charset="0"/>
                              </a:rPr>
                              <m:t>2</m:t>
                            </m:r>
                          </m:sup>
                        </m:sSup>
                      </m:e>
                    </m:nary>
                    <m:r>
                      <a:rPr lang="en-US" sz="2000" i="1">
                        <a:solidFill>
                          <a:srgbClr val="000000"/>
                        </a:solidFill>
                        <a:latin typeface="Cambria Math" panose="02040503050406030204" pitchFamily="18" charset="0"/>
                        <a:ea typeface="Cambria Math" panose="02040503050406030204" pitchFamily="18" charset="0"/>
                      </a:rPr>
                      <m:t> </m:t>
                    </m:r>
                  </m:oMath>
                </a14:m>
                <a:endParaRPr lang="en-US" sz="2000" dirty="0">
                  <a:solidFill>
                    <a:srgbClr val="000000"/>
                  </a:solidFill>
                </a:endParaRPr>
              </a:p>
              <a:p>
                <a:pPr marL="285750" indent="-285750" latinLnBrk="1" hangingPunct="0">
                  <a:buFont typeface="Arial" panose="020B0604020202020204" pitchFamily="34" charset="0"/>
                  <a:buChar char="•"/>
                </a:pPr>
                <a:r>
                  <a:rPr lang="en-US" sz="2000" dirty="0">
                    <a:solidFill>
                      <a:srgbClr val="000000"/>
                    </a:solidFill>
                  </a:rPr>
                  <a:t>For cavity on right, T is constant at thermodynamic equilibrium and the same power is transmitted and  emitted, the Johnson noise is </a:t>
                </a:r>
                <a14:m>
                  <m:oMath xmlns:m="http://schemas.openxmlformats.org/officeDocument/2006/math">
                    <m:r>
                      <a:rPr lang="en-US" sz="2000" i="1">
                        <a:solidFill>
                          <a:srgbClr val="000000"/>
                        </a:solidFill>
                        <a:latin typeface="Cambria Math" panose="02040503050406030204" pitchFamily="18" charset="0"/>
                      </a:rPr>
                      <m:t>𝑘𝑇</m:t>
                    </m:r>
                  </m:oMath>
                </a14:m>
                <a:r>
                  <a:rPr lang="en-US" sz="2000" dirty="0">
                    <a:solidFill>
                      <a:srgbClr val="000000"/>
                    </a:solidFill>
                  </a:rPr>
                  <a:t>.  The energy received is</a:t>
                </a:r>
              </a:p>
              <a:p>
                <a:pPr marL="800100" lvl="1" indent="-342900" latinLnBrk="1" hangingPunct="0">
                  <a:buFont typeface="Arial" panose="020B0604020202020204" pitchFamily="34" charset="0"/>
                  <a:buChar char="•"/>
                </a:pPr>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𝐸</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r>
                          <a:rPr lang="en-US" sz="2000" i="1">
                            <a:solidFill>
                              <a:srgbClr val="000000"/>
                            </a:solidFill>
                            <a:latin typeface="Cambria Math" panose="02040503050406030204" pitchFamily="18" charset="0"/>
                            <a:ea typeface="Cambria Math" panose="02040503050406030204" pitchFamily="18" charset="0"/>
                          </a:rPr>
                          <m:t>𝑘𝑇</m:t>
                        </m:r>
                      </m:num>
                      <m:den>
                        <m:r>
                          <a:rPr lang="en-US" sz="2000" i="1">
                            <a:solidFill>
                              <a:srgbClr val="000000"/>
                            </a:solidFill>
                            <a:latin typeface="Cambria Math" panose="02040503050406030204" pitchFamily="18" charset="0"/>
                          </a:rPr>
                          <m:t>𝑐</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p>
              <a:p>
                <a:pPr marL="800100" lvl="1" indent="-342900" latinLnBrk="1" hangingPunct="0">
                  <a:buFont typeface="Arial" panose="020B0604020202020204" pitchFamily="34" charset="0"/>
                  <a:buChar char="•"/>
                </a:pPr>
                <a:r>
                  <a:rPr lang="en-US" sz="2000" dirty="0">
                    <a:solidFill>
                      <a:srgbClr val="000000"/>
                    </a:solidFill>
                  </a:rPr>
                  <a:t>Set </a:t>
                </a:r>
                <a14:m>
                  <m:oMath xmlns:m="http://schemas.openxmlformats.org/officeDocument/2006/math">
                    <m:r>
                      <a:rPr lang="en-US" sz="2000" i="1">
                        <a:solidFill>
                          <a:srgbClr val="000000"/>
                        </a:solidFill>
                        <a:latin typeface="Cambria Math" panose="02040503050406030204" pitchFamily="18" charset="0"/>
                      </a:rPr>
                      <m:t>𝐵</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𝑘𝑇</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endParaRPr lang="en-US" sz="2000" i="1" dirty="0">
                  <a:solidFill>
                    <a:srgbClr val="000000"/>
                  </a:solidFill>
                  <a:latin typeface="Cambria Math" panose="02040503050406030204" pitchFamily="18" charset="0"/>
                </a:endParaRPr>
              </a:p>
              <a:p>
                <a:pPr marL="800100" lvl="1" indent="-3429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𝐵𝐴</m:t>
                        </m:r>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e>
                    </m:nary>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𝐴</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𝑘𝑇</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r>
                          <m:rPr>
                            <m:nor/>
                          </m:rPr>
                          <a:rPr lang="en-US" sz="2000">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e>
                    </m:nary>
                    <m:r>
                      <a:rPr lang="en-US" sz="2000">
                        <a:solidFill>
                          <a:srgbClr val="000000"/>
                        </a:solidFill>
                        <a:latin typeface="Cambria Math" panose="02040503050406030204" pitchFamily="18" charset="0"/>
                        <a:ea typeface="Cambria Math" panose="02040503050406030204" pitchFamily="18" charset="0"/>
                      </a:rPr>
                      <m:t>, </m:t>
                    </m:r>
                    <m:r>
                      <m:rPr>
                        <m:sty m:val="p"/>
                      </m:rPr>
                      <a:rPr lang="en-US" sz="2000">
                        <a:solidFill>
                          <a:srgbClr val="000000"/>
                        </a:solidFill>
                        <a:latin typeface="Cambria Math" panose="02040503050406030204" pitchFamily="18" charset="0"/>
                        <a:ea typeface="Cambria Math" panose="02040503050406030204" pitchFamily="18" charset="0"/>
                      </a:rPr>
                      <m:t>w</m:t>
                    </m:r>
                  </m:oMath>
                </a14:m>
                <a:r>
                  <a:rPr lang="en-US" sz="2000" dirty="0" err="1">
                    <a:solidFill>
                      <a:srgbClr val="000000"/>
                    </a:solidFill>
                  </a:rPr>
                  <a:t>hich</a:t>
                </a:r>
                <a:r>
                  <a:rPr lang="en-US" sz="2000" dirty="0">
                    <a:solidFill>
                      <a:srgbClr val="000000"/>
                    </a:solidFill>
                  </a:rPr>
                  <a:t> gives the antenna theorem</a:t>
                </a:r>
              </a:p>
              <a:p>
                <a:pPr marL="342900" lvl="2" indent="-342900" latinLnBrk="1" hangingPunct="0">
                  <a:buFont typeface="Arial" panose="020B0604020202020204" pitchFamily="34" charset="0"/>
                  <a:buChar char="•"/>
                </a:pPr>
                <a:endParaRPr lang="en-US" sz="2000" dirty="0">
                  <a:solidFill>
                    <a:srgbClr val="000000"/>
                  </a:solidFill>
                  <a:latin typeface="Calibri" panose="020F0502020204030204" pitchFamily="34" charset="0"/>
                  <a:cs typeface="Calibri" panose="020F0502020204030204" pitchFamily="34" charset="0"/>
                </a:endParaRPr>
              </a:p>
              <a:p>
                <a:pPr latinLnBrk="1" hangingPunct="0"/>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37857" y="1138301"/>
                <a:ext cx="9274906" cy="5573768"/>
              </a:xfrm>
              <a:prstGeom prst="rect">
                <a:avLst/>
              </a:prstGeom>
              <a:blipFill>
                <a:blip r:embed="rId3"/>
                <a:stretch>
                  <a:fillRect l="-1094" r="-1505"/>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93</a:t>
            </a:fld>
            <a:endParaRPr lang="en-US"/>
          </a:p>
        </p:txBody>
      </p:sp>
      <p:sp>
        <p:nvSpPr>
          <p:cNvPr id="4" name="TextBox 3">
            <a:extLst>
              <a:ext uri="{FF2B5EF4-FFF2-40B4-BE49-F238E27FC236}">
                <a16:creationId xmlns:a16="http://schemas.microsoft.com/office/drawing/2014/main" id="{E17A6243-ADC1-9644-9879-CD023C0C0FF6}"/>
              </a:ext>
            </a:extLst>
          </p:cNvPr>
          <p:cNvSpPr txBox="1"/>
          <p:nvPr/>
        </p:nvSpPr>
        <p:spPr>
          <a:xfrm>
            <a:off x="10625395" y="3900687"/>
            <a:ext cx="139396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Insulated cavity</a:t>
            </a:r>
          </a:p>
        </p:txBody>
      </p:sp>
      <p:grpSp>
        <p:nvGrpSpPr>
          <p:cNvPr id="5" name="Group 4">
            <a:extLst>
              <a:ext uri="{FF2B5EF4-FFF2-40B4-BE49-F238E27FC236}">
                <a16:creationId xmlns:a16="http://schemas.microsoft.com/office/drawing/2014/main" id="{8699DA0B-FA28-5241-95D8-BDEBC89BB73A}"/>
              </a:ext>
            </a:extLst>
          </p:cNvPr>
          <p:cNvGrpSpPr/>
          <p:nvPr/>
        </p:nvGrpSpPr>
        <p:grpSpPr>
          <a:xfrm>
            <a:off x="8798631" y="4437238"/>
            <a:ext cx="3136070" cy="1691842"/>
            <a:chOff x="7717977" y="1737158"/>
            <a:chExt cx="3136070" cy="1691842"/>
          </a:xfrm>
        </p:grpSpPr>
        <p:sp>
          <p:nvSpPr>
            <p:cNvPr id="2" name="TextBox 1">
              <a:extLst>
                <a:ext uri="{FF2B5EF4-FFF2-40B4-BE49-F238E27FC236}">
                  <a16:creationId xmlns:a16="http://schemas.microsoft.com/office/drawing/2014/main" id="{844AA9EC-F500-A840-BCF7-8A00E5F2240C}"/>
                </a:ext>
              </a:extLst>
            </p:cNvPr>
            <p:cNvSpPr txBox="1"/>
            <p:nvPr/>
          </p:nvSpPr>
          <p:spPr>
            <a:xfrm>
              <a:off x="7717977" y="1737158"/>
              <a:ext cx="3136070"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8" name="Freeform 7">
              <a:extLst>
                <a:ext uri="{FF2B5EF4-FFF2-40B4-BE49-F238E27FC236}">
                  <a16:creationId xmlns:a16="http://schemas.microsoft.com/office/drawing/2014/main" id="{B46CB157-BA48-3E4E-A36B-F48752EC700F}"/>
                </a:ext>
              </a:extLst>
            </p:cNvPr>
            <p:cNvSpPr>
              <a:spLocks noChangeAspect="1"/>
            </p:cNvSpPr>
            <p:nvPr/>
          </p:nvSpPr>
          <p:spPr bwMode="auto">
            <a:xfrm>
              <a:off x="8163214" y="220634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6" name="Straight Connector 5">
              <a:extLst>
                <a:ext uri="{FF2B5EF4-FFF2-40B4-BE49-F238E27FC236}">
                  <a16:creationId xmlns:a16="http://schemas.microsoft.com/office/drawing/2014/main" id="{50B8A2C1-EABA-D44C-81E0-A46AD8D278D8}"/>
                </a:ext>
              </a:extLst>
            </p:cNvPr>
            <p:cNvCxnSpPr/>
            <p:nvPr/>
          </p:nvCxnSpPr>
          <p:spPr>
            <a:xfrm>
              <a:off x="8728676" y="2451488"/>
              <a:ext cx="949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B2E1A1E4-D408-5E4D-A610-91DBC4ADB35E}"/>
                </a:ext>
              </a:extLst>
            </p:cNvPr>
            <p:cNvCxnSpPr/>
            <p:nvPr/>
          </p:nvCxnSpPr>
          <p:spPr>
            <a:xfrm>
              <a:off x="8722898" y="2726063"/>
              <a:ext cx="949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58DC63D0-D5A0-EE45-9FD2-B8EBD5D665D1}"/>
                </a:ext>
              </a:extLst>
            </p:cNvPr>
            <p:cNvCxnSpPr>
              <a:cxnSpLocks noChangeAspect="1"/>
            </p:cNvCxnSpPr>
            <p:nvPr/>
          </p:nvCxnSpPr>
          <p:spPr>
            <a:xfrm flipV="1">
              <a:off x="9678244" y="2085728"/>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 name="Straight Connector 13">
              <a:extLst>
                <a:ext uri="{FF2B5EF4-FFF2-40B4-BE49-F238E27FC236}">
                  <a16:creationId xmlns:a16="http://schemas.microsoft.com/office/drawing/2014/main" id="{FE51FDF8-BFD3-4448-ACEE-BCFC8378992C}"/>
                </a:ext>
              </a:extLst>
            </p:cNvPr>
            <p:cNvCxnSpPr>
              <a:cxnSpLocks noChangeAspect="1"/>
            </p:cNvCxnSpPr>
            <p:nvPr/>
          </p:nvCxnSpPr>
          <p:spPr>
            <a:xfrm>
              <a:off x="9624665" y="2665100"/>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90F87B74-BE8E-0A47-AE7C-51592359CA54}"/>
                </a:ext>
              </a:extLst>
            </p:cNvPr>
            <p:cNvCxnSpPr>
              <a:cxnSpLocks/>
            </p:cNvCxnSpPr>
            <p:nvPr/>
          </p:nvCxnSpPr>
          <p:spPr>
            <a:xfrm>
              <a:off x="9672413" y="2717272"/>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 name="TextBox 18">
              <a:extLst>
                <a:ext uri="{FF2B5EF4-FFF2-40B4-BE49-F238E27FC236}">
                  <a16:creationId xmlns:a16="http://schemas.microsoft.com/office/drawing/2014/main" id="{3EDFE8F1-C2F5-E34D-98C4-488EDE42E13F}"/>
                </a:ext>
              </a:extLst>
            </p:cNvPr>
            <p:cNvSpPr txBox="1"/>
            <p:nvPr/>
          </p:nvSpPr>
          <p:spPr>
            <a:xfrm>
              <a:off x="7827522" y="2375722"/>
              <a:ext cx="501162"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A558DFB8-9F77-7B4C-ACEA-68BBBF5E997F}"/>
                </a:ext>
              </a:extLst>
            </p:cNvPr>
            <p:cNvSpPr txBox="1"/>
            <p:nvPr/>
          </p:nvSpPr>
          <p:spPr>
            <a:xfrm>
              <a:off x="9991145" y="2369254"/>
              <a:ext cx="501162"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A</a:t>
              </a:r>
            </a:p>
          </p:txBody>
        </p:sp>
        <p:cxnSp>
          <p:nvCxnSpPr>
            <p:cNvPr id="23" name="Straight Connector 22">
              <a:extLst>
                <a:ext uri="{FF2B5EF4-FFF2-40B4-BE49-F238E27FC236}">
                  <a16:creationId xmlns:a16="http://schemas.microsoft.com/office/drawing/2014/main" id="{E2BA28FE-6F9D-3E46-8366-1E2102348616}"/>
                </a:ext>
              </a:extLst>
            </p:cNvPr>
            <p:cNvCxnSpPr>
              <a:cxnSpLocks/>
            </p:cNvCxnSpPr>
            <p:nvPr/>
          </p:nvCxnSpPr>
          <p:spPr>
            <a:xfrm>
              <a:off x="8236636" y="2212000"/>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 name="Straight Connector 24">
              <a:extLst>
                <a:ext uri="{FF2B5EF4-FFF2-40B4-BE49-F238E27FC236}">
                  <a16:creationId xmlns:a16="http://schemas.microsoft.com/office/drawing/2014/main" id="{C81D39F4-ACBA-914E-B6DC-254D6813A0AF}"/>
                </a:ext>
              </a:extLst>
            </p:cNvPr>
            <p:cNvCxnSpPr>
              <a:cxnSpLocks/>
            </p:cNvCxnSpPr>
            <p:nvPr/>
          </p:nvCxnSpPr>
          <p:spPr>
            <a:xfrm>
              <a:off x="8741316" y="2206346"/>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8DB0642D-FE68-3445-8EDC-AAD4BEDF32D0}"/>
                </a:ext>
              </a:extLst>
            </p:cNvPr>
            <p:cNvCxnSpPr>
              <a:cxnSpLocks/>
            </p:cNvCxnSpPr>
            <p:nvPr/>
          </p:nvCxnSpPr>
          <p:spPr>
            <a:xfrm>
              <a:off x="8236636" y="2961476"/>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3EE61A41-8559-8F4B-BC4D-6F5A1C5763EE}"/>
                </a:ext>
              </a:extLst>
            </p:cNvPr>
            <p:cNvCxnSpPr>
              <a:cxnSpLocks/>
            </p:cNvCxnSpPr>
            <p:nvPr/>
          </p:nvCxnSpPr>
          <p:spPr>
            <a:xfrm>
              <a:off x="8736960" y="2724509"/>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Tree>
    <p:extLst>
      <p:ext uri="{BB962C8B-B14F-4D97-AF65-F5344CB8AC3E}">
        <p14:creationId xmlns:p14="http://schemas.microsoft.com/office/powerpoint/2010/main" val="13689737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Reciprocity</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05643" y="1479232"/>
                <a:ext cx="9771734" cy="104124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spcBef>
                    <a:spcPts val="400"/>
                  </a:spcBef>
                  <a:buFont typeface="Arial" panose="020B0604020202020204" pitchFamily="34" charset="0"/>
                  <a:buChar char="•"/>
                </a:pPr>
                <a:r>
                  <a:rPr lang="en-US" sz="2000" i="1" dirty="0">
                    <a:solidFill>
                      <a:srgbClr val="000000"/>
                    </a:solidFill>
                    <a:latin typeface="Calibri" panose="020F0502020204030204" pitchFamily="34" charset="0"/>
                    <a:cs typeface="Calibri" panose="020F0502020204030204" pitchFamily="34" charset="0"/>
                  </a:rPr>
                  <a:t>Reciprocity: </a:t>
                </a:r>
                <a:r>
                  <a:rPr lang="en-US" sz="2000" dirty="0">
                    <a:solidFill>
                      <a:srgbClr val="000000"/>
                    </a:solidFill>
                    <a:latin typeface="Calibri" panose="020F0502020204030204" pitchFamily="34" charset="0"/>
                    <a:cs typeface="Calibri" panose="020F0502020204030204" pitchFamily="34" charset="0"/>
                  </a:rPr>
                  <a:t>The position of an ideal voltmeter and ideal current source can be interchanged without changing the voltmeter reading.</a:t>
                </a:r>
                <a:endParaRPr lang="en-US" sz="2000" i="1" dirty="0">
                  <a:solidFill>
                    <a:srgbClr val="000000"/>
                  </a:solidFill>
                  <a:latin typeface="Calibri" panose="020F0502020204030204" pitchFamily="34" charset="0"/>
                  <a:cs typeface="Calibri" panose="020F0502020204030204" pitchFamily="34" charset="0"/>
                </a:endParaRPr>
              </a:p>
              <a:p>
                <a:pPr marL="285750" indent="-285750" latinLnBrk="1" hangingPunct="0">
                  <a:spcBef>
                    <a:spcPts val="400"/>
                  </a:spcBef>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𝐺</m:t>
                        </m:r>
                      </m:num>
                      <m:den>
                        <m:r>
                          <a:rPr lang="en-US" sz="2000" b="0" i="1" smtClean="0">
                            <a:solidFill>
                              <a:srgbClr val="000000"/>
                            </a:solidFill>
                            <a:latin typeface="Cambria Math" panose="02040503050406030204" pitchFamily="18" charset="0"/>
                          </a:rPr>
                          <m:t>𝐴</m:t>
                        </m:r>
                      </m:den>
                    </m:f>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4</m:t>
                        </m:r>
                        <m:r>
                          <a:rPr lang="en-US" sz="2000" b="0" i="1" smtClean="0">
                            <a:solidFill>
                              <a:srgbClr val="000000"/>
                            </a:solidFill>
                            <a:latin typeface="Cambria Math" panose="02040503050406030204" pitchFamily="18" charset="0"/>
                            <a:ea typeface="Cambria Math" panose="02040503050406030204" pitchFamily="18" charset="0"/>
                          </a:rPr>
                          <m:t>𝜋</m:t>
                        </m:r>
                      </m:num>
                      <m:den>
                        <m:sSup>
                          <m:sSupPr>
                            <m:ctrlPr>
                              <a:rPr lang="en-US" sz="2000" b="0" i="1" smtClean="0">
                                <a:solidFill>
                                  <a:srgbClr val="000000"/>
                                </a:solidFill>
                                <a:latin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𝜆</m:t>
                            </m:r>
                          </m:e>
                          <m:sup>
                            <m:r>
                              <a:rPr lang="en-US" sz="2000" b="0" i="1" smtClean="0">
                                <a:solidFill>
                                  <a:srgbClr val="000000"/>
                                </a:solidFill>
                                <a:latin typeface="Cambria Math" panose="02040503050406030204" pitchFamily="18" charset="0"/>
                              </a:rPr>
                              <m:t>2</m:t>
                            </m:r>
                          </m:sup>
                        </m:sSup>
                      </m:den>
                    </m:f>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rPr>
                        </m:ctrlPr>
                      </m:fPr>
                      <m:num>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𝐺</m:t>
                            </m:r>
                          </m:e>
                          <m:sub>
                            <m:r>
                              <a:rPr lang="en-US" sz="2000" b="0" i="1" smtClean="0">
                                <a:solidFill>
                                  <a:srgbClr val="000000"/>
                                </a:solidFill>
                                <a:latin typeface="Cambria Math" panose="02040503050406030204" pitchFamily="18" charset="0"/>
                              </a:rPr>
                              <m:t>1</m:t>
                            </m:r>
                          </m:sub>
                        </m:sSub>
                      </m:num>
                      <m:den>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𝐴</m:t>
                            </m:r>
                          </m:e>
                          <m:sub>
                            <m:r>
                              <a:rPr lang="en-US" sz="2000" b="0" i="1" smtClean="0">
                                <a:solidFill>
                                  <a:srgbClr val="000000"/>
                                </a:solidFill>
                                <a:latin typeface="Cambria Math" panose="02040503050406030204" pitchFamily="18" charset="0"/>
                              </a:rPr>
                              <m:t>1</m:t>
                            </m:r>
                          </m:sub>
                        </m:sSub>
                      </m:den>
                    </m:f>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𝐺</m:t>
                            </m:r>
                          </m:e>
                          <m:sub>
                            <m:r>
                              <a:rPr lang="en-US" sz="2000" b="0" i="1" smtClean="0">
                                <a:solidFill>
                                  <a:srgbClr val="000000"/>
                                </a:solidFill>
                                <a:latin typeface="Cambria Math" panose="02040503050406030204" pitchFamily="18" charset="0"/>
                              </a:rPr>
                              <m:t>2</m:t>
                            </m:r>
                          </m:sub>
                        </m:sSub>
                      </m:num>
                      <m:den>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𝐴</m:t>
                            </m:r>
                          </m:e>
                          <m:sub>
                            <m:r>
                              <a:rPr lang="en-US" sz="2000" b="0" i="1" smtClean="0">
                                <a:solidFill>
                                  <a:srgbClr val="000000"/>
                                </a:solidFill>
                                <a:latin typeface="Cambria Math" panose="02040503050406030204" pitchFamily="18" charset="0"/>
                              </a:rPr>
                              <m:t>2</m:t>
                            </m:r>
                          </m:sub>
                        </m:sSub>
                      </m:den>
                    </m:f>
                  </m:oMath>
                </a14:m>
                <a:endParaRPr lang="en-US" sz="2000" dirty="0">
                  <a:solidFill>
                    <a:srgbClr val="000000"/>
                  </a:solidFill>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05643" y="1479232"/>
                <a:ext cx="9771734" cy="1041245"/>
              </a:xfrm>
              <a:prstGeom prst="rect">
                <a:avLst/>
              </a:prstGeom>
              <a:blipFill>
                <a:blip r:embed="rId3"/>
                <a:stretch>
                  <a:fillRect l="-1039" b="-67470"/>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94</a:t>
            </a:fld>
            <a:endParaRPr lang="en-US"/>
          </a:p>
        </p:txBody>
      </p:sp>
      <p:grpSp>
        <p:nvGrpSpPr>
          <p:cNvPr id="7" name="Group 6">
            <a:extLst>
              <a:ext uri="{FF2B5EF4-FFF2-40B4-BE49-F238E27FC236}">
                <a16:creationId xmlns:a16="http://schemas.microsoft.com/office/drawing/2014/main" id="{0AE9E033-B682-DD42-A043-E6D3043566BD}"/>
              </a:ext>
            </a:extLst>
          </p:cNvPr>
          <p:cNvGrpSpPr/>
          <p:nvPr/>
        </p:nvGrpSpPr>
        <p:grpSpPr>
          <a:xfrm>
            <a:off x="6239944" y="4531819"/>
            <a:ext cx="5381501" cy="1691842"/>
            <a:chOff x="6239944" y="4531819"/>
            <a:chExt cx="5381501" cy="1691842"/>
          </a:xfrm>
        </p:grpSpPr>
        <p:sp>
          <p:nvSpPr>
            <p:cNvPr id="2" name="TextBox 1">
              <a:extLst>
                <a:ext uri="{FF2B5EF4-FFF2-40B4-BE49-F238E27FC236}">
                  <a16:creationId xmlns:a16="http://schemas.microsoft.com/office/drawing/2014/main" id="{844AA9EC-F500-A840-BCF7-8A00E5F2240C}"/>
                </a:ext>
              </a:extLst>
            </p:cNvPr>
            <p:cNvSpPr txBox="1"/>
            <p:nvPr/>
          </p:nvSpPr>
          <p:spPr>
            <a:xfrm>
              <a:off x="6239944" y="4531819"/>
              <a:ext cx="5381501"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cxnSp>
          <p:nvCxnSpPr>
            <p:cNvPr id="6" name="Straight Connector 5">
              <a:extLst>
                <a:ext uri="{FF2B5EF4-FFF2-40B4-BE49-F238E27FC236}">
                  <a16:creationId xmlns:a16="http://schemas.microsoft.com/office/drawing/2014/main" id="{50B8A2C1-EABA-D44C-81E0-A46AD8D278D8}"/>
                </a:ext>
              </a:extLst>
            </p:cNvPr>
            <p:cNvCxnSpPr/>
            <p:nvPr/>
          </p:nvCxnSpPr>
          <p:spPr>
            <a:xfrm>
              <a:off x="7385106" y="5077137"/>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B2E1A1E4-D408-5E4D-A610-91DBC4ADB35E}"/>
                </a:ext>
              </a:extLst>
            </p:cNvPr>
            <p:cNvCxnSpPr/>
            <p:nvPr/>
          </p:nvCxnSpPr>
          <p:spPr>
            <a:xfrm>
              <a:off x="7379328" y="5351712"/>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58DC63D0-D5A0-EE45-9FD2-B8EBD5D665D1}"/>
                </a:ext>
              </a:extLst>
            </p:cNvPr>
            <p:cNvCxnSpPr>
              <a:cxnSpLocks noChangeAspect="1"/>
            </p:cNvCxnSpPr>
            <p:nvPr/>
          </p:nvCxnSpPr>
          <p:spPr>
            <a:xfrm flipV="1">
              <a:off x="8483529" y="4711377"/>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 name="Straight Connector 13">
              <a:extLst>
                <a:ext uri="{FF2B5EF4-FFF2-40B4-BE49-F238E27FC236}">
                  <a16:creationId xmlns:a16="http://schemas.microsoft.com/office/drawing/2014/main" id="{FE51FDF8-BFD3-4448-ACEE-BCFC8378992C}"/>
                </a:ext>
              </a:extLst>
            </p:cNvPr>
            <p:cNvCxnSpPr>
              <a:cxnSpLocks noChangeAspect="1"/>
            </p:cNvCxnSpPr>
            <p:nvPr/>
          </p:nvCxnSpPr>
          <p:spPr>
            <a:xfrm>
              <a:off x="8281096" y="5290749"/>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90F87B74-BE8E-0A47-AE7C-51592359CA54}"/>
                </a:ext>
              </a:extLst>
            </p:cNvPr>
            <p:cNvCxnSpPr>
              <a:cxnSpLocks/>
            </p:cNvCxnSpPr>
            <p:nvPr/>
          </p:nvCxnSpPr>
          <p:spPr>
            <a:xfrm>
              <a:off x="8477706" y="5342921"/>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 name="TextBox 21">
              <a:extLst>
                <a:ext uri="{FF2B5EF4-FFF2-40B4-BE49-F238E27FC236}">
                  <a16:creationId xmlns:a16="http://schemas.microsoft.com/office/drawing/2014/main" id="{A558DFB8-9F77-7B4C-ACEA-68BBBF5E997F}"/>
                </a:ext>
              </a:extLst>
            </p:cNvPr>
            <p:cNvSpPr txBox="1"/>
            <p:nvPr/>
          </p:nvSpPr>
          <p:spPr>
            <a:xfrm>
              <a:off x="7418132" y="5418762"/>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1</a:t>
              </a:r>
            </a:p>
          </p:txBody>
        </p:sp>
        <p:cxnSp>
          <p:nvCxnSpPr>
            <p:cNvPr id="23" name="Straight Connector 22">
              <a:extLst>
                <a:ext uri="{FF2B5EF4-FFF2-40B4-BE49-F238E27FC236}">
                  <a16:creationId xmlns:a16="http://schemas.microsoft.com/office/drawing/2014/main" id="{E2BA28FE-6F9D-3E46-8366-1E2102348616}"/>
                </a:ext>
              </a:extLst>
            </p:cNvPr>
            <p:cNvCxnSpPr>
              <a:cxnSpLocks/>
            </p:cNvCxnSpPr>
            <p:nvPr/>
          </p:nvCxnSpPr>
          <p:spPr>
            <a:xfrm>
              <a:off x="6905591" y="484292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 name="Straight Connector 24">
              <a:extLst>
                <a:ext uri="{FF2B5EF4-FFF2-40B4-BE49-F238E27FC236}">
                  <a16:creationId xmlns:a16="http://schemas.microsoft.com/office/drawing/2014/main" id="{C81D39F4-ACBA-914E-B6DC-254D6813A0AF}"/>
                </a:ext>
              </a:extLst>
            </p:cNvPr>
            <p:cNvCxnSpPr>
              <a:cxnSpLocks/>
            </p:cNvCxnSpPr>
            <p:nvPr/>
          </p:nvCxnSpPr>
          <p:spPr>
            <a:xfrm>
              <a:off x="7397747" y="4831995"/>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8DB0642D-FE68-3445-8EDC-AAD4BEDF32D0}"/>
                </a:ext>
              </a:extLst>
            </p:cNvPr>
            <p:cNvCxnSpPr>
              <a:cxnSpLocks/>
            </p:cNvCxnSpPr>
            <p:nvPr/>
          </p:nvCxnSpPr>
          <p:spPr>
            <a:xfrm>
              <a:off x="6899390" y="558894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3EE61A41-8559-8F4B-BC4D-6F5A1C5763EE}"/>
                </a:ext>
              </a:extLst>
            </p:cNvPr>
            <p:cNvCxnSpPr>
              <a:cxnSpLocks/>
            </p:cNvCxnSpPr>
            <p:nvPr/>
          </p:nvCxnSpPr>
          <p:spPr>
            <a:xfrm>
              <a:off x="7393391" y="5350158"/>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1" name="Group 203">
              <a:extLst>
                <a:ext uri="{FF2B5EF4-FFF2-40B4-BE49-F238E27FC236}">
                  <a16:creationId xmlns:a16="http://schemas.microsoft.com/office/drawing/2014/main" id="{D49DE4F6-74F7-2E48-A280-F5D76EE549C4}"/>
                </a:ext>
              </a:extLst>
            </p:cNvPr>
            <p:cNvGrpSpPr>
              <a:grpSpLocks/>
            </p:cNvGrpSpPr>
            <p:nvPr/>
          </p:nvGrpSpPr>
          <p:grpSpPr bwMode="auto">
            <a:xfrm rot="10800000">
              <a:off x="6753191" y="4842921"/>
              <a:ext cx="304800" cy="762000"/>
              <a:chOff x="3216" y="2400"/>
              <a:chExt cx="192" cy="480"/>
            </a:xfrm>
          </p:grpSpPr>
          <p:sp>
            <p:nvSpPr>
              <p:cNvPr id="24" name="Line 46">
                <a:extLst>
                  <a:ext uri="{FF2B5EF4-FFF2-40B4-BE49-F238E27FC236}">
                    <a16:creationId xmlns:a16="http://schemas.microsoft.com/office/drawing/2014/main" id="{C5782981-AAED-4748-A397-ADF4AAB86DFE}"/>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47">
                <a:extLst>
                  <a:ext uri="{FF2B5EF4-FFF2-40B4-BE49-F238E27FC236}">
                    <a16:creationId xmlns:a16="http://schemas.microsoft.com/office/drawing/2014/main" id="{4020A69D-C660-FA4E-A5DA-424D188BBF66}"/>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48">
                <a:extLst>
                  <a:ext uri="{FF2B5EF4-FFF2-40B4-BE49-F238E27FC236}">
                    <a16:creationId xmlns:a16="http://schemas.microsoft.com/office/drawing/2014/main" id="{CAC71A65-B5F2-AC4E-9BF2-494467BD9AB6}"/>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30" name="Freeform 49">
                <a:extLst>
                  <a:ext uri="{FF2B5EF4-FFF2-40B4-BE49-F238E27FC236}">
                    <a16:creationId xmlns:a16="http://schemas.microsoft.com/office/drawing/2014/main" id="{80378638-C3B8-D944-8567-079F70C5FCB7}"/>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31" name="Freeform 50">
                <a:extLst>
                  <a:ext uri="{FF2B5EF4-FFF2-40B4-BE49-F238E27FC236}">
                    <a16:creationId xmlns:a16="http://schemas.microsoft.com/office/drawing/2014/main" id="{C98D23DB-FDEA-0841-9D77-3AC59DA9565E}"/>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32" name="Straight Connector 31">
              <a:extLst>
                <a:ext uri="{FF2B5EF4-FFF2-40B4-BE49-F238E27FC236}">
                  <a16:creationId xmlns:a16="http://schemas.microsoft.com/office/drawing/2014/main" id="{58E8BED2-4B1E-974F-BFCF-5699F313F9DC}"/>
                </a:ext>
              </a:extLst>
            </p:cNvPr>
            <p:cNvCxnSpPr>
              <a:cxnSpLocks/>
            </p:cNvCxnSpPr>
            <p:nvPr/>
          </p:nvCxnSpPr>
          <p:spPr>
            <a:xfrm>
              <a:off x="9148738" y="4691140"/>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3" name="Straight Connector 32">
              <a:extLst>
                <a:ext uri="{FF2B5EF4-FFF2-40B4-BE49-F238E27FC236}">
                  <a16:creationId xmlns:a16="http://schemas.microsoft.com/office/drawing/2014/main" id="{438D1D5C-EF27-7648-AD77-6918B4A45646}"/>
                </a:ext>
              </a:extLst>
            </p:cNvPr>
            <p:cNvCxnSpPr/>
            <p:nvPr/>
          </p:nvCxnSpPr>
          <p:spPr>
            <a:xfrm>
              <a:off x="9617740" y="5055871"/>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4" name="Straight Connector 33">
              <a:extLst>
                <a:ext uri="{FF2B5EF4-FFF2-40B4-BE49-F238E27FC236}">
                  <a16:creationId xmlns:a16="http://schemas.microsoft.com/office/drawing/2014/main" id="{63DA9BED-07A4-3B4F-B756-75766C38CC63}"/>
                </a:ext>
              </a:extLst>
            </p:cNvPr>
            <p:cNvCxnSpPr>
              <a:cxnSpLocks noChangeAspect="1"/>
            </p:cNvCxnSpPr>
            <p:nvPr/>
          </p:nvCxnSpPr>
          <p:spPr>
            <a:xfrm flipV="1">
              <a:off x="9170574" y="5377740"/>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5" name="Straight Connector 34">
              <a:extLst>
                <a:ext uri="{FF2B5EF4-FFF2-40B4-BE49-F238E27FC236}">
                  <a16:creationId xmlns:a16="http://schemas.microsoft.com/office/drawing/2014/main" id="{67D3E102-2369-6B41-85D3-40C8CE0E7E0B}"/>
                </a:ext>
              </a:extLst>
            </p:cNvPr>
            <p:cNvCxnSpPr/>
            <p:nvPr/>
          </p:nvCxnSpPr>
          <p:spPr>
            <a:xfrm>
              <a:off x="9617740" y="5377740"/>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6" name="TextBox 35">
              <a:extLst>
                <a:ext uri="{FF2B5EF4-FFF2-40B4-BE49-F238E27FC236}">
                  <a16:creationId xmlns:a16="http://schemas.microsoft.com/office/drawing/2014/main" id="{EA6CB36E-D26C-614B-A623-6C1A151F073F}"/>
                </a:ext>
              </a:extLst>
            </p:cNvPr>
            <p:cNvSpPr txBox="1"/>
            <p:nvPr/>
          </p:nvSpPr>
          <p:spPr>
            <a:xfrm>
              <a:off x="9617740" y="4662811"/>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2</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2</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2</a:t>
              </a:r>
            </a:p>
          </p:txBody>
        </p:sp>
        <p:sp>
          <p:nvSpPr>
            <p:cNvPr id="37" name="TextBox 36">
              <a:extLst>
                <a:ext uri="{FF2B5EF4-FFF2-40B4-BE49-F238E27FC236}">
                  <a16:creationId xmlns:a16="http://schemas.microsoft.com/office/drawing/2014/main" id="{70E07DD6-1264-FB4B-AD58-B95080C936B8}"/>
                </a:ext>
              </a:extLst>
            </p:cNvPr>
            <p:cNvSpPr txBox="1"/>
            <p:nvPr/>
          </p:nvSpPr>
          <p:spPr>
            <a:xfrm>
              <a:off x="10775832" y="5032141"/>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endParaRPr lang="en-US" baseline="-25000" dirty="0">
                <a:solidFill>
                  <a:srgbClr val="000000"/>
                </a:solidFill>
                <a:latin typeface="Calibri"/>
                <a:ea typeface="Calibri"/>
                <a:cs typeface="Calibri"/>
                <a:sym typeface="Calibri"/>
              </a:endParaRPr>
            </a:p>
          </p:txBody>
        </p:sp>
        <p:sp>
          <p:nvSpPr>
            <p:cNvPr id="38" name="TextBox 37">
              <a:extLst>
                <a:ext uri="{FF2B5EF4-FFF2-40B4-BE49-F238E27FC236}">
                  <a16:creationId xmlns:a16="http://schemas.microsoft.com/office/drawing/2014/main" id="{581A9F37-181E-5147-9E0A-9253283B619B}"/>
                </a:ext>
              </a:extLst>
            </p:cNvPr>
            <p:cNvSpPr txBox="1"/>
            <p:nvPr/>
          </p:nvSpPr>
          <p:spPr>
            <a:xfrm>
              <a:off x="6460740" y="5077137"/>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I</a:t>
              </a:r>
            </a:p>
          </p:txBody>
        </p:sp>
      </p:grpSp>
    </p:spTree>
    <p:extLst>
      <p:ext uri="{BB962C8B-B14F-4D97-AF65-F5344CB8AC3E}">
        <p14:creationId xmlns:p14="http://schemas.microsoft.com/office/powerpoint/2010/main" val="366185119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13757" y="159293"/>
            <a:ext cx="11234056" cy="675825"/>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Reciprocity and dipoles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06474" y="1505639"/>
                <a:ext cx="11379051" cy="516789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r>
                  <a:rPr lang="en-US" dirty="0">
                    <a:solidFill>
                      <a:srgbClr val="000000"/>
                    </a:solidFill>
                  </a:rPr>
                  <a:t>For dipole (Length:</a:t>
                </a:r>
                <a:r>
                  <a:rPr lang="en-US" i="1" dirty="0">
                    <a:solidFill>
                      <a:srgbClr val="000000"/>
                    </a:solidFill>
                  </a:rPr>
                  <a:t> </a:t>
                </a:r>
                <a14:m>
                  <m:oMath xmlns:m="http://schemas.openxmlformats.org/officeDocument/2006/math">
                    <m:r>
                      <a:rPr lang="en-US" i="1">
                        <a:solidFill>
                          <a:srgbClr val="000000"/>
                        </a:solidFill>
                        <a:latin typeface="Cambria Math" panose="02040503050406030204" pitchFamily="18" charset="0"/>
                      </a:rPr>
                      <m:t>𝑙</m:t>
                    </m:r>
                    <m:r>
                      <a:rPr lang="en-US">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𝜆</m:t>
                        </m:r>
                      </m:num>
                      <m:den>
                        <m:r>
                          <a:rPr lang="en-US" i="1">
                            <a:solidFill>
                              <a:srgbClr val="000000"/>
                            </a:solidFill>
                            <a:latin typeface="Cambria Math" panose="02040503050406030204" pitchFamily="18" charset="0"/>
                          </a:rPr>
                          <m:t>2</m:t>
                        </m:r>
                      </m:den>
                    </m:f>
                  </m:oMath>
                </a14:m>
                <a:r>
                  <a:rPr lang="en-US" dirty="0">
                    <a:solidFill>
                      <a:srgbClr val="000000"/>
                    </a:solidFill>
                  </a:rPr>
                  <a:t>)</a:t>
                </a:r>
              </a:p>
              <a:p>
                <a:pPr marL="285750" indent="-285750" latinLnBrk="1" hangingPunct="0">
                  <a:buFont typeface="Arial" panose="020B0604020202020204" pitchFamily="34" charset="0"/>
                  <a:buChar char="•"/>
                </a:pPr>
                <a14:m>
                  <m:oMath xmlns:m="http://schemas.openxmlformats.org/officeDocument/2006/math">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𝜆</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 </m:t>
                    </m:r>
                    <m:nary>
                      <m:naryPr>
                        <m:limLoc m:val="undOvr"/>
                        <m:subHide m:val="on"/>
                        <m:supHide m:val="on"/>
                        <m:ctrlPr>
                          <a:rPr lang="en-US" i="1">
                            <a:solidFill>
                              <a:srgbClr val="000000"/>
                            </a:solidFill>
                            <a:latin typeface="Cambria Math" panose="02040503050406030204" pitchFamily="18" charset="0"/>
                            <a:cs typeface="Calibri"/>
                            <a:sym typeface="Calibri"/>
                          </a:rPr>
                        </m:ctrlPr>
                      </m:naryPr>
                      <m:sub/>
                      <m:sup/>
                      <m:e>
                        <m:r>
                          <a:rPr lang="en-US" i="1">
                            <a:solidFill>
                              <a:srgbClr val="000000"/>
                            </a:solidFill>
                            <a:latin typeface="Cambria Math" panose="02040503050406030204" pitchFamily="18" charset="0"/>
                            <a:cs typeface="Calibri"/>
                            <a:sym typeface="Calibri"/>
                          </a:rPr>
                          <m:t>𝐴</m:t>
                        </m:r>
                        <m:r>
                          <a:rPr lang="en-US" i="1">
                            <a:solidFill>
                              <a:srgbClr val="000000"/>
                            </a:solidFill>
                            <a:latin typeface="Cambria Math" panose="02040503050406030204" pitchFamily="18" charset="0"/>
                            <a:cs typeface="Calibri"/>
                            <a:sym typeface="Calibri"/>
                          </a:rPr>
                          <m:t> </m:t>
                        </m:r>
                        <m:r>
                          <a:rPr lang="en-US" i="1">
                            <a:solidFill>
                              <a:srgbClr val="000000"/>
                            </a:solidFill>
                            <a:latin typeface="Cambria Math" panose="02040503050406030204" pitchFamily="18" charset="0"/>
                            <a:cs typeface="Calibri"/>
                            <a:sym typeface="Calibri"/>
                          </a:rPr>
                          <m:t>𝑑</m:t>
                        </m:r>
                        <m:r>
                          <m:rPr>
                            <m:sty m:val="p"/>
                          </m:rPr>
                          <a:rPr lang="el-GR" i="1">
                            <a:solidFill>
                              <a:srgbClr val="000000"/>
                            </a:solidFill>
                            <a:latin typeface="Cambria Math" panose="02040503050406030204" pitchFamily="18" charset="0"/>
                            <a:ea typeface="Cambria Math" panose="02040503050406030204" pitchFamily="18" charset="0"/>
                            <a:sym typeface="Calibri"/>
                          </a:rPr>
                          <m:t>Ω</m:t>
                        </m:r>
                        <m:r>
                          <a:rPr lang="en-US" i="1">
                            <a:solidFill>
                              <a:srgbClr val="000000"/>
                            </a:solidFill>
                            <a:latin typeface="Cambria Math" panose="02040503050406030204" pitchFamily="18" charset="0"/>
                            <a:ea typeface="Cambria Math" panose="02040503050406030204" pitchFamily="18" charset="0"/>
                            <a:sym typeface="Calibri"/>
                          </a:rPr>
                          <m:t>=</m:t>
                        </m:r>
                        <m:nary>
                          <m:naryPr>
                            <m:limLoc m:val="undOvr"/>
                            <m:subHide m:val="on"/>
                            <m:supHide m:val="on"/>
                            <m:ctrlPr>
                              <a:rPr lang="en-US" i="1">
                                <a:solidFill>
                                  <a:srgbClr val="000000"/>
                                </a:solidFill>
                                <a:latin typeface="Cambria Math" panose="02040503050406030204" pitchFamily="18" charset="0"/>
                                <a:ea typeface="Cambria Math" panose="02040503050406030204" pitchFamily="18" charset="0"/>
                                <a:sym typeface="Calibri"/>
                              </a:rPr>
                            </m:ctrlPr>
                          </m:naryPr>
                          <m:sub/>
                          <m:sup/>
                          <m:e>
                            <m:f>
                              <m:fPr>
                                <m:ctrlPr>
                                  <a:rPr lang="en-US" i="1">
                                    <a:solidFill>
                                      <a:srgbClr val="000000"/>
                                    </a:solidFill>
                                    <a:latin typeface="Cambria Math" panose="02040503050406030204" pitchFamily="18" charset="0"/>
                                    <a:ea typeface="Cambria Math" panose="02040503050406030204" pitchFamily="18" charset="0"/>
                                    <a:sym typeface="Calibri"/>
                                  </a:rPr>
                                </m:ctrlPr>
                              </m:fPr>
                              <m:num>
                                <m:sSup>
                                  <m:sSupPr>
                                    <m:ctrlPr>
                                      <a:rPr lang="en-US" i="1">
                                        <a:solidFill>
                                          <a:srgbClr val="000000"/>
                                        </a:solidFill>
                                        <a:latin typeface="Cambria Math" panose="02040503050406030204" pitchFamily="18" charset="0"/>
                                        <a:ea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h</m:t>
                                    </m:r>
                                  </m:e>
                                  <m:sup>
                                    <m:r>
                                      <a:rPr lang="en-US" i="1">
                                        <a:solidFill>
                                          <a:srgbClr val="000000"/>
                                        </a:solidFill>
                                        <a:latin typeface="Cambria Math" panose="02040503050406030204" pitchFamily="18" charset="0"/>
                                        <a:ea typeface="Cambria Math" panose="02040503050406030204" pitchFamily="18" charset="0"/>
                                        <a:sym typeface="Calibri"/>
                                      </a:rPr>
                                      <m:t>2</m:t>
                                    </m:r>
                                  </m:sup>
                                </m:sSup>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𝜂</m:t>
                                    </m:r>
                                  </m:e>
                                  <m:sub>
                                    <m:r>
                                      <a:rPr lang="en-US" i="1">
                                        <a:solidFill>
                                          <a:srgbClr val="000000"/>
                                        </a:solidFill>
                                        <a:latin typeface="Cambria Math" panose="02040503050406030204" pitchFamily="18" charset="0"/>
                                        <a:ea typeface="Cambria Math" panose="02040503050406030204" pitchFamily="18" charset="0"/>
                                        <a:sym typeface="Calibri"/>
                                      </a:rPr>
                                      <m:t>0</m:t>
                                    </m:r>
                                  </m:sub>
                                </m:sSub>
                              </m:num>
                              <m:den>
                                <m:r>
                                  <a:rPr lang="en-US" i="1">
                                    <a:solidFill>
                                      <a:srgbClr val="000000"/>
                                    </a:solidFill>
                                    <a:latin typeface="Cambria Math" panose="02040503050406030204" pitchFamily="18" charset="0"/>
                                    <a:ea typeface="Cambria Math" panose="02040503050406030204" pitchFamily="18" charset="0"/>
                                    <a:sym typeface="Calibri"/>
                                  </a:rPr>
                                  <m:t>4</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𝑅</m:t>
                                    </m:r>
                                  </m:e>
                                  <m:sub>
                                    <m:r>
                                      <a:rPr lang="en-US" i="1">
                                        <a:solidFill>
                                          <a:srgbClr val="000000"/>
                                        </a:solidFill>
                                        <a:latin typeface="Cambria Math" panose="02040503050406030204" pitchFamily="18" charset="0"/>
                                        <a:ea typeface="Cambria Math" panose="02040503050406030204" pitchFamily="18" charset="0"/>
                                        <a:sym typeface="Calibri"/>
                                      </a:rPr>
                                      <m:t>𝑟</m:t>
                                    </m:r>
                                  </m:sub>
                                </m:sSub>
                              </m:den>
                            </m:f>
                            <m:r>
                              <a:rPr lang="en-US" i="1">
                                <a:solidFill>
                                  <a:srgbClr val="000000"/>
                                </a:solidFill>
                                <a:latin typeface="Cambria Math" panose="02040503050406030204" pitchFamily="18" charset="0"/>
                                <a:ea typeface="Cambria Math" panose="02040503050406030204" pitchFamily="18" charset="0"/>
                                <a:sym typeface="Calibri"/>
                              </a:rPr>
                              <m:t> </m:t>
                            </m:r>
                            <m:r>
                              <a:rPr lang="en-US" i="1">
                                <a:solidFill>
                                  <a:srgbClr val="000000"/>
                                </a:solidFill>
                                <a:latin typeface="Cambria Math" panose="02040503050406030204" pitchFamily="18" charset="0"/>
                              </a:rPr>
                              <m:t>𝑑</m:t>
                            </m:r>
                            <m:r>
                              <m:rPr>
                                <m:sty m:val="p"/>
                              </m:rPr>
                              <a:rPr lang="el-GR" i="1">
                                <a:solidFill>
                                  <a:srgbClr val="000000"/>
                                </a:solidFill>
                                <a:latin typeface="Cambria Math" panose="02040503050406030204" pitchFamily="18" charset="0"/>
                                <a:ea typeface="Cambria Math" panose="02040503050406030204" pitchFamily="18" charset="0"/>
                              </a:rPr>
                              <m:t>Ω</m:t>
                            </m:r>
                          </m:e>
                        </m:nary>
                      </m:e>
                    </m:nary>
                  </m:oMath>
                </a14:m>
                <a:r>
                  <a:rPr lang="en-US" dirty="0">
                    <a:solidFill>
                      <a:srgbClr val="000000"/>
                    </a:solidFill>
                    <a:latin typeface="Calibri"/>
                    <a:ea typeface="Calibri"/>
                    <a:cs typeface="Calibri"/>
                    <a:sym typeface="Calibri"/>
                  </a:rPr>
                  <a:t>, so</a:t>
                </a:r>
              </a:p>
              <a:p>
                <a:pPr marL="285750"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𝑙</m:t>
                            </m:r>
                          </m:e>
                          <m:sup>
                            <m:r>
                              <a:rPr lang="en-US" i="1">
                                <a:solidFill>
                                  <a:srgbClr val="000000"/>
                                </a:solidFill>
                                <a:latin typeface="Cambria Math" panose="02040503050406030204" pitchFamily="18" charset="0"/>
                                <a:ea typeface="Cambria Math" panose="02040503050406030204" pitchFamily="18" charset="0"/>
                              </a:rPr>
                              <m:t>2</m:t>
                            </m:r>
                          </m:sup>
                        </m:sSup>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𝜂</m:t>
                            </m:r>
                          </m:e>
                          <m:sub>
                            <m:r>
                              <a:rPr lang="en-US" i="1">
                                <a:solidFill>
                                  <a:srgbClr val="000000"/>
                                </a:solidFill>
                                <a:latin typeface="Cambria Math" panose="02040503050406030204" pitchFamily="18" charset="0"/>
                                <a:ea typeface="Cambria Math" panose="02040503050406030204" pitchFamily="18" charset="0"/>
                              </a:rPr>
                              <m:t>0</m:t>
                            </m:r>
                          </m:sub>
                        </m:sSub>
                      </m:num>
                      <m:den>
                        <m:r>
                          <a:rPr lang="en-US" i="1">
                            <a:solidFill>
                              <a:srgbClr val="000000"/>
                            </a:solidFill>
                            <a:latin typeface="Cambria Math" panose="02040503050406030204" pitchFamily="18" charset="0"/>
                            <a:cs typeface="Calibri"/>
                            <a:sym typeface="Calibri"/>
                          </a:rPr>
                          <m:t>16</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𝜆</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 </m:t>
                        </m:r>
                      </m:den>
                    </m:f>
                    <m:r>
                      <a:rPr lang="en-US" i="1">
                        <a:solidFill>
                          <a:srgbClr val="000000"/>
                        </a:solidFill>
                        <a:latin typeface="Cambria Math" panose="02040503050406030204" pitchFamily="18" charset="0"/>
                        <a:cs typeface="Calibri"/>
                        <a:sym typeface="Calibri"/>
                      </a:rPr>
                      <m:t> </m:t>
                    </m:r>
                    <m:nary>
                      <m:naryPr>
                        <m:limLoc m:val="undOvr"/>
                        <m:subHide m:val="on"/>
                        <m:supHide m:val="on"/>
                        <m:ctrlPr>
                          <a:rPr lang="en-US" i="1">
                            <a:solidFill>
                              <a:srgbClr val="000000"/>
                            </a:solidFill>
                            <a:latin typeface="Cambria Math" panose="02040503050406030204" pitchFamily="18" charset="0"/>
                            <a:cs typeface="Calibri"/>
                            <a:sym typeface="Calibri"/>
                          </a:rPr>
                        </m:ctrlPr>
                      </m:naryPr>
                      <m:sub/>
                      <m:sup/>
                      <m:e>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𝑠𝑖𝑛</m:t>
                            </m:r>
                          </m:e>
                          <m:sup>
                            <m:r>
                              <a:rPr lang="en-US" i="1">
                                <a:solidFill>
                                  <a:srgbClr val="000000"/>
                                </a:solidFill>
                                <a:latin typeface="Cambria Math" panose="02040503050406030204" pitchFamily="18" charset="0"/>
                                <a:cs typeface="Calibri"/>
                                <a:sym typeface="Calibri"/>
                              </a:rPr>
                              <m:t>2</m:t>
                            </m:r>
                          </m:sup>
                        </m:sSup>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sym typeface="Calibri"/>
                              </a:rPr>
                              <m:t>𝜃</m:t>
                            </m:r>
                          </m:e>
                        </m:d>
                        <m:r>
                          <a:rPr lang="en-US" i="1">
                            <a:solidFill>
                              <a:srgbClr val="000000"/>
                            </a:solidFill>
                            <a:latin typeface="Cambria Math" panose="02040503050406030204" pitchFamily="18" charset="0"/>
                          </a:rPr>
                          <m:t>𝑑</m:t>
                        </m:r>
                        <m:r>
                          <m:rPr>
                            <m:sty m:val="p"/>
                          </m:rPr>
                          <a:rPr lang="el-GR" i="1">
                            <a:solidFill>
                              <a:srgbClr val="000000"/>
                            </a:solidFill>
                            <a:latin typeface="Cambria Math" panose="02040503050406030204" pitchFamily="18" charset="0"/>
                            <a:ea typeface="Cambria Math" panose="02040503050406030204" pitchFamily="18" charset="0"/>
                          </a:rPr>
                          <m:t>Ω</m:t>
                        </m:r>
                        <m:r>
                          <a:rPr lang="en-US" i="1">
                            <a:solidFill>
                              <a:srgbClr val="000000"/>
                            </a:solidFill>
                            <a:latin typeface="Cambria Math" panose="02040503050406030204" pitchFamily="18" charset="0"/>
                            <a:ea typeface="Cambria Math" panose="02040503050406030204" pitchFamily="18" charset="0"/>
                          </a:rPr>
                          <m:t>=</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𝜂</m:t>
                            </m:r>
                          </m:e>
                          <m:sub>
                            <m:r>
                              <a:rPr lang="en-US" i="1">
                                <a:solidFill>
                                  <a:srgbClr val="000000"/>
                                </a:solidFill>
                                <a:latin typeface="Cambria Math" panose="02040503050406030204" pitchFamily="18" charset="0"/>
                                <a:ea typeface="Cambria Math" panose="02040503050406030204" pitchFamily="18" charset="0"/>
                              </a:rPr>
                              <m:t>0</m:t>
                            </m:r>
                          </m:sub>
                        </m:sSub>
                        <m:f>
                          <m:fPr>
                            <m:ctrlPr>
                              <a:rPr lang="en-US" i="1">
                                <a:solidFill>
                                  <a:srgbClr val="000000"/>
                                </a:solidFill>
                                <a:latin typeface="Cambria Math" panose="02040503050406030204" pitchFamily="18" charset="0"/>
                                <a:ea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𝜋</m:t>
                            </m:r>
                          </m:num>
                          <m:den>
                            <m:r>
                              <a:rPr lang="en-US" i="1">
                                <a:solidFill>
                                  <a:srgbClr val="000000"/>
                                </a:solidFill>
                                <a:latin typeface="Cambria Math" panose="02040503050406030204" pitchFamily="18" charset="0"/>
                                <a:ea typeface="Cambria Math" panose="02040503050406030204" pitchFamily="18" charset="0"/>
                              </a:rPr>
                              <m:t>6</m:t>
                            </m:r>
                          </m:den>
                        </m:f>
                      </m:e>
                    </m:nary>
                    <m:r>
                      <a:rPr lang="en-US" i="1">
                        <a:solidFill>
                          <a:srgbClr val="000000"/>
                        </a:solidFill>
                        <a:latin typeface="Cambria Math" panose="02040503050406030204" pitchFamily="18" charset="0"/>
                        <a:cs typeface="Calibri"/>
                        <a:sym typeface="Calibri"/>
                      </a:rPr>
                      <m:t> </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𝑙</m:t>
                            </m:r>
                          </m:num>
                          <m:den>
                            <m:r>
                              <a:rPr lang="en-US" i="1">
                                <a:solidFill>
                                  <a:srgbClr val="000000"/>
                                </a:solidFill>
                                <a:latin typeface="Cambria Math" panose="02040503050406030204" pitchFamily="18" charset="0"/>
                                <a:ea typeface="Cambria Math" panose="02040503050406030204" pitchFamily="18" charset="0"/>
                                <a:sym typeface="Calibri"/>
                              </a:rPr>
                              <m:t>𝜆</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oMath>
                </a14:m>
                <a:endParaRPr lang="en-US"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𝐴</m:t>
                    </m:r>
                    <m:r>
                      <a:rPr lang="en-US" i="1">
                        <a:solidFill>
                          <a:srgbClr val="000000"/>
                        </a:solidFill>
                        <a:latin typeface="Cambria Math" panose="02040503050406030204" pitchFamily="18" charset="0"/>
                        <a:ea typeface="Calibri"/>
                        <a:cs typeface="Calibri"/>
                        <a:sym typeface="Calibri"/>
                      </a:rPr>
                      <m:t>= </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3</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𝜆</m:t>
                            </m:r>
                          </m:e>
                          <m:sup>
                            <m:r>
                              <a:rPr lang="en-US" i="1">
                                <a:solidFill>
                                  <a:srgbClr val="000000"/>
                                </a:solidFill>
                                <a:latin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cs typeface="Calibri"/>
                            <a:sym typeface="Calibri"/>
                          </a:rPr>
                          <m:t>8</m:t>
                        </m:r>
                        <m:r>
                          <a:rPr lang="en-US" i="1">
                            <a:solidFill>
                              <a:srgbClr val="000000"/>
                            </a:solidFill>
                            <a:latin typeface="Cambria Math" panose="02040503050406030204" pitchFamily="18" charset="0"/>
                            <a:ea typeface="Cambria Math" panose="02040503050406030204" pitchFamily="18" charset="0"/>
                            <a:sym typeface="Calibri"/>
                          </a:rPr>
                          <m:t>𝜋</m:t>
                        </m:r>
                      </m:den>
                    </m:f>
                    <m:r>
                      <a:rPr lang="en-US" i="1">
                        <a:solidFill>
                          <a:srgbClr val="000000"/>
                        </a:solidFill>
                        <a:latin typeface="Cambria Math" panose="02040503050406030204" pitchFamily="18" charset="0"/>
                        <a:cs typeface="Calibri"/>
                        <a:sym typeface="Calibri"/>
                      </a:rPr>
                      <m:t> </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𝑠𝑖𝑛</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𝜃</m:t>
                    </m:r>
                    <m:r>
                      <a:rPr lang="en-US" i="1">
                        <a:solidFill>
                          <a:srgbClr val="000000"/>
                        </a:solidFill>
                        <a:latin typeface="Cambria Math" panose="02040503050406030204" pitchFamily="18" charset="0"/>
                        <a:cs typeface="Calibri"/>
                        <a:sym typeface="Calibri"/>
                      </a:rPr>
                      <m:t>)</m:t>
                    </m:r>
                  </m:oMath>
                </a14:m>
                <a:r>
                  <a:rPr lang="en-US" dirty="0">
                    <a:solidFill>
                      <a:srgbClr val="000000"/>
                    </a:solidFill>
                    <a:latin typeface="Calibri"/>
                    <a:ea typeface="Calibri"/>
                    <a:cs typeface="Calibri"/>
                    <a:sym typeface="Calibri"/>
                  </a:rPr>
                  <a:t> and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𝐺</m:t>
                    </m:r>
                    <m:r>
                      <a:rPr lang="en-US" i="1">
                        <a:solidFill>
                          <a:srgbClr val="000000"/>
                        </a:solidFill>
                        <a:latin typeface="Cambria Math" panose="02040503050406030204" pitchFamily="18" charset="0"/>
                        <a:ea typeface="Calibri"/>
                        <a:cs typeface="Calibri"/>
                        <a:sym typeface="Calibri"/>
                      </a:rPr>
                      <m:t>=1.5</m:t>
                    </m:r>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 </m:t>
                        </m:r>
                        <m:r>
                          <a:rPr lang="en-US" i="1">
                            <a:solidFill>
                              <a:srgbClr val="000000"/>
                            </a:solidFill>
                            <a:latin typeface="Cambria Math" panose="02040503050406030204" pitchFamily="18" charset="0"/>
                          </a:rPr>
                          <m:t>𝑠𝑖𝑛</m:t>
                        </m:r>
                      </m:e>
                      <m:sup>
                        <m:r>
                          <a:rPr lang="en-US" i="1">
                            <a:solidFill>
                              <a:srgbClr val="000000"/>
                            </a:solidFill>
                            <a:latin typeface="Cambria Math" panose="02040503050406030204" pitchFamily="18" charset="0"/>
                          </a:rPr>
                          <m:t>2</m:t>
                        </m:r>
                      </m:sup>
                    </m:sSup>
                    <m:d>
                      <m:dPr>
                        <m:ctrlPr>
                          <a:rPr lang="en-US" i="1">
                            <a:solidFill>
                              <a:srgbClr val="000000"/>
                            </a:solidFill>
                            <a:latin typeface="Cambria Math" panose="02040503050406030204" pitchFamily="18" charset="0"/>
                          </a:rPr>
                        </m:ctrlPr>
                      </m:dPr>
                      <m:e>
                        <m:r>
                          <a:rPr lang="en-US" i="1">
                            <a:solidFill>
                              <a:srgbClr val="000000"/>
                            </a:solidFill>
                            <a:latin typeface="Cambria Math" panose="02040503050406030204" pitchFamily="18" charset="0"/>
                            <a:ea typeface="Cambria Math" panose="02040503050406030204" pitchFamily="18" charset="0"/>
                          </a:rPr>
                          <m:t>𝜃</m:t>
                        </m:r>
                      </m:e>
                    </m:d>
                    <m:r>
                      <a:rPr lang="en-US">
                        <a:solidFill>
                          <a:srgbClr val="000000"/>
                        </a:solidFill>
                        <a:latin typeface="Cambria Math" panose="02040503050406030204" pitchFamily="18" charset="0"/>
                        <a:ea typeface="Cambria Math" panose="02040503050406030204" pitchFamily="18" charset="0"/>
                      </a:rPr>
                      <m:t>.</m:t>
                    </m:r>
                  </m:oMath>
                </a14:m>
                <a:r>
                  <a:rPr lang="en-US" dirty="0">
                    <a:solidFill>
                      <a:srgbClr val="000000"/>
                    </a:solidFill>
                    <a:latin typeface="Calibri"/>
                  </a:rPr>
                  <a:t> </a:t>
                </a:r>
                <a:r>
                  <a:rPr lang="en-US" dirty="0">
                    <a:solidFill>
                      <a:srgbClr val="000000"/>
                    </a:solidFill>
                  </a:rPr>
                  <a:t>.  Note we used</a:t>
                </a:r>
              </a:p>
              <a:p>
                <a:pPr algn="l" rtl="0" latinLnBrk="1" hangingPunct="0"/>
                <a:r>
                  <a:rPr lang="en-US" dirty="0">
                    <a:solidFill>
                      <a:srgbClr val="000000"/>
                    </a:solidFill>
                  </a:rPr>
                  <a:t>      </a:t>
                </a:r>
                <a14:m>
                  <m:oMath xmlns:m="http://schemas.openxmlformats.org/officeDocument/2006/math">
                    <m:r>
                      <a:rPr lang="en-US" i="1">
                        <a:solidFill>
                          <a:srgbClr val="000000"/>
                        </a:solidFill>
                        <a:latin typeface="Cambria Math" panose="02040503050406030204" pitchFamily="18" charset="0"/>
                      </a:rPr>
                      <m:t>h</m:t>
                    </m:r>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𝑙</m:t>
                        </m:r>
                      </m:num>
                      <m:den>
                        <m:r>
                          <a:rPr lang="en-US" i="1">
                            <a:solidFill>
                              <a:srgbClr val="000000"/>
                            </a:solidFill>
                            <a:latin typeface="Cambria Math" panose="02040503050406030204" pitchFamily="18" charset="0"/>
                          </a:rPr>
                          <m:t>2</m:t>
                        </m:r>
                      </m:den>
                    </m:f>
                    <m:r>
                      <a:rPr lang="en-US" i="1">
                        <a:solidFill>
                          <a:srgbClr val="000000"/>
                        </a:solidFill>
                        <a:latin typeface="Cambria Math" panose="02040503050406030204" pitchFamily="18" charset="0"/>
                      </a:rPr>
                      <m:t> </m:t>
                    </m:r>
                    <m:r>
                      <m:rPr>
                        <m:sty m:val="p"/>
                      </m:rPr>
                      <a:rPr lang="en-US">
                        <a:solidFill>
                          <a:srgbClr val="000000"/>
                        </a:solidFill>
                        <a:latin typeface="Cambria Math" panose="02040503050406030204" pitchFamily="18" charset="0"/>
                      </a:rPr>
                      <m:t>sin</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ea typeface="Cambria Math" panose="02040503050406030204" pitchFamily="18" charset="0"/>
                      </a:rPr>
                      <m:t>𝜃</m:t>
                    </m:r>
                    <m:r>
                      <a:rPr lang="en-US" i="1">
                        <a:solidFill>
                          <a:srgbClr val="000000"/>
                        </a:solidFill>
                        <a:latin typeface="Cambria Math" panose="02040503050406030204" pitchFamily="18" charset="0"/>
                      </a:rPr>
                      <m:t>)</m:t>
                    </m:r>
                  </m:oMath>
                </a14:m>
                <a:endParaRPr lang="en-US" dirty="0">
                  <a:solidFill>
                    <a:srgbClr val="000000"/>
                  </a:solidFill>
                </a:endParaRPr>
              </a:p>
              <a:p>
                <a:pPr marL="285750" indent="-285750" latinLnBrk="1"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rPr>
                        </m:ctrlPr>
                      </m:fPr>
                      <m:num>
                        <m:sSup>
                          <m:sSupPr>
                            <m:ctrlPr>
                              <a:rPr lang="en-US"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𝑉</m:t>
                            </m:r>
                            <m:r>
                              <a:rPr lang="en-US" b="0" i="1" smtClean="0">
                                <a:solidFill>
                                  <a:srgbClr val="000000"/>
                                </a:solidFill>
                                <a:latin typeface="Cambria Math" panose="02040503050406030204" pitchFamily="18" charset="0"/>
                              </a:rPr>
                              <m:t>|</m:t>
                            </m:r>
                          </m:e>
                          <m:sup>
                            <m:r>
                              <a:rPr lang="en-US" b="0" i="1" smtClean="0">
                                <a:solidFill>
                                  <a:srgbClr val="000000"/>
                                </a:solidFill>
                                <a:latin typeface="Cambria Math" panose="02040503050406030204" pitchFamily="18" charset="0"/>
                              </a:rPr>
                              <m:t>2</m:t>
                            </m:r>
                          </m:sup>
                        </m:sSup>
                      </m:num>
                      <m:den>
                        <m:r>
                          <a:rPr lang="en-US" b="0" i="1" smtClean="0">
                            <a:solidFill>
                              <a:srgbClr val="000000"/>
                            </a:solidFill>
                            <a:latin typeface="Cambria Math" panose="02040503050406030204" pitchFamily="18" charset="0"/>
                          </a:rPr>
                          <m:t>8</m:t>
                        </m:r>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𝑅</m:t>
                            </m:r>
                          </m:e>
                          <m:sub>
                            <m:r>
                              <a:rPr lang="en-US" b="0" i="1" smtClean="0">
                                <a:solidFill>
                                  <a:srgbClr val="000000"/>
                                </a:solidFill>
                                <a:latin typeface="Cambria Math" panose="02040503050406030204" pitchFamily="18" charset="0"/>
                              </a:rPr>
                              <m:t>2</m:t>
                            </m:r>
                          </m:sub>
                        </m:sSub>
                      </m:den>
                    </m:f>
                    <m:r>
                      <a:rPr lang="en-US" b="0" i="1" smtClean="0">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𝐼</m:t>
                            </m:r>
                            <m:r>
                              <a:rPr lang="en-US" i="1">
                                <a:solidFill>
                                  <a:srgbClr val="000000"/>
                                </a:solidFill>
                                <a:latin typeface="Cambria Math" panose="02040503050406030204" pitchFamily="18" charset="0"/>
                              </a:rPr>
                              <m:t>|</m:t>
                            </m:r>
                          </m:e>
                          <m:sup>
                            <m:r>
                              <a:rPr lang="en-US" i="1">
                                <a:solidFill>
                                  <a:srgbClr val="000000"/>
                                </a:solidFill>
                                <a:latin typeface="Cambria Math" panose="02040503050406030204" pitchFamily="18" charset="0"/>
                              </a:rPr>
                              <m:t>2</m:t>
                            </m:r>
                          </m:sup>
                        </m:sSup>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𝑅</m:t>
                            </m:r>
                          </m:e>
                          <m:sub>
                            <m:r>
                              <a:rPr lang="en-US" i="1">
                                <a:solidFill>
                                  <a:srgbClr val="000000"/>
                                </a:solidFill>
                                <a:latin typeface="Cambria Math" panose="02040503050406030204" pitchFamily="18" charset="0"/>
                              </a:rPr>
                              <m:t>1</m:t>
                            </m:r>
                          </m:sub>
                        </m:sSub>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𝐺</m:t>
                            </m:r>
                          </m:e>
                          <m:sub>
                            <m:r>
                              <a:rPr lang="en-US" b="0" i="1" smtClean="0">
                                <a:solidFill>
                                  <a:srgbClr val="000000"/>
                                </a:solidFill>
                                <a:latin typeface="Cambria Math" panose="02040503050406030204" pitchFamily="18" charset="0"/>
                              </a:rPr>
                              <m:t>1</m:t>
                            </m:r>
                          </m:sub>
                        </m:sSub>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𝐴</m:t>
                            </m:r>
                          </m:e>
                          <m:sub>
                            <m:r>
                              <a:rPr lang="en-US" b="0" i="1" smtClean="0">
                                <a:solidFill>
                                  <a:srgbClr val="000000"/>
                                </a:solidFill>
                                <a:latin typeface="Cambria Math" panose="02040503050406030204" pitchFamily="18" charset="0"/>
                              </a:rPr>
                              <m:t>2</m:t>
                            </m:r>
                          </m:sub>
                        </m:sSub>
                      </m:num>
                      <m:den>
                        <m:r>
                          <a:rPr lang="en-US" b="0" i="1" smtClean="0">
                            <a:solidFill>
                              <a:srgbClr val="000000"/>
                            </a:solidFill>
                            <a:latin typeface="Cambria Math" panose="02040503050406030204" pitchFamily="18" charset="0"/>
                          </a:rPr>
                          <m:t>8</m:t>
                        </m:r>
                        <m:r>
                          <a:rPr lang="en-US" i="1">
                            <a:solidFill>
                              <a:srgbClr val="000000"/>
                            </a:solidFill>
                            <a:latin typeface="Cambria Math" panose="02040503050406030204" pitchFamily="18" charset="0"/>
                            <a:ea typeface="Cambria Math" panose="02040503050406030204" pitchFamily="18" charset="0"/>
                          </a:rPr>
                          <m:t>𝜋</m:t>
                        </m:r>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𝑟</m:t>
                            </m:r>
                          </m:e>
                          <m:sup>
                            <m:r>
                              <a:rPr lang="en-US" i="1">
                                <a:solidFill>
                                  <a:srgbClr val="000000"/>
                                </a:solidFill>
                                <a:latin typeface="Cambria Math" panose="02040503050406030204" pitchFamily="18" charset="0"/>
                                <a:ea typeface="Cambria Math" panose="02040503050406030204" pitchFamily="18" charset="0"/>
                              </a:rPr>
                              <m:t>2</m:t>
                            </m:r>
                          </m:sup>
                        </m:sSup>
                      </m:den>
                    </m:f>
                  </m:oMath>
                </a14:m>
                <a:r>
                  <a:rPr lang="en-US" i="1" dirty="0">
                    <a:solidFill>
                      <a:srgbClr val="000000"/>
                    </a:solidFill>
                    <a:latin typeface="Cambria Math" panose="02040503050406030204" pitchFamily="18" charset="0"/>
                  </a:rPr>
                  <a:t>,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𝐺</m:t>
                        </m:r>
                      </m:e>
                      <m:sub>
                        <m:r>
                          <a:rPr lang="en-US" b="0" i="1" smtClean="0">
                            <a:solidFill>
                              <a:srgbClr val="000000"/>
                            </a:solidFill>
                            <a:latin typeface="Cambria Math" panose="02040503050406030204" pitchFamily="18" charset="0"/>
                          </a:rPr>
                          <m:t>1</m:t>
                        </m:r>
                      </m:sub>
                    </m:sSub>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𝐴</m:t>
                        </m:r>
                      </m:e>
                      <m:sub>
                        <m:r>
                          <a:rPr lang="en-US" b="0" i="1" smtClean="0">
                            <a:solidFill>
                              <a:srgbClr val="000000"/>
                            </a:solidFill>
                            <a:latin typeface="Cambria Math" panose="02040503050406030204" pitchFamily="18" charset="0"/>
                          </a:rPr>
                          <m:t>2</m:t>
                        </m:r>
                      </m:sub>
                    </m:sSub>
                    <m:r>
                      <a:rPr lang="en-US" b="0" i="1" smtClean="0">
                        <a:solidFill>
                          <a:srgbClr val="000000"/>
                        </a:solidFill>
                        <a:latin typeface="Cambria Math" panose="02040503050406030204" pitchFamily="18" charset="0"/>
                      </a:rPr>
                      <m:t>=</m:t>
                    </m:r>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𝐺</m:t>
                        </m:r>
                      </m:e>
                      <m:sub>
                        <m:r>
                          <a:rPr lang="en-US" b="0" i="1" smtClean="0">
                            <a:solidFill>
                              <a:srgbClr val="000000"/>
                            </a:solidFill>
                            <a:latin typeface="Cambria Math" panose="02040503050406030204" pitchFamily="18" charset="0"/>
                          </a:rPr>
                          <m:t>2</m:t>
                        </m:r>
                      </m:sub>
                    </m:sSub>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𝐴</m:t>
                        </m:r>
                      </m:e>
                      <m:sub>
                        <m:r>
                          <a:rPr lang="en-US" b="0" i="1" smtClean="0">
                            <a:solidFill>
                              <a:srgbClr val="000000"/>
                            </a:solidFill>
                            <a:latin typeface="Cambria Math" panose="02040503050406030204" pitchFamily="18" charset="0"/>
                          </a:rPr>
                          <m:t>1</m:t>
                        </m:r>
                      </m:sub>
                    </m:sSub>
                  </m:oMath>
                </a14:m>
                <a:endParaRPr lang="en-US" i="1" dirty="0">
                  <a:solidFill>
                    <a:srgbClr val="000000"/>
                  </a:solidFill>
                  <a:latin typeface="Cambria Math" panose="02040503050406030204" pitchFamily="18" charset="0"/>
                </a:endParaRPr>
              </a:p>
              <a:p>
                <a:pPr marL="285750" indent="-285750" algn="l" rtl="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𝐼</m:t>
                            </m:r>
                            <m:r>
                              <a:rPr lang="en-US" b="0" i="1" smtClean="0">
                                <a:solidFill>
                                  <a:srgbClr val="000000"/>
                                </a:solidFill>
                                <a:latin typeface="Cambria Math" panose="02040503050406030204" pitchFamily="18" charset="0"/>
                              </a:rPr>
                              <m:t>|</m:t>
                            </m:r>
                          </m:e>
                          <m:sup>
                            <m:r>
                              <a:rPr lang="en-US" b="0" i="1" smtClean="0">
                                <a:solidFill>
                                  <a:srgbClr val="000000"/>
                                </a:solidFill>
                                <a:latin typeface="Cambria Math" panose="02040503050406030204" pitchFamily="18" charset="0"/>
                              </a:rPr>
                              <m:t>2</m:t>
                            </m:r>
                          </m:sup>
                        </m:sSup>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𝑅</m:t>
                            </m:r>
                          </m:e>
                          <m:sub>
                            <m:r>
                              <a:rPr lang="en-US" b="0" i="1" smtClean="0">
                                <a:solidFill>
                                  <a:srgbClr val="000000"/>
                                </a:solidFill>
                                <a:latin typeface="Cambria Math" panose="02040503050406030204" pitchFamily="18" charset="0"/>
                              </a:rPr>
                              <m:t>1</m:t>
                            </m:r>
                          </m:sub>
                        </m:sSub>
                      </m:num>
                      <m:den>
                        <m:r>
                          <a:rPr lang="en-US" b="0" i="1" smtClean="0">
                            <a:solidFill>
                              <a:srgbClr val="000000"/>
                            </a:solidFill>
                            <a:latin typeface="Cambria Math" panose="02040503050406030204" pitchFamily="18" charset="0"/>
                          </a:rPr>
                          <m:t>4</m:t>
                        </m:r>
                        <m:r>
                          <a:rPr lang="en-US" b="0" i="1" smtClean="0">
                            <a:solidFill>
                              <a:srgbClr val="000000"/>
                            </a:solidFill>
                            <a:latin typeface="Cambria Math" panose="02040503050406030204" pitchFamily="18" charset="0"/>
                            <a:ea typeface="Cambria Math" panose="02040503050406030204" pitchFamily="18" charset="0"/>
                          </a:rPr>
                          <m:t>𝜋</m:t>
                        </m:r>
                        <m:sSup>
                          <m:sSupPr>
                            <m:ctrlPr>
                              <a:rPr lang="en-US" b="0" i="1" smtClean="0">
                                <a:solidFill>
                                  <a:srgbClr val="000000"/>
                                </a:solidFill>
                                <a:latin typeface="Cambria Math" panose="02040503050406030204" pitchFamily="18" charset="0"/>
                                <a:ea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𝑟</m:t>
                            </m:r>
                          </m:e>
                          <m:sup>
                            <m:r>
                              <a:rPr lang="en-US" b="0" i="1" smtClean="0">
                                <a:solidFill>
                                  <a:srgbClr val="000000"/>
                                </a:solidFill>
                                <a:latin typeface="Cambria Math" panose="02040503050406030204" pitchFamily="18" charset="0"/>
                                <a:ea typeface="Cambria Math" panose="02040503050406030204" pitchFamily="18" charset="0"/>
                              </a:rPr>
                              <m:t>2</m:t>
                            </m:r>
                          </m:sup>
                        </m:sSup>
                      </m:den>
                    </m:f>
                  </m:oMath>
                </a14:m>
                <a:r>
                  <a:rPr lang="en-US" dirty="0">
                    <a:solidFill>
                      <a:srgbClr val="000000"/>
                    </a:solidFill>
                  </a:rPr>
                  <a:t>,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𝑉</m:t>
                            </m:r>
                            <m:r>
                              <a:rPr lang="en-US" b="0" i="1" smtClean="0">
                                <a:solidFill>
                                  <a:srgbClr val="000000"/>
                                </a:solidFill>
                                <a:latin typeface="Cambria Math" panose="02040503050406030204" pitchFamily="18" charset="0"/>
                              </a:rPr>
                              <m:t>|</m:t>
                            </m:r>
                          </m:e>
                          <m:sup>
                            <m:r>
                              <a:rPr lang="en-US" b="0" i="1" smtClean="0">
                                <a:solidFill>
                                  <a:srgbClr val="000000"/>
                                </a:solidFill>
                                <a:latin typeface="Cambria Math" panose="02040503050406030204" pitchFamily="18" charset="0"/>
                              </a:rPr>
                              <m:t>2</m:t>
                            </m:r>
                          </m:sup>
                        </m:sSup>
                      </m:num>
                      <m:den>
                        <m:r>
                          <a:rPr lang="en-US" b="0" i="1" smtClean="0">
                            <a:solidFill>
                              <a:srgbClr val="000000"/>
                            </a:solidFill>
                            <a:latin typeface="Cambria Math" panose="02040503050406030204" pitchFamily="18" charset="0"/>
                          </a:rPr>
                          <m:t>8</m:t>
                        </m:r>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𝑅</m:t>
                            </m:r>
                          </m:e>
                          <m:sub>
                            <m:r>
                              <a:rPr lang="en-US" b="0" i="1" smtClean="0">
                                <a:solidFill>
                                  <a:srgbClr val="000000"/>
                                </a:solidFill>
                                <a:latin typeface="Cambria Math" panose="02040503050406030204" pitchFamily="18" charset="0"/>
                              </a:rPr>
                              <m:t>2</m:t>
                            </m:r>
                          </m:sub>
                        </m:sSub>
                      </m:den>
                    </m:f>
                  </m:oMath>
                </a14:m>
                <a:endParaRPr lang="en-US" dirty="0">
                  <a:solidFill>
                    <a:srgbClr val="000000"/>
                  </a:solidFill>
                </a:endParaRPr>
              </a:p>
              <a:p>
                <a:pPr marL="285750"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𝑟</m:t>
                        </m:r>
                      </m:sub>
                    </m:sSub>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𝐺</m:t>
                            </m:r>
                          </m:e>
                          <m:sub>
                            <m:r>
                              <a:rPr lang="en-US" b="0" i="1" smtClean="0">
                                <a:solidFill>
                                  <a:srgbClr val="000000"/>
                                </a:solidFill>
                                <a:latin typeface="Cambria Math" panose="02040503050406030204" pitchFamily="18" charset="0"/>
                              </a:rPr>
                              <m:t>1</m:t>
                            </m:r>
                          </m:sub>
                        </m:sSub>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𝐴</m:t>
                            </m:r>
                          </m:e>
                          <m:sub>
                            <m:r>
                              <a:rPr lang="en-US" b="0" i="1" smtClean="0">
                                <a:solidFill>
                                  <a:srgbClr val="000000"/>
                                </a:solidFill>
                                <a:latin typeface="Cambria Math" panose="02040503050406030204" pitchFamily="18" charset="0"/>
                              </a:rPr>
                              <m:t>2</m:t>
                            </m:r>
                          </m:sub>
                        </m:sSub>
                      </m:num>
                      <m:den>
                        <m:r>
                          <a:rPr lang="en-US" i="1">
                            <a:solidFill>
                              <a:srgbClr val="000000"/>
                            </a:solidFill>
                            <a:latin typeface="Cambria Math" panose="02040503050406030204" pitchFamily="18" charset="0"/>
                          </a:rPr>
                          <m:t>4</m:t>
                        </m:r>
                        <m:r>
                          <a:rPr lang="en-US" i="1">
                            <a:solidFill>
                              <a:srgbClr val="000000"/>
                            </a:solidFill>
                            <a:latin typeface="Cambria Math" panose="02040503050406030204" pitchFamily="18" charset="0"/>
                            <a:ea typeface="Cambria Math" panose="02040503050406030204" pitchFamily="18" charset="0"/>
                          </a:rPr>
                          <m:t>𝜋</m:t>
                        </m:r>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𝑟</m:t>
                            </m:r>
                          </m:e>
                          <m:sup>
                            <m:r>
                              <a:rPr lang="en-US" i="1">
                                <a:solidFill>
                                  <a:srgbClr val="000000"/>
                                </a:solidFill>
                                <a:latin typeface="Cambria Math" panose="02040503050406030204" pitchFamily="18" charset="0"/>
                                <a:ea typeface="Cambria Math" panose="02040503050406030204" pitchFamily="18" charset="0"/>
                              </a:rPr>
                              <m:t>2</m:t>
                            </m:r>
                          </m:sup>
                        </m:sSup>
                      </m:den>
                    </m:f>
                  </m:oMath>
                </a14:m>
                <a:endParaRPr lang="en-US" dirty="0">
                  <a:solidFill>
                    <a:srgbClr val="000000"/>
                  </a:solidFill>
                  <a:latin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06474" y="1505639"/>
                <a:ext cx="11379051" cy="5167894"/>
              </a:xfrm>
              <a:prstGeom prst="rect">
                <a:avLst/>
              </a:prstGeom>
              <a:blipFill>
                <a:blip r:embed="rId3"/>
                <a:stretch>
                  <a:fillRect l="-781" t="-735"/>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95</a:t>
            </a:fld>
            <a:endParaRPr lang="en-US"/>
          </a:p>
        </p:txBody>
      </p:sp>
    </p:spTree>
    <p:extLst>
      <p:ext uri="{BB962C8B-B14F-4D97-AF65-F5344CB8AC3E}">
        <p14:creationId xmlns:p14="http://schemas.microsoft.com/office/powerpoint/2010/main" val="153360055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35: Intermodulation</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03262" y="1793189"/>
                <a:ext cx="11174680" cy="424690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457200" indent="-457200" hangingPunct="0">
                  <a:buFont typeface="Arial" panose="020B0604020202020204" pitchFamily="34" charset="0"/>
                  <a:buChar char="•"/>
                </a:pPr>
                <a:r>
                  <a:rPr lang="en-US" sz="2000" dirty="0">
                    <a:solidFill>
                      <a:srgbClr val="000000"/>
                    </a:solidFill>
                    <a:sym typeface="Calibri"/>
                  </a:rPr>
                  <a:t>Only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3</m:t>
                        </m:r>
                        <m:r>
                          <a:rPr lang="en-US" sz="200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3</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 </m:t>
                    </m:r>
                    <m:r>
                      <a:rPr lang="en-US" sz="2000" b="0" i="1" smtClean="0">
                        <a:solidFill>
                          <a:srgbClr val="000000"/>
                        </a:solidFill>
                        <a:latin typeface="Cambria Math" panose="02040503050406030204" pitchFamily="18" charset="0"/>
                        <a:sym typeface="Calibri"/>
                      </a:rPr>
                      <m:t>𝑎𝑛𝑑</m:t>
                    </m:r>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oMath>
                </a14:m>
                <a:r>
                  <a:rPr lang="en-US" sz="2000" dirty="0">
                    <a:solidFill>
                      <a:srgbClr val="000000"/>
                    </a:solidFill>
                    <a:sym typeface="Calibri"/>
                  </a:rPr>
                  <a:t> are close enough to the rf frequency to matter for intermodulation</a:t>
                </a:r>
              </a:p>
              <a:p>
                <a:pPr marL="457200" indent="-457200" hangingPunct="0">
                  <a:buFont typeface="+mj-lt"/>
                  <a:buAutoNum type="arabicPeriod"/>
                </a:pPr>
                <a:r>
                  <a:rPr lang="en-US" sz="2000" dirty="0">
                    <a:solidFill>
                      <a:srgbClr val="000000"/>
                    </a:solidFill>
                    <a:sym typeface="Calibri"/>
                  </a:rPr>
                  <a:t>Find coefficients and frequencies for </a:t>
                </a:r>
                <a14:m>
                  <m:oMath xmlns:m="http://schemas.openxmlformats.org/officeDocument/2006/math">
                    <m:sSup>
                      <m:sSupPr>
                        <m:ctrlPr>
                          <a:rPr lang="en-US" sz="200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m:t>
                        </m:r>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𝑡</m:t>
                                </m:r>
                              </m:e>
                            </m:d>
                          </m:e>
                        </m:func>
                        <m:r>
                          <a:rPr lang="en-US" sz="2000" i="1">
                            <a:solidFill>
                              <a:srgbClr val="000000"/>
                            </a:solidFill>
                            <a:latin typeface="Cambria Math" panose="02040503050406030204" pitchFamily="18" charset="0"/>
                            <a:sym typeface="Calibri"/>
                          </a:rPr>
                          <m:t>+[</m:t>
                        </m:r>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sSub>
                                  <m:sSubPr>
                                    <m:ctrlPr>
                                      <a:rPr lang="en-US" sz="2000" i="1" smtClean="0">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r>
                                  <a:rPr lang="en-US" sz="2000" i="1">
                                    <a:solidFill>
                                      <a:srgbClr val="000000"/>
                                    </a:solidFill>
                                    <a:latin typeface="Cambria Math" panose="02040503050406030204" pitchFamily="18" charset="0"/>
                                    <a:sym typeface="Calibri"/>
                                  </a:rPr>
                                  <m:t>𝑡</m:t>
                                </m:r>
                              </m:e>
                            </m:d>
                          </m:e>
                        </m:func>
                        <m:r>
                          <a:rPr lang="en-US" sz="2000" b="0" i="1" smtClean="0">
                            <a:solidFill>
                              <a:srgbClr val="000000"/>
                            </a:solidFill>
                            <a:latin typeface="Cambria Math" panose="02040503050406030204" pitchFamily="18" charset="0"/>
                            <a:sym typeface="Calibri"/>
                          </a:rPr>
                          <m:t>]</m:t>
                        </m:r>
                      </m:e>
                      <m:sup>
                        <m:r>
                          <a:rPr lang="en-US" sz="2000" b="0" i="1" smtClean="0">
                            <a:solidFill>
                              <a:srgbClr val="000000"/>
                            </a:solidFill>
                            <a:latin typeface="Cambria Math" panose="02040503050406030204" pitchFamily="18" charset="0"/>
                            <a:sym typeface="Calibri"/>
                          </a:rPr>
                          <m:t>5</m:t>
                        </m:r>
                      </m:sup>
                    </m:sSup>
                  </m:oMath>
                </a14:m>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3</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3</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5</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1</m:t>
                        </m:r>
                      </m:sub>
                    </m:sSub>
                  </m:oMath>
                </a14:m>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the MDS and the antenna limited MDR</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03262" y="1793189"/>
                <a:ext cx="11174680" cy="4246902"/>
              </a:xfrm>
              <a:prstGeom prst="rect">
                <a:avLst/>
              </a:prstGeom>
              <a:blipFill>
                <a:blip r:embed="rId3"/>
                <a:stretch>
                  <a:fillRect l="-908" t="-89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96</a:t>
            </a:fld>
            <a:endParaRPr lang="en-US"/>
          </a:p>
        </p:txBody>
      </p:sp>
    </p:spTree>
    <p:extLst>
      <p:ext uri="{BB962C8B-B14F-4D97-AF65-F5344CB8AC3E}">
        <p14:creationId xmlns:p14="http://schemas.microsoft.com/office/powerpoint/2010/main" val="217325415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37: Antennas</a:t>
            </a:r>
            <a:endParaRPr sz="20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507712" y="1512633"/>
            <a:ext cx="11296360" cy="43684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hangingPunct="0">
              <a:buFont typeface="+mj-lt"/>
              <a:buAutoNum type="arabicPeriod"/>
            </a:pPr>
            <a:r>
              <a:rPr lang="en-US" sz="2000" dirty="0">
                <a:solidFill>
                  <a:srgbClr val="000000"/>
                </a:solidFill>
                <a:sym typeface="Calibri"/>
              </a:rPr>
              <a:t>Use the relation between gain and effective area to rewrite the </a:t>
            </a:r>
            <a:r>
              <a:rPr lang="en-US" sz="2000" dirty="0" err="1">
                <a:solidFill>
                  <a:srgbClr val="000000"/>
                </a:solidFill>
                <a:sym typeface="Calibri"/>
              </a:rPr>
              <a:t>Friis</a:t>
            </a:r>
            <a:r>
              <a:rPr lang="en-US" sz="2000" dirty="0">
                <a:solidFill>
                  <a:srgbClr val="000000"/>
                </a:solidFill>
                <a:sym typeface="Calibri"/>
              </a:rPr>
              <a:t> transmission formula in terms of gain only.  Consider UHF for airplanes.  If the frequency makes the quarter length stub antenna have gain 2, find the maximum possible LOS at 10km height.  Required receiver power is –90 dBm.  Find the minimum transmission power.</a:t>
            </a:r>
          </a:p>
          <a:p>
            <a:pPr marL="457200" indent="-457200" hangingPunct="0">
              <a:buFont typeface="+mj-lt"/>
              <a:buAutoNum type="arabicPeriod"/>
            </a:pPr>
            <a:r>
              <a:rPr lang="en-US" sz="2000" dirty="0">
                <a:solidFill>
                  <a:srgbClr val="000000"/>
                </a:solidFill>
                <a:sym typeface="Calibri"/>
              </a:rPr>
              <a:t>Find the inductance to resonate with a 3m whip.  Assuming the Q of the coil is 200, find the turns ratio required to give a transceiver a 50 ohm load.  What is the radiation efficiency?</a:t>
            </a:r>
          </a:p>
          <a:p>
            <a:pPr marL="457200" indent="-457200" latinLnBrk="1" hangingPunct="0">
              <a:buFont typeface="+mj-lt"/>
              <a:buAutoNum type="arabicPeriod"/>
            </a:pPr>
            <a:r>
              <a:rPr lang="en-US" sz="2000" dirty="0">
                <a:solidFill>
                  <a:srgbClr val="000000"/>
                </a:solidFill>
                <a:sym typeface="Calibri"/>
              </a:rPr>
              <a:t>Repeat 2 with a capacitive end loading, assuming the capacitance doubles.</a:t>
            </a:r>
          </a:p>
        </p:txBody>
      </p:sp>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97</a:t>
            </a:fld>
            <a:endParaRPr lang="en-US"/>
          </a:p>
        </p:txBody>
      </p:sp>
    </p:spTree>
    <p:extLst>
      <p:ext uri="{BB962C8B-B14F-4D97-AF65-F5344CB8AC3E}">
        <p14:creationId xmlns:p14="http://schemas.microsoft.com/office/powerpoint/2010/main" val="182502947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1</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98</a:t>
            </a:fld>
            <a:endParaRPr lang="en-US"/>
          </a:p>
        </p:txBody>
      </p:sp>
      <p:pic>
        <p:nvPicPr>
          <p:cNvPr id="7" name="Picture 6">
            <a:extLst>
              <a:ext uri="{FF2B5EF4-FFF2-40B4-BE49-F238E27FC236}">
                <a16:creationId xmlns:a16="http://schemas.microsoft.com/office/drawing/2014/main" id="{7EA435F1-9A22-3D4C-A2E0-C6A2738F89E8}"/>
              </a:ext>
            </a:extLst>
          </p:cNvPr>
          <p:cNvPicPr>
            <a:picLocks noChangeAspect="1"/>
          </p:cNvPicPr>
          <p:nvPr/>
        </p:nvPicPr>
        <p:blipFill>
          <a:blip r:embed="rId2"/>
          <a:stretch>
            <a:fillRect/>
          </a:stretch>
        </p:blipFill>
        <p:spPr>
          <a:xfrm rot="5400000">
            <a:off x="3245087" y="-1440964"/>
            <a:ext cx="5552352" cy="10042277"/>
          </a:xfrm>
          <a:prstGeom prst="rect">
            <a:avLst/>
          </a:prstGeom>
        </p:spPr>
      </p:pic>
    </p:spTree>
    <p:extLst>
      <p:ext uri="{BB962C8B-B14F-4D97-AF65-F5344CB8AC3E}">
        <p14:creationId xmlns:p14="http://schemas.microsoft.com/office/powerpoint/2010/main" val="315767825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12775"/>
            <a:ext cx="10515600" cy="869909"/>
          </a:xfrm>
        </p:spPr>
        <p:txBody>
          <a:bodyPr/>
          <a:lstStyle/>
          <a:p>
            <a:pPr algn="ctr"/>
            <a:r>
              <a:rPr lang="en-US" dirty="0"/>
              <a:t>Norcal circuit diagram, 2</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99</a:t>
            </a:fld>
            <a:endParaRPr lang="en-US"/>
          </a:p>
        </p:txBody>
      </p:sp>
      <p:pic>
        <p:nvPicPr>
          <p:cNvPr id="6" name="Picture 5">
            <a:extLst>
              <a:ext uri="{FF2B5EF4-FFF2-40B4-BE49-F238E27FC236}">
                <a16:creationId xmlns:a16="http://schemas.microsoft.com/office/drawing/2014/main" id="{BCDEDD66-93BC-7C42-9330-CAF903846723}"/>
              </a:ext>
            </a:extLst>
          </p:cNvPr>
          <p:cNvPicPr>
            <a:picLocks noChangeAspect="1"/>
          </p:cNvPicPr>
          <p:nvPr/>
        </p:nvPicPr>
        <p:blipFill>
          <a:blip r:embed="rId2"/>
          <a:stretch>
            <a:fillRect/>
          </a:stretch>
        </p:blipFill>
        <p:spPr>
          <a:xfrm rot="5400000">
            <a:off x="2791461" y="-747928"/>
            <a:ext cx="6337372" cy="8644803"/>
          </a:xfrm>
          <a:prstGeom prst="rect">
            <a:avLst/>
          </a:prstGeom>
        </p:spPr>
      </p:pic>
    </p:spTree>
    <p:extLst>
      <p:ext uri="{BB962C8B-B14F-4D97-AF65-F5344CB8AC3E}">
        <p14:creationId xmlns:p14="http://schemas.microsoft.com/office/powerpoint/2010/main" val="212548736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4464</TotalTime>
  <Words>13246</Words>
  <Application>Microsoft Macintosh PowerPoint</Application>
  <PresentationFormat>Widescreen</PresentationFormat>
  <Paragraphs>2413</Paragraphs>
  <Slides>124</Slides>
  <Notes>86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124</vt:i4>
      </vt:variant>
    </vt:vector>
  </HeadingPairs>
  <TitlesOfParts>
    <vt:vector size="131" baseType="lpstr">
      <vt:lpstr>Arial</vt:lpstr>
      <vt:lpstr>Calibri</vt:lpstr>
      <vt:lpstr>Calibri Light</vt:lpstr>
      <vt:lpstr>Cambria Math</vt:lpstr>
      <vt:lpstr>Liberation Serif</vt:lpstr>
      <vt:lpstr>Times New Roman</vt:lpstr>
      <vt:lpstr>Office Theme</vt:lpstr>
      <vt:lpstr>Electronics of Radio</vt:lpstr>
      <vt:lpstr>Basic concepts</vt:lpstr>
      <vt:lpstr>Signals</vt:lpstr>
      <vt:lpstr>Resistors, capacitors, inductors</vt:lpstr>
      <vt:lpstr>Diodes, transformers</vt:lpstr>
      <vt:lpstr>Simple circuit analysis with Kirchhoff</vt:lpstr>
      <vt:lpstr>Simple circuit analysis with Kirchhoff</vt:lpstr>
      <vt:lpstr>RC/RL circuit analysis with Kirchhoff</vt:lpstr>
      <vt:lpstr>Phasors</vt:lpstr>
      <vt:lpstr>Circuit analysis and impedance</vt:lpstr>
      <vt:lpstr>Phasors, impedance and power</vt:lpstr>
      <vt:lpstr>Q and phasors</vt:lpstr>
      <vt:lpstr>Phasors, impedance and power</vt:lpstr>
      <vt:lpstr>Thevenin and Norton</vt:lpstr>
      <vt:lpstr>Thevenin and Norton</vt:lpstr>
      <vt:lpstr>Exercise 1: Resistors</vt:lpstr>
      <vt:lpstr>Exercise 3: Capacitors </vt:lpstr>
      <vt:lpstr>Exercise 4: Diode detectors</vt:lpstr>
      <vt:lpstr>AM Modulator for previous exercise</vt:lpstr>
      <vt:lpstr>Exercise 5: Inductors </vt:lpstr>
      <vt:lpstr>Exercise 6: Diodes and snubbers </vt:lpstr>
      <vt:lpstr>PowerPoint Presentation</vt:lpstr>
      <vt:lpstr>PowerPoint Presentation</vt:lpstr>
      <vt:lpstr>PowerPoint Presentation</vt:lpstr>
      <vt:lpstr>Direct conversion and superhet receivers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Transistor experiment</vt:lpstr>
      <vt:lpstr>Transistor experiment - Thevenin equivalent DC </vt:lpstr>
      <vt:lpstr>BJT common emitter amplifier</vt:lpstr>
      <vt:lpstr>PowerPoint Presentation</vt:lpstr>
      <vt:lpstr>Turn the transistor experiment into a CE amplifier</vt:lpstr>
      <vt:lpstr>BJT common collector amplifier</vt:lpstr>
      <vt:lpstr>BJT common base amplifier</vt:lpstr>
      <vt:lpstr>PowerPoint Presentation</vt:lpstr>
      <vt:lpstr>JFET common source amplifier</vt:lpstr>
      <vt:lpstr>JFET common drain amplifier</vt:lpstr>
      <vt:lpstr>JFET common gate amplifier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Norcal circuit diagram, 1</vt:lpstr>
      <vt:lpstr>Norcal circuit diagram, 2</vt:lpstr>
      <vt:lpstr>Norcal circuit diagram, 3</vt:lpstr>
      <vt:lpstr>Norcal circuit diagram, 4</vt:lpstr>
      <vt:lpstr>Norcal circuit diagram, 5</vt:lpstr>
      <vt:lpstr>PowerPoint Presentation</vt:lpstr>
      <vt:lpstr>PowerPoint Presentation</vt:lpstr>
      <vt:lpstr>Morse</vt:lpstr>
      <vt:lpstr>Color codes</vt:lpstr>
      <vt:lpstr>Component data</vt:lpstr>
      <vt:lpstr>In the beginning…</vt:lpstr>
      <vt:lpstr>Solutions to the wave equation</vt:lpstr>
      <vt:lpstr>General solution to Maxwell’s equations</vt:lpstr>
      <vt:lpstr>General solution to Maxwell’s equations</vt:lpstr>
      <vt:lpstr>Solution to Maxwell’s equations in free space</vt:lpstr>
      <vt:lpstr>Solution to Maxwell’s equations in conductors</vt:lpstr>
      <vt:lpstr>Radiation, antennas</vt:lpstr>
      <vt:lpstr>Maxwell’s equations in a non-dispersive media</vt:lpstr>
      <vt:lpstr>Radiation from a small dipole</vt:lpstr>
      <vt:lpstr>Radiation from a small dipole</vt:lpstr>
      <vt:lpstr>Radiation from a small dipole</vt:lpstr>
      <vt:lpstr>Large half wave dipole</vt:lpstr>
      <vt:lpstr>Radiation from an accelerating charge</vt:lpstr>
      <vt:lpstr>Radiation from a single accelerating charge</vt:lpstr>
      <vt:lpstr>Radiation loss and antenna aperture</vt:lpstr>
      <vt:lpstr>Antenna aperture</vt:lpstr>
      <vt:lpstr>Impedance matching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Electronics of Radi</dc:title>
  <dc:creator>John Manferdelli</dc:creator>
  <cp:lastModifiedBy>John Manferdelli</cp:lastModifiedBy>
  <cp:revision>611</cp:revision>
  <dcterms:created xsi:type="dcterms:W3CDTF">2021-07-06T18:24:07Z</dcterms:created>
  <dcterms:modified xsi:type="dcterms:W3CDTF">2021-07-22T18:27:27Z</dcterms:modified>
</cp:coreProperties>
</file>